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1A88-CBB3-47BA-894E-7BB92DC85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22F5E-350A-48B4-9D0A-88DD51BD4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35A4F-ECA9-4554-A462-E72B91DC5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C1D42-B020-492B-B1F9-B2D8207A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0BB25-DB6E-43B8-B6FB-D250683E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94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9C8B-2628-498D-B765-FDB4703F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C96FFF-964C-4072-913C-024DA5579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3690F-395A-4CAF-A0B8-E2E36030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1A354-D7D3-44E0-BF00-03E20438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E1315-4F75-4568-9952-8C7533C5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9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D86F78-C0AB-40E7-A60C-334ADB9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2D365B-133C-494B-9784-AF63A1ED9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4662E5-E361-4623-80E3-7B4E02A1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E6B56-E569-4C73-B0E0-30F4AA4F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8110DC-0D2C-4894-B646-91FD55EA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29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3B827-2E87-4E49-AA15-88410589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8550A-64C2-4B16-B618-5B998876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F834D-BB5D-4916-85CF-F8AED53F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9A28A-F034-4A93-BCDB-93C3C1A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0C7AD-FB76-4930-A9C4-8810732C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0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04123-58AE-49A0-9277-2C8C5553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3F7EA0-3344-491F-A6BA-9727447C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253F9-2BF7-4CAC-8916-80276B9F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B7AB0-8026-4CD4-B0F8-6D09212B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EBF1A-31FF-404A-BA9E-172C9CAA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7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7A206-074D-4688-8A3F-57B9D700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5B485-6263-4A90-8061-BF956E695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EF90C3-1EE4-4F47-ADB2-4BB03A258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A9B2AC-6C5C-477F-837D-2148022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AAC36F-BA14-4DC4-A1F1-FE4378E4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1BC9A-E749-446B-A0E1-88B177FD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88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FE290-0FC1-4397-BEFA-72F8CD33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9C0ADC-22AD-4991-9851-B63E2FB9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D3D487-F37A-4ADA-8014-6FE1B4BB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A23A12-2839-4698-9195-F9577C2C9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45BDAE-0232-419D-BFCF-D666198E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D66F91-05F8-4BEE-B328-20A17668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D179B7-E30F-4BD7-A81A-29843E10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975FC6-5F7D-4F02-8869-FEDD97E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9FA57-032D-44E9-8F2A-0F148560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1E8E6F-74EC-475D-A266-09EA18CA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64F7A9-ACFA-4E31-937C-39979F2F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3EEDA-9EA1-401B-BF12-6F6B4AA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99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40A0E4-E7A5-4897-8EE7-A1B2B90E7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F8A50E-8E1E-48D3-8FDD-5E097C35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04E49E-508E-4D24-85F2-6AC04320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68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6AB17-AD42-4CE2-AF3B-D0136C4E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FAFBD8-1AD5-40B4-95DC-ABAD3830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15D3F-4E6D-463D-996C-3715A72D7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DF08F6-2AC2-43D8-A19E-C272AFE9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F78C0-7930-4EDE-A619-2321E447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799B79-8B3A-4857-B3FA-0AF176C0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0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3D213-784B-45F5-8068-B6C1C1B3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F35310-F3EA-43DF-AF57-AD07E18B2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110C52-5604-4739-9769-B6645358D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171AD-1C62-4EAA-BC16-FD6009B8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52879F-E485-473F-8CFD-196CFFF8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1DFD99-B230-4B62-A5E8-296B7B99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2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D1E935-8D9E-4779-9B35-1EEA7E4E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38B2D-6521-40B2-AE1E-C0D48FAA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57A69-A698-42B5-B1B1-FEB03EDEC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E20-DAB0-401E-A27E-8DCBE9E664E9}" type="datetimeFigureOut">
              <a:rPr lang="es-ES" smtClean="0"/>
              <a:t>09/07/2024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AFA67-5BB7-4C0A-89BE-92D016B67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696B7-4E69-4EC6-8F2E-21372C70D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8BB1-8EA2-459F-8384-AC86C4EC14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22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7CF-DFAE-4B50-A023-76ECD6D1C8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Practical</a:t>
            </a:r>
            <a:r>
              <a:rPr lang="es-ES" dirty="0"/>
              <a:t> </a:t>
            </a:r>
            <a:r>
              <a:rPr lang="es-ES" dirty="0" err="1"/>
              <a:t>session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8A9946-8497-409C-BF87-EBFA205E1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ABC &amp;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abc</a:t>
            </a:r>
            <a:r>
              <a:rPr lang="es-ES" dirty="0"/>
              <a:t> </a:t>
            </a:r>
            <a:r>
              <a:rPr lang="es-ES" dirty="0" err="1"/>
              <a:t>package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104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F83FC-07E9-4499-BD8A-CDE8C449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simple case. </a:t>
            </a:r>
            <a:r>
              <a:rPr lang="es-ES" dirty="0" err="1"/>
              <a:t>Coin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15913-0D80-4528-B6FB-A1C3ECEB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Imagine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set </a:t>
            </a:r>
            <a:r>
              <a:rPr lang="es-ES" dirty="0" err="1"/>
              <a:t>of</a:t>
            </a:r>
            <a:r>
              <a:rPr lang="es-ES" dirty="0"/>
              <a:t> 50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coin</a:t>
            </a:r>
            <a:r>
              <a:rPr lang="es-ES" dirty="0"/>
              <a:t>, </a:t>
            </a:r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statistically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as </a:t>
            </a:r>
            <a:r>
              <a:rPr lang="es-ES" dirty="0" err="1"/>
              <a:t>sampled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binomial </a:t>
            </a:r>
            <a:r>
              <a:rPr lang="es-ES" dirty="0" err="1"/>
              <a:t>distribution</a:t>
            </a:r>
            <a:r>
              <a:rPr lang="es-ES" dirty="0"/>
              <a:t>.</a:t>
            </a:r>
          </a:p>
          <a:p>
            <a:r>
              <a:rPr lang="es-ES" dirty="0" err="1"/>
              <a:t>Classical</a:t>
            </a:r>
            <a:r>
              <a:rPr lang="es-ES" dirty="0"/>
              <a:t> </a:t>
            </a:r>
            <a:r>
              <a:rPr lang="es-ES" dirty="0" err="1"/>
              <a:t>Rejection</a:t>
            </a:r>
            <a:r>
              <a:rPr lang="es-ES" dirty="0"/>
              <a:t> ABC</a:t>
            </a:r>
          </a:p>
          <a:p>
            <a:pPr lvl="1"/>
            <a:r>
              <a:rPr lang="es-ES" dirty="0"/>
              <a:t>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infer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binomial </a:t>
            </a:r>
            <a:r>
              <a:rPr lang="es-ES" dirty="0" err="1"/>
              <a:t>distribution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produced</a:t>
            </a:r>
            <a:r>
              <a:rPr lang="es-ES" dirty="0"/>
              <a:t> in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ABC?</a:t>
            </a:r>
          </a:p>
          <a:p>
            <a:pPr lvl="2"/>
            <a:r>
              <a:rPr lang="es-ES" dirty="0" err="1"/>
              <a:t>Parameters</a:t>
            </a:r>
            <a:r>
              <a:rPr lang="es-ES" dirty="0"/>
              <a:t>: </a:t>
            </a:r>
            <a:r>
              <a:rPr lang="es-ES" dirty="0" err="1"/>
              <a:t>frequency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heads</a:t>
            </a:r>
            <a:endParaRPr lang="es-ES" dirty="0"/>
          </a:p>
          <a:p>
            <a:pPr lvl="1"/>
            <a:r>
              <a:rPr lang="es-ES" dirty="0"/>
              <a:t>Step 1: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prior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(s)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Step 2: compute </a:t>
            </a: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Step 3: 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distance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data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simulated</a:t>
            </a:r>
            <a:r>
              <a:rPr lang="es-ES" dirty="0"/>
              <a:t> data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statistics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Step 4: </a:t>
            </a:r>
            <a:r>
              <a:rPr lang="es-ES" dirty="0" err="1"/>
              <a:t>retain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closest</a:t>
            </a:r>
            <a:r>
              <a:rPr lang="es-ES" dirty="0"/>
              <a:t> k </a:t>
            </a:r>
            <a:r>
              <a:rPr lang="es-ES" dirty="0" err="1"/>
              <a:t>simulations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5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F83FC-07E9-4499-BD8A-CDE8C449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simple case.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continuous</a:t>
            </a:r>
            <a:r>
              <a:rPr lang="es-ES" dirty="0"/>
              <a:t> </a:t>
            </a:r>
            <a:r>
              <a:rPr lang="es-ES" dirty="0" err="1"/>
              <a:t>distributions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15913-0D80-4528-B6FB-A1C3ECEB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Imagine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observations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continuous</a:t>
            </a:r>
            <a:r>
              <a:rPr lang="es-ES" dirty="0"/>
              <a:t> </a:t>
            </a:r>
            <a:r>
              <a:rPr lang="es-ES" dirty="0" err="1"/>
              <a:t>distribution</a:t>
            </a:r>
            <a:r>
              <a:rPr lang="es-ES" dirty="0"/>
              <a:t>.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can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follows</a:t>
            </a:r>
            <a:r>
              <a:rPr lang="es-ES" dirty="0"/>
              <a:t> a normal </a:t>
            </a:r>
            <a:r>
              <a:rPr lang="es-ES" dirty="0" err="1"/>
              <a:t>distribution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a gamma </a:t>
            </a:r>
            <a:r>
              <a:rPr lang="es-ES" dirty="0" err="1"/>
              <a:t>distribution</a:t>
            </a:r>
            <a:r>
              <a:rPr lang="es-ES" dirty="0"/>
              <a:t>.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Bayesian</a:t>
            </a:r>
            <a:r>
              <a:rPr lang="es-ES" dirty="0"/>
              <a:t> </a:t>
            </a:r>
            <a:r>
              <a:rPr lang="es-ES" dirty="0" err="1"/>
              <a:t>framework</a:t>
            </a:r>
            <a:r>
              <a:rPr lang="es-ES" dirty="0"/>
              <a:t>, </a:t>
            </a:r>
            <a:r>
              <a:rPr lang="es-ES" dirty="0" err="1"/>
              <a:t>models</a:t>
            </a:r>
            <a:r>
              <a:rPr lang="es-ES" dirty="0"/>
              <a:t> are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considered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</a:p>
          <a:p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abc</a:t>
            </a:r>
            <a:r>
              <a:rPr lang="es-ES" dirty="0"/>
              <a:t> </a:t>
            </a:r>
            <a:r>
              <a:rPr lang="es-ES" dirty="0" err="1"/>
              <a:t>package</a:t>
            </a:r>
            <a:r>
              <a:rPr lang="es-ES" dirty="0"/>
              <a:t>,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rejection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weighted</a:t>
            </a:r>
            <a:r>
              <a:rPr lang="es-ES" dirty="0"/>
              <a:t> linear </a:t>
            </a:r>
            <a:r>
              <a:rPr lang="es-ES" dirty="0" err="1"/>
              <a:t>regression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1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F83FC-07E9-4499-BD8A-CDE8C449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(</a:t>
            </a:r>
            <a:r>
              <a:rPr lang="es-ES" dirty="0" err="1"/>
              <a:t>less</a:t>
            </a:r>
            <a:r>
              <a:rPr lang="es-ES" dirty="0"/>
              <a:t>) simple case. </a:t>
            </a:r>
            <a:r>
              <a:rPr lang="es-ES" dirty="0" err="1"/>
              <a:t>Demographic</a:t>
            </a:r>
            <a:r>
              <a:rPr lang="es-ES" dirty="0"/>
              <a:t> </a:t>
            </a:r>
            <a:r>
              <a:rPr lang="es-ES" dirty="0" err="1"/>
              <a:t>comparison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15913-0D80-4528-B6FB-A1C3ECEB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Imagine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genomic</a:t>
            </a:r>
            <a:r>
              <a:rPr lang="es-ES" dirty="0"/>
              <a:t> data and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test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has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evento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introgression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B9AA74F3-4D99-4AA8-9938-DCD7A01C0A56}"/>
              </a:ext>
            </a:extLst>
          </p:cNvPr>
          <p:cNvGrpSpPr/>
          <p:nvPr/>
        </p:nvGrpSpPr>
        <p:grpSpPr>
          <a:xfrm>
            <a:off x="680951" y="2818374"/>
            <a:ext cx="3807351" cy="3219158"/>
            <a:chOff x="-121132" y="2957804"/>
            <a:chExt cx="3807351" cy="321915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D1429D4-F720-4B92-BC35-010D07EEFB34}"/>
                </a:ext>
              </a:extLst>
            </p:cNvPr>
            <p:cNvSpPr/>
            <p:nvPr/>
          </p:nvSpPr>
          <p:spPr>
            <a:xfrm>
              <a:off x="1888061" y="2957804"/>
              <a:ext cx="725654" cy="942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4E7D05B-B93D-4350-974F-039CE4F0F7C9}"/>
                </a:ext>
              </a:extLst>
            </p:cNvPr>
            <p:cNvSpPr/>
            <p:nvPr/>
          </p:nvSpPr>
          <p:spPr>
            <a:xfrm>
              <a:off x="3233486" y="3900196"/>
              <a:ext cx="452733" cy="17029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685E5343-E53A-41A1-AA05-59CCC19C62B7}"/>
                </a:ext>
              </a:extLst>
            </p:cNvPr>
            <p:cNvSpPr/>
            <p:nvPr/>
          </p:nvSpPr>
          <p:spPr>
            <a:xfrm>
              <a:off x="848458" y="3900196"/>
              <a:ext cx="452734" cy="942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C53D62-D00D-49F0-8EDB-749B82A1952B}"/>
                </a:ext>
              </a:extLst>
            </p:cNvPr>
            <p:cNvSpPr/>
            <p:nvPr/>
          </p:nvSpPr>
          <p:spPr>
            <a:xfrm>
              <a:off x="1427242" y="4842587"/>
              <a:ext cx="557201" cy="1334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947DE3-C3B3-4266-B893-A63A4F2F34C0}"/>
                </a:ext>
              </a:extLst>
            </p:cNvPr>
            <p:cNvSpPr/>
            <p:nvPr/>
          </p:nvSpPr>
          <p:spPr>
            <a:xfrm>
              <a:off x="-121131" y="4842586"/>
              <a:ext cx="868839" cy="1334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424C892-2924-4FE3-B709-80A9F8D0CF98}"/>
                </a:ext>
              </a:extLst>
            </p:cNvPr>
            <p:cNvSpPr/>
            <p:nvPr/>
          </p:nvSpPr>
          <p:spPr>
            <a:xfrm>
              <a:off x="1159181" y="3899869"/>
              <a:ext cx="219103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4D0F5A4-21CA-482F-9A3D-EB4E30E574D5}"/>
                </a:ext>
              </a:extLst>
            </p:cNvPr>
            <p:cNvSpPr/>
            <p:nvPr/>
          </p:nvSpPr>
          <p:spPr>
            <a:xfrm>
              <a:off x="-121132" y="4822372"/>
              <a:ext cx="2105575" cy="6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66B1963D-679E-4BB8-8CD8-2B7DEC25ED40}"/>
              </a:ext>
            </a:extLst>
          </p:cNvPr>
          <p:cNvSpPr/>
          <p:nvPr/>
        </p:nvSpPr>
        <p:spPr>
          <a:xfrm rot="10800000">
            <a:off x="2694562" y="4883160"/>
            <a:ext cx="1341006" cy="60075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CB38622-5630-4996-B848-A3D47DABE28E}"/>
              </a:ext>
            </a:extLst>
          </p:cNvPr>
          <p:cNvSpPr txBox="1"/>
          <p:nvPr/>
        </p:nvSpPr>
        <p:spPr>
          <a:xfrm>
            <a:off x="1748036" y="6276549"/>
            <a:ext cx="207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Introgression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51F267-45AD-43DD-8863-089412DBA369}"/>
              </a:ext>
            </a:extLst>
          </p:cNvPr>
          <p:cNvSpPr txBox="1"/>
          <p:nvPr/>
        </p:nvSpPr>
        <p:spPr>
          <a:xfrm>
            <a:off x="7818114" y="6271296"/>
            <a:ext cx="240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Model</a:t>
            </a:r>
            <a:r>
              <a:rPr lang="es-ES" dirty="0"/>
              <a:t> No </a:t>
            </a:r>
            <a:r>
              <a:rPr lang="es-ES" dirty="0" err="1"/>
              <a:t>Introgression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468E96-6A29-47CB-876C-75FAE6B086A4}"/>
              </a:ext>
            </a:extLst>
          </p:cNvPr>
          <p:cNvSpPr txBox="1"/>
          <p:nvPr/>
        </p:nvSpPr>
        <p:spPr>
          <a:xfrm>
            <a:off x="2799206" y="30793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7CC8770-2EC8-4248-AB41-3EA387D03114}"/>
              </a:ext>
            </a:extLst>
          </p:cNvPr>
          <p:cNvSpPr txBox="1"/>
          <p:nvPr/>
        </p:nvSpPr>
        <p:spPr>
          <a:xfrm>
            <a:off x="3982213" y="40472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B692F06-64CD-40FD-B176-A7CC0CB97934}"/>
              </a:ext>
            </a:extLst>
          </p:cNvPr>
          <p:cNvSpPr txBox="1"/>
          <p:nvPr/>
        </p:nvSpPr>
        <p:spPr>
          <a:xfrm>
            <a:off x="1601955" y="39478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FB84CF5-2EBE-4371-9F0E-F559B2E5582F}"/>
              </a:ext>
            </a:extLst>
          </p:cNvPr>
          <p:cNvSpPr txBox="1"/>
          <p:nvPr/>
        </p:nvSpPr>
        <p:spPr>
          <a:xfrm>
            <a:off x="879142" y="50932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Ne4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480558-BA88-4CAC-9876-8C709126EB07}"/>
              </a:ext>
            </a:extLst>
          </p:cNvPr>
          <p:cNvSpPr txBox="1"/>
          <p:nvPr/>
        </p:nvSpPr>
        <p:spPr>
          <a:xfrm>
            <a:off x="2234743" y="530446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Ne5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9BE69C8-07A8-4FC1-B023-85E450F35FE4}"/>
              </a:ext>
            </a:extLst>
          </p:cNvPr>
          <p:cNvSpPr txBox="1"/>
          <p:nvPr/>
        </p:nvSpPr>
        <p:spPr>
          <a:xfrm>
            <a:off x="3186297" y="49770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mig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75A9DE4-232D-477F-B08F-BBD59A9DF804}"/>
              </a:ext>
            </a:extLst>
          </p:cNvPr>
          <p:cNvSpPr txBox="1"/>
          <p:nvPr/>
        </p:nvSpPr>
        <p:spPr>
          <a:xfrm>
            <a:off x="3457648" y="341558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1720C8-B45F-497D-8DD3-0BCCDFC44BAF}"/>
              </a:ext>
            </a:extLst>
          </p:cNvPr>
          <p:cNvSpPr txBox="1"/>
          <p:nvPr/>
        </p:nvSpPr>
        <p:spPr>
          <a:xfrm>
            <a:off x="2103273" y="43760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CA6729-A65D-4598-8C28-1FD2C40FF712}"/>
              </a:ext>
            </a:extLst>
          </p:cNvPr>
          <p:cNvSpPr txBox="1"/>
          <p:nvPr/>
        </p:nvSpPr>
        <p:spPr>
          <a:xfrm>
            <a:off x="4472459" y="498796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t3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D52479F-BB52-4CC3-B3E8-2219A9923AB5}"/>
              </a:ext>
            </a:extLst>
          </p:cNvPr>
          <p:cNvGrpSpPr/>
          <p:nvPr/>
        </p:nvGrpSpPr>
        <p:grpSpPr>
          <a:xfrm>
            <a:off x="6734108" y="2818374"/>
            <a:ext cx="3807351" cy="3219158"/>
            <a:chOff x="-121132" y="2957804"/>
            <a:chExt cx="3807351" cy="3219158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1887B9F5-FF77-455F-BADD-D9EC0201A249}"/>
                </a:ext>
              </a:extLst>
            </p:cNvPr>
            <p:cNvSpPr/>
            <p:nvPr/>
          </p:nvSpPr>
          <p:spPr>
            <a:xfrm>
              <a:off x="1888061" y="2957804"/>
              <a:ext cx="725654" cy="942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3DC2590B-0E14-4E1C-921B-ACBC742035D6}"/>
                </a:ext>
              </a:extLst>
            </p:cNvPr>
            <p:cNvSpPr/>
            <p:nvPr/>
          </p:nvSpPr>
          <p:spPr>
            <a:xfrm>
              <a:off x="3233486" y="3900196"/>
              <a:ext cx="452733" cy="17029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03639C8D-F8D5-43A4-9660-EF422B7D302F}"/>
                </a:ext>
              </a:extLst>
            </p:cNvPr>
            <p:cNvSpPr/>
            <p:nvPr/>
          </p:nvSpPr>
          <p:spPr>
            <a:xfrm>
              <a:off x="848458" y="3900196"/>
              <a:ext cx="452734" cy="942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8CED3156-06E9-4D25-A2DA-F35AA8C41F17}"/>
                </a:ext>
              </a:extLst>
            </p:cNvPr>
            <p:cNvSpPr/>
            <p:nvPr/>
          </p:nvSpPr>
          <p:spPr>
            <a:xfrm>
              <a:off x="1427242" y="4842587"/>
              <a:ext cx="557201" cy="1334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1157A851-3705-4D4C-BB2A-04766C2AABC4}"/>
                </a:ext>
              </a:extLst>
            </p:cNvPr>
            <p:cNvSpPr/>
            <p:nvPr/>
          </p:nvSpPr>
          <p:spPr>
            <a:xfrm>
              <a:off x="-121131" y="4842586"/>
              <a:ext cx="868839" cy="1334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D96F036-DF53-4A23-9EC1-F4D96872D4AB}"/>
                </a:ext>
              </a:extLst>
            </p:cNvPr>
            <p:cNvSpPr/>
            <p:nvPr/>
          </p:nvSpPr>
          <p:spPr>
            <a:xfrm>
              <a:off x="1159181" y="3899869"/>
              <a:ext cx="219103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CB96EA7A-0EF3-4F72-97C1-B8F9201CF568}"/>
                </a:ext>
              </a:extLst>
            </p:cNvPr>
            <p:cNvSpPr/>
            <p:nvPr/>
          </p:nvSpPr>
          <p:spPr>
            <a:xfrm>
              <a:off x="-121132" y="4822372"/>
              <a:ext cx="2105575" cy="652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D9F8913-3D8A-4AFA-8106-3969E701A041}"/>
              </a:ext>
            </a:extLst>
          </p:cNvPr>
          <p:cNvSpPr txBox="1"/>
          <p:nvPr/>
        </p:nvSpPr>
        <p:spPr>
          <a:xfrm>
            <a:off x="8852363" y="307939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D8BD8A8-08B4-4C93-94F8-62A63E648FE7}"/>
              </a:ext>
            </a:extLst>
          </p:cNvPr>
          <p:cNvSpPr txBox="1"/>
          <p:nvPr/>
        </p:nvSpPr>
        <p:spPr>
          <a:xfrm>
            <a:off x="10035370" y="40472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CAFE466-CEA7-4ED2-BC4A-4CE03CDED413}"/>
              </a:ext>
            </a:extLst>
          </p:cNvPr>
          <p:cNvSpPr txBox="1"/>
          <p:nvPr/>
        </p:nvSpPr>
        <p:spPr>
          <a:xfrm>
            <a:off x="7655112" y="39478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EF4C23C-FE26-44BD-992B-37696A670527}"/>
              </a:ext>
            </a:extLst>
          </p:cNvPr>
          <p:cNvSpPr txBox="1"/>
          <p:nvPr/>
        </p:nvSpPr>
        <p:spPr>
          <a:xfrm>
            <a:off x="6932299" y="509326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Ne4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8071D9E-3BB3-49CD-B5C7-7CD91F75F795}"/>
              </a:ext>
            </a:extLst>
          </p:cNvPr>
          <p:cNvSpPr txBox="1"/>
          <p:nvPr/>
        </p:nvSpPr>
        <p:spPr>
          <a:xfrm>
            <a:off x="8287900" y="530446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Ne5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079814D-B242-4C7E-9D1E-DBD352ACFA79}"/>
              </a:ext>
            </a:extLst>
          </p:cNvPr>
          <p:cNvSpPr txBox="1"/>
          <p:nvPr/>
        </p:nvSpPr>
        <p:spPr>
          <a:xfrm>
            <a:off x="9510805" y="341558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t1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800D690-0532-47DC-AF0B-81173591A82C}"/>
              </a:ext>
            </a:extLst>
          </p:cNvPr>
          <p:cNvSpPr txBox="1"/>
          <p:nvPr/>
        </p:nvSpPr>
        <p:spPr>
          <a:xfrm>
            <a:off x="8156430" y="43760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13441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236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Practical session</vt:lpstr>
      <vt:lpstr>A simple case. Coin</vt:lpstr>
      <vt:lpstr>A simple case. Model comparison of continuous distributions</vt:lpstr>
      <vt:lpstr>A (less) simple case. Demographic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</dc:title>
  <dc:creator>OSCAR LAO GRUESO</dc:creator>
  <cp:lastModifiedBy>OSCAR LAO GRUESO</cp:lastModifiedBy>
  <cp:revision>6</cp:revision>
  <dcterms:created xsi:type="dcterms:W3CDTF">2024-07-09T08:20:09Z</dcterms:created>
  <dcterms:modified xsi:type="dcterms:W3CDTF">2024-07-09T10:39:11Z</dcterms:modified>
</cp:coreProperties>
</file>