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4" autoAdjust="0"/>
    <p:restoredTop sz="68047" autoAdjust="0"/>
  </p:normalViewPr>
  <p:slideViewPr>
    <p:cSldViewPr>
      <p:cViewPr>
        <p:scale>
          <a:sx n="70" d="100"/>
          <a:sy n="70" d="100"/>
        </p:scale>
        <p:origin x="-247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7ECF-E5BD-4315-ACBC-3BD0EC3A1D94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DF031-8BB1-4291-A378-D0BE5C617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Foi colocada na entrada uma </a:t>
            </a:r>
            <a:r>
              <a:rPr lang="pt-BR" dirty="0" err="1" smtClean="0"/>
              <a:t>sequência</a:t>
            </a:r>
            <a:r>
              <a:rPr lang="pt-BR" dirty="0" smtClean="0"/>
              <a:t> de bits aleatória, que depois é convertida em grupos de símbolos de 4 bits (Bloco S/P – Serial to </a:t>
            </a:r>
            <a:r>
              <a:rPr lang="pt-BR" dirty="0" err="1" smtClean="0"/>
              <a:t>Parallel</a:t>
            </a:r>
            <a:r>
              <a:rPr lang="pt-BR" dirty="0" smtClean="0"/>
              <a:t>) . Após isto , separa-se as </a:t>
            </a:r>
            <a:r>
              <a:rPr lang="pt-BR" dirty="0" err="1" smtClean="0"/>
              <a:t>sequências</a:t>
            </a:r>
            <a:r>
              <a:rPr lang="pt-BR" dirty="0" smtClean="0"/>
              <a:t> de bits em dois grupos : um com os símbolos de ordem par que vai para o canal em fase (o de cima) e outro com os símbolos de ordem ímpar que vai para o canal em quadratura (o de baixo).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F031-8BB1-4291-A378-D0BE5C617290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1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4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4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6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3509-331B-4077-814B-AA03D2049BDF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83DB-D774-46FE-B61A-FB247BD346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dim.info/qam-demodulator-block-diagram/" TargetMode="External"/><Relationship Id="rId2" Type="http://schemas.openxmlformats.org/officeDocument/2006/relationships/hyperlink" Target="http://www.radio-electronics.com/info/rf-technology-design/quadrature-amplitude-modulation-qam/qam-modulator-demodulator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ict.inatel.br/nova2/docentes/lucianol/artigos/incitel/constelacao_16qam.pdf" TargetMode="External"/><Relationship Id="rId4" Type="http://schemas.openxmlformats.org/officeDocument/2006/relationships/hyperlink" Target="http://web.mit.edu/6.02/www/s2012/handouts/1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08409" y="1052736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SOURCE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61295" y="1052736"/>
            <a:ext cx="115212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Canal BSC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92280" y="1168772"/>
            <a:ext cx="792088" cy="60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29780" y="2635399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SOURCE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83024" y="2635399"/>
            <a:ext cx="12877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Modulador</a:t>
            </a:r>
          </a:p>
        </p:txBody>
      </p:sp>
      <p:sp>
        <p:nvSpPr>
          <p:cNvPr id="9" name="Retângulo 8"/>
          <p:cNvSpPr/>
          <p:nvPr/>
        </p:nvSpPr>
        <p:spPr>
          <a:xfrm>
            <a:off x="5122912" y="2636912"/>
            <a:ext cx="14957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Demodulador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204811" y="2635399"/>
            <a:ext cx="81379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Canal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128284" y="2708163"/>
            <a:ext cx="720080" cy="57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</a:t>
            </a:r>
          </a:p>
        </p:txBody>
      </p:sp>
      <p:sp>
        <p:nvSpPr>
          <p:cNvPr id="12" name="Chave esquerda 11"/>
          <p:cNvSpPr/>
          <p:nvPr/>
        </p:nvSpPr>
        <p:spPr>
          <a:xfrm rot="5400000">
            <a:off x="4245681" y="285638"/>
            <a:ext cx="783356" cy="4045745"/>
          </a:xfrm>
          <a:prstGeom prst="leftBrace">
            <a:avLst>
              <a:gd name="adj1" fmla="val 8333"/>
              <a:gd name="adj2" fmla="val 49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1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Modelagem </a:t>
            </a:r>
            <a:r>
              <a:rPr lang="pt-BR" b="1" dirty="0" err="1" smtClean="0"/>
              <a:t>Demod</a:t>
            </a:r>
            <a:r>
              <a:rPr lang="pt-BR" b="1" dirty="0" smtClean="0"/>
              <a:t> – N-QAM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2" y="1171573"/>
            <a:ext cx="8229600" cy="254317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u="sng" dirty="0" smtClean="0"/>
              <a:t>Par</a:t>
            </a:r>
            <a:r>
              <a:rPr lang="pt-BR" u="sng" dirty="0" err="1" smtClean="0"/>
              <a:t>âmetros</a:t>
            </a:r>
            <a:r>
              <a:rPr lang="pt-BR" u="sng" dirty="0" smtClean="0"/>
              <a:t> de entrada</a:t>
            </a:r>
          </a:p>
          <a:p>
            <a:r>
              <a:rPr lang="pt-BR" dirty="0" smtClean="0"/>
              <a:t>r(t) – input </a:t>
            </a:r>
            <a:r>
              <a:rPr lang="pt-BR" dirty="0" err="1" smtClean="0"/>
              <a:t>signal</a:t>
            </a:r>
            <a:endParaRPr lang="pt-BR" dirty="0" smtClean="0"/>
          </a:p>
          <a:p>
            <a:r>
              <a:rPr lang="pt-BR" dirty="0" err="1" smtClean="0"/>
              <a:t>Eo</a:t>
            </a:r>
            <a:r>
              <a:rPr lang="pt-BR" dirty="0" smtClean="0"/>
              <a:t> – Energia </a:t>
            </a:r>
            <a:r>
              <a:rPr lang="pt-BR" dirty="0" err="1" smtClean="0"/>
              <a:t>minima</a:t>
            </a:r>
            <a:r>
              <a:rPr lang="pt-BR" dirty="0" smtClean="0"/>
              <a:t>  </a:t>
            </a:r>
            <a:r>
              <a:rPr lang="pt-BR" dirty="0" err="1" smtClean="0"/>
              <a:t>rx</a:t>
            </a:r>
            <a:r>
              <a:rPr lang="pt-BR" dirty="0" smtClean="0"/>
              <a:t> </a:t>
            </a:r>
            <a:r>
              <a:rPr lang="pt-BR" dirty="0" err="1" smtClean="0"/>
              <a:t>simbolo</a:t>
            </a:r>
            <a:r>
              <a:rPr lang="pt-BR" dirty="0" smtClean="0"/>
              <a:t> (ex. 1 V)</a:t>
            </a:r>
          </a:p>
          <a:p>
            <a:r>
              <a:rPr lang="pt-BR" dirty="0" smtClean="0"/>
              <a:t>BW – Largura de banda do sinal = R / log2(M)</a:t>
            </a:r>
          </a:p>
          <a:p>
            <a:r>
              <a:rPr lang="pt-BR" dirty="0" err="1" smtClean="0"/>
              <a:t>fo</a:t>
            </a:r>
            <a:r>
              <a:rPr lang="pt-BR" dirty="0" smtClean="0"/>
              <a:t>(t) – </a:t>
            </a:r>
            <a:r>
              <a:rPr lang="pt-BR" dirty="0" err="1" smtClean="0"/>
              <a:t>carrier</a:t>
            </a:r>
            <a:r>
              <a:rPr lang="pt-BR" dirty="0" smtClean="0"/>
              <a:t> freq. (local </a:t>
            </a:r>
            <a:r>
              <a:rPr lang="pt-BR" dirty="0" err="1" smtClean="0"/>
              <a:t>oscillator</a:t>
            </a:r>
            <a:r>
              <a:rPr lang="pt-BR" dirty="0" smtClean="0"/>
              <a:t>)</a:t>
            </a:r>
          </a:p>
          <a:p>
            <a:r>
              <a:rPr lang="pt-BR" dirty="0" smtClean="0"/>
              <a:t>M – Numero de </a:t>
            </a:r>
            <a:r>
              <a:rPr lang="pt-BR" dirty="0" err="1" smtClean="0"/>
              <a:t>Simbolos</a:t>
            </a:r>
            <a:r>
              <a:rPr lang="pt-BR" dirty="0" smtClean="0"/>
              <a:t> (</a:t>
            </a:r>
            <a:r>
              <a:rPr lang="pt-BR" dirty="0" err="1" smtClean="0"/>
              <a:t>constelacao</a:t>
            </a:r>
            <a:r>
              <a:rPr lang="pt-BR" dirty="0" smtClean="0"/>
              <a:t>)</a:t>
            </a:r>
          </a:p>
          <a:p>
            <a:r>
              <a:rPr lang="pt-BR" dirty="0" smtClean="0"/>
              <a:t>Sr – Num. </a:t>
            </a:r>
            <a:r>
              <a:rPr lang="pt-BR" dirty="0" err="1" smtClean="0"/>
              <a:t>Simbolos</a:t>
            </a:r>
            <a:r>
              <a:rPr lang="pt-BR" dirty="0" smtClean="0"/>
              <a:t> recebidos</a:t>
            </a:r>
          </a:p>
          <a:p>
            <a:r>
              <a:rPr lang="pt-BR" dirty="0" err="1" smtClean="0"/>
              <a:t>Nbits</a:t>
            </a:r>
            <a:r>
              <a:rPr lang="pt-BR" dirty="0" smtClean="0"/>
              <a:t> – Num bits p</a:t>
            </a:r>
            <a:r>
              <a:rPr lang="en-US" dirty="0" smtClean="0"/>
              <a:t>/</a:t>
            </a:r>
            <a:r>
              <a:rPr lang="pt-BR" dirty="0" smtClean="0"/>
              <a:t> pacote</a:t>
            </a:r>
          </a:p>
          <a:p>
            <a:r>
              <a:rPr lang="pt-BR" dirty="0" err="1" smtClean="0"/>
              <a:t>Efficiencia</a:t>
            </a:r>
            <a:r>
              <a:rPr lang="pt-BR" dirty="0" smtClean="0"/>
              <a:t> espectral da modulação</a:t>
            </a:r>
          </a:p>
        </p:txBody>
      </p:sp>
      <p:sp>
        <p:nvSpPr>
          <p:cNvPr id="4" name="CaixaDeTexto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92080" y="6258217"/>
            <a:ext cx="2592288" cy="246221"/>
          </a:xfrm>
          <a:prstGeom prst="rect">
            <a:avLst/>
          </a:prstGeom>
          <a:blipFill rotWithShape="1">
            <a:blip r:embed="rId3"/>
            <a:stretch>
              <a:fillRect b="-7500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5" name="CaixaDeTexto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2" y="6504438"/>
            <a:ext cx="2592288" cy="246221"/>
          </a:xfrm>
          <a:prstGeom prst="rect">
            <a:avLst/>
          </a:prstGeom>
          <a:blipFill rotWithShape="1">
            <a:blip r:embed="rId4"/>
            <a:stretch>
              <a:fillRect b="-7500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7" name="Seta para baixo 6"/>
          <p:cNvSpPr/>
          <p:nvPr/>
        </p:nvSpPr>
        <p:spPr>
          <a:xfrm>
            <a:off x="5113868" y="4858122"/>
            <a:ext cx="836065" cy="93083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QAM receiver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0" y="4786322"/>
            <a:ext cx="4286280" cy="107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26" y="1285860"/>
            <a:ext cx="2105870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1357298"/>
            <a:ext cx="2114537" cy="23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tângulo 10"/>
          <p:cNvSpPr/>
          <p:nvPr/>
        </p:nvSpPr>
        <p:spPr>
          <a:xfrm>
            <a:off x="0" y="3624395"/>
            <a:ext cx="457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u="sng" dirty="0" err="1" smtClean="0"/>
              <a:t>Metodos</a:t>
            </a:r>
            <a:endParaRPr lang="pt-BR" sz="1200" u="sng" dirty="0" smtClean="0"/>
          </a:p>
          <a:p>
            <a:pPr>
              <a:buFontTx/>
              <a:buChar char="-"/>
            </a:pPr>
            <a:r>
              <a:rPr lang="pt-BR" sz="1200" dirty="0" smtClean="0"/>
              <a:t>Sinal de entrada dividido em 2 fluxos</a:t>
            </a:r>
          </a:p>
          <a:p>
            <a:pPr lvl="1">
              <a:buFontTx/>
              <a:buChar char="-"/>
            </a:pPr>
            <a:r>
              <a:rPr lang="pt-BR" sz="1200" dirty="0" smtClean="0"/>
              <a:t>Fluxo 1 (Q) – </a:t>
            </a:r>
            <a:r>
              <a:rPr lang="pt-BR" sz="1200" dirty="0" err="1" smtClean="0"/>
              <a:t>mixer</a:t>
            </a:r>
            <a:r>
              <a:rPr lang="pt-BR" sz="1200" dirty="0" smtClean="0"/>
              <a:t> – multiplicar por A</a:t>
            </a:r>
          </a:p>
          <a:p>
            <a:pPr lvl="1">
              <a:buFontTx/>
              <a:buChar char="-"/>
            </a:pPr>
            <a:r>
              <a:rPr lang="pt-BR" sz="1200" dirty="0" smtClean="0"/>
              <a:t>Fluxo 2 (I) – </a:t>
            </a:r>
            <a:r>
              <a:rPr lang="pt-BR" sz="1200" dirty="0" err="1" smtClean="0"/>
              <a:t>mixer</a:t>
            </a:r>
            <a:r>
              <a:rPr lang="pt-BR" sz="1200" dirty="0" smtClean="0"/>
              <a:t> – multiplicar por B</a:t>
            </a:r>
          </a:p>
          <a:p>
            <a:pPr>
              <a:buFontTx/>
              <a:buChar char="-"/>
            </a:pPr>
            <a:r>
              <a:rPr lang="pt-BR" sz="1200" dirty="0" smtClean="0"/>
              <a:t>Filtragem (LPF)</a:t>
            </a:r>
          </a:p>
          <a:p>
            <a:pPr>
              <a:buFontTx/>
              <a:buChar char="-"/>
            </a:pPr>
            <a:r>
              <a:rPr lang="pt-BR" sz="1200" dirty="0" smtClean="0"/>
              <a:t>Amostragem – </a:t>
            </a:r>
            <a:r>
              <a:rPr lang="pt-BR" sz="1200" dirty="0" err="1" smtClean="0"/>
              <a:t>Quantizacao</a:t>
            </a:r>
            <a:r>
              <a:rPr lang="pt-BR" sz="1200" dirty="0" smtClean="0"/>
              <a:t> </a:t>
            </a:r>
          </a:p>
          <a:p>
            <a:pPr>
              <a:buFontTx/>
              <a:buChar char="-"/>
            </a:pPr>
            <a:r>
              <a:rPr lang="pt-BR" sz="1200" dirty="0" smtClean="0"/>
              <a:t>Gray </a:t>
            </a:r>
            <a:r>
              <a:rPr lang="pt-BR" sz="1200" dirty="0" err="1" smtClean="0"/>
              <a:t>de-mapping</a:t>
            </a:r>
            <a:endParaRPr lang="pt-BR" sz="1200" dirty="0" smtClean="0"/>
          </a:p>
          <a:p>
            <a:pPr>
              <a:buFontTx/>
              <a:buChar char="-"/>
            </a:pPr>
            <a:r>
              <a:rPr lang="pt-BR" sz="1200" dirty="0" err="1" smtClean="0"/>
              <a:t>fuxos</a:t>
            </a:r>
            <a:r>
              <a:rPr lang="pt-BR" sz="1200" dirty="0" smtClean="0"/>
              <a:t> 1 e 2 são mesclados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0" y="5237820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u="sng" dirty="0" smtClean="0"/>
              <a:t>Parâmetros de saída</a:t>
            </a:r>
            <a:endParaRPr lang="pt-BR" sz="1200" dirty="0" smtClean="0"/>
          </a:p>
          <a:p>
            <a:pPr>
              <a:buFontTx/>
              <a:buChar char="-"/>
            </a:pPr>
            <a:r>
              <a:rPr lang="en-US" sz="1200" dirty="0" smtClean="0"/>
              <a:t> R - </a:t>
            </a:r>
            <a:r>
              <a:rPr lang="en-US" sz="1200" dirty="0" err="1" smtClean="0"/>
              <a:t>bitrate</a:t>
            </a:r>
            <a:endParaRPr lang="en-US" sz="1200" dirty="0" smtClean="0"/>
          </a:p>
          <a:p>
            <a:pPr>
              <a:buFontTx/>
              <a:buChar char="-"/>
            </a:pPr>
            <a:r>
              <a:rPr lang="en-US" sz="1200" dirty="0" smtClean="0"/>
              <a:t>BER</a:t>
            </a:r>
          </a:p>
          <a:p>
            <a:pPr>
              <a:buFontTx/>
              <a:buChar char="-"/>
            </a:pPr>
            <a:r>
              <a:rPr lang="en-US" sz="1200" dirty="0" smtClean="0"/>
              <a:t>PER</a:t>
            </a:r>
          </a:p>
          <a:p>
            <a:pPr>
              <a:buFontTx/>
              <a:buChar char="-"/>
            </a:pPr>
            <a:r>
              <a:rPr lang="pt-BR" sz="1200" dirty="0" err="1" smtClean="0"/>
              <a:t>Pesym</a:t>
            </a:r>
            <a:r>
              <a:rPr lang="pt-BR" sz="1200" dirty="0" smtClean="0"/>
              <a:t> = </a:t>
            </a:r>
            <a:r>
              <a:rPr lang="pt-BR" sz="1200" dirty="0" err="1" smtClean="0"/>
              <a:t>Prob</a:t>
            </a:r>
            <a:r>
              <a:rPr lang="pt-BR" sz="1200" dirty="0" smtClean="0"/>
              <a:t>. erro de </a:t>
            </a:r>
            <a:r>
              <a:rPr lang="pt-BR" sz="1200" dirty="0" err="1" smtClean="0"/>
              <a:t>simbolo</a:t>
            </a:r>
            <a:endParaRPr lang="pt-BR" sz="1200" dirty="0" smtClean="0"/>
          </a:p>
          <a:p>
            <a:r>
              <a:rPr lang="pt-BR" sz="1200" dirty="0" smtClean="0"/>
              <a:t>-Num pacotes recebidos</a:t>
            </a:r>
          </a:p>
          <a:p>
            <a:r>
              <a:rPr lang="en-US" sz="1200" dirty="0" smtClean="0"/>
              <a:t>-</a:t>
            </a:r>
            <a:r>
              <a:rPr lang="en-US" sz="1200" dirty="0" err="1" smtClean="0"/>
              <a:t>Throughtput</a:t>
            </a:r>
            <a:endParaRPr lang="pt-BR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1643050"/>
            <a:ext cx="2214546" cy="27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8016" y="2071678"/>
            <a:ext cx="2285984" cy="81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 descr="A diagram QAM demodulator showing the oscillator, mixers and splitter blocks as well as the 90 degree phase carrier phase shift between the two halves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2" y="2643182"/>
            <a:ext cx="2145391" cy="17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 para baixo 15"/>
          <p:cNvSpPr/>
          <p:nvPr/>
        </p:nvSpPr>
        <p:spPr>
          <a:xfrm>
            <a:off x="5357818" y="4500570"/>
            <a:ext cx="357190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500330" y="5143512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u="sng" dirty="0" smtClean="0"/>
              <a:t>Testes</a:t>
            </a:r>
            <a:endParaRPr lang="pt-BR" sz="1200" dirty="0" smtClean="0"/>
          </a:p>
          <a:p>
            <a:pPr>
              <a:buFontTx/>
              <a:buChar char="-"/>
            </a:pPr>
            <a:r>
              <a:rPr lang="en-US" sz="1200" dirty="0" smtClean="0"/>
              <a:t> 0&lt; BER &lt; 1</a:t>
            </a:r>
          </a:p>
          <a:p>
            <a:pPr>
              <a:buFontTx/>
              <a:buChar char="-"/>
            </a:pPr>
            <a:endParaRPr lang="en-US" sz="1200" dirty="0" smtClean="0"/>
          </a:p>
          <a:p>
            <a:pPr>
              <a:buFontTx/>
              <a:buChar char="-"/>
            </a:pPr>
            <a:endParaRPr lang="pt-B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QAM - 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525963"/>
          </a:xfrm>
        </p:spPr>
        <p:txBody>
          <a:bodyPr>
            <a:normAutofit/>
          </a:bodyPr>
          <a:lstStyle/>
          <a:p>
            <a:r>
              <a:rPr lang="pt-BR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Fontes :</a:t>
            </a:r>
          </a:p>
          <a:p>
            <a:r>
              <a:rPr lang="pt-BR" sz="1400" dirty="0">
                <a:hlinkClick r:id="rId2"/>
              </a:rPr>
              <a:t>http://www.radio-electronics.com/info/rf-technology-design/quadrature-amplitude-modulation-qam/qam-modulator-demodulator.php</a:t>
            </a:r>
            <a:endParaRPr lang="pt-BR" sz="1400" dirty="0"/>
          </a:p>
          <a:p>
            <a:r>
              <a:rPr lang="pt-BR" sz="1400" dirty="0">
                <a:hlinkClick r:id="rId3"/>
              </a:rPr>
              <a:t>http://vidim.info/qam-demodulator-block-diagram/</a:t>
            </a:r>
            <a:endParaRPr lang="pt-BR" sz="1400" dirty="0"/>
          </a:p>
          <a:p>
            <a:r>
              <a:rPr lang="pt-BR" sz="1400" dirty="0">
                <a:hlinkClick r:id="rId4"/>
              </a:rPr>
              <a:t>http://</a:t>
            </a:r>
            <a:r>
              <a:rPr lang="pt-BR" sz="1400" dirty="0" smtClean="0">
                <a:hlinkClick r:id="rId4"/>
              </a:rPr>
              <a:t>web.mit.edu/6.02/</a:t>
            </a:r>
            <a:r>
              <a:rPr lang="pt-BR" sz="1400" dirty="0" err="1" smtClean="0">
                <a:hlinkClick r:id="rId4"/>
              </a:rPr>
              <a:t>www</a:t>
            </a:r>
            <a:r>
              <a:rPr lang="pt-BR" sz="1400" dirty="0" smtClean="0">
                <a:hlinkClick r:id="rId4"/>
              </a:rPr>
              <a:t>/s2012/</a:t>
            </a:r>
            <a:r>
              <a:rPr lang="pt-BR" sz="1400" dirty="0" err="1" smtClean="0">
                <a:hlinkClick r:id="rId4"/>
              </a:rPr>
              <a:t>handouts</a:t>
            </a:r>
            <a:r>
              <a:rPr lang="pt-BR" sz="1400" dirty="0" smtClean="0">
                <a:hlinkClick r:id="rId4"/>
              </a:rPr>
              <a:t>/14.</a:t>
            </a:r>
            <a:r>
              <a:rPr lang="pt-BR" sz="1400" dirty="0" err="1" smtClean="0">
                <a:hlinkClick r:id="rId4"/>
              </a:rPr>
              <a:t>pdf</a:t>
            </a:r>
            <a:endParaRPr lang="pt-BR" sz="1400" dirty="0" smtClean="0"/>
          </a:p>
          <a:p>
            <a:r>
              <a:rPr lang="pt-BR" sz="1400" dirty="0" smtClean="0">
                <a:hlinkClick r:id="rId5"/>
              </a:rPr>
              <a:t>http://cict.inatel.br/nova2/docentes/lucianol/artigos/incitel/constelacao_16qam.pdf</a:t>
            </a:r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948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255</Words>
  <Application>Microsoft Office PowerPoint</Application>
  <PresentationFormat>Apresentação na tela (4:3)</PresentationFormat>
  <Paragraphs>47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Modelagem Demod – N-QAM</vt:lpstr>
      <vt:lpstr>QAM - referências</vt:lpstr>
    </vt:vector>
  </TitlesOfParts>
  <Company>Anatel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Pinto Prata</dc:creator>
  <cp:lastModifiedBy>Rafael Pinto Prata</cp:lastModifiedBy>
  <cp:revision>77</cp:revision>
  <dcterms:created xsi:type="dcterms:W3CDTF">2017-04-05T16:09:43Z</dcterms:created>
  <dcterms:modified xsi:type="dcterms:W3CDTF">2017-04-07T19:17:44Z</dcterms:modified>
</cp:coreProperties>
</file>