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6" r:id="rId5"/>
    <p:sldId id="267" r:id="rId6"/>
    <p:sldId id="437" r:id="rId7"/>
    <p:sldId id="438" r:id="rId8"/>
    <p:sldId id="436" r:id="rId9"/>
    <p:sldId id="440" r:id="rId10"/>
    <p:sldId id="441" r:id="rId11"/>
    <p:sldId id="442" r:id="rId12"/>
    <p:sldId id="443" r:id="rId13"/>
    <p:sldId id="444" r:id="rId14"/>
    <p:sldId id="445" r:id="rId15"/>
    <p:sldId id="439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263" r:id="rId28"/>
    <p:sldId id="264" r:id="rId29"/>
    <p:sldId id="265" r:id="rId30"/>
  </p:sldIdLst>
  <p:sldSz cx="12192000" cy="6858000"/>
  <p:notesSz cx="6858000" cy="9144000"/>
  <p:embeddedFontLst>
    <p:embeddedFont>
      <p:font typeface="Arial Black" panose="020B0604020202020204" pitchFamily="34" charset="0"/>
      <p:bold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Impact" panose="020B0806030902050204" pitchFamily="34" charset="0"/>
      <p:regular r:id="rId38"/>
    </p:embeddedFont>
    <p:embeddedFont>
      <p:font typeface="Playfair Display" pitchFamily="2" charset="0"/>
      <p:regular r:id="rId39"/>
      <p:bold r:id="rId40"/>
      <p:italic r:id="rId41"/>
      <p:boldItalic r:id="rId42"/>
    </p:embeddedFont>
    <p:embeddedFont>
      <p:font typeface="Poppins" panose="020B0502040504020204" pitchFamily="34" charset="0"/>
      <p:regular r:id="rId43"/>
      <p:bold r:id="rId44"/>
      <p:italic r:id="rId45"/>
      <p:boldItalic r:id="rId46"/>
    </p:embeddedFont>
    <p:embeddedFont>
      <p:font typeface="Poppins Black" panose="020B0502040504020204" pitchFamily="34" charset="0"/>
      <p:bold r:id="rId47"/>
      <p:boldItalic r:id="rId48"/>
    </p:embeddedFont>
    <p:embeddedFont>
      <p:font typeface="Poppins Medium" panose="020B0502040504020204" pitchFamily="34" charset="0"/>
      <p:regular r:id="rId49"/>
      <p:bold r:id="rId50"/>
      <p:italic r:id="rId51"/>
      <p:boldItalic r:id="rId52"/>
    </p:embeddedFont>
    <p:embeddedFont>
      <p:font typeface="Poppins SemiBold" panose="020B0502040504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0" roundtripDataSignature="AMtx7mjESox0kBj55EnG5qcmm4UAwZvC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C561F-F848-4CE4-BFCE-92B651DD1537}">
  <a:tblStyle styleId="{6CBC561F-F848-4CE4-BFCE-92B651DD15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5" autoAdjust="0"/>
    <p:restoredTop sz="89858" autoAdjust="0"/>
  </p:normalViewPr>
  <p:slideViewPr>
    <p:cSldViewPr snapToGrid="0">
      <p:cViewPr varScale="1">
        <p:scale>
          <a:sx n="74" d="100"/>
          <a:sy n="74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8.fntdata" /><Relationship Id="rId21" Type="http://schemas.openxmlformats.org/officeDocument/2006/relationships/slide" Target="slides/slide20.xml" /><Relationship Id="rId34" Type="http://schemas.openxmlformats.org/officeDocument/2006/relationships/font" Target="fonts/font3.fntdata" /><Relationship Id="rId42" Type="http://schemas.openxmlformats.org/officeDocument/2006/relationships/font" Target="fonts/font11.fntdata" /><Relationship Id="rId47" Type="http://schemas.openxmlformats.org/officeDocument/2006/relationships/font" Target="fonts/font16.fntdata" /><Relationship Id="rId50" Type="http://schemas.openxmlformats.org/officeDocument/2006/relationships/font" Target="fonts/font19.fntdata" /><Relationship Id="rId55" Type="http://schemas.openxmlformats.org/officeDocument/2006/relationships/font" Target="fonts/font24.fntdata" /><Relationship Id="rId154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0.fntdata" /><Relationship Id="rId54" Type="http://schemas.openxmlformats.org/officeDocument/2006/relationships/font" Target="fonts/font23.fntdata" /><Relationship Id="rId15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1.fntdata" /><Relationship Id="rId37" Type="http://schemas.openxmlformats.org/officeDocument/2006/relationships/font" Target="fonts/font6.fntdata" /><Relationship Id="rId40" Type="http://schemas.openxmlformats.org/officeDocument/2006/relationships/font" Target="fonts/font9.fntdata" /><Relationship Id="rId45" Type="http://schemas.openxmlformats.org/officeDocument/2006/relationships/font" Target="fonts/font14.fntdata" /><Relationship Id="rId53" Type="http://schemas.openxmlformats.org/officeDocument/2006/relationships/font" Target="fonts/font22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5.fntdata" /><Relationship Id="rId49" Type="http://schemas.openxmlformats.org/officeDocument/2006/relationships/font" Target="fonts/font18.fntdata" /><Relationship Id="rId152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4" Type="http://schemas.openxmlformats.org/officeDocument/2006/relationships/font" Target="fonts/font13.fntdata" /><Relationship Id="rId52" Type="http://schemas.openxmlformats.org/officeDocument/2006/relationships/font" Target="fonts/font21.fntdata" /><Relationship Id="rId15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4.fntdata" /><Relationship Id="rId43" Type="http://schemas.openxmlformats.org/officeDocument/2006/relationships/font" Target="fonts/font12.fntdata" /><Relationship Id="rId48" Type="http://schemas.openxmlformats.org/officeDocument/2006/relationships/font" Target="fonts/font17.fntdata" /><Relationship Id="rId56" Type="http://schemas.openxmlformats.org/officeDocument/2006/relationships/font" Target="fonts/font25.fntdata" /><Relationship Id="rId8" Type="http://schemas.openxmlformats.org/officeDocument/2006/relationships/slide" Target="slides/slide7.xml" /><Relationship Id="rId51" Type="http://schemas.openxmlformats.org/officeDocument/2006/relationships/font" Target="fonts/font20.fntdata" /><Relationship Id="rId150" Type="http://customschemas.google.com/relationships/presentationmetadata" Target="metadata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2.fntdata" /><Relationship Id="rId38" Type="http://schemas.openxmlformats.org/officeDocument/2006/relationships/font" Target="fonts/font7.fntdata" /><Relationship Id="rId46" Type="http://schemas.openxmlformats.org/officeDocument/2006/relationships/font" Target="fonts/font15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92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3db78a8b0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g33db78a8b0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D887246E-5439-4E5C-CE40-6FD7630D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9E9DB735-5F15-30A1-00B1-0743E054CF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E0CD25F3-BCDD-E973-C43A-CFB48233A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267408E-4B74-D3CD-405C-5447FAF6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BBB75428-4527-B331-627F-91D50B0B7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AC80C0C9-37B9-B7CE-5912-49F684935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6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29B5924-CD7B-3817-05B7-546586D5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B1B812E5-49D6-00A5-14EC-7F4D64D94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AC2534C3-ED9D-8396-7FB2-47A9A9AC3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30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2C08170-5F29-54AD-C454-2A5B6CE7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2EDE1BC1-CFDB-9D23-5205-30CB0F119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A26FB535-EEF1-9A1E-1CD5-118A569F5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70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3A64DCD-F348-A0EA-9160-A81FF5AD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03EFFD3C-01E3-1561-9847-7FF8602EDB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0659FF89-EAA5-000E-EC7A-E67C9CD9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17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DCAA9461-F9F3-07E0-D58D-0B942B99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D1FA6BA5-C2C2-3B57-048B-9AD91534A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DF14ACCB-657E-E5B2-6E99-15480DE15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36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C1364F0-27DA-3580-6E1C-C670420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0D427E1C-C260-B695-5B0B-3F87D5FC8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EB9132BC-014D-6CED-29FB-3CF8EBE12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121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5E8C61E8-A688-0FDA-408D-88AF1A29F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7480F00C-935D-8ADA-0B44-CFAF671BB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EF3EDC60-057C-B84D-37FB-2C702A3BD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547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E685FEB5-E5CD-A73A-EA88-EA076E30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E6D1E05A-ECDC-ABF9-0336-68ABDC64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0BB866CE-53F1-328B-AC05-ED8C4B09B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12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96907FC-013A-3E68-02B4-B1055B494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6ADC082A-BB4D-2346-F56A-CA61ADC5E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5E165F3C-14CB-3FA2-E996-C6B3F4DCD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3db78a8b03_1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" name="Google Shape;35;g33db78a8b03_1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575413B2-FB8A-610F-72B6-6D0BA053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4FCA8B3E-2D86-065A-0C33-DF1B2A7636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39EB4CDD-B3F8-BF6F-7C44-A07C8E1E8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293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B9555FD6-FE36-3AAF-4BF5-85C4175E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3DA5415B-46A6-DA3B-96D2-3E8E36363C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6F38B375-FB81-D607-A1A2-6D8D0F031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93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9D70ECC-9652-A84E-E1D3-AC7245AE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46EE128F-0926-F97A-2CEC-6C129A11A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9735628B-D9A6-C80B-7FFA-C6789B858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562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db78a8b03_1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3db78a8b03_1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db78a8b03_1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33db78a8b03_1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b78a8b03_1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33db78a8b03_1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db78a8b03_1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33db78a8b03_1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A8EF3A09-BCD6-401A-D91E-A81939C14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12839AC2-C61D-1584-127C-8466CF34A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3DD395C3-2532-3029-5B0D-BCBA7CF67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99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53F54D9D-B5FD-12FE-2521-7663CDB90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0439F3F2-D11C-2F30-3A5C-9441F22F4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6938C1A8-F068-3ABD-7E9C-18F5E1825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12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E17E641-EEF2-1791-DA7F-FA8ACCDB1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FA9BC6D5-381E-E1C1-BFDA-3931DA7AE0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0BF890B0-DC85-65F4-1C39-8262A6BBB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EF2B978-E9B7-61E4-1C81-14491D82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6A1E5CBB-7F03-EFEC-7230-113840F86F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B425DE9B-A269-E191-287C-9DDD1A933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3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FF90AF31-72E1-2F61-7764-8AB54336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D2B6EA0D-7AE1-6FA0-8B2B-49FB58613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EE7B033F-ADD2-E142-9483-E21313AE8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D7579EA-FF8E-B0D1-DF49-7FA99988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b78a8b03_10_52:notes">
            <a:extLst>
              <a:ext uri="{FF2B5EF4-FFF2-40B4-BE49-F238E27FC236}">
                <a16:creationId xmlns:a16="http://schemas.microsoft.com/office/drawing/2014/main" id="{E0FEF0B0-06E6-0B76-C1F5-4C9D928A8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b78a8b03_10_52:notes">
            <a:extLst>
              <a:ext uri="{FF2B5EF4-FFF2-40B4-BE49-F238E27FC236}">
                <a16:creationId xmlns:a16="http://schemas.microsoft.com/office/drawing/2014/main" id="{0FBFBB48-CA75-3C2A-3627-D0D489619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7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1217" y="0"/>
            <a:ext cx="960783" cy="9462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3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4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7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18.png" /><Relationship Id="rId7" Type="http://schemas.openxmlformats.org/officeDocument/2006/relationships/image" Target="../media/image22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jp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3db78a8b03_10_0"/>
          <p:cNvSpPr/>
          <p:nvPr/>
        </p:nvSpPr>
        <p:spPr>
          <a:xfrm>
            <a:off x="230697" y="2818391"/>
            <a:ext cx="7884000" cy="1196400"/>
          </a:xfrm>
          <a:prstGeom prst="roundRect">
            <a:avLst>
              <a:gd name="adj" fmla="val 29831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33db78a8b03_10_0"/>
          <p:cNvSpPr/>
          <p:nvPr/>
        </p:nvSpPr>
        <p:spPr>
          <a:xfrm rot="-5400000">
            <a:off x="7947086" y="2178942"/>
            <a:ext cx="4317000" cy="3666000"/>
          </a:xfrm>
          <a:prstGeom prst="flowChartDelay">
            <a:avLst/>
          </a:prstGeom>
          <a:noFill/>
          <a:ln w="63500" cap="flat" cmpd="sng">
            <a:solidFill>
              <a:srgbClr val="E55F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33db78a8b03_10_0"/>
          <p:cNvSpPr txBox="1"/>
          <p:nvPr/>
        </p:nvSpPr>
        <p:spPr>
          <a:xfrm>
            <a:off x="2429103" y="-55635"/>
            <a:ext cx="7531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VIDYAPEETH</a:t>
            </a:r>
            <a:endParaRPr/>
          </a:p>
        </p:txBody>
      </p:sp>
      <p:sp>
        <p:nvSpPr>
          <p:cNvPr id="18" name="Google Shape;18;g33db78a8b03_10_0"/>
          <p:cNvSpPr txBox="1"/>
          <p:nvPr/>
        </p:nvSpPr>
        <p:spPr>
          <a:xfrm>
            <a:off x="841829" y="2242650"/>
            <a:ext cx="6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9B71C"/>
                </a:solidFill>
                <a:latin typeface="Poppins Black"/>
                <a:ea typeface="Poppins Black"/>
                <a:cs typeface="Poppins Black"/>
                <a:sym typeface="Poppins Black"/>
              </a:rPr>
              <a:t>SUBJECT NAME:  </a:t>
            </a:r>
            <a:r>
              <a:rPr lang="en-IN" sz="3200" b="1" i="0" u="none" strike="noStrike" cap="none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Physics</a:t>
            </a:r>
            <a:endParaRPr sz="1800" b="0" i="0" u="none" strike="noStrike" cap="none" dirty="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" name="Google Shape;19;g33db78a8b03_10_0"/>
          <p:cNvSpPr txBox="1"/>
          <p:nvPr/>
        </p:nvSpPr>
        <p:spPr>
          <a:xfrm>
            <a:off x="230697" y="2918674"/>
            <a:ext cx="77775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 dirty="0">
                <a:solidFill>
                  <a:srgbClr val="F9B71C"/>
                </a:solidFill>
                <a:latin typeface="Poppins Black"/>
                <a:ea typeface="Poppins Black"/>
                <a:cs typeface="Poppins Black"/>
                <a:sym typeface="Poppins Black"/>
              </a:rPr>
              <a:t>CHAPTER NAME: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 dirty="0">
                <a:solidFill>
                  <a:srgbClr val="F9B71C"/>
                </a:solidFill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-IN" sz="3000" b="1" i="0" u="none" strike="noStrike" cap="none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Motion in Straight Line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00000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" name="Google Shape;20;g33db78a8b03_10_0"/>
          <p:cNvPicPr preferRelativeResize="0"/>
          <p:nvPr/>
        </p:nvPicPr>
        <p:blipFill rotWithShape="1">
          <a:blip r:embed="rId3">
            <a:alphaModFix/>
          </a:blip>
          <a:srcRect l="70792" t="2815" r="1839" b="53740"/>
          <a:stretch/>
        </p:blipFill>
        <p:spPr>
          <a:xfrm>
            <a:off x="145829" y="4305300"/>
            <a:ext cx="1177022" cy="167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33db78a8b03_10_0"/>
          <p:cNvPicPr preferRelativeResize="0"/>
          <p:nvPr/>
        </p:nvPicPr>
        <p:blipFill rotWithShape="1">
          <a:blip r:embed="rId4">
            <a:alphaModFix amt="25000"/>
          </a:blip>
          <a:srcRect l="37243" t="57304" r="46665" b="18564"/>
          <a:stretch/>
        </p:blipFill>
        <p:spPr>
          <a:xfrm rot="-760014">
            <a:off x="1642321" y="564625"/>
            <a:ext cx="980307" cy="100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33db78a8b03_10_0"/>
          <p:cNvPicPr preferRelativeResize="0"/>
          <p:nvPr/>
        </p:nvPicPr>
        <p:blipFill rotWithShape="1">
          <a:blip r:embed="rId4">
            <a:alphaModFix amt="25000"/>
          </a:blip>
          <a:srcRect l="37245" t="54504" r="45676" b="19168"/>
          <a:stretch/>
        </p:blipFill>
        <p:spPr>
          <a:xfrm rot="-760018">
            <a:off x="7449815" y="4611641"/>
            <a:ext cx="747028" cy="7879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3db78a8b03_10_0"/>
          <p:cNvSpPr/>
          <p:nvPr/>
        </p:nvSpPr>
        <p:spPr>
          <a:xfrm>
            <a:off x="2862806" y="1067570"/>
            <a:ext cx="6663600" cy="504900"/>
          </a:xfrm>
          <a:prstGeom prst="roundRect">
            <a:avLst>
              <a:gd name="adj" fmla="val 30418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BATCH CODE: </a:t>
            </a:r>
            <a:r>
              <a:rPr lang="en-IN" sz="2800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51-AJ221MA 2025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33db78a8b03_10_0"/>
          <p:cNvSpPr/>
          <p:nvPr/>
        </p:nvSpPr>
        <p:spPr>
          <a:xfrm>
            <a:off x="57803" y="5927785"/>
            <a:ext cx="2952000" cy="7440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33db78a8b03_10_0"/>
          <p:cNvSpPr/>
          <p:nvPr/>
        </p:nvSpPr>
        <p:spPr>
          <a:xfrm>
            <a:off x="2472831" y="5811534"/>
            <a:ext cx="1025100" cy="1025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12700" dir="8460000" sx="107000" sy="107000" algn="ctr" rotWithShape="0">
              <a:srgbClr val="000000">
                <a:alpha val="7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33db78a8b03_10_0"/>
          <p:cNvSpPr txBox="1"/>
          <p:nvPr/>
        </p:nvSpPr>
        <p:spPr>
          <a:xfrm flipH="1">
            <a:off x="2472888" y="6071709"/>
            <a:ext cx="102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33db78a8b03_10_0"/>
          <p:cNvSpPr txBox="1"/>
          <p:nvPr/>
        </p:nvSpPr>
        <p:spPr>
          <a:xfrm flipH="1">
            <a:off x="145886" y="6038134"/>
            <a:ext cx="24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Lecture No.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g33db78a8b03_10_0"/>
          <p:cNvPicPr preferRelativeResize="0"/>
          <p:nvPr/>
        </p:nvPicPr>
        <p:blipFill rotWithShape="1">
          <a:blip r:embed="rId4">
            <a:alphaModFix amt="25000"/>
          </a:blip>
          <a:srcRect l="37243" t="57304" r="46665" b="18564"/>
          <a:stretch/>
        </p:blipFill>
        <p:spPr>
          <a:xfrm rot="-760014">
            <a:off x="8272583" y="5769763"/>
            <a:ext cx="980307" cy="100588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33db78a8b03_10_0"/>
          <p:cNvSpPr/>
          <p:nvPr/>
        </p:nvSpPr>
        <p:spPr>
          <a:xfrm>
            <a:off x="942029" y="2137105"/>
            <a:ext cx="6663600" cy="677400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33db78a8b03_10_0"/>
          <p:cNvSpPr/>
          <p:nvPr/>
        </p:nvSpPr>
        <p:spPr>
          <a:xfrm>
            <a:off x="7966890" y="5883056"/>
            <a:ext cx="4419000" cy="7440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33db78a8b03_10_0"/>
          <p:cNvSpPr txBox="1"/>
          <p:nvPr/>
        </p:nvSpPr>
        <p:spPr>
          <a:xfrm flipH="1">
            <a:off x="8063250" y="6026980"/>
            <a:ext cx="3903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By – Amarjeet Sir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person with a beard and mustache wearing a blue shirt&#10;&#10;AI-generated content may be incorrect.">
            <a:extLst>
              <a:ext uri="{FF2B5EF4-FFF2-40B4-BE49-F238E27FC236}">
                <a16:creationId xmlns:a16="http://schemas.microsoft.com/office/drawing/2014/main" id="{C5D2A357-B30C-F74D-F4EA-5C626AB4CF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649" r="6519"/>
          <a:stretch/>
        </p:blipFill>
        <p:spPr>
          <a:xfrm>
            <a:off x="8497184" y="1720923"/>
            <a:ext cx="3171888" cy="4140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D933A99-2E7C-ED0B-88FA-F312AC1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F6F204-BA2B-39A5-606D-5141E1B1CA52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9771F267-DC31-5CCB-7637-8F48C2DF9F35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1D6E6D-8044-2E80-53B2-3BB3A5BD601F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8CFB6FBF-7C9A-B5F5-D1A4-398E668DBFE8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07703B2C-AD59-21A4-672E-2F2B8B70C777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74CCCA2D-1FA3-5AFB-CE68-32B2F4ACF670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5B44A1BD-65E3-E160-8E8F-372AD04BC4EB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BD85D358-CDBB-2A2C-D648-A9C3EF709F6E}"/>
              </a:ext>
            </a:extLst>
          </p:cNvPr>
          <p:cNvSpPr txBox="1"/>
          <p:nvPr/>
        </p:nvSpPr>
        <p:spPr>
          <a:xfrm>
            <a:off x="391963" y="1484343"/>
            <a:ext cx="11260459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car travels from town A to town B at a speed 40Km/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hr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and returns to town A at 80 Km/hr. Find the average speed.</a:t>
            </a:r>
          </a:p>
        </p:txBody>
      </p:sp>
    </p:spTree>
    <p:extLst>
      <p:ext uri="{BB962C8B-B14F-4D97-AF65-F5344CB8AC3E}">
        <p14:creationId xmlns:p14="http://schemas.microsoft.com/office/powerpoint/2010/main" val="266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A759066A-C3A6-4A6F-74CE-108FDC55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E57F5-7AFB-390C-1941-E72C0E182DCE}"/>
              </a:ext>
            </a:extLst>
          </p:cNvPr>
          <p:cNvGrpSpPr/>
          <p:nvPr/>
        </p:nvGrpSpPr>
        <p:grpSpPr>
          <a:xfrm>
            <a:off x="346566" y="121877"/>
            <a:ext cx="5597033" cy="1330500"/>
            <a:chOff x="346566" y="121877"/>
            <a:chExt cx="559703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A809F387-07AD-EF1D-F957-749D15BC5E5B}"/>
                </a:ext>
              </a:extLst>
            </p:cNvPr>
            <p:cNvSpPr/>
            <p:nvPr/>
          </p:nvSpPr>
          <p:spPr>
            <a:xfrm>
              <a:off x="975214" y="333235"/>
              <a:ext cx="4968385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AVERAGE VELOCITY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7F60DA-1695-2B17-2693-F99ED5059D48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EAE6636C-64A5-04ED-012E-21BBA38BF98B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36E39CDA-3F45-28D6-C1E7-F93C89E7A42D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01D0CFBF-E02B-7F30-9BCB-1404C56C38F7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A90F6DEE-BE1E-8CC8-8B3B-1C7DDDB75A1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32966B86-3EE6-DD29-DE18-1ED22BB76EF5}"/>
                  </a:ext>
                </a:extLst>
              </p:cNvPr>
              <p:cNvSpPr txBox="1"/>
              <p:nvPr/>
            </p:nvSpPr>
            <p:spPr>
              <a:xfrm>
                <a:off x="391963" y="1484343"/>
                <a:ext cx="11260459" cy="2079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538163" marR="0" lvl="0" indent="-538163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Average velocity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IN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displacement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sym typeface="Arial"/>
                          </a:rPr>
                          <m:t>taken</m:t>
                        </m:r>
                      </m:den>
                    </m:f>
                  </m:oMath>
                </a14:m>
                <a:endPara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Or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𝑎𝑣𝑔</m:t>
                        </m:r>
                      </m:sub>
                    </m:sSub>
                    <m:r>
                      <a:rPr kumimoji="0" lang="en-IN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IN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accPr>
                              <m:e>
                                <m:r>
                                  <a:rPr kumimoji="0" lang="en-IN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2</m:t>
                            </m:r>
                          </m:sub>
                        </m:sSub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r>
                          <a:rPr kumimoji="0" lang="en-IN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−</m:t>
                        </m:r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</m:t>
                        </m:r>
                        <m:sSub>
                          <m:sSubPr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IN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accPr>
                              <m:e>
                                <m:r>
                                  <a:rPr kumimoji="0" lang="en-IN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𝛥</m:t>
                        </m:r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𝑡</m:t>
                        </m:r>
                      </m:den>
                    </m:f>
                    <m:r>
                      <a:rPr kumimoji="0" lang="en-IN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𝛥</m:t>
                        </m:r>
                        <m:acc>
                          <m:accPr>
                            <m:chr m:val="⃗"/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𝛥</m:t>
                        </m:r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32966B86-3EE6-DD29-DE18-1ED22BB7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484343"/>
                <a:ext cx="11260459" cy="2079824"/>
              </a:xfrm>
              <a:prstGeom prst="rect">
                <a:avLst/>
              </a:prstGeom>
              <a:blipFill>
                <a:blip r:embed="rId4"/>
                <a:stretch>
                  <a:fillRect l="-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1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9EDD96B-2738-2A28-A231-38FF7BE0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969C9F-B25F-FA5A-B17B-1E9B6DE6506A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F0CCA122-1717-5DB2-D8F4-C4BB59BDCED4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85963D-39F1-5551-2E72-C9EEBF8A7AA6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9A6F6B89-B9D5-0C80-1DA2-8AB1B24AF0EB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CF30753B-9F5A-7E57-3A0D-F49D72F64224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9D5ED5F1-B7C1-A388-BE03-FFA0FFB926A3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AC39EF83-5FE8-CCE8-7D28-93CFFC132AA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7B28D2DD-24F7-C3B2-637C-B753A8E29E7E}"/>
              </a:ext>
            </a:extLst>
          </p:cNvPr>
          <p:cNvSpPr txBox="1"/>
          <p:nvPr/>
        </p:nvSpPr>
        <p:spPr>
          <a:xfrm>
            <a:off x="391963" y="1484343"/>
            <a:ext cx="11260459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particle that covers half the distance with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1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speed and other half with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speed. Find average speed.</a:t>
            </a:r>
          </a:p>
        </p:txBody>
      </p:sp>
    </p:spTree>
    <p:extLst>
      <p:ext uri="{BB962C8B-B14F-4D97-AF65-F5344CB8AC3E}">
        <p14:creationId xmlns:p14="http://schemas.microsoft.com/office/powerpoint/2010/main" val="384327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B68F806-67D8-9F2B-9FD1-98CF9C7A5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EA1DC9-CEEE-3CB7-86AA-7F5C109888A1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328CFAFE-224D-D6CE-2F0E-BAA781F29F83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4F4C74-FF50-AC13-2475-6567766C9989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40460E87-D8DE-BCA8-8FDD-169C93D696D7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617C3FCC-4CA6-72A2-5CAB-AADAA8E62E09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23DAB805-296C-DBDF-77D7-77300B74E661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E5F98375-E58F-927F-6E84-4F857B23BB0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A72B8067-F175-B7FB-4F89-D9EB50EA7C21}"/>
              </a:ext>
            </a:extLst>
          </p:cNvPr>
          <p:cNvSpPr txBox="1"/>
          <p:nvPr/>
        </p:nvSpPr>
        <p:spPr>
          <a:xfrm>
            <a:off x="391963" y="1484343"/>
            <a:ext cx="11260459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particle that travels half the time with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1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speed and other half with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speed.</a:t>
            </a:r>
          </a:p>
        </p:txBody>
      </p:sp>
    </p:spTree>
    <p:extLst>
      <p:ext uri="{BB962C8B-B14F-4D97-AF65-F5344CB8AC3E}">
        <p14:creationId xmlns:p14="http://schemas.microsoft.com/office/powerpoint/2010/main" val="92565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B2C6E1AA-9AB7-D62B-F2EA-0859F761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DFC9D2-A441-198E-06CE-450680207BF7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4BA5F3DE-C212-A932-302A-A52A0B1DE796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C3D28A9-FB24-50A5-5D01-471703ECBABF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AE85A72D-DC72-8720-8C01-AE6BC96E786A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0FEABB92-1B88-1F6D-7C64-8B64868A1215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3ED1412E-7774-F581-A1CF-9B45A4130F58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49173CD6-D92B-1269-2E17-EF970FE2CD2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140FD9CC-A989-930F-D284-D7A589E80CA5}"/>
              </a:ext>
            </a:extLst>
          </p:cNvPr>
          <p:cNvSpPr txBox="1"/>
          <p:nvPr/>
        </p:nvSpPr>
        <p:spPr>
          <a:xfrm>
            <a:off x="391963" y="1484343"/>
            <a:ext cx="11260459" cy="179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 man travelled half of the distance with a velocity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0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. The remaining part of the distance was covered with velocity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1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for half of the time and with velocity v</a:t>
            </a:r>
            <a:r>
              <a:rPr kumimoji="0" lang="en-US" sz="2400" b="1" i="0" u="none" strike="noStrike" kern="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for the other half of the time. Find the average speed of the man over the whole time of motion.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Poppins Medium"/>
              <a:sym typeface="Poppins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5F30-BCCA-62CC-8086-9D568299ACC0}"/>
              </a:ext>
            </a:extLst>
          </p:cNvPr>
          <p:cNvSpPr txBox="1"/>
          <p:nvPr/>
        </p:nvSpPr>
        <p:spPr>
          <a:xfrm>
            <a:off x="9284956" y="3117696"/>
            <a:ext cx="236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Medium" panose="00000600000000000000" pitchFamily="2" charset="0"/>
                <a:ea typeface="Cambria"/>
                <a:cs typeface="Cambria"/>
                <a:sym typeface="Cambria"/>
              </a:rPr>
              <a:t>[I E IRODOV]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Medium" panose="00000600000000000000" pitchFamily="2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81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B950F732-3B2C-A840-0442-37E521242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A3F9B4-BC27-E5D3-53FA-6BDFA6824FB2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F604B0B7-1F79-FACF-1C0F-4550B570327C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4EDCA0-4651-D9ED-9E85-B9D1053EF152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D4600037-0F23-C3E4-FC64-E34ABECC910D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EF173F7A-0456-42F5-80AE-3EB89650E6CE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041EDC4B-005A-0F1F-4A75-431F639A7B70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84512C8E-3628-DDC8-3C89-11984110521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E006F6FB-C518-BC27-F17A-C0E8B4E31F7B}"/>
              </a:ext>
            </a:extLst>
          </p:cNvPr>
          <p:cNvSpPr txBox="1"/>
          <p:nvPr/>
        </p:nvSpPr>
        <p:spPr>
          <a:xfrm>
            <a:off x="391963" y="1484343"/>
            <a:ext cx="11260459" cy="13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car runs at a constant speed on a circular track of radius 100 𝒎, taking 62.8 seconds for every circular lap. The average velocity and average speed for each circular lap respectively is :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C291B055-1994-BBE9-8552-266B69D9B2A5}"/>
              </a:ext>
            </a:extLst>
          </p:cNvPr>
          <p:cNvSpPr/>
          <p:nvPr/>
        </p:nvSpPr>
        <p:spPr>
          <a:xfrm>
            <a:off x="461759" y="5668794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275DBBD4-7C7C-3761-C36F-9178B3B74E91}"/>
              </a:ext>
            </a:extLst>
          </p:cNvPr>
          <p:cNvSpPr/>
          <p:nvPr/>
        </p:nvSpPr>
        <p:spPr>
          <a:xfrm>
            <a:off x="461759" y="329740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2AEFF2D6-70E6-2036-0D10-B7A9D811EE50}"/>
              </a:ext>
            </a:extLst>
          </p:cNvPr>
          <p:cNvSpPr/>
          <p:nvPr/>
        </p:nvSpPr>
        <p:spPr>
          <a:xfrm>
            <a:off x="461759" y="4087869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5AFBC36D-2EBE-2456-7811-1CEFA0C63124}"/>
              </a:ext>
            </a:extLst>
          </p:cNvPr>
          <p:cNvSpPr/>
          <p:nvPr/>
        </p:nvSpPr>
        <p:spPr>
          <a:xfrm>
            <a:off x="461759" y="487833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4" name="Google Shape;39;g33db78a8b03_10_21">
            <a:extLst>
              <a:ext uri="{FF2B5EF4-FFF2-40B4-BE49-F238E27FC236}">
                <a16:creationId xmlns:a16="http://schemas.microsoft.com/office/drawing/2014/main" id="{F03FD409-31CC-A932-0141-BC4B96CB3365}"/>
              </a:ext>
            </a:extLst>
          </p:cNvPr>
          <p:cNvSpPr txBox="1"/>
          <p:nvPr/>
        </p:nvSpPr>
        <p:spPr>
          <a:xfrm>
            <a:off x="1301690" y="3297406"/>
            <a:ext cx="4794310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0, 0</a:t>
            </a:r>
          </a:p>
          <a:p>
            <a:pPr lvl="0">
              <a:lnSpc>
                <a:spcPct val="120000"/>
              </a:lnSpc>
              <a:buClrTx/>
              <a:defRPr/>
            </a:pPr>
            <a:endParaRPr lang="pt-BR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0, 10 m/s</a:t>
            </a:r>
          </a:p>
          <a:p>
            <a:pPr lvl="0">
              <a:lnSpc>
                <a:spcPct val="120000"/>
              </a:lnSpc>
              <a:buClrTx/>
              <a:defRPr/>
            </a:pPr>
            <a:endParaRPr lang="pt-BR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10 m/s, 10 m/s</a:t>
            </a:r>
          </a:p>
          <a:p>
            <a:pPr lvl="0">
              <a:lnSpc>
                <a:spcPct val="120000"/>
              </a:lnSpc>
              <a:buClrTx/>
              <a:defRPr/>
            </a:pPr>
            <a:endParaRPr lang="pt-BR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buClrTx/>
              <a:defRPr/>
            </a:pPr>
            <a:r>
              <a:rPr lang="pt-B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10 m/s, 0</a:t>
            </a:r>
          </a:p>
        </p:txBody>
      </p:sp>
    </p:spTree>
    <p:extLst>
      <p:ext uri="{BB962C8B-B14F-4D97-AF65-F5344CB8AC3E}">
        <p14:creationId xmlns:p14="http://schemas.microsoft.com/office/powerpoint/2010/main" val="304373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F621169-32EA-D749-AB15-1C0EA5A5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CA3FE0-0934-B8E9-A338-23517606DB3C}"/>
              </a:ext>
            </a:extLst>
          </p:cNvPr>
          <p:cNvGrpSpPr/>
          <p:nvPr/>
        </p:nvGrpSpPr>
        <p:grpSpPr>
          <a:xfrm>
            <a:off x="346566" y="121877"/>
            <a:ext cx="6987295" cy="1330500"/>
            <a:chOff x="346566" y="121877"/>
            <a:chExt cx="6987295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441E08A3-BFAE-CBFD-FEDC-60E5173B3D97}"/>
                </a:ext>
              </a:extLst>
            </p:cNvPr>
            <p:cNvSpPr/>
            <p:nvPr/>
          </p:nvSpPr>
          <p:spPr>
            <a:xfrm>
              <a:off x="975215" y="333235"/>
              <a:ext cx="6358646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AVERAGE ACCELERATION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63920E-7AC9-236D-066F-502230B931E0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BC04E5C5-1587-2475-34AB-E97E82E87EC6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767B007B-4CB5-7199-F109-EC7ED617EA0A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2707873A-9EE8-3D78-41AA-6B0664E0B886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CDB2F9B9-A024-DCD7-966E-B5C34D0DE95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B0A867AA-C6FB-8D75-A594-246EB03F5A32}"/>
                  </a:ext>
                </a:extLst>
              </p:cNvPr>
              <p:cNvSpPr txBox="1"/>
              <p:nvPr/>
            </p:nvSpPr>
            <p:spPr>
              <a:xfrm>
                <a:off x="391963" y="1484343"/>
                <a:ext cx="11260459" cy="1894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538163" marR="0" lvl="0" indent="-538163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Average acceleration of a particle is defined as:	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endPara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avg</m:t>
                    </m:r>
                    <m: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IN" sz="2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V</m:t>
                            </m:r>
                          </m:e>
                        </m:acc>
                        <m:r>
                          <a:rPr kumimoji="0" lang="en-IN" sz="2400" b="0" i="0" u="none" strike="noStrike" kern="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 − </m:t>
                        </m:r>
                        <m:acc>
                          <m:accPr>
                            <m:chr m:val="⃗"/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IN" sz="2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V</m:t>
                            </m:r>
                          </m:e>
                        </m:acc>
                        <m:r>
                          <a:rPr kumimoji="0" lang="en-IN" sz="2400" b="0" i="0" u="none" strike="noStrike" kern="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t</m:t>
                        </m:r>
                      </m:den>
                    </m:f>
                  </m:oMath>
                </a14:m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</m:t>
                        </m:r>
                        <m:acc>
                          <m:accPr>
                            <m:chr m:val="⃗"/>
                            <m:ctrlP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en-IN" sz="24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V</m:t>
                            </m:r>
                          </m:e>
                        </m:acc>
                      </m:num>
                      <m:den>
                        <m: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t</m:t>
                        </m:r>
                      </m:den>
                    </m:f>
                  </m:oMath>
                </a14:m>
                <a:endPara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B0A867AA-C6FB-8D75-A594-246EB03F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484343"/>
                <a:ext cx="11260459" cy="1894389"/>
              </a:xfrm>
              <a:prstGeom prst="rect">
                <a:avLst/>
              </a:prstGeom>
              <a:blipFill>
                <a:blip r:embed="rId4"/>
                <a:stretch>
                  <a:fillRect l="-704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60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2C377F7C-11A5-C8D8-2611-28860F62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A8FB36-FCB8-DC1F-89A7-6A2F38E1AE4F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FFB48A60-4716-67F8-DF16-F56942181751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4993BE-752E-6610-A931-14BBC8742C3E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AF91743D-C260-D08D-BD6B-6848D9780C38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10265BC3-B263-A478-4949-6B5EA8FCB82B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6A5BD0F8-3865-85AC-CBAC-8D9728C4A2EE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8A6BBEFF-E58B-94C0-7929-D52EE85CB13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B671AEA5-39FA-8856-FAA7-7EE3C08A4173}"/>
              </a:ext>
            </a:extLst>
          </p:cNvPr>
          <p:cNvSpPr txBox="1"/>
          <p:nvPr/>
        </p:nvSpPr>
        <p:spPr>
          <a:xfrm>
            <a:off x="391963" y="1484343"/>
            <a:ext cx="11260459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particle is moving with a velocity of 10 𝒎/𝒔 towards east. After 10𝒔 its velocity changes to 10 𝒎/𝒔 towards north. Its average acceleration is: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23F9FFCD-D3F2-5B62-6F63-3EEE930FAB28}"/>
              </a:ext>
            </a:extLst>
          </p:cNvPr>
          <p:cNvSpPr/>
          <p:nvPr/>
        </p:nvSpPr>
        <p:spPr>
          <a:xfrm>
            <a:off x="461759" y="5668794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13F3B679-8970-CF8B-A255-66C655024068}"/>
              </a:ext>
            </a:extLst>
          </p:cNvPr>
          <p:cNvSpPr/>
          <p:nvPr/>
        </p:nvSpPr>
        <p:spPr>
          <a:xfrm>
            <a:off x="461759" y="329740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5155416E-F184-DC0F-0114-AAA47F4A48E6}"/>
              </a:ext>
            </a:extLst>
          </p:cNvPr>
          <p:cNvSpPr/>
          <p:nvPr/>
        </p:nvSpPr>
        <p:spPr>
          <a:xfrm>
            <a:off x="461759" y="4087869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CC8E075F-0B69-27D9-868A-7CCC2CE619FC}"/>
              </a:ext>
            </a:extLst>
          </p:cNvPr>
          <p:cNvSpPr/>
          <p:nvPr/>
        </p:nvSpPr>
        <p:spPr>
          <a:xfrm>
            <a:off x="461759" y="487833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8B0E40CC-921A-54E2-5C1A-12DB0BD922C4}"/>
                  </a:ext>
                </a:extLst>
              </p:cNvPr>
              <p:cNvSpPr txBox="1"/>
              <p:nvPr/>
            </p:nvSpPr>
            <p:spPr>
              <a:xfrm>
                <a:off x="1301690" y="3297406"/>
                <a:ext cx="4794310" cy="3063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Zero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</m:ctrlPr>
                      </m:radPr>
                      <m:deg/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2</m:t>
                        </m:r>
                      </m:e>
                    </m:ra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𝑚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/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𝑠</m:t>
                    </m:r>
                  </m:oMath>
                </a14:m>
                <a:r>
                  <a:rPr kumimoji="0" lang="en-US" sz="2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2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towards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𝑊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  <a:sym typeface="Arial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𝑚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/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𝑠</m:t>
                    </m:r>
                  </m:oMath>
                </a14:m>
                <a:r>
                  <a:rPr kumimoji="0" lang="en-US" sz="2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2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 towards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𝐸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  <a:sym typeface="Arial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𝑚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/</m:t>
                    </m:r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𝑠</m:t>
                    </m:r>
                  </m:oMath>
                </a14:m>
                <a:r>
                  <a:rPr kumimoji="0" lang="en-US" sz="24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2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 towards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" panose="02040503050406030204" pitchFamily="18" charset="0"/>
                    <a:cs typeface="Arial"/>
                    <a:sym typeface="Arial"/>
                  </a:rPr>
                  <a:t>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𝑊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mbria" panose="020405030504060302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8B0E40CC-921A-54E2-5C1A-12DB0BD9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90" y="3297406"/>
                <a:ext cx="4794310" cy="3063042"/>
              </a:xfrm>
              <a:prstGeom prst="rect">
                <a:avLst/>
              </a:prstGeom>
              <a:blipFill>
                <a:blip r:embed="rId4"/>
                <a:stretch>
                  <a:fillRect l="-2036" t="-1594" b="-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6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B2AA100-3C5B-693D-B1B3-37D0FA1A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EAD3A8-5171-4DE4-B47E-DE5D67F30783}"/>
              </a:ext>
            </a:extLst>
          </p:cNvPr>
          <p:cNvGrpSpPr/>
          <p:nvPr/>
        </p:nvGrpSpPr>
        <p:grpSpPr>
          <a:xfrm>
            <a:off x="346566" y="121877"/>
            <a:ext cx="7304535" cy="1330500"/>
            <a:chOff x="346566" y="121877"/>
            <a:chExt cx="7304535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EB0C59C9-45AA-F584-E735-A456FEA80C61}"/>
                </a:ext>
              </a:extLst>
            </p:cNvPr>
            <p:cNvSpPr/>
            <p:nvPr/>
          </p:nvSpPr>
          <p:spPr>
            <a:xfrm>
              <a:off x="975214" y="333235"/>
              <a:ext cx="6675887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INSTANTANEOUS VELOCITY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FD3A88-1C9C-A8D3-E0F8-A93C0B117509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2357A85E-FA16-C3E2-B9EC-B46B2791D740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3FA80BA2-42F0-5A24-9601-DDFBC5A7CC38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B2B5C90E-0F6B-2AD8-C7B3-4100B596620E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1EF02ECB-F823-5646-B619-373151D2353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BD0546B0-BE47-5A8C-67B4-6442205A203C}"/>
                  </a:ext>
                </a:extLst>
              </p:cNvPr>
              <p:cNvSpPr txBox="1"/>
              <p:nvPr/>
            </p:nvSpPr>
            <p:spPr>
              <a:xfrm>
                <a:off x="391963" y="1484343"/>
                <a:ext cx="11260459" cy="2901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I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accPr>
                      <m:e>
                        <m:r>
                          <a:rPr kumimoji="0" lang="en-I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𝑽</m:t>
                        </m:r>
                      </m:e>
                    </m:acc>
                    <m:r>
                      <a:rPr kumimoji="0" lang="en-I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I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kumimoji="0" lang="en-IN" sz="24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accPr>
                          <m:e>
                            <m:r>
                              <a:rPr kumimoji="0" lang="en-IN" sz="24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𝒓</m:t>
                            </m:r>
                          </m:e>
                        </m:acc>
                      </m:num>
                      <m:den>
                        <m:r>
                          <a:rPr kumimoji="0" lang="en-I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𝒅𝒕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Direction of instantaneous velocity is taken along the tangent of the path.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Slope of displacement-time graph for one dimensional motion gives velocity.</a:t>
                </a: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BD0546B0-BE47-5A8C-67B4-6442205A2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484343"/>
                <a:ext cx="11260459" cy="2901523"/>
              </a:xfrm>
              <a:prstGeom prst="rect">
                <a:avLst/>
              </a:prstGeom>
              <a:blipFill>
                <a:blip r:embed="rId4"/>
                <a:stretch>
                  <a:fillRect l="-812" b="-3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21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ADFA055A-3B4E-625F-1AD8-3E32C07B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3C7520-2F71-07B4-CF26-322EF0B7A782}"/>
              </a:ext>
            </a:extLst>
          </p:cNvPr>
          <p:cNvGrpSpPr/>
          <p:nvPr/>
        </p:nvGrpSpPr>
        <p:grpSpPr>
          <a:xfrm>
            <a:off x="346566" y="121877"/>
            <a:ext cx="6670055" cy="1330500"/>
            <a:chOff x="346566" y="121877"/>
            <a:chExt cx="6670055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7C6997D0-AE44-4B38-2716-252808F01624}"/>
                </a:ext>
              </a:extLst>
            </p:cNvPr>
            <p:cNvSpPr/>
            <p:nvPr/>
          </p:nvSpPr>
          <p:spPr>
            <a:xfrm>
              <a:off x="975215" y="333235"/>
              <a:ext cx="6041406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INSTANTANEOUS  SPEED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5E8287-762F-E72C-A33F-E541E506CBA9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CF8D1A54-B6BE-9EA0-E417-3329E7A29381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063964BF-1A25-4354-581D-EED811F6F2B9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089C7DF6-C4E2-601D-AAA6-C73B7381DD6E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3DCD3DAD-0A0C-799B-D8F2-426531F331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560C0F2A-C79C-3503-8650-C73AA711F18C}"/>
                  </a:ext>
                </a:extLst>
              </p:cNvPr>
              <p:cNvSpPr txBox="1"/>
              <p:nvPr/>
            </p:nvSpPr>
            <p:spPr>
              <a:xfrm>
                <a:off x="391963" y="1484343"/>
                <a:ext cx="11260459" cy="3280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spcBef>
                    <a:spcPts val="1200"/>
                  </a:spcBef>
                  <a:buClrTx/>
                  <a:tabLst>
                    <a:tab pos="531813" algn="l"/>
                  </a:tabLst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MAGNITUDE OF VELOCITY IS SPEED.</a:t>
                </a:r>
              </a:p>
              <a:p>
                <a:pPr lvl="0">
                  <a:spcBef>
                    <a:spcPts val="1200"/>
                  </a:spcBef>
                  <a:buClrTx/>
                  <a:tabLst>
                    <a:tab pos="531813" algn="l"/>
                  </a:tabLst>
                  <a:defRPr/>
                </a:pPr>
                <a:endParaRPr lang="en-US" sz="24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>
                  <a:spcBef>
                    <a:spcPts val="1200"/>
                  </a:spcBef>
                  <a:buClrTx/>
                  <a:tabLst>
                    <a:tab pos="531813" algn="l"/>
                  </a:tabLst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lvl="0">
                  <a:spcBef>
                    <a:spcPts val="1200"/>
                  </a:spcBef>
                  <a:buClrTx/>
                  <a:tabLst>
                    <a:tab pos="531813" algn="l"/>
                  </a:tabLst>
                  <a:defRPr/>
                </a:pPr>
                <a:endParaRPr lang="en-US" sz="24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>
                  <a:spcBef>
                    <a:spcPts val="1200"/>
                  </a:spcBef>
                  <a:buClrTx/>
                  <a:tabLst>
                    <a:tab pos="531813" algn="l"/>
                  </a:tabLst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Magnitude of Slope of displacement-time graph for one dimensional motion gives speed.</a:t>
                </a:r>
                <a:endParaRPr lang="en-IN" sz="24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560C0F2A-C79C-3503-8650-C73AA711F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484343"/>
                <a:ext cx="11260459" cy="3280345"/>
              </a:xfrm>
              <a:prstGeom prst="rect">
                <a:avLst/>
              </a:prstGeom>
              <a:blipFill>
                <a:blip r:embed="rId4"/>
                <a:stretch>
                  <a:fillRect l="-812" b="-3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db78a8b03_10_21"/>
          <p:cNvSpPr/>
          <p:nvPr/>
        </p:nvSpPr>
        <p:spPr>
          <a:xfrm>
            <a:off x="346566" y="1724977"/>
            <a:ext cx="1834500" cy="627300"/>
          </a:xfrm>
          <a:prstGeom prst="flowChartAlternateProcess">
            <a:avLst/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33db78a8b03_10_21"/>
          <p:cNvSpPr txBox="1"/>
          <p:nvPr/>
        </p:nvSpPr>
        <p:spPr>
          <a:xfrm>
            <a:off x="391061" y="1792420"/>
            <a:ext cx="179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Subtopic</a:t>
            </a:r>
            <a:endParaRPr dirty="0"/>
          </a:p>
        </p:txBody>
      </p:sp>
      <p:sp>
        <p:nvSpPr>
          <p:cNvPr id="39" name="Google Shape;39;g33db78a8b03_10_21"/>
          <p:cNvSpPr txBox="1"/>
          <p:nvPr/>
        </p:nvSpPr>
        <p:spPr>
          <a:xfrm>
            <a:off x="2355321" y="1716730"/>
            <a:ext cx="8723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..</a:t>
            </a:r>
            <a:endParaRPr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Google Shape;40;g33db78a8b03_10_21"/>
          <p:cNvSpPr/>
          <p:nvPr/>
        </p:nvSpPr>
        <p:spPr>
          <a:xfrm>
            <a:off x="346566" y="3167106"/>
            <a:ext cx="1834500" cy="627300"/>
          </a:xfrm>
          <a:prstGeom prst="flowChartAlternateProcess">
            <a:avLst/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33db78a8b03_10_21"/>
          <p:cNvSpPr txBox="1"/>
          <p:nvPr/>
        </p:nvSpPr>
        <p:spPr>
          <a:xfrm>
            <a:off x="391061" y="3234549"/>
            <a:ext cx="179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Subtopic</a:t>
            </a:r>
            <a:endParaRPr/>
          </a:p>
        </p:txBody>
      </p:sp>
      <p:sp>
        <p:nvSpPr>
          <p:cNvPr id="42" name="Google Shape;42;g33db78a8b03_10_21"/>
          <p:cNvSpPr txBox="1"/>
          <p:nvPr/>
        </p:nvSpPr>
        <p:spPr>
          <a:xfrm>
            <a:off x="2355321" y="3195149"/>
            <a:ext cx="8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</a:t>
            </a:r>
            <a:endParaRPr/>
          </a:p>
        </p:txBody>
      </p:sp>
      <p:sp>
        <p:nvSpPr>
          <p:cNvPr id="43" name="Google Shape;43;g33db78a8b03_10_21"/>
          <p:cNvSpPr/>
          <p:nvPr/>
        </p:nvSpPr>
        <p:spPr>
          <a:xfrm>
            <a:off x="346566" y="4834137"/>
            <a:ext cx="1834500" cy="627300"/>
          </a:xfrm>
          <a:prstGeom prst="flowChartAlternateProcess">
            <a:avLst/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33db78a8b03_10_21"/>
          <p:cNvSpPr txBox="1"/>
          <p:nvPr/>
        </p:nvSpPr>
        <p:spPr>
          <a:xfrm>
            <a:off x="391061" y="4901580"/>
            <a:ext cx="179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Subtopic</a:t>
            </a:r>
            <a:endParaRPr/>
          </a:p>
        </p:txBody>
      </p:sp>
      <p:sp>
        <p:nvSpPr>
          <p:cNvPr id="45" name="Google Shape;45;g33db78a8b03_10_21"/>
          <p:cNvSpPr txBox="1"/>
          <p:nvPr/>
        </p:nvSpPr>
        <p:spPr>
          <a:xfrm>
            <a:off x="2355321" y="4862180"/>
            <a:ext cx="872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</a:t>
            </a:r>
            <a:endParaRPr/>
          </a:p>
        </p:txBody>
      </p:sp>
      <p:grpSp>
        <p:nvGrpSpPr>
          <p:cNvPr id="46" name="Google Shape;46;g33db78a8b03_10_21"/>
          <p:cNvGrpSpPr/>
          <p:nvPr/>
        </p:nvGrpSpPr>
        <p:grpSpPr>
          <a:xfrm>
            <a:off x="346566" y="121877"/>
            <a:ext cx="4588349" cy="1330500"/>
            <a:chOff x="346566" y="121877"/>
            <a:chExt cx="4588349" cy="1330500"/>
          </a:xfrm>
        </p:grpSpPr>
        <p:sp>
          <p:nvSpPr>
            <p:cNvPr id="47" name="Google Shape;47;g33db78a8b03_10_21"/>
            <p:cNvSpPr txBox="1"/>
            <p:nvPr/>
          </p:nvSpPr>
          <p:spPr>
            <a:xfrm>
              <a:off x="1090072" y="571412"/>
              <a:ext cx="29523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Today's Goal</a:t>
              </a:r>
              <a:endParaRPr/>
            </a:p>
          </p:txBody>
        </p:sp>
        <p:sp>
          <p:nvSpPr>
            <p:cNvPr id="48" name="Google Shape;48;g33db78a8b03_10_21"/>
            <p:cNvSpPr/>
            <p:nvPr/>
          </p:nvSpPr>
          <p:spPr>
            <a:xfrm>
              <a:off x="975215" y="333235"/>
              <a:ext cx="3959700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33db78a8b03_10_21"/>
            <p:cNvSpPr/>
            <p:nvPr/>
          </p:nvSpPr>
          <p:spPr>
            <a:xfrm>
              <a:off x="346566" y="121877"/>
              <a:ext cx="1330500" cy="1330500"/>
            </a:xfrm>
            <a:prstGeom prst="ellipse">
              <a:avLst/>
            </a:prstGeom>
            <a:solidFill>
              <a:srgbClr val="F09A6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g33db78a8b03_10_21"/>
            <p:cNvGrpSpPr/>
            <p:nvPr/>
          </p:nvGrpSpPr>
          <p:grpSpPr>
            <a:xfrm>
              <a:off x="532185" y="307488"/>
              <a:ext cx="959397" cy="959397"/>
              <a:chOff x="599014" y="273838"/>
              <a:chExt cx="1129500" cy="1129500"/>
            </a:xfrm>
          </p:grpSpPr>
          <p:sp>
            <p:nvSpPr>
              <p:cNvPr id="51" name="Google Shape;51;g33db78a8b03_10_21"/>
              <p:cNvSpPr/>
              <p:nvPr/>
            </p:nvSpPr>
            <p:spPr>
              <a:xfrm>
                <a:off x="599014" y="273838"/>
                <a:ext cx="1129500" cy="1129500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" name="Google Shape;52;g33db78a8b03_10_21"/>
              <p:cNvPicPr preferRelativeResize="0"/>
              <p:nvPr/>
            </p:nvPicPr>
            <p:blipFill rotWithShape="1">
              <a:blip r:embed="rId3">
                <a:alphaModFix/>
              </a:blip>
              <a:srcRect l="65000" t="4203" r="10455" b="66198"/>
              <a:stretch/>
            </p:blipFill>
            <p:spPr>
              <a:xfrm>
                <a:off x="631122" y="325634"/>
                <a:ext cx="1048402" cy="1034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" name="Google Shape;53;g33db78a8b03_10_21"/>
            <p:cNvSpPr txBox="1"/>
            <p:nvPr/>
          </p:nvSpPr>
          <p:spPr>
            <a:xfrm>
              <a:off x="1704446" y="487262"/>
              <a:ext cx="29523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Today's Goal</a:t>
              </a:r>
              <a:endParaRPr/>
            </a:p>
          </p:txBody>
        </p:sp>
      </p:grpSp>
      <p:sp>
        <p:nvSpPr>
          <p:cNvPr id="2" name="Google Shape;38;g33db78a8b03_10_21">
            <a:extLst>
              <a:ext uri="{FF2B5EF4-FFF2-40B4-BE49-F238E27FC236}">
                <a16:creationId xmlns:a16="http://schemas.microsoft.com/office/drawing/2014/main" id="{359BE1E3-F759-DED0-60EF-8F1BEDB744C5}"/>
              </a:ext>
            </a:extLst>
          </p:cNvPr>
          <p:cNvSpPr txBox="1"/>
          <p:nvPr/>
        </p:nvSpPr>
        <p:spPr>
          <a:xfrm>
            <a:off x="3144815" y="1792420"/>
            <a:ext cx="35386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Introduction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38;g33db78a8b03_10_21">
            <a:extLst>
              <a:ext uri="{FF2B5EF4-FFF2-40B4-BE49-F238E27FC236}">
                <a16:creationId xmlns:a16="http://schemas.microsoft.com/office/drawing/2014/main" id="{03B4056C-2EB2-F279-3CAF-738C12BF2CDB}"/>
              </a:ext>
            </a:extLst>
          </p:cNvPr>
          <p:cNvSpPr txBox="1"/>
          <p:nvPr/>
        </p:nvSpPr>
        <p:spPr>
          <a:xfrm>
            <a:off x="3144815" y="3256847"/>
            <a:ext cx="77448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Position vector, displacement  and distance</a:t>
            </a:r>
          </a:p>
        </p:txBody>
      </p:sp>
      <p:sp>
        <p:nvSpPr>
          <p:cNvPr id="4" name="Google Shape;38;g33db78a8b03_10_21">
            <a:extLst>
              <a:ext uri="{FF2B5EF4-FFF2-40B4-BE49-F238E27FC236}">
                <a16:creationId xmlns:a16="http://schemas.microsoft.com/office/drawing/2014/main" id="{EAA98BDE-5852-CDF0-120B-70BB245E4DE7}"/>
              </a:ext>
            </a:extLst>
          </p:cNvPr>
          <p:cNvSpPr txBox="1"/>
          <p:nvPr/>
        </p:nvSpPr>
        <p:spPr>
          <a:xfrm>
            <a:off x="3017521" y="4901580"/>
            <a:ext cx="91744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Average Velocity, average speed &amp; Average Acceleration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EC1D3266-9458-7FD8-B8EE-23719DCB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61ABFC-10FE-9036-0B8C-58D91DAADC6F}"/>
              </a:ext>
            </a:extLst>
          </p:cNvPr>
          <p:cNvGrpSpPr/>
          <p:nvPr/>
        </p:nvGrpSpPr>
        <p:grpSpPr>
          <a:xfrm>
            <a:off x="346566" y="121877"/>
            <a:ext cx="8349565" cy="1330500"/>
            <a:chOff x="346566" y="121877"/>
            <a:chExt cx="8349565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6BCDDA06-3327-37EC-EBB0-F84B175C00B5}"/>
                </a:ext>
              </a:extLst>
            </p:cNvPr>
            <p:cNvSpPr/>
            <p:nvPr/>
          </p:nvSpPr>
          <p:spPr>
            <a:xfrm>
              <a:off x="975215" y="333235"/>
              <a:ext cx="7720916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INSTANTANEOUS ACCELERATION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BBE6C08-9887-C6A2-2509-CECBE6E57F1D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FF6EC00F-071C-7439-2D39-C79E4AB66A99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9D93C5AB-C02E-9EC7-94DA-377D8F0B5917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A61B584F-DFB9-F672-20B6-A3418EC2D45E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0485975A-A039-F3F9-BCDA-9353E2B8235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F23D053D-C6F3-A405-2D8C-8050C7A9ACCC}"/>
                  </a:ext>
                </a:extLst>
              </p:cNvPr>
              <p:cNvSpPr txBox="1"/>
              <p:nvPr/>
            </p:nvSpPr>
            <p:spPr>
              <a:xfrm>
                <a:off x="465770" y="1663735"/>
                <a:ext cx="11260459" cy="2347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538163" marR="0" lvl="0" indent="-538163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Acceleration is rate of change of velocity of an object.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	 	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	for one dimensional motion,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	</a:t>
                </a:r>
                <a:r>
                  <a:rPr kumimoji="0" lang="en-I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𝑎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𝑡</m:t>
                        </m:r>
                      </m:e>
                    </m:d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IN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𝑑𝑣</m:t>
                        </m:r>
                      </m:num>
                      <m:den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𝑑𝑡</m:t>
                        </m:r>
                      </m:den>
                    </m:f>
                    <m: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=</m:t>
                    </m:r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slope</m:t>
                    </m:r>
                    <m: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 </m:t>
                    </m:r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of</m:t>
                    </m:r>
                    <m: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 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𝑣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−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𝑡</m:t>
                    </m:r>
                    <m: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 </m:t>
                    </m:r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rial"/>
                      </a:rPr>
                      <m:t>graph</m:t>
                    </m:r>
                  </m:oMath>
                </a14:m>
                <a:endPara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F23D053D-C6F3-A405-2D8C-8050C7A9A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0" y="1663735"/>
                <a:ext cx="11260459" cy="2347782"/>
              </a:xfrm>
              <a:prstGeom prst="rect">
                <a:avLst/>
              </a:prstGeom>
              <a:blipFill>
                <a:blip r:embed="rId4"/>
                <a:stretch>
                  <a:fillRect l="-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4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B841889A-395A-CFDA-7360-04642903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E78709-3C7A-E9AA-D43F-B93E30127E6F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A5E31527-7144-0B18-BEFA-BCDE467CB680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EABD6B-9DC2-2574-1CFD-3684EA706E18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C426736D-0152-1133-CC1A-CC181DDB6373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2A69D01B-04CB-1FB1-8729-DFA967E931C0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5CB724C4-8B03-ED14-FFBE-4B732BE78655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20C8E765-51EE-7947-685D-0E4CA1F4D1F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4DA17969-5A8E-58DF-FAEF-4D602363DEB8}"/>
              </a:ext>
            </a:extLst>
          </p:cNvPr>
          <p:cNvSpPr txBox="1"/>
          <p:nvPr/>
        </p:nvSpPr>
        <p:spPr>
          <a:xfrm>
            <a:off x="391963" y="1484343"/>
            <a:ext cx="11260459" cy="57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Pick the correct statements: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914CCF4A-077B-B3DC-6399-E6CDB0CD44B0}"/>
              </a:ext>
            </a:extLst>
          </p:cNvPr>
          <p:cNvSpPr/>
          <p:nvPr/>
        </p:nvSpPr>
        <p:spPr>
          <a:xfrm>
            <a:off x="461759" y="5813631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0033091E-DB73-F728-4003-A724C07C300A}"/>
              </a:ext>
            </a:extLst>
          </p:cNvPr>
          <p:cNvSpPr/>
          <p:nvPr/>
        </p:nvSpPr>
        <p:spPr>
          <a:xfrm>
            <a:off x="461759" y="2378560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50E1C310-A1B9-BA8A-B597-AD32A3CC48E1}"/>
              </a:ext>
            </a:extLst>
          </p:cNvPr>
          <p:cNvSpPr/>
          <p:nvPr/>
        </p:nvSpPr>
        <p:spPr>
          <a:xfrm>
            <a:off x="461759" y="3467600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7432F96B-096D-EAFA-1665-C781C38E6AC9}"/>
              </a:ext>
            </a:extLst>
          </p:cNvPr>
          <p:cNvSpPr/>
          <p:nvPr/>
        </p:nvSpPr>
        <p:spPr>
          <a:xfrm>
            <a:off x="461759" y="453798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1DB2B519-C583-C512-3FF1-BA4441B1A478}"/>
                  </a:ext>
                </a:extLst>
              </p:cNvPr>
              <p:cNvSpPr txBox="1"/>
              <p:nvPr/>
            </p:nvSpPr>
            <p:spPr>
              <a:xfrm>
                <a:off x="1301690" y="2378560"/>
                <a:ext cx="10678816" cy="4357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Average speed of a particle in a given time is never less than the magnitude of the average velocity.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It is possible to have a situation in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  <a:sym typeface="Arial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  <a:sym typeface="Arial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  <a:sym typeface="Arial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≠0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𝑑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𝑑𝑡</m:t>
                        </m:r>
                      </m:den>
                    </m:f>
                    <m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|</m:t>
                    </m:r>
                    <m:acc>
                      <m:accPr>
                        <m:chr m:val="⃗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𝑣</m:t>
                        </m:r>
                      </m:e>
                    </m:acc>
                    <m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|=0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The average velocity of a particle is zero in a time interval. It is possible that the instantaneous velocity is never zero in the interval.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The average velocity of a particle moving on a straight line is zero in a time interval. It is possible that the instantaneous velocity is never zero in the interval. (Infinite accelerations are not allowed.)</a:t>
                </a:r>
                <a:endParaRPr kumimoji="0" lang="pt-B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1DB2B519-C583-C512-3FF1-BA4441B1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90" y="2378560"/>
                <a:ext cx="10678816" cy="4357563"/>
              </a:xfrm>
              <a:prstGeom prst="rect">
                <a:avLst/>
              </a:prstGeom>
              <a:blipFill>
                <a:blip r:embed="rId4"/>
                <a:stretch>
                  <a:fillRect l="-914" t="-1119" r="-914" b="-2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DCF47D-9336-ED4C-E9B7-F24E0CE125A4}"/>
              </a:ext>
            </a:extLst>
          </p:cNvPr>
          <p:cNvSpPr txBox="1"/>
          <p:nvPr/>
        </p:nvSpPr>
        <p:spPr>
          <a:xfrm>
            <a:off x="9203241" y="1440826"/>
            <a:ext cx="164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Arial"/>
                <a:sym typeface="Arial"/>
              </a:rPr>
              <a:t>[H C V ]</a:t>
            </a:r>
          </a:p>
        </p:txBody>
      </p:sp>
    </p:spTree>
    <p:extLst>
      <p:ext uri="{BB962C8B-B14F-4D97-AF65-F5344CB8AC3E}">
        <p14:creationId xmlns:p14="http://schemas.microsoft.com/office/powerpoint/2010/main" val="195731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17FCA9A-0E5B-B6C0-69A2-1052896D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88CCAA-F704-A70A-E1BA-ADE62A3BFC73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B8382C03-79AD-746A-DD7C-BD64B03048C4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D69A73-353A-ABFA-1AC8-2B8EEFE9340B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97F4E9B2-050B-5DA4-C8A3-90FD3A4C630F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8E0D0C7F-C789-7065-D5BA-F3AECB875F50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AA15AB88-AC70-3124-2DF3-A411A4A63D3A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DDBC4E37-1CBF-9D0D-C7CD-2477A5E34F8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72CF22F3-3A5F-B4C9-61A2-A74FE39C09D6}"/>
                  </a:ext>
                </a:extLst>
              </p:cNvPr>
              <p:cNvSpPr txBox="1"/>
              <p:nvPr/>
            </p:nvSpPr>
            <p:spPr>
              <a:xfrm>
                <a:off x="391963" y="1663735"/>
                <a:ext cx="11260459" cy="3548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IN" sz="2400" b="1" i="0" u="none" strike="noStrike" cap="none" dirty="0">
                    <a:solidFill>
                      <a:srgbClr val="FFC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 Math"/>
                    <a:sym typeface="Cambria Math"/>
                  </a:rPr>
                  <a:t>#Q.	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1.19. A point traversed half a circle of radius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𝑹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=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𝟏𝟔𝟎</m:t>
                    </m:r>
                    <m:r>
                      <m:rPr>
                        <m:nor/>
                      </m:rP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 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𝐜𝐦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 during time 	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𝝉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=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𝟏𝟎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.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𝟎</m:t>
                    </m:r>
                    <m:r>
                      <m:rPr>
                        <m:nor/>
                      </m:rP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 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𝐬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. Calculate the following quantities averaged over that 	time: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(a)	the mean velocity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⟨</m:t>
                    </m:r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𝒗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⟩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;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(b)	the modulus of the mean velocity vector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|⟨</m:t>
                    </m:r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𝒗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⟩|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;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(c)	the modulus of the mean vector of the total acceleration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|⟨</m:t>
                    </m:r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𝒘</m:t>
                    </m:r>
                    <m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⟩|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  <a:sym typeface="Arial"/>
                  </a:rPr>
                  <a:t>	if the point moved with constant tangent acceleration.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Poppins Medium"/>
                  <a:sym typeface="Poppins Medium"/>
                </a:endParaRPr>
              </a:p>
              <a:p>
                <a:pPr marL="901700" indent="-901700" algn="just">
                  <a:lnSpc>
                    <a:spcPct val="11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Poppins Medium"/>
                  <a:sym typeface="Poppins Medium"/>
                </a:endParaRP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72CF22F3-3A5F-B4C9-61A2-A74FE39C0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663735"/>
                <a:ext cx="11260459" cy="3548623"/>
              </a:xfrm>
              <a:prstGeom prst="rect">
                <a:avLst/>
              </a:prstGeom>
              <a:blipFill>
                <a:blip r:embed="rId4"/>
                <a:stretch>
                  <a:fillRect l="-812" t="-859" r="-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F20DFA-40C2-2880-23CC-8204EC271C42}"/>
              </a:ext>
            </a:extLst>
          </p:cNvPr>
          <p:cNvSpPr txBox="1"/>
          <p:nvPr/>
        </p:nvSpPr>
        <p:spPr>
          <a:xfrm>
            <a:off x="8683301" y="4962051"/>
            <a:ext cx="259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Arial"/>
                <a:sym typeface="Arial"/>
              </a:rPr>
              <a:t>[I E IRODOV]</a:t>
            </a:r>
          </a:p>
        </p:txBody>
      </p:sp>
    </p:spTree>
    <p:extLst>
      <p:ext uri="{BB962C8B-B14F-4D97-AF65-F5344CB8AC3E}">
        <p14:creationId xmlns:p14="http://schemas.microsoft.com/office/powerpoint/2010/main" val="397961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295C194B-98BC-542A-3965-EED2B515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57DD96-B534-33EC-F7C6-5ABC636D8672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A0436450-96D2-A376-F924-CA1178B5B621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8314D5-B8A9-FEBA-4DEF-F8395325BFF5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27E8D011-7B58-8328-1852-03B4A63ED283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42C5A920-E431-1746-6635-E94D0C510CD2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9A4102CE-5EFE-0A02-B475-FEE957F0D9F0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F049C3B3-848A-C64C-4D3E-A9787FA942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934195AB-F032-6971-33FC-1EF151169D0F}"/>
              </a:ext>
            </a:extLst>
          </p:cNvPr>
          <p:cNvSpPr txBox="1"/>
          <p:nvPr/>
        </p:nvSpPr>
        <p:spPr>
          <a:xfrm>
            <a:off x="391963" y="1484343"/>
            <a:ext cx="11260459" cy="57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The velocity of a particle is zero at t = 0.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BF1DE3AC-44CE-E802-CA99-E0D81F89D42D}"/>
              </a:ext>
            </a:extLst>
          </p:cNvPr>
          <p:cNvSpPr/>
          <p:nvPr/>
        </p:nvSpPr>
        <p:spPr>
          <a:xfrm>
            <a:off x="219165" y="499254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8F9B505C-58F0-1F61-1F12-069122646A5F}"/>
              </a:ext>
            </a:extLst>
          </p:cNvPr>
          <p:cNvSpPr/>
          <p:nvPr/>
        </p:nvSpPr>
        <p:spPr>
          <a:xfrm>
            <a:off x="219165" y="222927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F996ED8F-E194-CA14-9A2D-A26FEEC1E047}"/>
              </a:ext>
            </a:extLst>
          </p:cNvPr>
          <p:cNvSpPr/>
          <p:nvPr/>
        </p:nvSpPr>
        <p:spPr>
          <a:xfrm>
            <a:off x="219165" y="3150363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DCE4BE90-175B-2771-F9B0-DB6AA6ABFE35}"/>
              </a:ext>
            </a:extLst>
          </p:cNvPr>
          <p:cNvSpPr/>
          <p:nvPr/>
        </p:nvSpPr>
        <p:spPr>
          <a:xfrm>
            <a:off x="219165" y="409011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4" name="Google Shape;39;g33db78a8b03_10_21">
            <a:extLst>
              <a:ext uri="{FF2B5EF4-FFF2-40B4-BE49-F238E27FC236}">
                <a16:creationId xmlns:a16="http://schemas.microsoft.com/office/drawing/2014/main" id="{045E8182-F998-D3B9-223E-5A6B514D3684}"/>
              </a:ext>
            </a:extLst>
          </p:cNvPr>
          <p:cNvSpPr txBox="1"/>
          <p:nvPr/>
        </p:nvSpPr>
        <p:spPr>
          <a:xfrm>
            <a:off x="1004714" y="2378512"/>
            <a:ext cx="11260459" cy="303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The acceleration at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0 must be zero.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The acceleration at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0 may be zero.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If the acceleration is zero from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0 to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10 s, the speed is also zero in this interval.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If the speed is zero from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0 to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 = 10 s the acceleration is also zero in this interval.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0696A-4C84-A948-6C74-AD55964E3018}"/>
              </a:ext>
            </a:extLst>
          </p:cNvPr>
          <p:cNvSpPr txBox="1"/>
          <p:nvPr/>
        </p:nvSpPr>
        <p:spPr>
          <a:xfrm>
            <a:off x="9203241" y="1440826"/>
            <a:ext cx="164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Arial"/>
                <a:sym typeface="Arial"/>
              </a:rPr>
              <a:t>[H C V ]</a:t>
            </a:r>
          </a:p>
        </p:txBody>
      </p:sp>
    </p:spTree>
    <p:extLst>
      <p:ext uri="{BB962C8B-B14F-4D97-AF65-F5344CB8AC3E}">
        <p14:creationId xmlns:p14="http://schemas.microsoft.com/office/powerpoint/2010/main" val="411954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23A2B31E-F089-1328-2983-C6FD47FD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9BA2F9C-9D49-20B3-B080-4167C52C6A9E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65EA6E71-075E-5183-E0B0-16D7D3D4F67A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FECF32-674D-794D-B9FF-F297A0C56BCA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C381FE4F-E769-22F5-4739-58563BAE0133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3BACA410-D36C-170E-81F1-85944DBC7AE5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6C9878AA-28DD-5092-7DAB-BB2DDA227579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3ADCB4D5-E7D3-CA02-6A12-BB5FDA79EC0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733CF023-FA74-974E-70EE-D11EBEBC3F8A}"/>
              </a:ext>
            </a:extLst>
          </p:cNvPr>
          <p:cNvSpPr txBox="1"/>
          <p:nvPr/>
        </p:nvSpPr>
        <p:spPr>
          <a:xfrm>
            <a:off x="391963" y="1484343"/>
            <a:ext cx="11260459" cy="13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An object is moving along the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axis with position as a function of time given by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(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). Point O is at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x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0. The object is definitely moving toward O when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76F21229-41EB-C4FD-78E3-825CE6A180A9}"/>
              </a:ext>
            </a:extLst>
          </p:cNvPr>
          <p:cNvSpPr/>
          <p:nvPr/>
        </p:nvSpPr>
        <p:spPr>
          <a:xfrm>
            <a:off x="461759" y="5668794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FD620193-D71C-5CA0-F56C-2F272F2C8F65}"/>
              </a:ext>
            </a:extLst>
          </p:cNvPr>
          <p:cNvSpPr/>
          <p:nvPr/>
        </p:nvSpPr>
        <p:spPr>
          <a:xfrm>
            <a:off x="461759" y="329740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FA5B3827-2C9F-89B2-0CF0-60A9C7BF5E9E}"/>
              </a:ext>
            </a:extLst>
          </p:cNvPr>
          <p:cNvSpPr/>
          <p:nvPr/>
        </p:nvSpPr>
        <p:spPr>
          <a:xfrm>
            <a:off x="461759" y="4087869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ABC1BEB8-FCE1-1CE1-3AF4-360139ABEA86}"/>
              </a:ext>
            </a:extLst>
          </p:cNvPr>
          <p:cNvSpPr/>
          <p:nvPr/>
        </p:nvSpPr>
        <p:spPr>
          <a:xfrm>
            <a:off x="461759" y="487833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B9BAE7DB-4BF0-61B5-1898-4BAB9B6C6E34}"/>
                  </a:ext>
                </a:extLst>
              </p:cNvPr>
              <p:cNvSpPr txBox="1"/>
              <p:nvPr/>
            </p:nvSpPr>
            <p:spPr>
              <a:xfrm>
                <a:off x="1301690" y="3148108"/>
                <a:ext cx="4794310" cy="3339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𝑑𝑥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𝑑𝑥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&gt;0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</m:t>
                        </m:r>
                        <m:d>
                          <m:dPr>
                            <m:ctrlPr>
                              <a:rPr kumimoji="0" lang="en-US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  <m:r>
                              <a:rPr kumimoji="0" lang="en-US" sz="2400" b="0" i="1" u="none" strike="noStrike" kern="0" cap="none" spc="0" normalizeH="0" baseline="3000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</m:t>
                        </m:r>
                        <m:d>
                          <m:dPr>
                            <m:ctrlPr>
                              <a:rPr kumimoji="0" lang="en-US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  <m:r>
                              <a:rPr kumimoji="0" lang="en-US" sz="2400" b="0" i="1" u="none" strike="noStrike" kern="0" cap="none" spc="0" normalizeH="0" baseline="3000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  <m:r>
                              <a:rPr kumimoji="0" lang="en-US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&gt; 0</a:t>
                </a:r>
              </a:p>
            </p:txBody>
          </p:sp>
        </mc:Choice>
        <mc:Fallback xmlns="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B9BAE7DB-4BF0-61B5-1898-4BAB9B6C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90" y="3148108"/>
                <a:ext cx="4794310" cy="333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44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BA93CD5-2EBD-277F-0115-6052F82F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8D1736-71BD-F75E-D570-534904C65577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6244478D-414C-05EA-A36A-4E5277F6886B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A08243-403A-0BCD-0BAD-ABFF353D7F6E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F45C8B00-1043-C19B-9961-E64FF6D78C82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92235F75-9237-4759-6EFD-A685E9FF1C1D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3BEF1C21-0FE4-B8A2-29C0-35D57877E531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8AC70A97-BC77-8AD5-907A-B908AAC01F6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E64561DC-C75F-32CF-C8DD-FC505821E6C6}"/>
              </a:ext>
            </a:extLst>
          </p:cNvPr>
          <p:cNvSpPr txBox="1"/>
          <p:nvPr/>
        </p:nvSpPr>
        <p:spPr>
          <a:xfrm>
            <a:off x="391963" y="1484343"/>
            <a:ext cx="11260459" cy="179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A particle starts moving rectilinearly at time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0 such that its velocity ‘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’ changes with time ‘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’ according to the equation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30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2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–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where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is in seconds and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is in m/s. The time interval for which the particle retards is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814F9345-78F6-7E84-C558-BFF1C71D974D}"/>
              </a:ext>
            </a:extLst>
          </p:cNvPr>
          <p:cNvSpPr/>
          <p:nvPr/>
        </p:nvSpPr>
        <p:spPr>
          <a:xfrm>
            <a:off x="461759" y="5668794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74E69BC4-4A70-871C-8268-C5219ADCBB54}"/>
              </a:ext>
            </a:extLst>
          </p:cNvPr>
          <p:cNvSpPr/>
          <p:nvPr/>
        </p:nvSpPr>
        <p:spPr>
          <a:xfrm>
            <a:off x="461759" y="329740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F4FEFBFB-59AC-B291-1541-764D884C3B48}"/>
              </a:ext>
            </a:extLst>
          </p:cNvPr>
          <p:cNvSpPr/>
          <p:nvPr/>
        </p:nvSpPr>
        <p:spPr>
          <a:xfrm>
            <a:off x="461759" y="4087869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8537CB44-A9C4-98A3-22C8-4EB85FB72AE6}"/>
              </a:ext>
            </a:extLst>
          </p:cNvPr>
          <p:cNvSpPr/>
          <p:nvPr/>
        </p:nvSpPr>
        <p:spPr>
          <a:xfrm>
            <a:off x="461759" y="487833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E5F0044A-E3D3-8FBF-1D1C-854AA4ACDE50}"/>
                  </a:ext>
                </a:extLst>
              </p:cNvPr>
              <p:cNvSpPr txBox="1"/>
              <p:nvPr/>
            </p:nvSpPr>
            <p:spPr>
              <a:xfrm>
                <a:off x="1491582" y="3310606"/>
                <a:ext cx="4794310" cy="2993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  <a:buClrTx/>
                  <a:defRPr/>
                </a:pPr>
                <a:r>
                  <a:rPr lang="en-US" sz="2400" i="1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buClrTx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</a:t>
                </a:r>
                <a:r>
                  <a:rPr lang="en-US" sz="2400" i="1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1</a:t>
                </a:r>
              </a:p>
              <a:p>
                <a:pPr lvl="0">
                  <a:lnSpc>
                    <a:spcPct val="150000"/>
                  </a:lnSpc>
                  <a:buClrTx/>
                  <a:defRPr/>
                </a:pPr>
                <a:r>
                  <a:rPr lang="en-US" sz="2400" i="1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&gt; 1</a:t>
                </a:r>
              </a:p>
              <a:p>
                <a:pPr lvl="0">
                  <a:lnSpc>
                    <a:spcPct val="150000"/>
                  </a:lnSpc>
                  <a:buClrTx/>
                  <a:defRPr/>
                </a:pPr>
                <a:r>
                  <a:rPr lang="en-US" sz="2400" i="1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400" i="1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&gt; 1</a:t>
                </a:r>
              </a:p>
            </p:txBody>
          </p:sp>
        </mc:Choice>
        <mc:Fallback xmlns="">
          <p:sp>
            <p:nvSpPr>
              <p:cNvPr id="14" name="Google Shape;39;g33db78a8b03_10_21">
                <a:extLst>
                  <a:ext uri="{FF2B5EF4-FFF2-40B4-BE49-F238E27FC236}">
                    <a16:creationId xmlns:a16="http://schemas.microsoft.com/office/drawing/2014/main" id="{E5F0044A-E3D3-8FBF-1D1C-854AA4AC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82" y="3310606"/>
                <a:ext cx="4794310" cy="2993280"/>
              </a:xfrm>
              <a:prstGeom prst="rect">
                <a:avLst/>
              </a:prstGeom>
              <a:blipFill>
                <a:blip r:embed="rId4"/>
                <a:stretch>
                  <a:fillRect l="-2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7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8E4F4917-A22B-E632-E70A-3AA92766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7A1277-980F-C1B1-D4FF-5A912D44C63D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698105C0-65C6-04CE-7430-63D79B5AABD9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463AE7-9CF9-77AF-72D9-9E3174795397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98076F3F-98FD-2F0D-9439-87718B778286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768AA7A9-9213-13CE-5451-FD5A12B3A3BD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548DD136-3D1E-F6D4-5AF3-0893C675365C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91923E0E-CAD2-A603-E036-DAF5A0B4C11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6C1F595A-599F-602C-9FEB-792B422D8FFB}"/>
              </a:ext>
            </a:extLst>
          </p:cNvPr>
          <p:cNvSpPr txBox="1"/>
          <p:nvPr/>
        </p:nvSpPr>
        <p:spPr>
          <a:xfrm>
            <a:off x="391963" y="1484343"/>
            <a:ext cx="11260459" cy="13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Position-time graph is shown which is a semicircle from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2 to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= 8 sec. Find time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at which the instantaneous velocity, is equal to average velocity over first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Poppins Medium"/>
                <a:sym typeface="Poppins Medium"/>
              </a:rPr>
              <a:t> seconds</a:t>
            </a:r>
          </a:p>
        </p:txBody>
      </p:sp>
      <p:sp>
        <p:nvSpPr>
          <p:cNvPr id="5" name="Google Shape;76;g33db78a8b03_10_52">
            <a:extLst>
              <a:ext uri="{FF2B5EF4-FFF2-40B4-BE49-F238E27FC236}">
                <a16:creationId xmlns:a16="http://schemas.microsoft.com/office/drawing/2014/main" id="{614119A8-E82D-A43A-6EE8-D7A2388D39F7}"/>
              </a:ext>
            </a:extLst>
          </p:cNvPr>
          <p:cNvSpPr/>
          <p:nvPr/>
        </p:nvSpPr>
        <p:spPr>
          <a:xfrm>
            <a:off x="461759" y="5668794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D.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9" name="Google Shape;76;g33db78a8b03_10_52">
            <a:extLst>
              <a:ext uri="{FF2B5EF4-FFF2-40B4-BE49-F238E27FC236}">
                <a16:creationId xmlns:a16="http://schemas.microsoft.com/office/drawing/2014/main" id="{3942CC92-8EE4-AF93-854D-5A947C2F58AE}"/>
              </a:ext>
            </a:extLst>
          </p:cNvPr>
          <p:cNvSpPr/>
          <p:nvPr/>
        </p:nvSpPr>
        <p:spPr>
          <a:xfrm>
            <a:off x="461759" y="3297406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A.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0" name="Google Shape;76;g33db78a8b03_10_52">
            <a:extLst>
              <a:ext uri="{FF2B5EF4-FFF2-40B4-BE49-F238E27FC236}">
                <a16:creationId xmlns:a16="http://schemas.microsoft.com/office/drawing/2014/main" id="{F30AC06C-5C1D-19AF-D78A-1524FFF39037}"/>
              </a:ext>
            </a:extLst>
          </p:cNvPr>
          <p:cNvSpPr/>
          <p:nvPr/>
        </p:nvSpPr>
        <p:spPr>
          <a:xfrm>
            <a:off x="461759" y="4087869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B.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3" name="Google Shape;76;g33db78a8b03_10_52">
            <a:extLst>
              <a:ext uri="{FF2B5EF4-FFF2-40B4-BE49-F238E27FC236}">
                <a16:creationId xmlns:a16="http://schemas.microsoft.com/office/drawing/2014/main" id="{23F2A237-D03A-B5FB-5264-9F0793A3FE08}"/>
              </a:ext>
            </a:extLst>
          </p:cNvPr>
          <p:cNvSpPr/>
          <p:nvPr/>
        </p:nvSpPr>
        <p:spPr>
          <a:xfrm>
            <a:off x="461759" y="4878332"/>
            <a:ext cx="650349" cy="669000"/>
          </a:xfrm>
          <a:prstGeom prst="round1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Arial"/>
              </a:rPr>
              <a:t>C.</a:t>
            </a:r>
            <a:endParaRPr sz="3200" b="1" i="0" u="none" strike="noStrike" cap="none" dirty="0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  <a:sym typeface="Arial"/>
            </a:endParaRPr>
          </a:p>
        </p:txBody>
      </p:sp>
      <p:sp>
        <p:nvSpPr>
          <p:cNvPr id="14" name="Google Shape;39;g33db78a8b03_10_21">
            <a:extLst>
              <a:ext uri="{FF2B5EF4-FFF2-40B4-BE49-F238E27FC236}">
                <a16:creationId xmlns:a16="http://schemas.microsoft.com/office/drawing/2014/main" id="{E48C2823-CDFB-BA82-EEF2-67879AD49EE0}"/>
              </a:ext>
            </a:extLst>
          </p:cNvPr>
          <p:cNvSpPr txBox="1"/>
          <p:nvPr/>
        </p:nvSpPr>
        <p:spPr>
          <a:xfrm>
            <a:off x="1491582" y="3310606"/>
            <a:ext cx="4794310" cy="285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spcAft>
                <a:spcPts val="200"/>
              </a:spcAft>
              <a:buClrTx/>
              <a:defRPr/>
            </a:pPr>
            <a:r>
              <a:rPr lang="en-US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4.8 sec</a:t>
            </a:r>
          </a:p>
          <a:p>
            <a:pPr lvl="0">
              <a:spcAft>
                <a:spcPts val="200"/>
              </a:spcAft>
              <a:buClrTx/>
              <a:defRPr/>
            </a:pPr>
            <a:endParaRPr lang="en-US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spcAft>
                <a:spcPts val="200"/>
              </a:spcAft>
              <a:buClrTx/>
              <a:defRPr/>
            </a:pPr>
            <a:r>
              <a:rPr lang="en-US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3.2 sec</a:t>
            </a:r>
          </a:p>
          <a:p>
            <a:pPr lvl="0">
              <a:spcAft>
                <a:spcPts val="200"/>
              </a:spcAft>
              <a:buClrTx/>
              <a:defRPr/>
            </a:pPr>
            <a:endParaRPr lang="en-US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spcAft>
                <a:spcPts val="200"/>
              </a:spcAft>
              <a:buClrTx/>
              <a:defRPr/>
            </a:pPr>
            <a:r>
              <a:rPr lang="en-US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2.4 sec</a:t>
            </a:r>
          </a:p>
          <a:p>
            <a:pPr lvl="0">
              <a:spcAft>
                <a:spcPts val="200"/>
              </a:spcAft>
              <a:buClrTx/>
              <a:defRPr/>
            </a:pPr>
            <a:endParaRPr lang="en-US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lvl="0">
              <a:spcAft>
                <a:spcPts val="200"/>
              </a:spcAft>
              <a:buClrTx/>
              <a:defRPr/>
            </a:pPr>
            <a:r>
              <a:rPr lang="en-US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 sec</a:t>
            </a:r>
            <a:endParaRPr lang="pt-BR" sz="2400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88A742-9BC2-8718-037A-D080690CA8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43630" y="3297406"/>
            <a:ext cx="5009498" cy="25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db78a8b03_10_130"/>
          <p:cNvSpPr txBox="1"/>
          <p:nvPr/>
        </p:nvSpPr>
        <p:spPr>
          <a:xfrm>
            <a:off x="609400" y="1491159"/>
            <a:ext cx="9666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6575" marR="0" lvl="0" indent="-536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DPP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6575" marR="0" lvl="0" indent="-536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Module 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	- Exercise Name </a:t>
            </a:r>
            <a:endParaRPr/>
          </a:p>
        </p:txBody>
      </p:sp>
      <p:graphicFrame>
        <p:nvGraphicFramePr>
          <p:cNvPr id="153" name="Google Shape;153;g33db78a8b03_10_130"/>
          <p:cNvGraphicFramePr/>
          <p:nvPr/>
        </p:nvGraphicFramePr>
        <p:xfrm>
          <a:off x="2443690" y="1916670"/>
          <a:ext cx="4537875" cy="1188750"/>
        </p:xfrm>
        <a:graphic>
          <a:graphicData uri="http://schemas.openxmlformats.org/drawingml/2006/table">
            <a:tbl>
              <a:tblPr firstRow="1" bandRow="1">
                <a:noFill/>
                <a:tableStyleId>{6CBC561F-F848-4CE4-BFCE-92B651DD1537}</a:tableStyleId>
              </a:tblPr>
              <a:tblGrid>
                <a:gridCol w="24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DPP NO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>
                    <a:solidFill>
                      <a:srgbClr val="F2A5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Question No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>
                    <a:solidFill>
                      <a:srgbClr val="F2A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DPP -1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1,2,3,4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DPP -2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2,5,7,10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Google Shape;154;g33db78a8b03_10_130"/>
          <p:cNvGraphicFramePr/>
          <p:nvPr/>
        </p:nvGraphicFramePr>
        <p:xfrm>
          <a:off x="2443690" y="3945679"/>
          <a:ext cx="4649075" cy="1188750"/>
        </p:xfrm>
        <a:graphic>
          <a:graphicData uri="http://schemas.openxmlformats.org/drawingml/2006/table">
            <a:tbl>
              <a:tblPr firstRow="1" bandRow="1">
                <a:noFill/>
                <a:tableStyleId>{6CBC561F-F848-4CE4-BFCE-92B651DD1537}</a:tableStyleId>
              </a:tblPr>
              <a:tblGrid>
                <a:gridCol w="24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Module Page No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>
                    <a:solidFill>
                      <a:srgbClr val="F2A5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Question No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>
                    <a:solidFill>
                      <a:srgbClr val="F2A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Page No- 21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1,2,3,4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Page No -22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7,9,15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" name="Google Shape;155;g33db78a8b03_10_130"/>
          <p:cNvSpPr txBox="1"/>
          <p:nvPr/>
        </p:nvSpPr>
        <p:spPr>
          <a:xfrm>
            <a:off x="8271920" y="1534460"/>
            <a:ext cx="314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 - 01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db78a8b03_10_130"/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157" name="Google Shape;157;g33db78a8b03_10_130"/>
          <p:cNvSpPr/>
          <p:nvPr/>
        </p:nvSpPr>
        <p:spPr>
          <a:xfrm>
            <a:off x="975215" y="333235"/>
            <a:ext cx="5425500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3db78a8b03_10_130"/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33db78a8b03_10_130"/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160" name="Google Shape;160;g33db78a8b03_10_130"/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g33db78a8b03_10_130"/>
            <p:cNvPicPr preferRelativeResize="0"/>
            <p:nvPr/>
          </p:nvPicPr>
          <p:blipFill rotWithShape="1">
            <a:blip r:embed="rId3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g33db78a8b03_10_130"/>
          <p:cNvSpPr txBox="1"/>
          <p:nvPr/>
        </p:nvSpPr>
        <p:spPr>
          <a:xfrm>
            <a:off x="1704446" y="487262"/>
            <a:ext cx="451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Topic: Homework-1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db78a8b03_10_144"/>
          <p:cNvSpPr/>
          <p:nvPr/>
        </p:nvSpPr>
        <p:spPr>
          <a:xfrm>
            <a:off x="547231" y="1535298"/>
            <a:ext cx="2471700" cy="627300"/>
          </a:xfrm>
          <a:prstGeom prst="flowChartAlternateProcess">
            <a:avLst/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3db78a8b03_10_144"/>
          <p:cNvSpPr txBox="1"/>
          <p:nvPr/>
        </p:nvSpPr>
        <p:spPr>
          <a:xfrm>
            <a:off x="547229" y="1602741"/>
            <a:ext cx="247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Chap Name</a:t>
            </a:r>
            <a:endParaRPr/>
          </a:p>
        </p:txBody>
      </p:sp>
      <p:sp>
        <p:nvSpPr>
          <p:cNvPr id="169" name="Google Shape;169;g33db78a8b03_10_144"/>
          <p:cNvSpPr txBox="1"/>
          <p:nvPr/>
        </p:nvSpPr>
        <p:spPr>
          <a:xfrm>
            <a:off x="3238500" y="1512409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70" name="Google Shape;170;g33db78a8b03_10_144"/>
          <p:cNvSpPr/>
          <p:nvPr/>
        </p:nvSpPr>
        <p:spPr>
          <a:xfrm>
            <a:off x="1010216" y="2321924"/>
            <a:ext cx="2008800" cy="627300"/>
          </a:xfrm>
          <a:prstGeom prst="flowChartAlternateProcess">
            <a:avLst/>
          </a:prstGeom>
          <a:solidFill>
            <a:srgbClr val="F2A57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3db78a8b03_10_144"/>
          <p:cNvSpPr txBox="1"/>
          <p:nvPr/>
        </p:nvSpPr>
        <p:spPr>
          <a:xfrm>
            <a:off x="1054710" y="2389367"/>
            <a:ext cx="196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Sub Top</a:t>
            </a:r>
            <a:endParaRPr/>
          </a:p>
        </p:txBody>
      </p:sp>
      <p:sp>
        <p:nvSpPr>
          <p:cNvPr id="172" name="Google Shape;172;g33db78a8b03_10_144"/>
          <p:cNvSpPr txBox="1"/>
          <p:nvPr/>
        </p:nvSpPr>
        <p:spPr>
          <a:xfrm>
            <a:off x="3238500" y="2284019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73" name="Google Shape;173;g33db78a8b03_10_144"/>
          <p:cNvSpPr/>
          <p:nvPr/>
        </p:nvSpPr>
        <p:spPr>
          <a:xfrm>
            <a:off x="1010216" y="3223187"/>
            <a:ext cx="2008800" cy="627300"/>
          </a:xfrm>
          <a:prstGeom prst="flowChartAlternateProcess">
            <a:avLst/>
          </a:prstGeom>
          <a:solidFill>
            <a:srgbClr val="F2A57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3db78a8b03_10_144"/>
          <p:cNvSpPr txBox="1"/>
          <p:nvPr/>
        </p:nvSpPr>
        <p:spPr>
          <a:xfrm>
            <a:off x="1054710" y="3290630"/>
            <a:ext cx="196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Sub Top</a:t>
            </a:r>
            <a:endParaRPr/>
          </a:p>
        </p:txBody>
      </p:sp>
      <p:sp>
        <p:nvSpPr>
          <p:cNvPr id="175" name="Google Shape;175;g33db78a8b03_10_144"/>
          <p:cNvSpPr txBox="1"/>
          <p:nvPr/>
        </p:nvSpPr>
        <p:spPr>
          <a:xfrm>
            <a:off x="3238500" y="3185282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76" name="Google Shape;176;g33db78a8b03_10_144"/>
          <p:cNvSpPr/>
          <p:nvPr/>
        </p:nvSpPr>
        <p:spPr>
          <a:xfrm>
            <a:off x="1010216" y="4090296"/>
            <a:ext cx="2008800" cy="627300"/>
          </a:xfrm>
          <a:prstGeom prst="flowChartAlternateProcess">
            <a:avLst/>
          </a:prstGeom>
          <a:solidFill>
            <a:srgbClr val="F2A57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3db78a8b03_10_144"/>
          <p:cNvSpPr txBox="1"/>
          <p:nvPr/>
        </p:nvSpPr>
        <p:spPr>
          <a:xfrm>
            <a:off x="1054710" y="4157739"/>
            <a:ext cx="196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Sub Top</a:t>
            </a:r>
            <a:endParaRPr/>
          </a:p>
        </p:txBody>
      </p:sp>
      <p:sp>
        <p:nvSpPr>
          <p:cNvPr id="178" name="Google Shape;178;g33db78a8b03_10_144"/>
          <p:cNvSpPr txBox="1"/>
          <p:nvPr/>
        </p:nvSpPr>
        <p:spPr>
          <a:xfrm>
            <a:off x="3238500" y="4052391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79" name="Google Shape;179;g33db78a8b03_10_144"/>
          <p:cNvSpPr/>
          <p:nvPr/>
        </p:nvSpPr>
        <p:spPr>
          <a:xfrm>
            <a:off x="1010216" y="5049446"/>
            <a:ext cx="2008800" cy="627300"/>
          </a:xfrm>
          <a:prstGeom prst="flowChartAlternateProcess">
            <a:avLst/>
          </a:prstGeom>
          <a:solidFill>
            <a:srgbClr val="F2A57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3db78a8b03_10_144"/>
          <p:cNvSpPr txBox="1"/>
          <p:nvPr/>
        </p:nvSpPr>
        <p:spPr>
          <a:xfrm>
            <a:off x="1054710" y="5116889"/>
            <a:ext cx="196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Sub Top</a:t>
            </a:r>
            <a:endParaRPr/>
          </a:p>
        </p:txBody>
      </p:sp>
      <p:sp>
        <p:nvSpPr>
          <p:cNvPr id="181" name="Google Shape;181;g33db78a8b03_10_144"/>
          <p:cNvSpPr txBox="1"/>
          <p:nvPr/>
        </p:nvSpPr>
        <p:spPr>
          <a:xfrm>
            <a:off x="3238500" y="5011541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82" name="Google Shape;182;g33db78a8b03_10_144"/>
          <p:cNvSpPr/>
          <p:nvPr/>
        </p:nvSpPr>
        <p:spPr>
          <a:xfrm>
            <a:off x="1010216" y="5906801"/>
            <a:ext cx="2008800" cy="627300"/>
          </a:xfrm>
          <a:prstGeom prst="flowChartAlternateProcess">
            <a:avLst/>
          </a:prstGeom>
          <a:solidFill>
            <a:srgbClr val="F2A57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3db78a8b03_10_144"/>
          <p:cNvSpPr txBox="1"/>
          <p:nvPr/>
        </p:nvSpPr>
        <p:spPr>
          <a:xfrm>
            <a:off x="1054710" y="5974244"/>
            <a:ext cx="196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Sub Top</a:t>
            </a:r>
            <a:endParaRPr/>
          </a:p>
        </p:txBody>
      </p:sp>
      <p:sp>
        <p:nvSpPr>
          <p:cNvPr id="184" name="Google Shape;184;g33db78a8b03_10_144"/>
          <p:cNvSpPr txBox="1"/>
          <p:nvPr/>
        </p:nvSpPr>
        <p:spPr>
          <a:xfrm>
            <a:off x="3238500" y="5868896"/>
            <a:ext cx="8503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..</a:t>
            </a:r>
            <a:endParaRPr/>
          </a:p>
        </p:txBody>
      </p:sp>
      <p:sp>
        <p:nvSpPr>
          <p:cNvPr id="185" name="Google Shape;185;g33db78a8b03_10_144"/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186" name="Google Shape;186;g33db78a8b03_10_144"/>
          <p:cNvSpPr/>
          <p:nvPr/>
        </p:nvSpPr>
        <p:spPr>
          <a:xfrm>
            <a:off x="975215" y="333235"/>
            <a:ext cx="5425500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3db78a8b03_10_144"/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33db78a8b03_10_144"/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189" name="Google Shape;189;g33db78a8b03_10_144"/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0" name="Google Shape;190;g33db78a8b03_10_144"/>
            <p:cNvPicPr preferRelativeResize="0"/>
            <p:nvPr/>
          </p:nvPicPr>
          <p:blipFill rotWithShape="1">
            <a:blip r:embed="rId3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g33db78a8b03_10_144"/>
          <p:cNvSpPr txBox="1"/>
          <p:nvPr/>
        </p:nvSpPr>
        <p:spPr>
          <a:xfrm>
            <a:off x="1704446" y="487262"/>
            <a:ext cx="434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Next Lecture's Goal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db78a8b03_10_172"/>
          <p:cNvSpPr/>
          <p:nvPr/>
        </p:nvSpPr>
        <p:spPr>
          <a:xfrm>
            <a:off x="5066326" y="6227025"/>
            <a:ext cx="6080700" cy="361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Check your performance through Student  Dashboard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3db78a8b03_10_172"/>
          <p:cNvSpPr txBox="1"/>
          <p:nvPr/>
        </p:nvSpPr>
        <p:spPr>
          <a:xfrm>
            <a:off x="694992" y="1357230"/>
            <a:ext cx="3416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FFD96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Rate your today’s class in the Batch</a:t>
            </a:r>
            <a:endParaRPr sz="1400" b="1" i="0" u="none" strike="noStrike" cap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3db78a8b03_10_172" descr="A screenshot of a cell phon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219" y="2311400"/>
            <a:ext cx="3595108" cy="45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3db78a8b03_10_172" descr="A group of stars on a black background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150" y="526930"/>
            <a:ext cx="2665639" cy="886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3db78a8b03_10_172"/>
          <p:cNvSpPr txBox="1"/>
          <p:nvPr/>
        </p:nvSpPr>
        <p:spPr>
          <a:xfrm>
            <a:off x="6774249" y="5236051"/>
            <a:ext cx="5357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5400" b="1" i="1" u="none" strike="noStrike" cap="none">
                <a:solidFill>
                  <a:srgbClr val="20E0A5"/>
                </a:solidFill>
                <a:latin typeface="Poppins"/>
                <a:ea typeface="Poppins"/>
                <a:cs typeface="Poppins"/>
                <a:sym typeface="Poppins"/>
              </a:rPr>
              <a:t>Thank You!!!!</a:t>
            </a:r>
            <a:endParaRPr sz="5400" b="1" i="1" u="none" strike="noStrike" cap="none">
              <a:solidFill>
                <a:srgbClr val="20E0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g33db78a8b03_10_172"/>
          <p:cNvSpPr/>
          <p:nvPr/>
        </p:nvSpPr>
        <p:spPr>
          <a:xfrm>
            <a:off x="7537915" y="4874923"/>
            <a:ext cx="4483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g33db78a8b03_10_172"/>
          <p:cNvSpPr/>
          <p:nvPr/>
        </p:nvSpPr>
        <p:spPr>
          <a:xfrm>
            <a:off x="4111750" y="5385073"/>
            <a:ext cx="2633700" cy="721800"/>
          </a:xfrm>
          <a:prstGeom prst="parallelogram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“SCAN” to join our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“TELEGRAM” channel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33db78a8b03_10_1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5627" y="3481077"/>
            <a:ext cx="1766024" cy="17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3db78a8b03_10_172"/>
          <p:cNvSpPr txBox="1"/>
          <p:nvPr/>
        </p:nvSpPr>
        <p:spPr>
          <a:xfrm>
            <a:off x="7180438" y="1444488"/>
            <a:ext cx="4488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FEE599"/>
                </a:solidFill>
                <a:latin typeface="Poppins"/>
                <a:ea typeface="Poppins"/>
                <a:cs typeface="Poppins"/>
                <a:sym typeface="Poppins"/>
              </a:rPr>
              <a:t>Solve the DPP and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FEE599"/>
                </a:solidFill>
                <a:latin typeface="Poppins"/>
                <a:ea typeface="Poppins"/>
                <a:cs typeface="Poppins"/>
                <a:sym typeface="Poppins"/>
              </a:rPr>
              <a:t>check Solution</a:t>
            </a:r>
            <a:endParaRPr sz="3200" b="1" i="0" u="none" strike="noStrike" cap="none">
              <a:solidFill>
                <a:srgbClr val="FEE5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g33db78a8b03_10_172"/>
          <p:cNvPicPr preferRelativeResize="0"/>
          <p:nvPr/>
        </p:nvPicPr>
        <p:blipFill rotWithShape="1">
          <a:blip r:embed="rId6">
            <a:alphaModFix/>
          </a:blip>
          <a:srcRect t="13147" b="13154"/>
          <a:stretch/>
        </p:blipFill>
        <p:spPr>
          <a:xfrm>
            <a:off x="7104030" y="2682152"/>
            <a:ext cx="4238100" cy="2513700"/>
          </a:xfrm>
          <a:prstGeom prst="round2DiagRect">
            <a:avLst>
              <a:gd name="adj1" fmla="val 17454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1960"/>
              </a:srgbClr>
            </a:outerShdw>
          </a:effectLst>
        </p:spPr>
      </p:pic>
      <p:grpSp>
        <p:nvGrpSpPr>
          <p:cNvPr id="206" name="Google Shape;206;g33db78a8b03_10_172"/>
          <p:cNvGrpSpPr/>
          <p:nvPr/>
        </p:nvGrpSpPr>
        <p:grpSpPr>
          <a:xfrm>
            <a:off x="3938896" y="369209"/>
            <a:ext cx="3586069" cy="2755922"/>
            <a:chOff x="3973822" y="461151"/>
            <a:chExt cx="3586069" cy="2755922"/>
          </a:xfrm>
        </p:grpSpPr>
        <p:pic>
          <p:nvPicPr>
            <p:cNvPr id="207" name="Google Shape;207;g33db78a8b03_10_172" descr="A cartoon of kids riding a rocket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 l="18793" r="16909"/>
            <a:stretch/>
          </p:blipFill>
          <p:spPr>
            <a:xfrm>
              <a:off x="4686828" y="461151"/>
              <a:ext cx="2873063" cy="2513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g33db78a8b03_10_172"/>
            <p:cNvSpPr txBox="1"/>
            <p:nvPr/>
          </p:nvSpPr>
          <p:spPr>
            <a:xfrm rot="-1091915">
              <a:off x="5715142" y="1914378"/>
              <a:ext cx="1149814" cy="523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2026</a:t>
              </a:r>
              <a:endParaRPr sz="2800" b="0" i="0" u="none" strike="noStrike" cap="none" baseline="30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pic>
          <p:nvPicPr>
            <p:cNvPr id="209" name="Google Shape;209;g33db78a8b03_10_172" descr="A picture containing graphics, creativity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214338">
              <a:off x="4092288" y="2264202"/>
              <a:ext cx="835735" cy="8340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g33db78a8b03_10_172"/>
          <p:cNvPicPr preferRelativeResize="0"/>
          <p:nvPr/>
        </p:nvPicPr>
        <p:blipFill rotWithShape="1">
          <a:blip r:embed="rId9">
            <a:alphaModFix/>
          </a:blip>
          <a:srcRect l="84741" t="749" r="606" b="621"/>
          <a:stretch/>
        </p:blipFill>
        <p:spPr>
          <a:xfrm flipH="1">
            <a:off x="-8628" y="4629"/>
            <a:ext cx="36184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db78a8b03_10_41"/>
          <p:cNvSpPr txBox="1"/>
          <p:nvPr/>
        </p:nvSpPr>
        <p:spPr>
          <a:xfrm>
            <a:off x="619402" y="1491159"/>
            <a:ext cx="11205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6575" marR="0" lvl="0" indent="-536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CONTENT</a:t>
            </a:r>
            <a:endParaRPr/>
          </a:p>
        </p:txBody>
      </p:sp>
      <p:sp>
        <p:nvSpPr>
          <p:cNvPr id="59" name="Google Shape;59;g33db78a8b03_10_41"/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60" name="Google Shape;60;g33db78a8b03_10_41"/>
          <p:cNvSpPr/>
          <p:nvPr/>
        </p:nvSpPr>
        <p:spPr>
          <a:xfrm>
            <a:off x="975214" y="333235"/>
            <a:ext cx="10126800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3db78a8b03_10_41"/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33db78a8b03_10_41"/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63" name="Google Shape;63;g33db78a8b03_10_41"/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g33db78a8b03_10_41"/>
            <p:cNvPicPr preferRelativeResize="0"/>
            <p:nvPr/>
          </p:nvPicPr>
          <p:blipFill rotWithShape="1">
            <a:blip r:embed="rId3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g33db78a8b03_10_41"/>
          <p:cNvSpPr txBox="1"/>
          <p:nvPr/>
        </p:nvSpPr>
        <p:spPr>
          <a:xfrm>
            <a:off x="1704446" y="487262"/>
            <a:ext cx="849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Topic: Quick Last  Lecture Revision - 01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g33db78a8b03_10_41"/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4" name="Google Shape;60;g33db78a8b03_10_41"/>
          <p:cNvSpPr/>
          <p:nvPr/>
        </p:nvSpPr>
        <p:spPr>
          <a:xfrm>
            <a:off x="975214" y="333235"/>
            <a:ext cx="4558078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1;g33db78a8b03_10_41"/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62;g33db78a8b03_10_41"/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7" name="Google Shape;63;g33db78a8b03_10_41"/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4;g33db78a8b03_10_41"/>
            <p:cNvPicPr preferRelativeResize="0"/>
            <p:nvPr/>
          </p:nvPicPr>
          <p:blipFill rotWithShape="1">
            <a:blip r:embed="rId2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1934611" y="465647"/>
            <a:ext cx="3598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722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33db78a8b03_10_41"/>
          <p:cNvSpPr txBox="1"/>
          <p:nvPr/>
        </p:nvSpPr>
        <p:spPr>
          <a:xfrm>
            <a:off x="619402" y="1491159"/>
            <a:ext cx="11205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dirty="0"/>
          </a:p>
        </p:txBody>
      </p:sp>
      <p:sp>
        <p:nvSpPr>
          <p:cNvPr id="3" name="Google Shape;59;g33db78a8b03_10_41"/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4" name="Google Shape;60;g33db78a8b03_10_41"/>
          <p:cNvSpPr/>
          <p:nvPr/>
        </p:nvSpPr>
        <p:spPr>
          <a:xfrm>
            <a:off x="975214" y="333235"/>
            <a:ext cx="8543924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1;g33db78a8b03_10_41"/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62;g33db78a8b03_10_41"/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7" name="Google Shape;63;g33db78a8b03_10_41"/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4;g33db78a8b03_10_41"/>
            <p:cNvPicPr preferRelativeResize="0"/>
            <p:nvPr/>
          </p:nvPicPr>
          <p:blipFill rotWithShape="1">
            <a:blip r:embed="rId2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65;g33db78a8b03_10_41"/>
          <p:cNvSpPr txBox="1"/>
          <p:nvPr/>
        </p:nvSpPr>
        <p:spPr>
          <a:xfrm>
            <a:off x="1704445" y="487262"/>
            <a:ext cx="91745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POSITION AND FRAME OF REFERENCE</a:t>
            </a:r>
          </a:p>
        </p:txBody>
      </p:sp>
    </p:spTree>
    <p:extLst>
      <p:ext uri="{BB962C8B-B14F-4D97-AF65-F5344CB8AC3E}">
        <p14:creationId xmlns:p14="http://schemas.microsoft.com/office/powerpoint/2010/main" val="22971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C753-7050-C021-30D2-603AB153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33db78a8b03_10_41">
            <a:extLst>
              <a:ext uri="{FF2B5EF4-FFF2-40B4-BE49-F238E27FC236}">
                <a16:creationId xmlns:a16="http://schemas.microsoft.com/office/drawing/2014/main" id="{4A97E867-55FA-C36A-92B0-111BC11B36D6}"/>
              </a:ext>
            </a:extLst>
          </p:cNvPr>
          <p:cNvSpPr txBox="1"/>
          <p:nvPr/>
        </p:nvSpPr>
        <p:spPr>
          <a:xfrm>
            <a:off x="619402" y="1491159"/>
            <a:ext cx="11205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dirty="0"/>
          </a:p>
        </p:txBody>
      </p:sp>
      <p:sp>
        <p:nvSpPr>
          <p:cNvPr id="3" name="Google Shape;59;g33db78a8b03_10_41">
            <a:extLst>
              <a:ext uri="{FF2B5EF4-FFF2-40B4-BE49-F238E27FC236}">
                <a16:creationId xmlns:a16="http://schemas.microsoft.com/office/drawing/2014/main" id="{7B92DC03-15C9-BE23-0BF3-042640B7397E}"/>
              </a:ext>
            </a:extLst>
          </p:cNvPr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4" name="Google Shape;60;g33db78a8b03_10_41">
            <a:extLst>
              <a:ext uri="{FF2B5EF4-FFF2-40B4-BE49-F238E27FC236}">
                <a16:creationId xmlns:a16="http://schemas.microsoft.com/office/drawing/2014/main" id="{C3991B47-B547-F2C9-720D-9906069FFE86}"/>
              </a:ext>
            </a:extLst>
          </p:cNvPr>
          <p:cNvSpPr/>
          <p:nvPr/>
        </p:nvSpPr>
        <p:spPr>
          <a:xfrm>
            <a:off x="975214" y="333235"/>
            <a:ext cx="6762017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1;g33db78a8b03_10_41">
            <a:extLst>
              <a:ext uri="{FF2B5EF4-FFF2-40B4-BE49-F238E27FC236}">
                <a16:creationId xmlns:a16="http://schemas.microsoft.com/office/drawing/2014/main" id="{5C090308-74D9-8335-8C31-63233E14A883}"/>
              </a:ext>
            </a:extLst>
          </p:cNvPr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62;g33db78a8b03_10_41">
            <a:extLst>
              <a:ext uri="{FF2B5EF4-FFF2-40B4-BE49-F238E27FC236}">
                <a16:creationId xmlns:a16="http://schemas.microsoft.com/office/drawing/2014/main" id="{F794297B-6219-D12F-DC3A-11505D940905}"/>
              </a:ext>
            </a:extLst>
          </p:cNvPr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7" name="Google Shape;63;g33db78a8b03_10_41">
              <a:extLst>
                <a:ext uri="{FF2B5EF4-FFF2-40B4-BE49-F238E27FC236}">
                  <a16:creationId xmlns:a16="http://schemas.microsoft.com/office/drawing/2014/main" id="{9A59B0A0-51BC-6B0B-39B3-3225B0FF8E88}"/>
                </a:ext>
              </a:extLst>
            </p:cNvPr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4;g33db78a8b03_10_41">
              <a:extLst>
                <a:ext uri="{FF2B5EF4-FFF2-40B4-BE49-F238E27FC236}">
                  <a16:creationId xmlns:a16="http://schemas.microsoft.com/office/drawing/2014/main" id="{05C759B4-A1C2-E203-59F3-8C395601E9E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65;g33db78a8b03_10_41">
            <a:extLst>
              <a:ext uri="{FF2B5EF4-FFF2-40B4-BE49-F238E27FC236}">
                <a16:creationId xmlns:a16="http://schemas.microsoft.com/office/drawing/2014/main" id="{D0F212A5-0E3F-DB3F-0458-57C3BA88B754}"/>
              </a:ext>
            </a:extLst>
          </p:cNvPr>
          <p:cNvSpPr txBox="1"/>
          <p:nvPr/>
        </p:nvSpPr>
        <p:spPr>
          <a:xfrm>
            <a:off x="1704445" y="487262"/>
            <a:ext cx="644518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DISTANCE OR PATH LENGTH</a:t>
            </a:r>
          </a:p>
        </p:txBody>
      </p:sp>
    </p:spTree>
    <p:extLst>
      <p:ext uri="{BB962C8B-B14F-4D97-AF65-F5344CB8AC3E}">
        <p14:creationId xmlns:p14="http://schemas.microsoft.com/office/powerpoint/2010/main" val="12466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9403-768A-7441-141A-D19388FC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g33db78a8b03_10_41">
            <a:extLst>
              <a:ext uri="{FF2B5EF4-FFF2-40B4-BE49-F238E27FC236}">
                <a16:creationId xmlns:a16="http://schemas.microsoft.com/office/drawing/2014/main" id="{8F2D36EE-57E4-801C-3215-C0B514E8DD6F}"/>
              </a:ext>
            </a:extLst>
          </p:cNvPr>
          <p:cNvSpPr txBox="1"/>
          <p:nvPr/>
        </p:nvSpPr>
        <p:spPr>
          <a:xfrm>
            <a:off x="619402" y="1491159"/>
            <a:ext cx="11205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dirty="0"/>
          </a:p>
        </p:txBody>
      </p:sp>
      <p:sp>
        <p:nvSpPr>
          <p:cNvPr id="3" name="Google Shape;59;g33db78a8b03_10_41">
            <a:extLst>
              <a:ext uri="{FF2B5EF4-FFF2-40B4-BE49-F238E27FC236}">
                <a16:creationId xmlns:a16="http://schemas.microsoft.com/office/drawing/2014/main" id="{1B26C72B-8530-42B6-CFBB-E1B41A545DC3}"/>
              </a:ext>
            </a:extLst>
          </p:cNvPr>
          <p:cNvSpPr txBox="1"/>
          <p:nvPr/>
        </p:nvSpPr>
        <p:spPr>
          <a:xfrm>
            <a:off x="1090072" y="571412"/>
            <a:ext cx="295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Today's Goal</a:t>
            </a:r>
            <a:endParaRPr/>
          </a:p>
        </p:txBody>
      </p:sp>
      <p:sp>
        <p:nvSpPr>
          <p:cNvPr id="4" name="Google Shape;60;g33db78a8b03_10_41">
            <a:extLst>
              <a:ext uri="{FF2B5EF4-FFF2-40B4-BE49-F238E27FC236}">
                <a16:creationId xmlns:a16="http://schemas.microsoft.com/office/drawing/2014/main" id="{751C6511-E9E9-A8C8-268B-7EA95B75BB4B}"/>
              </a:ext>
            </a:extLst>
          </p:cNvPr>
          <p:cNvSpPr/>
          <p:nvPr/>
        </p:nvSpPr>
        <p:spPr>
          <a:xfrm>
            <a:off x="975215" y="333235"/>
            <a:ext cx="4886324" cy="849600"/>
          </a:xfrm>
          <a:prstGeom prst="roundRect">
            <a:avLst>
              <a:gd name="adj" fmla="val 50000"/>
            </a:avLst>
          </a:prstGeom>
          <a:solidFill>
            <a:srgbClr val="E55F1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1;g33db78a8b03_10_41">
            <a:extLst>
              <a:ext uri="{FF2B5EF4-FFF2-40B4-BE49-F238E27FC236}">
                <a16:creationId xmlns:a16="http://schemas.microsoft.com/office/drawing/2014/main" id="{5A96E728-F6D9-19C4-12D5-93F7A1E18419}"/>
              </a:ext>
            </a:extLst>
          </p:cNvPr>
          <p:cNvSpPr/>
          <p:nvPr/>
        </p:nvSpPr>
        <p:spPr>
          <a:xfrm>
            <a:off x="346566" y="121877"/>
            <a:ext cx="1330500" cy="1330500"/>
          </a:xfrm>
          <a:prstGeom prst="ellipse">
            <a:avLst/>
          </a:prstGeom>
          <a:solidFill>
            <a:srgbClr val="F09A6A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62;g33db78a8b03_10_41">
            <a:extLst>
              <a:ext uri="{FF2B5EF4-FFF2-40B4-BE49-F238E27FC236}">
                <a16:creationId xmlns:a16="http://schemas.microsoft.com/office/drawing/2014/main" id="{D0506286-BC15-E0E8-1FDD-E0148C7B6166}"/>
              </a:ext>
            </a:extLst>
          </p:cNvPr>
          <p:cNvGrpSpPr/>
          <p:nvPr/>
        </p:nvGrpSpPr>
        <p:grpSpPr>
          <a:xfrm>
            <a:off x="532185" y="307488"/>
            <a:ext cx="959397" cy="959397"/>
            <a:chOff x="599014" y="273838"/>
            <a:chExt cx="1129500" cy="1129500"/>
          </a:xfrm>
        </p:grpSpPr>
        <p:sp>
          <p:nvSpPr>
            <p:cNvPr id="7" name="Google Shape;63;g33db78a8b03_10_41">
              <a:extLst>
                <a:ext uri="{FF2B5EF4-FFF2-40B4-BE49-F238E27FC236}">
                  <a16:creationId xmlns:a16="http://schemas.microsoft.com/office/drawing/2014/main" id="{8CA076D2-6515-7520-E1DA-7120581901CA}"/>
                </a:ext>
              </a:extLst>
            </p:cNvPr>
            <p:cNvSpPr/>
            <p:nvPr/>
          </p:nvSpPr>
          <p:spPr>
            <a:xfrm>
              <a:off x="599014" y="273838"/>
              <a:ext cx="1129500" cy="1129500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4;g33db78a8b03_10_41">
              <a:extLst>
                <a:ext uri="{FF2B5EF4-FFF2-40B4-BE49-F238E27FC236}">
                  <a16:creationId xmlns:a16="http://schemas.microsoft.com/office/drawing/2014/main" id="{545F6E6A-9B9E-93C9-3FC8-7601F5D612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5000" t="4203" r="10455" b="66198"/>
            <a:stretch/>
          </p:blipFill>
          <p:spPr>
            <a:xfrm>
              <a:off x="631122" y="325634"/>
              <a:ext cx="1048402" cy="1034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65;g33db78a8b03_10_41">
            <a:extLst>
              <a:ext uri="{FF2B5EF4-FFF2-40B4-BE49-F238E27FC236}">
                <a16:creationId xmlns:a16="http://schemas.microsoft.com/office/drawing/2014/main" id="{4A1B06C9-2DC3-E3F9-F0C1-C2D00C55E43B}"/>
              </a:ext>
            </a:extLst>
          </p:cNvPr>
          <p:cNvSpPr txBox="1"/>
          <p:nvPr/>
        </p:nvSpPr>
        <p:spPr>
          <a:xfrm>
            <a:off x="1704445" y="487262"/>
            <a:ext cx="41570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DISPLACEMENT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23E5A-2204-A742-DC91-E01809AF2943}"/>
              </a:ext>
            </a:extLst>
          </p:cNvPr>
          <p:cNvSpPr txBox="1"/>
          <p:nvPr/>
        </p:nvSpPr>
        <p:spPr>
          <a:xfrm>
            <a:off x="729130" y="1649285"/>
            <a:ext cx="6107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1813" algn="l"/>
              </a:tabLst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Distance 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 |Displacement|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32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2F58DA35-C213-24C2-C5E2-9F1394F5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DC9348-572E-CB8E-A48A-7C85B94E0481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6668217A-A97E-C78C-3CED-793657B6467C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Topic: Question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705507-7868-5D07-9A97-0AE2CC297F4D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7743172E-DA6A-EA74-0868-19FA2B827A53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B07C22D8-7234-362B-84C3-CD991C485E69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0B579F75-F39B-4C5A-2292-E083AFA6B475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1CE8D714-F5E3-D4A4-D05C-1CA4F41C13E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" name="Google Shape;39;g33db78a8b03_10_21">
            <a:extLst>
              <a:ext uri="{FF2B5EF4-FFF2-40B4-BE49-F238E27FC236}">
                <a16:creationId xmlns:a16="http://schemas.microsoft.com/office/drawing/2014/main" id="{0B8A259D-17B1-9EFB-CF8B-5A47EEA5C9F1}"/>
              </a:ext>
            </a:extLst>
          </p:cNvPr>
          <p:cNvSpPr txBox="1"/>
          <p:nvPr/>
        </p:nvSpPr>
        <p:spPr>
          <a:xfrm>
            <a:off x="391963" y="1484343"/>
            <a:ext cx="11260459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01700" lvl="0" indent="-901700"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IN" sz="24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#Q.	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Math"/>
                <a:sym typeface="Cambria Math"/>
              </a:rPr>
              <a:t>A particle moves in a circle of radius R. In half the period of revolution its displacement is _____ and distance covered is _______.</a:t>
            </a:r>
            <a:endParaRPr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BDD1752-B3F9-DB32-9BA5-6410A24D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A7105-F131-E0F0-4A30-D3CEDA1A6EEA}"/>
              </a:ext>
            </a:extLst>
          </p:cNvPr>
          <p:cNvGrpSpPr/>
          <p:nvPr/>
        </p:nvGrpSpPr>
        <p:grpSpPr>
          <a:xfrm>
            <a:off x="346566" y="121877"/>
            <a:ext cx="5028623" cy="1330500"/>
            <a:chOff x="346566" y="121877"/>
            <a:chExt cx="5028623" cy="1330500"/>
          </a:xfrm>
        </p:grpSpPr>
        <p:sp>
          <p:nvSpPr>
            <p:cNvPr id="83" name="Google Shape;83;g33db78a8b03_10_52">
              <a:extLst>
                <a:ext uri="{FF2B5EF4-FFF2-40B4-BE49-F238E27FC236}">
                  <a16:creationId xmlns:a16="http://schemas.microsoft.com/office/drawing/2014/main" id="{DFD5C9C0-BD4A-BAC1-9AA7-97BAE2C92F98}"/>
                </a:ext>
              </a:extLst>
            </p:cNvPr>
            <p:cNvSpPr/>
            <p:nvPr/>
          </p:nvSpPr>
          <p:spPr>
            <a:xfrm>
              <a:off x="975215" y="333235"/>
              <a:ext cx="4399974" cy="849600"/>
            </a:xfrm>
            <a:prstGeom prst="roundRect">
              <a:avLst>
                <a:gd name="adj" fmla="val 50000"/>
              </a:avLst>
            </a:prstGeom>
            <a:solidFill>
              <a:srgbClr val="E55F1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IN" sz="3200" b="1" i="0" u="none" strike="noStrike" cap="non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AVERAGE SPEED</a:t>
              </a:r>
              <a:endParaRPr lang="en-IN" sz="32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075EC6-8288-9DB5-DEAF-4A690E9970D2}"/>
                </a:ext>
              </a:extLst>
            </p:cNvPr>
            <p:cNvGrpSpPr/>
            <p:nvPr/>
          </p:nvGrpSpPr>
          <p:grpSpPr>
            <a:xfrm>
              <a:off x="346566" y="121877"/>
              <a:ext cx="1330500" cy="1330500"/>
              <a:chOff x="346566" y="121877"/>
              <a:chExt cx="1330500" cy="1330500"/>
            </a:xfrm>
          </p:grpSpPr>
          <p:sp>
            <p:nvSpPr>
              <p:cNvPr id="84" name="Google Shape;84;g33db78a8b03_10_52">
                <a:extLst>
                  <a:ext uri="{FF2B5EF4-FFF2-40B4-BE49-F238E27FC236}">
                    <a16:creationId xmlns:a16="http://schemas.microsoft.com/office/drawing/2014/main" id="{A1E12355-44C7-8537-92F5-D2BBF9335708}"/>
                  </a:ext>
                </a:extLst>
              </p:cNvPr>
              <p:cNvSpPr/>
              <p:nvPr/>
            </p:nvSpPr>
            <p:spPr>
              <a:xfrm>
                <a:off x="346566" y="121877"/>
                <a:ext cx="1330500" cy="1330500"/>
              </a:xfrm>
              <a:prstGeom prst="ellipse">
                <a:avLst/>
              </a:prstGeom>
              <a:solidFill>
                <a:srgbClr val="F09A6A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g33db78a8b03_10_52">
                <a:extLst>
                  <a:ext uri="{FF2B5EF4-FFF2-40B4-BE49-F238E27FC236}">
                    <a16:creationId xmlns:a16="http://schemas.microsoft.com/office/drawing/2014/main" id="{6A6F5814-A242-4DF4-77EA-B151AD9384AF}"/>
                  </a:ext>
                </a:extLst>
              </p:cNvPr>
              <p:cNvGrpSpPr/>
              <p:nvPr/>
            </p:nvGrpSpPr>
            <p:grpSpPr>
              <a:xfrm>
                <a:off x="532185" y="307488"/>
                <a:ext cx="959397" cy="959397"/>
                <a:chOff x="599014" y="273838"/>
                <a:chExt cx="1129500" cy="1129500"/>
              </a:xfrm>
            </p:grpSpPr>
            <p:sp>
              <p:nvSpPr>
                <p:cNvPr id="86" name="Google Shape;86;g33db78a8b03_10_52">
                  <a:extLst>
                    <a:ext uri="{FF2B5EF4-FFF2-40B4-BE49-F238E27FC236}">
                      <a16:creationId xmlns:a16="http://schemas.microsoft.com/office/drawing/2014/main" id="{203EA72B-5A1A-0148-9A42-B76D5510B697}"/>
                    </a:ext>
                  </a:extLst>
                </p:cNvPr>
                <p:cNvSpPr/>
                <p:nvPr/>
              </p:nvSpPr>
              <p:spPr>
                <a:xfrm>
                  <a:off x="599014" y="273838"/>
                  <a:ext cx="1129500" cy="1129500"/>
                </a:xfrm>
                <a:prstGeom prst="ellipse">
                  <a:avLst/>
                </a:prstGeom>
                <a:solidFill>
                  <a:schemeClr val="dk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7" name="Google Shape;87;g33db78a8b03_10_52">
                  <a:extLst>
                    <a:ext uri="{FF2B5EF4-FFF2-40B4-BE49-F238E27FC236}">
                      <a16:creationId xmlns:a16="http://schemas.microsoft.com/office/drawing/2014/main" id="{1895E1E3-42F6-8BB7-A4B2-597C9CC5E87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65000" t="4203" r="10455" b="66198"/>
                <a:stretch/>
              </p:blipFill>
              <p:spPr>
                <a:xfrm>
                  <a:off x="631122" y="325634"/>
                  <a:ext cx="1048402" cy="1034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50FC9358-B9EC-9475-8F85-724C83405F23}"/>
                  </a:ext>
                </a:extLst>
              </p:cNvPr>
              <p:cNvSpPr txBox="1"/>
              <p:nvPr/>
            </p:nvSpPr>
            <p:spPr>
              <a:xfrm>
                <a:off x="391963" y="1484343"/>
                <a:ext cx="11260459" cy="235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Average Speed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V</m:t>
                    </m:r>
                    <m:r>
                      <m:rPr>
                        <m:sty m:val="p"/>
                      </m:rPr>
                      <a:rPr kumimoji="0" lang="en-IN" sz="2400" b="0" i="0" u="none" strike="noStrike" kern="0" cap="none" spc="0" normalizeH="0" baseline="-25000" noProof="0" dirty="0" err="1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Arial"/>
                      </a:rPr>
                      <m:t>avg</m:t>
                    </m:r>
                  </m:oMath>
                </a14:m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Total</m:t>
                        </m:r>
                        <m: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Distance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Total</m:t>
                        </m:r>
                        <m: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Time</m:t>
                        </m:r>
                        <m: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  <a:sym typeface="Arial"/>
                          </a:rPr>
                          <m:t>Taken</m:t>
                        </m:r>
                      </m:den>
                    </m:f>
                  </m:oMath>
                </a14:m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 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It is a </a:t>
                </a: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scalar quantity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SI Unit : </a:t>
                </a:r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sym typeface="Arial"/>
                  </a:rPr>
                  <a:t>m/s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>
                    <a:tab pos="531813" algn="l"/>
                  </a:tabLst>
                  <a:defRPr/>
                </a:pPr>
                <a:endPara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2" name="Google Shape;39;g33db78a8b03_10_21">
                <a:extLst>
                  <a:ext uri="{FF2B5EF4-FFF2-40B4-BE49-F238E27FC236}">
                    <a16:creationId xmlns:a16="http://schemas.microsoft.com/office/drawing/2014/main" id="{50FC9358-B9EC-9475-8F85-724C8340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3" y="1484343"/>
                <a:ext cx="11260459" cy="2357656"/>
              </a:xfrm>
              <a:prstGeom prst="rect">
                <a:avLst/>
              </a:prstGeom>
              <a:blipFill>
                <a:blip r:embed="rId4"/>
                <a:stretch>
                  <a:fillRect l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439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1215</Words>
  <Application>Microsoft Office PowerPoint</Application>
  <PresentationFormat>Widescreen</PresentationFormat>
  <Paragraphs>208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Kumar</dc:creator>
  <cp:lastModifiedBy>svpsamakumar123@gmail.com</cp:lastModifiedBy>
  <cp:revision>54</cp:revision>
  <dcterms:created xsi:type="dcterms:W3CDTF">2022-11-21T09:47:10Z</dcterms:created>
  <dcterms:modified xsi:type="dcterms:W3CDTF">2025-06-04T16:14:54Z</dcterms:modified>
</cp:coreProperties>
</file>