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sldIdLst>
    <p:sldId id="256" r:id="rId2"/>
    <p:sldId id="257" r:id="rId3"/>
    <p:sldId id="258" r:id="rId4"/>
    <p:sldId id="259" r:id="rId5"/>
    <p:sldId id="270" r:id="rId6"/>
    <p:sldId id="271" r:id="rId7"/>
    <p:sldId id="272" r:id="rId8"/>
    <p:sldId id="260" r:id="rId9"/>
    <p:sldId id="273" r:id="rId10"/>
    <p:sldId id="261" r:id="rId11"/>
    <p:sldId id="269" r:id="rId12"/>
    <p:sldId id="293" r:id="rId13"/>
    <p:sldId id="275" r:id="rId14"/>
    <p:sldId id="262" r:id="rId15"/>
    <p:sldId id="265" r:id="rId16"/>
    <p:sldId id="299" r:id="rId17"/>
    <p:sldId id="274" r:id="rId18"/>
    <p:sldId id="263" r:id="rId19"/>
    <p:sldId id="267" r:id="rId20"/>
    <p:sldId id="277" r:id="rId21"/>
    <p:sldId id="301" r:id="rId22"/>
    <p:sldId id="300" r:id="rId23"/>
    <p:sldId id="280" r:id="rId24"/>
    <p:sldId id="268" r:id="rId25"/>
    <p:sldId id="292" r:id="rId26"/>
    <p:sldId id="276" r:id="rId27"/>
    <p:sldId id="278" r:id="rId28"/>
    <p:sldId id="279" r:id="rId29"/>
    <p:sldId id="295" r:id="rId30"/>
    <p:sldId id="294" r:id="rId31"/>
    <p:sldId id="264" r:id="rId32"/>
    <p:sldId id="281" r:id="rId33"/>
    <p:sldId id="282" r:id="rId34"/>
    <p:sldId id="283" r:id="rId35"/>
    <p:sldId id="290" r:id="rId36"/>
    <p:sldId id="284" r:id="rId37"/>
    <p:sldId id="285" r:id="rId38"/>
    <p:sldId id="266" r:id="rId39"/>
    <p:sldId id="287" r:id="rId40"/>
    <p:sldId id="286" r:id="rId41"/>
    <p:sldId id="289" r:id="rId42"/>
    <p:sldId id="288" r:id="rId43"/>
    <p:sldId id="298" r:id="rId44"/>
    <p:sldId id="297" r:id="rId45"/>
    <p:sldId id="296" r:id="rId46"/>
    <p:sldId id="291" r:id="rId47"/>
  </p:sldIdLst>
  <p:sldSz cx="12192000" cy="6858000"/>
  <p:notesSz cx="9144000" cy="6858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5FF"/>
    <a:srgbClr val="001C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60"/>
    <p:restoredTop sz="94661"/>
  </p:normalViewPr>
  <p:slideViewPr>
    <p:cSldViewPr snapToGrid="0" snapToObjects="1" showGuides="1">
      <p:cViewPr>
        <p:scale>
          <a:sx n="100" d="100"/>
          <a:sy n="100" d="100"/>
        </p:scale>
        <p:origin x="594" y="366"/>
      </p:cViewPr>
      <p:guideLst>
        <p:guide orient="horz" pos="2160"/>
        <p:guide pos="3840"/>
      </p:guideLst>
    </p:cSldViewPr>
  </p:slideViewPr>
  <p:notesTextViewPr>
    <p:cViewPr>
      <p:scale>
        <a:sx n="1" d="1"/>
        <a:sy n="1" d="1"/>
      </p:scale>
      <p:origin x="0" y="0"/>
    </p:cViewPr>
  </p:notesTextViewPr>
  <p:notesViewPr>
    <p:cSldViewPr snapToGrid="0" snapToObjects="1" showGuides="1">
      <p:cViewPr varScale="1">
        <p:scale>
          <a:sx n="121" d="100"/>
          <a:sy n="121" d="100"/>
        </p:scale>
        <p:origin x="2920"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C899D219-1EE0-A94E-A631-0912403CB418}" type="datetimeFigureOut">
              <a:rPr lang="es-ES" smtClean="0"/>
              <a:t>10/01/2020</a:t>
            </a:fld>
            <a:endParaRPr lang="es-ES"/>
          </a:p>
        </p:txBody>
      </p:sp>
      <p:sp>
        <p:nvSpPr>
          <p:cNvPr id="4" name="Marcador de imagen de diapositiva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s-ES"/>
          </a:p>
        </p:txBody>
      </p:sp>
      <p:pic>
        <p:nvPicPr>
          <p:cNvPr id="8" name="Imagen 7">
            <a:extLst>
              <a:ext uri="{FF2B5EF4-FFF2-40B4-BE49-F238E27FC236}">
                <a16:creationId xmlns:a16="http://schemas.microsoft.com/office/drawing/2014/main" id="{37DAA32A-B189-204F-9EE2-4174F915AB39}"/>
              </a:ext>
            </a:extLst>
          </p:cNvPr>
          <p:cNvPicPr>
            <a:picLocks noChangeAspect="1"/>
          </p:cNvPicPr>
          <p:nvPr/>
        </p:nvPicPr>
        <p:blipFill>
          <a:blip r:embed="rId2"/>
          <a:stretch>
            <a:fillRect/>
          </a:stretch>
        </p:blipFill>
        <p:spPr>
          <a:xfrm>
            <a:off x="7556938" y="6287302"/>
            <a:ext cx="1324303" cy="351226"/>
          </a:xfrm>
          <a:prstGeom prst="rect">
            <a:avLst/>
          </a:prstGeom>
        </p:spPr>
      </p:pic>
    </p:spTree>
    <p:extLst>
      <p:ext uri="{BB962C8B-B14F-4D97-AF65-F5344CB8AC3E}">
        <p14:creationId xmlns:p14="http://schemas.microsoft.com/office/powerpoint/2010/main" val="3307067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2207488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277573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157460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23498522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16044689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19391887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6552005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41983320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27966864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14508368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1817812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14401253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4805503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41310675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36564583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9487437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28483885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17179605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28061353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37947394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7291861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4150402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11265149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33532095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14417187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21154238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350217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23572562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15380357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34544463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398335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2059970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3798376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2741962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2540656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39738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81297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65EB75-CCD1-9845-A01A-1704435DDE1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7C09411E-7264-A645-BD2B-B33F5F46A8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p>
        </p:txBody>
      </p:sp>
      <p:sp>
        <p:nvSpPr>
          <p:cNvPr id="4" name="Marcador de fecha 3">
            <a:extLst>
              <a:ext uri="{FF2B5EF4-FFF2-40B4-BE49-F238E27FC236}">
                <a16:creationId xmlns:a16="http://schemas.microsoft.com/office/drawing/2014/main" id="{A454FCC1-04BE-5C41-B10A-ABCCF214264C}"/>
              </a:ext>
            </a:extLst>
          </p:cNvPr>
          <p:cNvSpPr>
            <a:spLocks noGrp="1"/>
          </p:cNvSpPr>
          <p:nvPr>
            <p:ph type="dt" sz="half" idx="10"/>
          </p:nvPr>
        </p:nvSpPr>
        <p:spPr/>
        <p:txBody>
          <a:bodyPr/>
          <a:lstStyle/>
          <a:p>
            <a:fld id="{89CDAA9C-4A73-2B4E-840A-7A00F54CD22B}" type="datetimeFigureOut">
              <a:rPr lang="es-ES" smtClean="0"/>
              <a:t>10/01/2020</a:t>
            </a:fld>
            <a:endParaRPr lang="es-ES"/>
          </a:p>
        </p:txBody>
      </p:sp>
      <p:sp>
        <p:nvSpPr>
          <p:cNvPr id="5" name="Marcador de pie de página 4">
            <a:extLst>
              <a:ext uri="{FF2B5EF4-FFF2-40B4-BE49-F238E27FC236}">
                <a16:creationId xmlns:a16="http://schemas.microsoft.com/office/drawing/2014/main" id="{7FD2209E-0A0D-B04E-B44E-2EE8C383CFA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5A79400-60BB-9A4C-944C-FB3DED8621F4}"/>
              </a:ext>
            </a:extLst>
          </p:cNvPr>
          <p:cNvSpPr>
            <a:spLocks noGrp="1"/>
          </p:cNvSpPr>
          <p:nvPr>
            <p:ph type="sldNum" sz="quarter" idx="12"/>
          </p:nvPr>
        </p:nvSpPr>
        <p:spPr>
          <a:xfrm>
            <a:off x="8610600" y="6356350"/>
            <a:ext cx="2743200" cy="365125"/>
          </a:xfrm>
          <a:prstGeom prst="rect">
            <a:avLst/>
          </a:prstGeom>
        </p:spPr>
        <p:txBody>
          <a:bodyPr/>
          <a:lstStyle/>
          <a:p>
            <a:fld id="{E9365C55-89AA-024B-8B74-C4F104106858}" type="slidenum">
              <a:rPr lang="es-ES" smtClean="0"/>
              <a:t>‹Nº›</a:t>
            </a:fld>
            <a:endParaRPr lang="es-ES"/>
          </a:p>
        </p:txBody>
      </p:sp>
    </p:spTree>
    <p:extLst>
      <p:ext uri="{BB962C8B-B14F-4D97-AF65-F5344CB8AC3E}">
        <p14:creationId xmlns:p14="http://schemas.microsoft.com/office/powerpoint/2010/main" val="1494114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4C7677-F322-0E43-993D-215AFA3AF282}"/>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FF77EE62-67DD-744F-969D-973B40799D4B}"/>
              </a:ext>
            </a:extLst>
          </p:cNvPr>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64DCFA2-BB59-BB44-9914-8A5B2B104F11}"/>
              </a:ext>
            </a:extLst>
          </p:cNvPr>
          <p:cNvSpPr>
            <a:spLocks noGrp="1"/>
          </p:cNvSpPr>
          <p:nvPr>
            <p:ph type="dt" sz="half" idx="10"/>
          </p:nvPr>
        </p:nvSpPr>
        <p:spPr/>
        <p:txBody>
          <a:bodyPr/>
          <a:lstStyle/>
          <a:p>
            <a:fld id="{89CDAA9C-4A73-2B4E-840A-7A00F54CD22B}" type="datetimeFigureOut">
              <a:rPr lang="es-ES" smtClean="0"/>
              <a:t>10/01/2020</a:t>
            </a:fld>
            <a:endParaRPr lang="es-ES"/>
          </a:p>
        </p:txBody>
      </p:sp>
      <p:sp>
        <p:nvSpPr>
          <p:cNvPr id="5" name="Marcador de pie de página 4">
            <a:extLst>
              <a:ext uri="{FF2B5EF4-FFF2-40B4-BE49-F238E27FC236}">
                <a16:creationId xmlns:a16="http://schemas.microsoft.com/office/drawing/2014/main" id="{8FBC12B3-2275-B24F-B11A-754AC2DFF7D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3375CB9-91D1-5C46-BFC2-CC71B40D9DBE}"/>
              </a:ext>
            </a:extLst>
          </p:cNvPr>
          <p:cNvSpPr>
            <a:spLocks noGrp="1"/>
          </p:cNvSpPr>
          <p:nvPr>
            <p:ph type="sldNum" sz="quarter" idx="12"/>
          </p:nvPr>
        </p:nvSpPr>
        <p:spPr>
          <a:xfrm>
            <a:off x="8610600" y="6356350"/>
            <a:ext cx="2743200" cy="365125"/>
          </a:xfrm>
          <a:prstGeom prst="rect">
            <a:avLst/>
          </a:prstGeom>
        </p:spPr>
        <p:txBody>
          <a:bodyPr/>
          <a:lstStyle/>
          <a:p>
            <a:fld id="{E9365C55-89AA-024B-8B74-C4F104106858}" type="slidenum">
              <a:rPr lang="es-ES" smtClean="0"/>
              <a:t>‹Nº›</a:t>
            </a:fld>
            <a:endParaRPr lang="es-ES"/>
          </a:p>
        </p:txBody>
      </p:sp>
    </p:spTree>
    <p:extLst>
      <p:ext uri="{BB962C8B-B14F-4D97-AF65-F5344CB8AC3E}">
        <p14:creationId xmlns:p14="http://schemas.microsoft.com/office/powerpoint/2010/main" val="4025368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D6A8240-0A6A-E64F-B23C-B6DB9E4B52F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AF81BECB-584A-FD44-B788-D2D15C0DB2D3}"/>
              </a:ext>
            </a:extLst>
          </p:cNvPr>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2C59911-A651-3248-99FC-3525DFC16FED}"/>
              </a:ext>
            </a:extLst>
          </p:cNvPr>
          <p:cNvSpPr>
            <a:spLocks noGrp="1"/>
          </p:cNvSpPr>
          <p:nvPr>
            <p:ph type="dt" sz="half" idx="10"/>
          </p:nvPr>
        </p:nvSpPr>
        <p:spPr/>
        <p:txBody>
          <a:bodyPr/>
          <a:lstStyle/>
          <a:p>
            <a:fld id="{89CDAA9C-4A73-2B4E-840A-7A00F54CD22B}" type="datetimeFigureOut">
              <a:rPr lang="es-ES" smtClean="0"/>
              <a:t>10/01/2020</a:t>
            </a:fld>
            <a:endParaRPr lang="es-ES"/>
          </a:p>
        </p:txBody>
      </p:sp>
      <p:sp>
        <p:nvSpPr>
          <p:cNvPr id="5" name="Marcador de pie de página 4">
            <a:extLst>
              <a:ext uri="{FF2B5EF4-FFF2-40B4-BE49-F238E27FC236}">
                <a16:creationId xmlns:a16="http://schemas.microsoft.com/office/drawing/2014/main" id="{FD8B8CCD-78DC-E446-ADBF-EE3205CDD82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89D4C6A-412E-3145-8C09-9F7C189EB938}"/>
              </a:ext>
            </a:extLst>
          </p:cNvPr>
          <p:cNvSpPr>
            <a:spLocks noGrp="1"/>
          </p:cNvSpPr>
          <p:nvPr>
            <p:ph type="sldNum" sz="quarter" idx="12"/>
          </p:nvPr>
        </p:nvSpPr>
        <p:spPr>
          <a:xfrm>
            <a:off x="8610600" y="6356350"/>
            <a:ext cx="2743200" cy="365125"/>
          </a:xfrm>
          <a:prstGeom prst="rect">
            <a:avLst/>
          </a:prstGeom>
        </p:spPr>
        <p:txBody>
          <a:bodyPr/>
          <a:lstStyle/>
          <a:p>
            <a:fld id="{E9365C55-89AA-024B-8B74-C4F104106858}" type="slidenum">
              <a:rPr lang="es-ES" smtClean="0"/>
              <a:t>‹Nº›</a:t>
            </a:fld>
            <a:endParaRPr lang="es-ES"/>
          </a:p>
        </p:txBody>
      </p:sp>
    </p:spTree>
    <p:extLst>
      <p:ext uri="{BB962C8B-B14F-4D97-AF65-F5344CB8AC3E}">
        <p14:creationId xmlns:p14="http://schemas.microsoft.com/office/powerpoint/2010/main" val="1852269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A275FB-480F-C24B-AA56-B292B05969E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6C8D8DF-1676-5444-A476-C70B90706E0D}"/>
              </a:ext>
            </a:extLst>
          </p:cNvPr>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EF6EB0A-215A-B94E-9C07-330971E95876}"/>
              </a:ext>
            </a:extLst>
          </p:cNvPr>
          <p:cNvSpPr>
            <a:spLocks noGrp="1"/>
          </p:cNvSpPr>
          <p:nvPr>
            <p:ph type="dt" sz="half" idx="10"/>
          </p:nvPr>
        </p:nvSpPr>
        <p:spPr/>
        <p:txBody>
          <a:bodyPr/>
          <a:lstStyle/>
          <a:p>
            <a:endParaRPr lang="es-ES" dirty="0"/>
          </a:p>
        </p:txBody>
      </p:sp>
      <p:sp>
        <p:nvSpPr>
          <p:cNvPr id="5" name="Marcador de pie de página 4">
            <a:extLst>
              <a:ext uri="{FF2B5EF4-FFF2-40B4-BE49-F238E27FC236}">
                <a16:creationId xmlns:a16="http://schemas.microsoft.com/office/drawing/2014/main" id="{5C92E064-EFE4-4B4D-9A38-1D4BA0A0A3B0}"/>
              </a:ext>
            </a:extLst>
          </p:cNvPr>
          <p:cNvSpPr>
            <a:spLocks noGrp="1"/>
          </p:cNvSpPr>
          <p:nvPr>
            <p:ph type="ftr" sz="quarter" idx="11"/>
          </p:nvPr>
        </p:nvSpPr>
        <p:spPr/>
        <p:txBody>
          <a:bodyPr/>
          <a:lstStyle/>
          <a:p>
            <a:endParaRPr lang="es-ES"/>
          </a:p>
        </p:txBody>
      </p:sp>
    </p:spTree>
    <p:extLst>
      <p:ext uri="{BB962C8B-B14F-4D97-AF65-F5344CB8AC3E}">
        <p14:creationId xmlns:p14="http://schemas.microsoft.com/office/powerpoint/2010/main" val="4106242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E11946-3C71-ED46-BD64-D32E5714D45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8D53A915-D98D-814F-805B-5B86C16330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a:extLst>
              <a:ext uri="{FF2B5EF4-FFF2-40B4-BE49-F238E27FC236}">
                <a16:creationId xmlns:a16="http://schemas.microsoft.com/office/drawing/2014/main" id="{0958EFAB-4DDD-294C-8BDC-3A897EF3A6C1}"/>
              </a:ext>
            </a:extLst>
          </p:cNvPr>
          <p:cNvSpPr>
            <a:spLocks noGrp="1"/>
          </p:cNvSpPr>
          <p:nvPr>
            <p:ph type="dt" sz="half" idx="10"/>
          </p:nvPr>
        </p:nvSpPr>
        <p:spPr/>
        <p:txBody>
          <a:bodyPr/>
          <a:lstStyle/>
          <a:p>
            <a:fld id="{89CDAA9C-4A73-2B4E-840A-7A00F54CD22B}" type="datetimeFigureOut">
              <a:rPr lang="es-ES" smtClean="0"/>
              <a:t>10/01/2020</a:t>
            </a:fld>
            <a:endParaRPr lang="es-ES"/>
          </a:p>
        </p:txBody>
      </p:sp>
      <p:sp>
        <p:nvSpPr>
          <p:cNvPr id="5" name="Marcador de pie de página 4">
            <a:extLst>
              <a:ext uri="{FF2B5EF4-FFF2-40B4-BE49-F238E27FC236}">
                <a16:creationId xmlns:a16="http://schemas.microsoft.com/office/drawing/2014/main" id="{0F5F5F3D-5DDC-E843-8E65-18D346EDE56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F1E63F6-7661-B745-8B08-A05591ED3A74}"/>
              </a:ext>
            </a:extLst>
          </p:cNvPr>
          <p:cNvSpPr>
            <a:spLocks noGrp="1"/>
          </p:cNvSpPr>
          <p:nvPr>
            <p:ph type="sldNum" sz="quarter" idx="12"/>
          </p:nvPr>
        </p:nvSpPr>
        <p:spPr>
          <a:xfrm>
            <a:off x="8610600" y="6356350"/>
            <a:ext cx="2743200" cy="365125"/>
          </a:xfrm>
          <a:prstGeom prst="rect">
            <a:avLst/>
          </a:prstGeom>
        </p:spPr>
        <p:txBody>
          <a:bodyPr/>
          <a:lstStyle/>
          <a:p>
            <a:fld id="{E9365C55-89AA-024B-8B74-C4F104106858}" type="slidenum">
              <a:rPr lang="es-ES" smtClean="0"/>
              <a:t>‹Nº›</a:t>
            </a:fld>
            <a:endParaRPr lang="es-ES"/>
          </a:p>
        </p:txBody>
      </p:sp>
    </p:spTree>
    <p:extLst>
      <p:ext uri="{BB962C8B-B14F-4D97-AF65-F5344CB8AC3E}">
        <p14:creationId xmlns:p14="http://schemas.microsoft.com/office/powerpoint/2010/main" val="2070037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3DDD64-5706-8944-A613-4E12C8936B89}"/>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0981F42-294F-124A-A473-39D832C44142}"/>
              </a:ext>
            </a:extLst>
          </p:cNvPr>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F8668C8C-0C28-D349-9AFD-D612877E3DDF}"/>
              </a:ext>
            </a:extLst>
          </p:cNvPr>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C04B8485-0DD5-1D4D-A35A-C5801A5391DD}"/>
              </a:ext>
            </a:extLst>
          </p:cNvPr>
          <p:cNvSpPr>
            <a:spLocks noGrp="1"/>
          </p:cNvSpPr>
          <p:nvPr>
            <p:ph type="dt" sz="half" idx="10"/>
          </p:nvPr>
        </p:nvSpPr>
        <p:spPr/>
        <p:txBody>
          <a:bodyPr/>
          <a:lstStyle/>
          <a:p>
            <a:fld id="{89CDAA9C-4A73-2B4E-840A-7A00F54CD22B}" type="datetimeFigureOut">
              <a:rPr lang="es-ES" smtClean="0"/>
              <a:t>10/01/2020</a:t>
            </a:fld>
            <a:endParaRPr lang="es-ES"/>
          </a:p>
        </p:txBody>
      </p:sp>
      <p:sp>
        <p:nvSpPr>
          <p:cNvPr id="6" name="Marcador de pie de página 5">
            <a:extLst>
              <a:ext uri="{FF2B5EF4-FFF2-40B4-BE49-F238E27FC236}">
                <a16:creationId xmlns:a16="http://schemas.microsoft.com/office/drawing/2014/main" id="{961EB8E7-D431-EE4D-98CC-DDB9F65C435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D737BDBE-B17F-384F-930C-0E0359D30B98}"/>
              </a:ext>
            </a:extLst>
          </p:cNvPr>
          <p:cNvSpPr>
            <a:spLocks noGrp="1"/>
          </p:cNvSpPr>
          <p:nvPr>
            <p:ph type="sldNum" sz="quarter" idx="12"/>
          </p:nvPr>
        </p:nvSpPr>
        <p:spPr>
          <a:xfrm>
            <a:off x="8610600" y="6356350"/>
            <a:ext cx="2743200" cy="365125"/>
          </a:xfrm>
          <a:prstGeom prst="rect">
            <a:avLst/>
          </a:prstGeom>
        </p:spPr>
        <p:txBody>
          <a:bodyPr/>
          <a:lstStyle/>
          <a:p>
            <a:fld id="{E9365C55-89AA-024B-8B74-C4F104106858}" type="slidenum">
              <a:rPr lang="es-ES" smtClean="0"/>
              <a:t>‹Nº›</a:t>
            </a:fld>
            <a:endParaRPr lang="es-ES"/>
          </a:p>
        </p:txBody>
      </p:sp>
    </p:spTree>
    <p:extLst>
      <p:ext uri="{BB962C8B-B14F-4D97-AF65-F5344CB8AC3E}">
        <p14:creationId xmlns:p14="http://schemas.microsoft.com/office/powerpoint/2010/main" val="1017845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0FE7E2-50E8-CF4E-8747-D0624D6788EF}"/>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EB36BCFE-02BF-D345-89FD-78BEEF4BA5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a:extLst>
              <a:ext uri="{FF2B5EF4-FFF2-40B4-BE49-F238E27FC236}">
                <a16:creationId xmlns:a16="http://schemas.microsoft.com/office/drawing/2014/main" id="{883EE1D3-F854-E54B-BB65-B72A8C2440E8}"/>
              </a:ext>
            </a:extLst>
          </p:cNvPr>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9923D28C-9F53-7148-A4A4-16F03CCEFB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a:extLst>
              <a:ext uri="{FF2B5EF4-FFF2-40B4-BE49-F238E27FC236}">
                <a16:creationId xmlns:a16="http://schemas.microsoft.com/office/drawing/2014/main" id="{9622C561-3580-724C-A4EE-5A56ACD4B4E6}"/>
              </a:ext>
            </a:extLst>
          </p:cNvPr>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9451A2F8-97D6-B449-875B-FD8F2E7A70CD}"/>
              </a:ext>
            </a:extLst>
          </p:cNvPr>
          <p:cNvSpPr>
            <a:spLocks noGrp="1"/>
          </p:cNvSpPr>
          <p:nvPr>
            <p:ph type="dt" sz="half" idx="10"/>
          </p:nvPr>
        </p:nvSpPr>
        <p:spPr/>
        <p:txBody>
          <a:bodyPr/>
          <a:lstStyle/>
          <a:p>
            <a:fld id="{89CDAA9C-4A73-2B4E-840A-7A00F54CD22B}" type="datetimeFigureOut">
              <a:rPr lang="es-ES" smtClean="0"/>
              <a:t>10/01/2020</a:t>
            </a:fld>
            <a:endParaRPr lang="es-ES"/>
          </a:p>
        </p:txBody>
      </p:sp>
      <p:sp>
        <p:nvSpPr>
          <p:cNvPr id="8" name="Marcador de pie de página 7">
            <a:extLst>
              <a:ext uri="{FF2B5EF4-FFF2-40B4-BE49-F238E27FC236}">
                <a16:creationId xmlns:a16="http://schemas.microsoft.com/office/drawing/2014/main" id="{89B00BAA-E8DA-0F44-B0B8-5139515D9F1F}"/>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F8E7F2AD-A1B7-B945-8508-025E006836D3}"/>
              </a:ext>
            </a:extLst>
          </p:cNvPr>
          <p:cNvSpPr>
            <a:spLocks noGrp="1"/>
          </p:cNvSpPr>
          <p:nvPr>
            <p:ph type="sldNum" sz="quarter" idx="12"/>
          </p:nvPr>
        </p:nvSpPr>
        <p:spPr>
          <a:xfrm>
            <a:off x="8610600" y="6356350"/>
            <a:ext cx="2743200" cy="365125"/>
          </a:xfrm>
          <a:prstGeom prst="rect">
            <a:avLst/>
          </a:prstGeom>
        </p:spPr>
        <p:txBody>
          <a:bodyPr/>
          <a:lstStyle/>
          <a:p>
            <a:fld id="{E9365C55-89AA-024B-8B74-C4F104106858}" type="slidenum">
              <a:rPr lang="es-ES" smtClean="0"/>
              <a:t>‹Nº›</a:t>
            </a:fld>
            <a:endParaRPr lang="es-ES"/>
          </a:p>
        </p:txBody>
      </p:sp>
    </p:spTree>
    <p:extLst>
      <p:ext uri="{BB962C8B-B14F-4D97-AF65-F5344CB8AC3E}">
        <p14:creationId xmlns:p14="http://schemas.microsoft.com/office/powerpoint/2010/main" val="3475622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C6CF2A-8E6D-A34D-ABF4-4C54864C584E}"/>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FFB2A834-085C-0A49-9DC4-7A29B7E70E2E}"/>
              </a:ext>
            </a:extLst>
          </p:cNvPr>
          <p:cNvSpPr>
            <a:spLocks noGrp="1"/>
          </p:cNvSpPr>
          <p:nvPr>
            <p:ph type="dt" sz="half" idx="10"/>
          </p:nvPr>
        </p:nvSpPr>
        <p:spPr/>
        <p:txBody>
          <a:bodyPr/>
          <a:lstStyle/>
          <a:p>
            <a:fld id="{89CDAA9C-4A73-2B4E-840A-7A00F54CD22B}" type="datetimeFigureOut">
              <a:rPr lang="es-ES" smtClean="0"/>
              <a:t>10/01/2020</a:t>
            </a:fld>
            <a:endParaRPr lang="es-ES"/>
          </a:p>
        </p:txBody>
      </p:sp>
      <p:sp>
        <p:nvSpPr>
          <p:cNvPr id="4" name="Marcador de pie de página 3">
            <a:extLst>
              <a:ext uri="{FF2B5EF4-FFF2-40B4-BE49-F238E27FC236}">
                <a16:creationId xmlns:a16="http://schemas.microsoft.com/office/drawing/2014/main" id="{5E70816C-384A-C040-83EA-6168B22358DC}"/>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6898F5EA-D35F-4947-9A7D-6D0535576F90}"/>
              </a:ext>
            </a:extLst>
          </p:cNvPr>
          <p:cNvSpPr>
            <a:spLocks noGrp="1"/>
          </p:cNvSpPr>
          <p:nvPr>
            <p:ph type="sldNum" sz="quarter" idx="12"/>
          </p:nvPr>
        </p:nvSpPr>
        <p:spPr>
          <a:xfrm>
            <a:off x="8610600" y="6356350"/>
            <a:ext cx="2743200" cy="365125"/>
          </a:xfrm>
          <a:prstGeom prst="rect">
            <a:avLst/>
          </a:prstGeom>
        </p:spPr>
        <p:txBody>
          <a:bodyPr/>
          <a:lstStyle/>
          <a:p>
            <a:fld id="{E9365C55-89AA-024B-8B74-C4F104106858}" type="slidenum">
              <a:rPr lang="es-ES" smtClean="0"/>
              <a:t>‹Nº›</a:t>
            </a:fld>
            <a:endParaRPr lang="es-ES"/>
          </a:p>
        </p:txBody>
      </p:sp>
    </p:spTree>
    <p:extLst>
      <p:ext uri="{BB962C8B-B14F-4D97-AF65-F5344CB8AC3E}">
        <p14:creationId xmlns:p14="http://schemas.microsoft.com/office/powerpoint/2010/main" val="2002248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F431B9D-C493-DE4B-8F10-BBFB871BCC5D}"/>
              </a:ext>
            </a:extLst>
          </p:cNvPr>
          <p:cNvSpPr>
            <a:spLocks noGrp="1"/>
          </p:cNvSpPr>
          <p:nvPr>
            <p:ph type="dt" sz="half" idx="10"/>
          </p:nvPr>
        </p:nvSpPr>
        <p:spPr/>
        <p:txBody>
          <a:bodyPr/>
          <a:lstStyle/>
          <a:p>
            <a:fld id="{89CDAA9C-4A73-2B4E-840A-7A00F54CD22B}" type="datetimeFigureOut">
              <a:rPr lang="es-ES" smtClean="0"/>
              <a:t>10/01/2020</a:t>
            </a:fld>
            <a:endParaRPr lang="es-ES"/>
          </a:p>
        </p:txBody>
      </p:sp>
      <p:sp>
        <p:nvSpPr>
          <p:cNvPr id="3" name="Marcador de pie de página 2">
            <a:extLst>
              <a:ext uri="{FF2B5EF4-FFF2-40B4-BE49-F238E27FC236}">
                <a16:creationId xmlns:a16="http://schemas.microsoft.com/office/drawing/2014/main" id="{CCDEFB20-F483-C044-9368-01BE11B5CF96}"/>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45FB090B-0B7B-7046-ADDE-3ACC53D84A92}"/>
              </a:ext>
            </a:extLst>
          </p:cNvPr>
          <p:cNvSpPr>
            <a:spLocks noGrp="1"/>
          </p:cNvSpPr>
          <p:nvPr>
            <p:ph type="sldNum" sz="quarter" idx="12"/>
          </p:nvPr>
        </p:nvSpPr>
        <p:spPr>
          <a:xfrm>
            <a:off x="8610600" y="6356350"/>
            <a:ext cx="2743200" cy="365125"/>
          </a:xfrm>
          <a:prstGeom prst="rect">
            <a:avLst/>
          </a:prstGeom>
        </p:spPr>
        <p:txBody>
          <a:bodyPr/>
          <a:lstStyle/>
          <a:p>
            <a:fld id="{E9365C55-89AA-024B-8B74-C4F104106858}" type="slidenum">
              <a:rPr lang="es-ES" smtClean="0"/>
              <a:t>‹Nº›</a:t>
            </a:fld>
            <a:endParaRPr lang="es-ES"/>
          </a:p>
        </p:txBody>
      </p:sp>
    </p:spTree>
    <p:extLst>
      <p:ext uri="{BB962C8B-B14F-4D97-AF65-F5344CB8AC3E}">
        <p14:creationId xmlns:p14="http://schemas.microsoft.com/office/powerpoint/2010/main" val="214628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7BC6EB-394A-0E4E-A1D8-29E331E72ED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E1D42EC-75AD-CB40-95D3-F263D41398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A5725943-89D3-1143-A922-9C54EDF2EA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a:extLst>
              <a:ext uri="{FF2B5EF4-FFF2-40B4-BE49-F238E27FC236}">
                <a16:creationId xmlns:a16="http://schemas.microsoft.com/office/drawing/2014/main" id="{0925995F-90A7-4A45-B900-A92577A018F2}"/>
              </a:ext>
            </a:extLst>
          </p:cNvPr>
          <p:cNvSpPr>
            <a:spLocks noGrp="1"/>
          </p:cNvSpPr>
          <p:nvPr>
            <p:ph type="dt" sz="half" idx="10"/>
          </p:nvPr>
        </p:nvSpPr>
        <p:spPr/>
        <p:txBody>
          <a:bodyPr/>
          <a:lstStyle/>
          <a:p>
            <a:fld id="{89CDAA9C-4A73-2B4E-840A-7A00F54CD22B}" type="datetimeFigureOut">
              <a:rPr lang="es-ES" smtClean="0"/>
              <a:t>10/01/2020</a:t>
            </a:fld>
            <a:endParaRPr lang="es-ES"/>
          </a:p>
        </p:txBody>
      </p:sp>
      <p:sp>
        <p:nvSpPr>
          <p:cNvPr id="6" name="Marcador de pie de página 5">
            <a:extLst>
              <a:ext uri="{FF2B5EF4-FFF2-40B4-BE49-F238E27FC236}">
                <a16:creationId xmlns:a16="http://schemas.microsoft.com/office/drawing/2014/main" id="{211AEAD9-A66B-5B44-A33E-B96E1B07B69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CED64033-DF0A-494F-B551-C3982A7A189A}"/>
              </a:ext>
            </a:extLst>
          </p:cNvPr>
          <p:cNvSpPr>
            <a:spLocks noGrp="1"/>
          </p:cNvSpPr>
          <p:nvPr>
            <p:ph type="sldNum" sz="quarter" idx="12"/>
          </p:nvPr>
        </p:nvSpPr>
        <p:spPr>
          <a:xfrm>
            <a:off x="8610600" y="6356350"/>
            <a:ext cx="2743200" cy="365125"/>
          </a:xfrm>
          <a:prstGeom prst="rect">
            <a:avLst/>
          </a:prstGeom>
        </p:spPr>
        <p:txBody>
          <a:bodyPr/>
          <a:lstStyle/>
          <a:p>
            <a:fld id="{E9365C55-89AA-024B-8B74-C4F104106858}" type="slidenum">
              <a:rPr lang="es-ES" smtClean="0"/>
              <a:t>‹Nº›</a:t>
            </a:fld>
            <a:endParaRPr lang="es-ES"/>
          </a:p>
        </p:txBody>
      </p:sp>
    </p:spTree>
    <p:extLst>
      <p:ext uri="{BB962C8B-B14F-4D97-AF65-F5344CB8AC3E}">
        <p14:creationId xmlns:p14="http://schemas.microsoft.com/office/powerpoint/2010/main" val="3925831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A71E6A-5D58-A34F-A3FF-B340126C235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8605548B-E6F4-2644-A60C-4FEF7DC435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82F9F2F1-E5FE-A84D-B3D8-CCA6464302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a:extLst>
              <a:ext uri="{FF2B5EF4-FFF2-40B4-BE49-F238E27FC236}">
                <a16:creationId xmlns:a16="http://schemas.microsoft.com/office/drawing/2014/main" id="{B35983F5-7222-C840-B863-7AF56C39AECE}"/>
              </a:ext>
            </a:extLst>
          </p:cNvPr>
          <p:cNvSpPr>
            <a:spLocks noGrp="1"/>
          </p:cNvSpPr>
          <p:nvPr>
            <p:ph type="dt" sz="half" idx="10"/>
          </p:nvPr>
        </p:nvSpPr>
        <p:spPr/>
        <p:txBody>
          <a:bodyPr/>
          <a:lstStyle/>
          <a:p>
            <a:fld id="{89CDAA9C-4A73-2B4E-840A-7A00F54CD22B}" type="datetimeFigureOut">
              <a:rPr lang="es-ES" smtClean="0"/>
              <a:t>10/01/2020</a:t>
            </a:fld>
            <a:endParaRPr lang="es-ES"/>
          </a:p>
        </p:txBody>
      </p:sp>
      <p:sp>
        <p:nvSpPr>
          <p:cNvPr id="6" name="Marcador de pie de página 5">
            <a:extLst>
              <a:ext uri="{FF2B5EF4-FFF2-40B4-BE49-F238E27FC236}">
                <a16:creationId xmlns:a16="http://schemas.microsoft.com/office/drawing/2014/main" id="{6C7C6D3B-E4E5-2E47-AF08-2B70C8040DAB}"/>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F714E03-70FC-A84A-9855-6365B0702802}"/>
              </a:ext>
            </a:extLst>
          </p:cNvPr>
          <p:cNvSpPr>
            <a:spLocks noGrp="1"/>
          </p:cNvSpPr>
          <p:nvPr>
            <p:ph type="sldNum" sz="quarter" idx="12"/>
          </p:nvPr>
        </p:nvSpPr>
        <p:spPr>
          <a:xfrm>
            <a:off x="8610600" y="6356350"/>
            <a:ext cx="2743200" cy="365125"/>
          </a:xfrm>
          <a:prstGeom prst="rect">
            <a:avLst/>
          </a:prstGeom>
        </p:spPr>
        <p:txBody>
          <a:bodyPr/>
          <a:lstStyle/>
          <a:p>
            <a:fld id="{E9365C55-89AA-024B-8B74-C4F104106858}" type="slidenum">
              <a:rPr lang="es-ES" smtClean="0"/>
              <a:t>‹Nº›</a:t>
            </a:fld>
            <a:endParaRPr lang="es-ES"/>
          </a:p>
        </p:txBody>
      </p:sp>
    </p:spTree>
    <p:extLst>
      <p:ext uri="{BB962C8B-B14F-4D97-AF65-F5344CB8AC3E}">
        <p14:creationId xmlns:p14="http://schemas.microsoft.com/office/powerpoint/2010/main" val="1134442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341F441-82F2-6642-BAB1-3FFE7FEF68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39CB2365-7A59-6E41-B9A2-E37010014B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4337922-16D0-244E-9113-0E1F9BEECB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CDAA9C-4A73-2B4E-840A-7A00F54CD22B}" type="datetimeFigureOut">
              <a:rPr lang="es-ES" smtClean="0"/>
              <a:t>10/01/2020</a:t>
            </a:fld>
            <a:endParaRPr lang="es-ES"/>
          </a:p>
        </p:txBody>
      </p:sp>
      <p:sp>
        <p:nvSpPr>
          <p:cNvPr id="5" name="Marcador de pie de página 4">
            <a:extLst>
              <a:ext uri="{FF2B5EF4-FFF2-40B4-BE49-F238E27FC236}">
                <a16:creationId xmlns:a16="http://schemas.microsoft.com/office/drawing/2014/main" id="{F5B794EF-B949-4E4C-9FC9-589EBA75D5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pic>
        <p:nvPicPr>
          <p:cNvPr id="7" name="Imagen 6">
            <a:extLst>
              <a:ext uri="{FF2B5EF4-FFF2-40B4-BE49-F238E27FC236}">
                <a16:creationId xmlns:a16="http://schemas.microsoft.com/office/drawing/2014/main" id="{AEA22465-0E85-254C-B646-8ECCC5EAB3D7}"/>
              </a:ext>
            </a:extLst>
          </p:cNvPr>
          <p:cNvPicPr>
            <a:picLocks noChangeAspect="1"/>
          </p:cNvPicPr>
          <p:nvPr userDrawn="1"/>
        </p:nvPicPr>
        <p:blipFill>
          <a:blip r:embed="rId13"/>
          <a:stretch>
            <a:fillRect/>
          </a:stretch>
        </p:blipFill>
        <p:spPr>
          <a:xfrm>
            <a:off x="10310648" y="6213179"/>
            <a:ext cx="1502980" cy="398613"/>
          </a:xfrm>
          <a:prstGeom prst="rect">
            <a:avLst/>
          </a:prstGeom>
        </p:spPr>
      </p:pic>
    </p:spTree>
    <p:extLst>
      <p:ext uri="{BB962C8B-B14F-4D97-AF65-F5344CB8AC3E}">
        <p14:creationId xmlns:p14="http://schemas.microsoft.com/office/powerpoint/2010/main" val="20578498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frontendmasters.com/books/front-end-handbook/2019/assets/images/frontend.pn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vectoritcgroup.com/politica-de-privacidad/"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flukeout.github.io/"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css-tricks.com/snippets/css/a-guide-to-flexbox/"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flexboxfroggy.com/#es"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lab.vectoritcgroup.com/FormacionFront/Modulo-I"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gitlab.vectoritcgroup.com/FormacionFront/Modulo-I.git"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AFFF8F-8F02-B141-8B7B-D97AF49A0FD1}"/>
              </a:ext>
            </a:extLst>
          </p:cNvPr>
          <p:cNvSpPr>
            <a:spLocks noGrp="1"/>
          </p:cNvSpPr>
          <p:nvPr>
            <p:ph type="ctrTitle"/>
          </p:nvPr>
        </p:nvSpPr>
        <p:spPr/>
        <p:txBody>
          <a:bodyPr/>
          <a:lstStyle/>
          <a:p>
            <a:endParaRPr lang="es-ES"/>
          </a:p>
        </p:txBody>
      </p:sp>
      <p:sp>
        <p:nvSpPr>
          <p:cNvPr id="3" name="Subtítulo 2">
            <a:extLst>
              <a:ext uri="{FF2B5EF4-FFF2-40B4-BE49-F238E27FC236}">
                <a16:creationId xmlns:a16="http://schemas.microsoft.com/office/drawing/2014/main" id="{2D610C93-31A9-064B-8BDC-33C55F01659E}"/>
              </a:ext>
            </a:extLst>
          </p:cNvPr>
          <p:cNvSpPr>
            <a:spLocks noGrp="1"/>
          </p:cNvSpPr>
          <p:nvPr>
            <p:ph type="subTitle" idx="1"/>
          </p:nvPr>
        </p:nvSpPr>
        <p:spPr/>
        <p:txBody>
          <a:bodyPr/>
          <a:lstStyle/>
          <a:p>
            <a:endParaRPr lang="es-ES"/>
          </a:p>
        </p:txBody>
      </p:sp>
      <p:pic>
        <p:nvPicPr>
          <p:cNvPr id="9" name="Imagen 8">
            <a:extLst>
              <a:ext uri="{FF2B5EF4-FFF2-40B4-BE49-F238E27FC236}">
                <a16:creationId xmlns:a16="http://schemas.microsoft.com/office/drawing/2014/main" id="{F00575D3-C8B6-544B-A2B0-757FA98FCDB2}"/>
              </a:ext>
            </a:extLst>
          </p:cNvPr>
          <p:cNvPicPr>
            <a:picLocks noChangeAspect="1"/>
          </p:cNvPicPr>
          <p:nvPr/>
        </p:nvPicPr>
        <p:blipFill>
          <a:blip r:embed="rId2"/>
          <a:stretch>
            <a:fillRect/>
          </a:stretch>
        </p:blipFill>
        <p:spPr>
          <a:xfrm>
            <a:off x="2255" y="0"/>
            <a:ext cx="12187491" cy="6858000"/>
          </a:xfrm>
          <a:prstGeom prst="rect">
            <a:avLst/>
          </a:prstGeom>
        </p:spPr>
      </p:pic>
      <p:pic>
        <p:nvPicPr>
          <p:cNvPr id="11" name="Imagen 10">
            <a:extLst>
              <a:ext uri="{FF2B5EF4-FFF2-40B4-BE49-F238E27FC236}">
                <a16:creationId xmlns:a16="http://schemas.microsoft.com/office/drawing/2014/main" id="{7F6104D4-3E8F-FA42-A1A9-67116CA12CC1}"/>
              </a:ext>
            </a:extLst>
          </p:cNvPr>
          <p:cNvPicPr>
            <a:picLocks noChangeAspect="1"/>
          </p:cNvPicPr>
          <p:nvPr/>
        </p:nvPicPr>
        <p:blipFill>
          <a:blip r:embed="rId3"/>
          <a:stretch>
            <a:fillRect/>
          </a:stretch>
        </p:blipFill>
        <p:spPr>
          <a:xfrm>
            <a:off x="568410" y="1259977"/>
            <a:ext cx="2134449" cy="565758"/>
          </a:xfrm>
          <a:prstGeom prst="rect">
            <a:avLst/>
          </a:prstGeom>
        </p:spPr>
      </p:pic>
      <p:sp>
        <p:nvSpPr>
          <p:cNvPr id="12" name="CuadroTexto 11">
            <a:extLst>
              <a:ext uri="{FF2B5EF4-FFF2-40B4-BE49-F238E27FC236}">
                <a16:creationId xmlns:a16="http://schemas.microsoft.com/office/drawing/2014/main" id="{EB86B444-AE77-5141-AB4C-19C21FDD5DA0}"/>
              </a:ext>
            </a:extLst>
          </p:cNvPr>
          <p:cNvSpPr txBox="1"/>
          <p:nvPr/>
        </p:nvSpPr>
        <p:spPr>
          <a:xfrm>
            <a:off x="568411" y="4980563"/>
            <a:ext cx="7278130" cy="2492990"/>
          </a:xfrm>
          <a:prstGeom prst="rect">
            <a:avLst/>
          </a:prstGeom>
          <a:noFill/>
        </p:spPr>
        <p:txBody>
          <a:bodyPr wrap="square" rtlCol="0">
            <a:spAutoFit/>
          </a:bodyPr>
          <a:lstStyle/>
          <a:p>
            <a:r>
              <a:rPr lang="es-ES" sz="4400" b="1" dirty="0">
                <a:solidFill>
                  <a:schemeClr val="bg1"/>
                </a:solidFill>
                <a:latin typeface="Poppins ExtraBold" pitchFamily="2" charset="77"/>
                <a:cs typeface="Poppins ExtraBold" pitchFamily="2" charset="77"/>
              </a:rPr>
              <a:t>Módulo I </a:t>
            </a:r>
          </a:p>
          <a:p>
            <a:r>
              <a:rPr lang="es-ES" sz="4400" b="1" dirty="0">
                <a:solidFill>
                  <a:schemeClr val="bg1"/>
                </a:solidFill>
                <a:latin typeface="Poppins ExtraBold" pitchFamily="2" charset="77"/>
                <a:cs typeface="Poppins ExtraBold" pitchFamily="2" charset="77"/>
              </a:rPr>
              <a:t>Introducción a HTML y CSS</a:t>
            </a:r>
            <a:br>
              <a:rPr lang="es-ES" sz="4400" b="1" dirty="0">
                <a:solidFill>
                  <a:schemeClr val="bg1"/>
                </a:solidFill>
                <a:latin typeface="Poppins ExtraBold" pitchFamily="2" charset="77"/>
                <a:cs typeface="Poppins ExtraBold" pitchFamily="2" charset="77"/>
              </a:rPr>
            </a:br>
            <a:endParaRPr lang="es-ES" sz="3200" dirty="0">
              <a:solidFill>
                <a:schemeClr val="bg1"/>
              </a:solidFill>
              <a:latin typeface="Poppins Medium" pitchFamily="2" charset="77"/>
              <a:cs typeface="Poppins Medium" pitchFamily="2" charset="77"/>
            </a:endParaRPr>
          </a:p>
          <a:p>
            <a:endParaRPr lang="es-ES" sz="3600" b="1" dirty="0">
              <a:latin typeface="Poppins ExtraBold" pitchFamily="2" charset="77"/>
              <a:cs typeface="Poppins ExtraBold" pitchFamily="2" charset="77"/>
            </a:endParaRPr>
          </a:p>
        </p:txBody>
      </p:sp>
    </p:spTree>
    <p:extLst>
      <p:ext uri="{BB962C8B-B14F-4D97-AF65-F5344CB8AC3E}">
        <p14:creationId xmlns:p14="http://schemas.microsoft.com/office/powerpoint/2010/main" val="2870530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ángulo 14">
            <a:extLst>
              <a:ext uri="{FF2B5EF4-FFF2-40B4-BE49-F238E27FC236}">
                <a16:creationId xmlns:a16="http://schemas.microsoft.com/office/drawing/2014/main" id="{7E05593D-A80C-F043-9692-A86A2CB31D27}"/>
              </a:ext>
            </a:extLst>
          </p:cNvPr>
          <p:cNvSpPr/>
          <p:nvPr/>
        </p:nvSpPr>
        <p:spPr>
          <a:xfrm>
            <a:off x="0" y="0"/>
            <a:ext cx="12192000" cy="6858000"/>
          </a:xfrm>
          <a:prstGeom prst="rect">
            <a:avLst/>
          </a:prstGeom>
          <a:solidFill>
            <a:srgbClr val="004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rgbClr val="0045FF"/>
              </a:solidFill>
            </a:endParaRPr>
          </a:p>
        </p:txBody>
      </p:sp>
      <p:pic>
        <p:nvPicPr>
          <p:cNvPr id="13" name="Imagen 12">
            <a:extLst>
              <a:ext uri="{FF2B5EF4-FFF2-40B4-BE49-F238E27FC236}">
                <a16:creationId xmlns:a16="http://schemas.microsoft.com/office/drawing/2014/main" id="{C09D57FD-16AF-1740-B81E-8E81E995BAFC}"/>
              </a:ext>
            </a:extLst>
          </p:cNvPr>
          <p:cNvPicPr>
            <a:picLocks noChangeAspect="1"/>
          </p:cNvPicPr>
          <p:nvPr/>
        </p:nvPicPr>
        <p:blipFill>
          <a:blip r:embed="rId2"/>
          <a:stretch>
            <a:fillRect/>
          </a:stretch>
        </p:blipFill>
        <p:spPr>
          <a:xfrm>
            <a:off x="2254" y="0"/>
            <a:ext cx="12187491" cy="6858000"/>
          </a:xfrm>
          <a:prstGeom prst="rect">
            <a:avLst/>
          </a:prstGeom>
        </p:spPr>
      </p:pic>
      <p:sp>
        <p:nvSpPr>
          <p:cNvPr id="9" name="CuadroTexto 8">
            <a:extLst>
              <a:ext uri="{FF2B5EF4-FFF2-40B4-BE49-F238E27FC236}">
                <a16:creationId xmlns:a16="http://schemas.microsoft.com/office/drawing/2014/main" id="{9B3F561E-982B-6740-8438-A8BC13944185}"/>
              </a:ext>
            </a:extLst>
          </p:cNvPr>
          <p:cNvSpPr txBox="1"/>
          <p:nvPr/>
        </p:nvSpPr>
        <p:spPr>
          <a:xfrm>
            <a:off x="917707" y="1250152"/>
            <a:ext cx="7278130" cy="2154436"/>
          </a:xfrm>
          <a:prstGeom prst="rect">
            <a:avLst/>
          </a:prstGeom>
          <a:noFill/>
        </p:spPr>
        <p:txBody>
          <a:bodyPr wrap="square" rtlCol="0">
            <a:spAutoFit/>
          </a:bodyPr>
          <a:lstStyle/>
          <a:p>
            <a:pPr>
              <a:buClr>
                <a:srgbClr val="001C35"/>
              </a:buClr>
            </a:pPr>
            <a:r>
              <a:rPr lang="es-ES" sz="5400" b="1" dirty="0">
                <a:solidFill>
                  <a:schemeClr val="bg1"/>
                </a:solidFill>
                <a:latin typeface="Poppins ExtraBold" pitchFamily="2" charset="77"/>
                <a:cs typeface="Poppins ExtraBold" pitchFamily="2" charset="77"/>
              </a:rPr>
              <a:t>03.</a:t>
            </a:r>
          </a:p>
          <a:p>
            <a:pPr>
              <a:buClr>
                <a:srgbClr val="001C35"/>
              </a:buClr>
            </a:pPr>
            <a:r>
              <a:rPr lang="es-ES" sz="4400" b="1" dirty="0">
                <a:solidFill>
                  <a:schemeClr val="bg1"/>
                </a:solidFill>
                <a:latin typeface="Poppins SemiBold" pitchFamily="2" charset="77"/>
                <a:cs typeface="Poppins SemiBold" pitchFamily="2" charset="77"/>
              </a:rPr>
              <a:t>Fundamentos web</a:t>
            </a:r>
          </a:p>
          <a:p>
            <a:endParaRPr lang="es-ES" sz="3600" b="1" dirty="0">
              <a:solidFill>
                <a:schemeClr val="bg1"/>
              </a:solidFill>
              <a:latin typeface="Poppins ExtraBold" pitchFamily="2" charset="77"/>
              <a:cs typeface="Poppins ExtraBold" pitchFamily="2" charset="77"/>
            </a:endParaRPr>
          </a:p>
        </p:txBody>
      </p:sp>
    </p:spTree>
    <p:extLst>
      <p:ext uri="{BB962C8B-B14F-4D97-AF65-F5344CB8AC3E}">
        <p14:creationId xmlns:p14="http://schemas.microsoft.com/office/powerpoint/2010/main" val="2831740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23E60C-45C4-7842-820E-1B9863AEB3D2}"/>
              </a:ext>
            </a:extLst>
          </p:cNvPr>
          <p:cNvSpPr>
            <a:spLocks noGrp="1"/>
          </p:cNvSpPr>
          <p:nvPr>
            <p:ph type="title"/>
          </p:nvPr>
        </p:nvSpPr>
        <p:spPr/>
        <p:txBody>
          <a:bodyPr>
            <a:normAutofit/>
          </a:bodyPr>
          <a:lstStyle/>
          <a:p>
            <a:r>
              <a:rPr lang="es-ES" sz="3500" b="1" dirty="0">
                <a:solidFill>
                  <a:srgbClr val="0045FF"/>
                </a:solidFill>
                <a:latin typeface="Poppins ExtraBold" pitchFamily="2" charset="77"/>
                <a:cs typeface="Poppins ExtraBold" pitchFamily="2" charset="77"/>
              </a:rPr>
              <a:t>Áreas de conocimiento Front-</a:t>
            </a:r>
            <a:r>
              <a:rPr lang="es-ES" sz="3500" b="1" dirty="0" err="1">
                <a:solidFill>
                  <a:srgbClr val="0045FF"/>
                </a:solidFill>
                <a:latin typeface="Poppins ExtraBold" pitchFamily="2" charset="77"/>
                <a:cs typeface="Poppins ExtraBold" pitchFamily="2" charset="77"/>
              </a:rPr>
              <a:t>end</a:t>
            </a:r>
            <a:endParaRPr lang="es-ES" sz="3500" b="1" dirty="0">
              <a:solidFill>
                <a:srgbClr val="0045FF"/>
              </a:solidFill>
              <a:latin typeface="Poppins ExtraBold" pitchFamily="2" charset="77"/>
              <a:cs typeface="Poppins ExtraBold" pitchFamily="2" charset="77"/>
            </a:endParaRPr>
          </a:p>
        </p:txBody>
      </p:sp>
      <p:sp>
        <p:nvSpPr>
          <p:cNvPr id="3" name="Marcador de contenido 2">
            <a:extLst>
              <a:ext uri="{FF2B5EF4-FFF2-40B4-BE49-F238E27FC236}">
                <a16:creationId xmlns:a16="http://schemas.microsoft.com/office/drawing/2014/main" id="{184473C1-7632-DD4C-B5AA-4D3D027D13E6}"/>
              </a:ext>
            </a:extLst>
          </p:cNvPr>
          <p:cNvSpPr>
            <a:spLocks noGrp="1"/>
          </p:cNvSpPr>
          <p:nvPr>
            <p:ph idx="1"/>
          </p:nvPr>
        </p:nvSpPr>
        <p:spPr/>
        <p:txBody>
          <a:bodyPr>
            <a:normAutofit/>
          </a:bodyPr>
          <a:lstStyle/>
          <a:p>
            <a:pPr>
              <a:lnSpc>
                <a:spcPct val="100000"/>
              </a:lnSpc>
            </a:pPr>
            <a:r>
              <a:rPr lang="es-ES" sz="1600" dirty="0">
                <a:solidFill>
                  <a:srgbClr val="001C35"/>
                </a:solidFill>
                <a:latin typeface="Poppins" pitchFamily="2" charset="77"/>
                <a:cs typeface="Poppins" pitchFamily="2" charset="77"/>
              </a:rPr>
              <a:t>Diseño</a:t>
            </a:r>
          </a:p>
          <a:p>
            <a:pPr>
              <a:lnSpc>
                <a:spcPct val="100000"/>
              </a:lnSpc>
            </a:pPr>
            <a:r>
              <a:rPr lang="es-ES" sz="1600" dirty="0">
                <a:solidFill>
                  <a:srgbClr val="001C35"/>
                </a:solidFill>
                <a:latin typeface="Poppins" pitchFamily="2" charset="77"/>
                <a:cs typeface="Poppins" pitchFamily="2" charset="77"/>
              </a:rPr>
              <a:t>Tecnología (código – </a:t>
            </a:r>
            <a:r>
              <a:rPr lang="es-ES" sz="1600" dirty="0" err="1">
                <a:solidFill>
                  <a:srgbClr val="001C35"/>
                </a:solidFill>
                <a:latin typeface="Poppins" pitchFamily="2" charset="77"/>
                <a:cs typeface="Poppins" pitchFamily="2" charset="77"/>
              </a:rPr>
              <a:t>frameworks</a:t>
            </a:r>
            <a:r>
              <a:rPr lang="es-ES" sz="1600" dirty="0">
                <a:solidFill>
                  <a:srgbClr val="001C35"/>
                </a:solidFill>
                <a:latin typeface="Poppins" pitchFamily="2" charset="77"/>
                <a:cs typeface="Poppins" pitchFamily="2" charset="77"/>
              </a:rPr>
              <a:t> – CMS)</a:t>
            </a:r>
          </a:p>
          <a:p>
            <a:pPr>
              <a:lnSpc>
                <a:spcPct val="100000"/>
              </a:lnSpc>
            </a:pPr>
            <a:r>
              <a:rPr lang="es-ES" sz="1600" dirty="0">
                <a:solidFill>
                  <a:srgbClr val="001C35"/>
                </a:solidFill>
                <a:latin typeface="Poppins" pitchFamily="2" charset="77"/>
                <a:cs typeface="Poppins" pitchFamily="2" charset="77"/>
              </a:rPr>
              <a:t>Rendimiento</a:t>
            </a:r>
          </a:p>
          <a:p>
            <a:pPr>
              <a:lnSpc>
                <a:spcPct val="100000"/>
              </a:lnSpc>
            </a:pPr>
            <a:r>
              <a:rPr lang="es-ES" sz="1600" dirty="0">
                <a:solidFill>
                  <a:srgbClr val="001C35"/>
                </a:solidFill>
                <a:latin typeface="Poppins" pitchFamily="2" charset="77"/>
                <a:cs typeface="Poppins" pitchFamily="2" charset="77"/>
              </a:rPr>
              <a:t>Accesibilidad</a:t>
            </a:r>
          </a:p>
          <a:p>
            <a:pPr>
              <a:lnSpc>
                <a:spcPct val="100000"/>
              </a:lnSpc>
            </a:pPr>
            <a:r>
              <a:rPr lang="es-ES" sz="1600" dirty="0">
                <a:solidFill>
                  <a:srgbClr val="001C35"/>
                </a:solidFill>
                <a:latin typeface="Poppins" pitchFamily="2" charset="77"/>
                <a:cs typeface="Poppins" pitchFamily="2" charset="77"/>
              </a:rPr>
              <a:t>SEO</a:t>
            </a:r>
          </a:p>
          <a:p>
            <a:pPr>
              <a:lnSpc>
                <a:spcPct val="100000"/>
              </a:lnSpc>
            </a:pPr>
            <a:r>
              <a:rPr lang="es-ES" sz="1600" dirty="0">
                <a:solidFill>
                  <a:srgbClr val="001C35"/>
                </a:solidFill>
                <a:latin typeface="Poppins" pitchFamily="2" charset="77"/>
                <a:cs typeface="Poppins" pitchFamily="2" charset="77"/>
              </a:rPr>
              <a:t>Seguridad</a:t>
            </a:r>
          </a:p>
          <a:p>
            <a:pPr>
              <a:lnSpc>
                <a:spcPct val="100000"/>
              </a:lnSpc>
            </a:pPr>
            <a:r>
              <a:rPr lang="es-ES" sz="1600" dirty="0" err="1">
                <a:solidFill>
                  <a:srgbClr val="001C35"/>
                </a:solidFill>
                <a:latin typeface="Poppins" pitchFamily="2" charset="77"/>
                <a:cs typeface="Poppins" pitchFamily="2" charset="77"/>
              </a:rPr>
              <a:t>Testing</a:t>
            </a:r>
            <a:endParaRPr lang="es-ES" sz="1600" dirty="0">
              <a:solidFill>
                <a:srgbClr val="001C35"/>
              </a:solidFill>
              <a:latin typeface="Poppins" pitchFamily="2" charset="77"/>
              <a:cs typeface="Poppins" pitchFamily="2" charset="77"/>
            </a:endParaRPr>
          </a:p>
          <a:p>
            <a:pPr marL="0" indent="0">
              <a:lnSpc>
                <a:spcPct val="100000"/>
              </a:lnSpc>
              <a:buNone/>
            </a:pPr>
            <a:endParaRPr lang="es-ES" sz="1600" dirty="0">
              <a:solidFill>
                <a:srgbClr val="001C35"/>
              </a:solidFill>
              <a:latin typeface="Poppins" pitchFamily="2" charset="77"/>
              <a:cs typeface="Poppins" pitchFamily="2" charset="77"/>
            </a:endParaRPr>
          </a:p>
        </p:txBody>
      </p:sp>
    </p:spTree>
    <p:extLst>
      <p:ext uri="{BB962C8B-B14F-4D97-AF65-F5344CB8AC3E}">
        <p14:creationId xmlns:p14="http://schemas.microsoft.com/office/powerpoint/2010/main" val="1185995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23E60C-45C4-7842-820E-1B9863AEB3D2}"/>
              </a:ext>
            </a:extLst>
          </p:cNvPr>
          <p:cNvSpPr>
            <a:spLocks noGrp="1"/>
          </p:cNvSpPr>
          <p:nvPr>
            <p:ph type="title"/>
          </p:nvPr>
        </p:nvSpPr>
        <p:spPr/>
        <p:txBody>
          <a:bodyPr>
            <a:normAutofit/>
          </a:bodyPr>
          <a:lstStyle/>
          <a:p>
            <a:r>
              <a:rPr lang="es-ES" sz="3500" b="1" dirty="0">
                <a:solidFill>
                  <a:srgbClr val="0045FF"/>
                </a:solidFill>
                <a:latin typeface="Poppins ExtraBold" pitchFamily="2" charset="77"/>
                <a:cs typeface="Poppins ExtraBold" pitchFamily="2" charset="77"/>
              </a:rPr>
              <a:t>Tecnologías de </a:t>
            </a:r>
            <a:r>
              <a:rPr lang="es-ES" sz="3500" b="1" dirty="0" err="1">
                <a:solidFill>
                  <a:srgbClr val="0045FF"/>
                </a:solidFill>
                <a:latin typeface="Poppins ExtraBold" pitchFamily="2" charset="77"/>
                <a:cs typeface="Poppins ExtraBold" pitchFamily="2" charset="77"/>
              </a:rPr>
              <a:t>front-end</a:t>
            </a:r>
            <a:endParaRPr lang="es-ES" sz="3500" b="1" dirty="0">
              <a:solidFill>
                <a:srgbClr val="0045FF"/>
              </a:solidFill>
              <a:latin typeface="Poppins ExtraBold" pitchFamily="2" charset="77"/>
              <a:cs typeface="Poppins ExtraBold" pitchFamily="2" charset="77"/>
            </a:endParaRPr>
          </a:p>
        </p:txBody>
      </p:sp>
      <p:sp>
        <p:nvSpPr>
          <p:cNvPr id="3" name="Marcador de contenido 2">
            <a:extLst>
              <a:ext uri="{FF2B5EF4-FFF2-40B4-BE49-F238E27FC236}">
                <a16:creationId xmlns:a16="http://schemas.microsoft.com/office/drawing/2014/main" id="{184473C1-7632-DD4C-B5AA-4D3D027D13E6}"/>
              </a:ext>
            </a:extLst>
          </p:cNvPr>
          <p:cNvSpPr>
            <a:spLocks noGrp="1"/>
          </p:cNvSpPr>
          <p:nvPr>
            <p:ph idx="1"/>
          </p:nvPr>
        </p:nvSpPr>
        <p:spPr/>
        <p:txBody>
          <a:bodyPr>
            <a:normAutofit/>
          </a:bodyPr>
          <a:lstStyle/>
          <a:p>
            <a:pPr marL="0" indent="0">
              <a:lnSpc>
                <a:spcPct val="100000"/>
              </a:lnSpc>
              <a:buNone/>
            </a:pPr>
            <a:r>
              <a:rPr lang="es-ES" sz="1600" dirty="0">
                <a:solidFill>
                  <a:srgbClr val="001C35"/>
                </a:solidFill>
                <a:latin typeface="Poppins" pitchFamily="2" charset="77"/>
                <a:cs typeface="Poppins" pitchFamily="2" charset="77"/>
              </a:rPr>
              <a:t>Como en cualquier disciplina técnica, en el desarrollo </a:t>
            </a:r>
            <a:r>
              <a:rPr lang="es-ES" sz="1600" dirty="0" err="1">
                <a:solidFill>
                  <a:srgbClr val="001C35"/>
                </a:solidFill>
                <a:latin typeface="Poppins" pitchFamily="2" charset="77"/>
                <a:cs typeface="Poppins" pitchFamily="2" charset="77"/>
              </a:rPr>
              <a:t>front</a:t>
            </a:r>
            <a:r>
              <a:rPr lang="es-ES" sz="1600" dirty="0">
                <a:solidFill>
                  <a:srgbClr val="001C35"/>
                </a:solidFill>
                <a:latin typeface="Poppins" pitchFamily="2" charset="77"/>
                <a:cs typeface="Poppins" pitchFamily="2" charset="77"/>
              </a:rPr>
              <a:t> de aplicaciones web intervienen de forma incremental múltiples tecnologías y áreas de conocimiento.</a:t>
            </a:r>
          </a:p>
          <a:p>
            <a:pPr marL="0" indent="0">
              <a:lnSpc>
                <a:spcPct val="100000"/>
              </a:lnSpc>
              <a:buNone/>
            </a:pPr>
            <a:r>
              <a:rPr lang="es-ES" sz="1600" dirty="0">
                <a:solidFill>
                  <a:srgbClr val="001C35"/>
                </a:solidFill>
                <a:latin typeface="Poppins" pitchFamily="2" charset="77"/>
                <a:cs typeface="Poppins" pitchFamily="2" charset="77"/>
              </a:rPr>
              <a:t>Estas tecnologías amplían los recursos disponibles para implementar aplicaciones más potentes y robustas en menos tiempo.</a:t>
            </a:r>
          </a:p>
          <a:p>
            <a:pPr marL="0" indent="0">
              <a:lnSpc>
                <a:spcPct val="100000"/>
              </a:lnSpc>
              <a:buNone/>
            </a:pPr>
            <a:r>
              <a:rPr lang="es-ES" sz="1600" dirty="0">
                <a:solidFill>
                  <a:srgbClr val="001C35"/>
                </a:solidFill>
                <a:latin typeface="Poppins" pitchFamily="2" charset="77"/>
                <a:cs typeface="Poppins" pitchFamily="2" charset="77"/>
              </a:rPr>
              <a:t>Sin embargo, estas no son necesarias obligatoriamente para el desarrollo, siendo lo tres pilares fundamentales (HTML + CSS + JS) suficientes como para desarrollar webs.</a:t>
            </a:r>
          </a:p>
          <a:p>
            <a:pPr marL="0" indent="0">
              <a:lnSpc>
                <a:spcPct val="100000"/>
              </a:lnSpc>
              <a:buNone/>
            </a:pPr>
            <a:endParaRPr lang="es-ES" sz="1600" dirty="0">
              <a:solidFill>
                <a:srgbClr val="001C35"/>
              </a:solidFill>
              <a:latin typeface="Poppins" pitchFamily="2" charset="77"/>
              <a:cs typeface="Poppins" pitchFamily="2" charset="77"/>
            </a:endParaRPr>
          </a:p>
          <a:p>
            <a:pPr marL="0" indent="0">
              <a:lnSpc>
                <a:spcPct val="100000"/>
              </a:lnSpc>
              <a:buNone/>
            </a:pPr>
            <a:r>
              <a:rPr lang="es-ES" sz="1600" dirty="0">
                <a:solidFill>
                  <a:srgbClr val="001C35"/>
                </a:solidFill>
                <a:latin typeface="Poppins" pitchFamily="2" charset="77"/>
                <a:cs typeface="Poppins" pitchFamily="2" charset="77"/>
              </a:rPr>
              <a:t>En este enlace se pueden ver las que –a día de hoy- son las tecnologías con mayor incidencia en el sector y sus relaciones:</a:t>
            </a:r>
          </a:p>
          <a:p>
            <a:pPr marL="0" indent="0">
              <a:lnSpc>
                <a:spcPct val="100000"/>
              </a:lnSpc>
              <a:buNone/>
            </a:pPr>
            <a:r>
              <a:rPr lang="es-ES" sz="1600" dirty="0">
                <a:hlinkClick r:id="rId3"/>
              </a:rPr>
              <a:t>https://frontendmasters.com/books/front-end-handbook/2019/assets/images/frontend.png</a:t>
            </a:r>
            <a:endParaRPr lang="es-ES" sz="1600" dirty="0">
              <a:solidFill>
                <a:srgbClr val="001C35"/>
              </a:solidFill>
              <a:latin typeface="Poppins" pitchFamily="2" charset="77"/>
              <a:cs typeface="Poppins" pitchFamily="2" charset="77"/>
            </a:endParaRPr>
          </a:p>
          <a:p>
            <a:pPr marL="0" indent="0">
              <a:lnSpc>
                <a:spcPct val="100000"/>
              </a:lnSpc>
              <a:buNone/>
            </a:pPr>
            <a:endParaRPr lang="es-ES" sz="1600" dirty="0">
              <a:solidFill>
                <a:srgbClr val="001C35"/>
              </a:solidFill>
              <a:latin typeface="Poppins" pitchFamily="2" charset="77"/>
              <a:cs typeface="Poppins" pitchFamily="2" charset="77"/>
            </a:endParaRPr>
          </a:p>
        </p:txBody>
      </p:sp>
    </p:spTree>
    <p:extLst>
      <p:ext uri="{BB962C8B-B14F-4D97-AF65-F5344CB8AC3E}">
        <p14:creationId xmlns:p14="http://schemas.microsoft.com/office/powerpoint/2010/main" val="4102915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23E60C-45C4-7842-820E-1B9863AEB3D2}"/>
              </a:ext>
            </a:extLst>
          </p:cNvPr>
          <p:cNvSpPr>
            <a:spLocks noGrp="1"/>
          </p:cNvSpPr>
          <p:nvPr>
            <p:ph type="title"/>
          </p:nvPr>
        </p:nvSpPr>
        <p:spPr/>
        <p:txBody>
          <a:bodyPr>
            <a:normAutofit/>
          </a:bodyPr>
          <a:lstStyle/>
          <a:p>
            <a:r>
              <a:rPr lang="es-ES" sz="3500" b="1" dirty="0">
                <a:solidFill>
                  <a:srgbClr val="0045FF"/>
                </a:solidFill>
                <a:latin typeface="Poppins ExtraBold" pitchFamily="2" charset="77"/>
                <a:cs typeface="Poppins ExtraBold" pitchFamily="2" charset="77"/>
              </a:rPr>
              <a:t>Para trabajar:</a:t>
            </a:r>
          </a:p>
        </p:txBody>
      </p:sp>
      <p:sp>
        <p:nvSpPr>
          <p:cNvPr id="3" name="Marcador de contenido 2">
            <a:extLst>
              <a:ext uri="{FF2B5EF4-FFF2-40B4-BE49-F238E27FC236}">
                <a16:creationId xmlns:a16="http://schemas.microsoft.com/office/drawing/2014/main" id="{184473C1-7632-DD4C-B5AA-4D3D027D13E6}"/>
              </a:ext>
            </a:extLst>
          </p:cNvPr>
          <p:cNvSpPr>
            <a:spLocks noGrp="1"/>
          </p:cNvSpPr>
          <p:nvPr>
            <p:ph idx="1"/>
          </p:nvPr>
        </p:nvSpPr>
        <p:spPr/>
        <p:txBody>
          <a:bodyPr>
            <a:normAutofit/>
          </a:bodyPr>
          <a:lstStyle/>
          <a:p>
            <a:pPr marL="0" indent="0">
              <a:lnSpc>
                <a:spcPct val="100000"/>
              </a:lnSpc>
              <a:buNone/>
            </a:pPr>
            <a:r>
              <a:rPr lang="es-ES" sz="1600" b="1" dirty="0">
                <a:solidFill>
                  <a:srgbClr val="001C35"/>
                </a:solidFill>
                <a:latin typeface="Poppins" pitchFamily="2" charset="77"/>
                <a:cs typeface="Poppins" pitchFamily="2" charset="77"/>
              </a:rPr>
              <a:t>URLS:</a:t>
            </a:r>
          </a:p>
          <a:p>
            <a:pPr lvl="1">
              <a:lnSpc>
                <a:spcPct val="100000"/>
              </a:lnSpc>
            </a:pPr>
            <a:r>
              <a:rPr lang="es-ES" sz="1600" dirty="0">
                <a:solidFill>
                  <a:srgbClr val="001C35"/>
                </a:solidFill>
                <a:latin typeface="Poppins" pitchFamily="2" charset="77"/>
              </a:rPr>
              <a:t>Una URL es una dirección que identifica de forma única un recurso.</a:t>
            </a:r>
          </a:p>
          <a:p>
            <a:pPr lvl="1">
              <a:lnSpc>
                <a:spcPct val="100000"/>
              </a:lnSpc>
            </a:pPr>
            <a:r>
              <a:rPr lang="es-ES" sz="1600" dirty="0">
                <a:solidFill>
                  <a:srgbClr val="001C35"/>
                </a:solidFill>
                <a:latin typeface="Poppins" pitchFamily="2" charset="77"/>
              </a:rPr>
              <a:t>Los distintos documentos que forman una página web se relacionan entre sí mediante </a:t>
            </a:r>
            <a:r>
              <a:rPr lang="es-ES" sz="1600" dirty="0" err="1">
                <a:solidFill>
                  <a:srgbClr val="001C35"/>
                </a:solidFill>
                <a:latin typeface="Poppins" pitchFamily="2" charset="77"/>
              </a:rPr>
              <a:t>URLs</a:t>
            </a:r>
            <a:r>
              <a:rPr lang="es-ES" sz="1600" dirty="0">
                <a:solidFill>
                  <a:srgbClr val="001C35"/>
                </a:solidFill>
                <a:latin typeface="Poppins" pitchFamily="2" charset="77"/>
              </a:rPr>
              <a:t>.</a:t>
            </a:r>
          </a:p>
          <a:p>
            <a:pPr lvl="1">
              <a:lnSpc>
                <a:spcPct val="100000"/>
              </a:lnSpc>
            </a:pPr>
            <a:r>
              <a:rPr lang="es-ES" sz="1600" dirty="0">
                <a:solidFill>
                  <a:srgbClr val="001C35"/>
                </a:solidFill>
                <a:latin typeface="Poppins" pitchFamily="2" charset="77"/>
              </a:rPr>
              <a:t>El HTML que carga los demás será localizado a su vez mediante una URL.</a:t>
            </a:r>
          </a:p>
          <a:p>
            <a:pPr lvl="1">
              <a:lnSpc>
                <a:spcPct val="100000"/>
              </a:lnSpc>
            </a:pPr>
            <a:r>
              <a:rPr lang="es-ES" sz="1600" dirty="0">
                <a:solidFill>
                  <a:srgbClr val="001C35"/>
                </a:solidFill>
                <a:latin typeface="Poppins" pitchFamily="2" charset="77"/>
              </a:rPr>
              <a:t>Las </a:t>
            </a:r>
            <a:r>
              <a:rPr lang="es-ES" sz="1600" dirty="0" err="1">
                <a:solidFill>
                  <a:srgbClr val="001C35"/>
                </a:solidFill>
                <a:latin typeface="Poppins" pitchFamily="2" charset="77"/>
              </a:rPr>
              <a:t>URLs</a:t>
            </a:r>
            <a:r>
              <a:rPr lang="es-ES" sz="1600" dirty="0">
                <a:solidFill>
                  <a:srgbClr val="001C35"/>
                </a:solidFill>
                <a:latin typeface="Poppins" pitchFamily="2" charset="77"/>
              </a:rPr>
              <a:t> pueden ser absolutas o relativas.</a:t>
            </a:r>
          </a:p>
          <a:p>
            <a:pPr marL="0" indent="0">
              <a:lnSpc>
                <a:spcPct val="100000"/>
              </a:lnSpc>
              <a:buNone/>
            </a:pPr>
            <a:endParaRPr lang="es-ES" sz="1600" b="1" dirty="0">
              <a:solidFill>
                <a:srgbClr val="001C35"/>
              </a:solidFill>
              <a:latin typeface="Poppins" pitchFamily="2" charset="77"/>
              <a:cs typeface="Poppins" pitchFamily="2" charset="77"/>
            </a:endParaRPr>
          </a:p>
          <a:p>
            <a:pPr marL="0" indent="0">
              <a:lnSpc>
                <a:spcPct val="100000"/>
              </a:lnSpc>
              <a:buNone/>
            </a:pPr>
            <a:r>
              <a:rPr lang="es-ES" sz="1600" b="1" dirty="0">
                <a:solidFill>
                  <a:srgbClr val="001C35"/>
                </a:solidFill>
                <a:latin typeface="Poppins" pitchFamily="2" charset="77"/>
                <a:cs typeface="Poppins" pitchFamily="2" charset="77"/>
              </a:rPr>
              <a:t>Consola de depuración:</a:t>
            </a:r>
          </a:p>
          <a:p>
            <a:pPr marL="0" indent="0">
              <a:lnSpc>
                <a:spcPct val="100000"/>
              </a:lnSpc>
              <a:buNone/>
            </a:pPr>
            <a:r>
              <a:rPr lang="es-ES" sz="1600" dirty="0">
                <a:solidFill>
                  <a:srgbClr val="001C35"/>
                </a:solidFill>
                <a:latin typeface="Poppins" pitchFamily="2" charset="77"/>
                <a:cs typeface="Poppins" pitchFamily="2" charset="77"/>
              </a:rPr>
              <a:t>En el navegador con la tecla f12 podemos abrir el inspector de la página.</a:t>
            </a:r>
          </a:p>
          <a:p>
            <a:pPr marL="0" indent="0">
              <a:lnSpc>
                <a:spcPct val="100000"/>
              </a:lnSpc>
              <a:buNone/>
            </a:pPr>
            <a:r>
              <a:rPr lang="es-ES" sz="1600" dirty="0">
                <a:solidFill>
                  <a:srgbClr val="001C35"/>
                </a:solidFill>
                <a:latin typeface="Poppins" pitchFamily="2" charset="77"/>
                <a:cs typeface="Poppins" pitchFamily="2" charset="77"/>
              </a:rPr>
              <a:t>Esencialmente nos centraremos en:</a:t>
            </a:r>
          </a:p>
          <a:p>
            <a:pPr lvl="1">
              <a:lnSpc>
                <a:spcPct val="100000"/>
              </a:lnSpc>
            </a:pPr>
            <a:r>
              <a:rPr lang="es-ES" sz="1600" dirty="0" err="1">
                <a:solidFill>
                  <a:srgbClr val="001C35"/>
                </a:solidFill>
                <a:latin typeface="Poppins" pitchFamily="2" charset="77"/>
                <a:cs typeface="Poppins" pitchFamily="2" charset="77"/>
              </a:rPr>
              <a:t>Elements</a:t>
            </a:r>
            <a:r>
              <a:rPr lang="es-ES" sz="1600" dirty="0">
                <a:solidFill>
                  <a:srgbClr val="001C35"/>
                </a:solidFill>
                <a:latin typeface="Poppins" pitchFamily="2" charset="77"/>
                <a:cs typeface="Poppins" pitchFamily="2" charset="77"/>
              </a:rPr>
              <a:t> + </a:t>
            </a:r>
            <a:r>
              <a:rPr lang="es-ES" sz="1600" dirty="0" err="1">
                <a:solidFill>
                  <a:srgbClr val="001C35"/>
                </a:solidFill>
                <a:latin typeface="Poppins" pitchFamily="2" charset="77"/>
                <a:cs typeface="Poppins" pitchFamily="2" charset="77"/>
              </a:rPr>
              <a:t>Styles</a:t>
            </a:r>
            <a:r>
              <a:rPr lang="es-ES" sz="1600" dirty="0">
                <a:solidFill>
                  <a:srgbClr val="001C35"/>
                </a:solidFill>
                <a:latin typeface="Poppins" pitchFamily="2" charset="77"/>
                <a:cs typeface="Poppins" pitchFamily="2" charset="77"/>
              </a:rPr>
              <a:t> (HTML + CSS)</a:t>
            </a:r>
          </a:p>
          <a:p>
            <a:pPr lvl="1">
              <a:lnSpc>
                <a:spcPct val="100000"/>
              </a:lnSpc>
            </a:pPr>
            <a:r>
              <a:rPr lang="es-ES" sz="1600" dirty="0" err="1">
                <a:solidFill>
                  <a:srgbClr val="001C35"/>
                </a:solidFill>
                <a:latin typeface="Poppins" pitchFamily="2" charset="77"/>
                <a:cs typeface="Poppins" pitchFamily="2" charset="77"/>
              </a:rPr>
              <a:t>Console</a:t>
            </a:r>
            <a:r>
              <a:rPr lang="es-ES" sz="1600" dirty="0">
                <a:solidFill>
                  <a:srgbClr val="001C35"/>
                </a:solidFill>
                <a:latin typeface="Poppins" pitchFamily="2" charset="77"/>
                <a:cs typeface="Poppins" pitchFamily="2" charset="77"/>
              </a:rPr>
              <a:t> (JS)</a:t>
            </a:r>
          </a:p>
        </p:txBody>
      </p:sp>
    </p:spTree>
    <p:extLst>
      <p:ext uri="{BB962C8B-B14F-4D97-AF65-F5344CB8AC3E}">
        <p14:creationId xmlns:p14="http://schemas.microsoft.com/office/powerpoint/2010/main" val="1039097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ángulo 14">
            <a:extLst>
              <a:ext uri="{FF2B5EF4-FFF2-40B4-BE49-F238E27FC236}">
                <a16:creationId xmlns:a16="http://schemas.microsoft.com/office/drawing/2014/main" id="{7E05593D-A80C-F043-9692-A86A2CB31D27}"/>
              </a:ext>
            </a:extLst>
          </p:cNvPr>
          <p:cNvSpPr/>
          <p:nvPr/>
        </p:nvSpPr>
        <p:spPr>
          <a:xfrm>
            <a:off x="0" y="0"/>
            <a:ext cx="12192000" cy="6858000"/>
          </a:xfrm>
          <a:prstGeom prst="rect">
            <a:avLst/>
          </a:prstGeom>
          <a:solidFill>
            <a:srgbClr val="004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rgbClr val="0045FF"/>
              </a:solidFill>
            </a:endParaRPr>
          </a:p>
        </p:txBody>
      </p:sp>
      <p:pic>
        <p:nvPicPr>
          <p:cNvPr id="13" name="Imagen 12">
            <a:extLst>
              <a:ext uri="{FF2B5EF4-FFF2-40B4-BE49-F238E27FC236}">
                <a16:creationId xmlns:a16="http://schemas.microsoft.com/office/drawing/2014/main" id="{C09D57FD-16AF-1740-B81E-8E81E995BAFC}"/>
              </a:ext>
            </a:extLst>
          </p:cNvPr>
          <p:cNvPicPr>
            <a:picLocks noChangeAspect="1"/>
          </p:cNvPicPr>
          <p:nvPr/>
        </p:nvPicPr>
        <p:blipFill>
          <a:blip r:embed="rId2"/>
          <a:stretch>
            <a:fillRect/>
          </a:stretch>
        </p:blipFill>
        <p:spPr>
          <a:xfrm>
            <a:off x="2254" y="0"/>
            <a:ext cx="12187491" cy="6858000"/>
          </a:xfrm>
          <a:prstGeom prst="rect">
            <a:avLst/>
          </a:prstGeom>
        </p:spPr>
      </p:pic>
      <p:sp>
        <p:nvSpPr>
          <p:cNvPr id="9" name="CuadroTexto 8">
            <a:extLst>
              <a:ext uri="{FF2B5EF4-FFF2-40B4-BE49-F238E27FC236}">
                <a16:creationId xmlns:a16="http://schemas.microsoft.com/office/drawing/2014/main" id="{9B3F561E-982B-6740-8438-A8BC13944185}"/>
              </a:ext>
            </a:extLst>
          </p:cNvPr>
          <p:cNvSpPr txBox="1"/>
          <p:nvPr/>
        </p:nvSpPr>
        <p:spPr>
          <a:xfrm>
            <a:off x="917707" y="1250152"/>
            <a:ext cx="7278130" cy="2831544"/>
          </a:xfrm>
          <a:prstGeom prst="rect">
            <a:avLst/>
          </a:prstGeom>
          <a:noFill/>
        </p:spPr>
        <p:txBody>
          <a:bodyPr wrap="square" rtlCol="0">
            <a:spAutoFit/>
          </a:bodyPr>
          <a:lstStyle/>
          <a:p>
            <a:pPr>
              <a:buClr>
                <a:srgbClr val="001C35"/>
              </a:buClr>
            </a:pPr>
            <a:r>
              <a:rPr lang="es-ES" sz="5400" b="1" dirty="0">
                <a:solidFill>
                  <a:schemeClr val="bg1"/>
                </a:solidFill>
                <a:latin typeface="Poppins ExtraBold" pitchFamily="2" charset="77"/>
                <a:cs typeface="Poppins ExtraBold" pitchFamily="2" charset="77"/>
              </a:rPr>
              <a:t>04.</a:t>
            </a:r>
          </a:p>
          <a:p>
            <a:pPr>
              <a:buClr>
                <a:srgbClr val="001C35"/>
              </a:buClr>
            </a:pPr>
            <a:r>
              <a:rPr lang="es-ES" sz="4400" b="1" dirty="0">
                <a:solidFill>
                  <a:schemeClr val="bg1"/>
                </a:solidFill>
                <a:latin typeface="Poppins SemiBold" pitchFamily="2" charset="77"/>
                <a:cs typeface="Poppins SemiBold" pitchFamily="2" charset="77"/>
              </a:rPr>
              <a:t>DOM y estructura general HTML</a:t>
            </a:r>
          </a:p>
          <a:p>
            <a:endParaRPr lang="es-ES" sz="3600" b="1" dirty="0">
              <a:solidFill>
                <a:schemeClr val="bg1"/>
              </a:solidFill>
              <a:latin typeface="Poppins ExtraBold" pitchFamily="2" charset="77"/>
              <a:cs typeface="Poppins ExtraBold" pitchFamily="2" charset="77"/>
            </a:endParaRPr>
          </a:p>
        </p:txBody>
      </p:sp>
    </p:spTree>
    <p:extLst>
      <p:ext uri="{BB962C8B-B14F-4D97-AF65-F5344CB8AC3E}">
        <p14:creationId xmlns:p14="http://schemas.microsoft.com/office/powerpoint/2010/main" val="979343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23E60C-45C4-7842-820E-1B9863AEB3D2}"/>
              </a:ext>
            </a:extLst>
          </p:cNvPr>
          <p:cNvSpPr>
            <a:spLocks noGrp="1"/>
          </p:cNvSpPr>
          <p:nvPr>
            <p:ph type="title"/>
          </p:nvPr>
        </p:nvSpPr>
        <p:spPr/>
        <p:txBody>
          <a:bodyPr>
            <a:normAutofit/>
          </a:bodyPr>
          <a:lstStyle/>
          <a:p>
            <a:r>
              <a:rPr lang="es-ES" sz="3500" b="1" dirty="0">
                <a:solidFill>
                  <a:srgbClr val="0045FF"/>
                </a:solidFill>
                <a:latin typeface="Poppins ExtraBold" pitchFamily="2" charset="77"/>
                <a:cs typeface="Poppins ExtraBold" pitchFamily="2" charset="77"/>
              </a:rPr>
              <a:t>DOM</a:t>
            </a:r>
          </a:p>
        </p:txBody>
      </p:sp>
      <p:sp>
        <p:nvSpPr>
          <p:cNvPr id="3" name="Marcador de contenido 2">
            <a:extLst>
              <a:ext uri="{FF2B5EF4-FFF2-40B4-BE49-F238E27FC236}">
                <a16:creationId xmlns:a16="http://schemas.microsoft.com/office/drawing/2014/main" id="{184473C1-7632-DD4C-B5AA-4D3D027D13E6}"/>
              </a:ext>
            </a:extLst>
          </p:cNvPr>
          <p:cNvSpPr>
            <a:spLocks noGrp="1"/>
          </p:cNvSpPr>
          <p:nvPr>
            <p:ph idx="1"/>
          </p:nvPr>
        </p:nvSpPr>
        <p:spPr/>
        <p:txBody>
          <a:bodyPr>
            <a:normAutofit/>
          </a:bodyPr>
          <a:lstStyle/>
          <a:p>
            <a:pPr marL="0" indent="0">
              <a:lnSpc>
                <a:spcPct val="100000"/>
              </a:lnSpc>
              <a:buNone/>
            </a:pPr>
            <a:r>
              <a:rPr lang="es-ES" sz="1600" dirty="0" err="1">
                <a:solidFill>
                  <a:srgbClr val="001C35"/>
                </a:solidFill>
                <a:latin typeface="Poppins" pitchFamily="2" charset="77"/>
                <a:cs typeface="Poppins" pitchFamily="2" charset="77"/>
              </a:rPr>
              <a:t>Document</a:t>
            </a:r>
            <a:r>
              <a:rPr lang="es-ES" sz="1600" dirty="0">
                <a:solidFill>
                  <a:srgbClr val="001C35"/>
                </a:solidFill>
                <a:latin typeface="Poppins" pitchFamily="2" charset="77"/>
                <a:cs typeface="Poppins" pitchFamily="2" charset="77"/>
              </a:rPr>
              <a:t> </a:t>
            </a:r>
            <a:r>
              <a:rPr lang="es-ES" sz="1600" dirty="0" err="1">
                <a:solidFill>
                  <a:srgbClr val="001C35"/>
                </a:solidFill>
                <a:latin typeface="Poppins" pitchFamily="2" charset="77"/>
                <a:cs typeface="Poppins" pitchFamily="2" charset="77"/>
              </a:rPr>
              <a:t>Object</a:t>
            </a:r>
            <a:r>
              <a:rPr lang="es-ES" sz="1600" dirty="0">
                <a:solidFill>
                  <a:srgbClr val="001C35"/>
                </a:solidFill>
                <a:latin typeface="Poppins" pitchFamily="2" charset="77"/>
                <a:cs typeface="Poppins" pitchFamily="2" charset="77"/>
              </a:rPr>
              <a:t> </a:t>
            </a:r>
            <a:r>
              <a:rPr lang="es-ES" sz="1600" dirty="0" err="1">
                <a:solidFill>
                  <a:srgbClr val="001C35"/>
                </a:solidFill>
                <a:latin typeface="Poppins" pitchFamily="2" charset="77"/>
                <a:cs typeface="Poppins" pitchFamily="2" charset="77"/>
              </a:rPr>
              <a:t>Model</a:t>
            </a:r>
            <a:endParaRPr lang="es-ES" sz="1600" dirty="0">
              <a:solidFill>
                <a:srgbClr val="001C35"/>
              </a:solidFill>
              <a:latin typeface="Poppins" pitchFamily="2" charset="77"/>
              <a:cs typeface="Poppins" pitchFamily="2" charset="77"/>
            </a:endParaRPr>
          </a:p>
          <a:p>
            <a:pPr>
              <a:lnSpc>
                <a:spcPct val="100000"/>
              </a:lnSpc>
            </a:pPr>
            <a:r>
              <a:rPr lang="es-ES" sz="1600" dirty="0">
                <a:solidFill>
                  <a:srgbClr val="001C35"/>
                </a:solidFill>
                <a:latin typeface="Poppins" pitchFamily="2" charset="77"/>
                <a:cs typeface="Poppins" pitchFamily="2" charset="77"/>
              </a:rPr>
              <a:t>Es un API que transforma las etiquetas HTML en nodos con los que se puede operar (crear, eliminar, modificar…)</a:t>
            </a:r>
          </a:p>
          <a:p>
            <a:pPr>
              <a:lnSpc>
                <a:spcPct val="100000"/>
              </a:lnSpc>
            </a:pPr>
            <a:r>
              <a:rPr lang="es-ES" sz="1600" dirty="0">
                <a:solidFill>
                  <a:srgbClr val="001C35"/>
                </a:solidFill>
                <a:latin typeface="Poppins" pitchFamily="2" charset="77"/>
                <a:cs typeface="Poppins" pitchFamily="2" charset="77"/>
              </a:rPr>
              <a:t>Define la estructura de elementos y contenedores que forman una página web</a:t>
            </a:r>
          </a:p>
          <a:p>
            <a:pPr>
              <a:lnSpc>
                <a:spcPct val="100000"/>
              </a:lnSpc>
            </a:pPr>
            <a:r>
              <a:rPr lang="es-ES" sz="1600" dirty="0">
                <a:solidFill>
                  <a:srgbClr val="001C35"/>
                </a:solidFill>
                <a:latin typeface="Poppins" pitchFamily="2" charset="77"/>
                <a:cs typeface="Poppins" pitchFamily="2" charset="77"/>
              </a:rPr>
              <a:t>Cada elemento se define como nodo</a:t>
            </a:r>
          </a:p>
          <a:p>
            <a:pPr>
              <a:lnSpc>
                <a:spcPct val="100000"/>
              </a:lnSpc>
            </a:pPr>
            <a:r>
              <a:rPr lang="es-ES" sz="1600" dirty="0">
                <a:solidFill>
                  <a:srgbClr val="001C35"/>
                </a:solidFill>
                <a:latin typeface="Poppins" pitchFamily="2" charset="77"/>
                <a:cs typeface="Poppins" pitchFamily="2" charset="77"/>
              </a:rPr>
              <a:t>Etiquetas </a:t>
            </a:r>
            <a:r>
              <a:rPr lang="es-ES" sz="1600" dirty="0" err="1">
                <a:solidFill>
                  <a:srgbClr val="001C35"/>
                </a:solidFill>
                <a:latin typeface="Poppins" pitchFamily="2" charset="77"/>
                <a:cs typeface="Poppins" pitchFamily="2" charset="77"/>
              </a:rPr>
              <a:t>html</a:t>
            </a:r>
            <a:r>
              <a:rPr lang="es-ES" sz="1600" dirty="0">
                <a:solidFill>
                  <a:srgbClr val="001C35"/>
                </a:solidFill>
                <a:latin typeface="Poppins" pitchFamily="2" charset="77"/>
                <a:cs typeface="Poppins" pitchFamily="2" charset="77"/>
              </a:rPr>
              <a:t> como generadores de nodos</a:t>
            </a:r>
          </a:p>
          <a:p>
            <a:pPr>
              <a:lnSpc>
                <a:spcPct val="100000"/>
              </a:lnSpc>
            </a:pPr>
            <a:r>
              <a:rPr lang="es-ES" sz="1600" dirty="0">
                <a:solidFill>
                  <a:srgbClr val="001C35"/>
                </a:solidFill>
                <a:latin typeface="Poppins" pitchFamily="2" charset="77"/>
                <a:cs typeface="Poppins" pitchFamily="2" charset="77"/>
              </a:rPr>
              <a:t>Los nodos se relacionan y anidan creando una jerarquía en forma de árbol</a:t>
            </a:r>
          </a:p>
          <a:p>
            <a:pPr lvl="1">
              <a:lnSpc>
                <a:spcPct val="100000"/>
              </a:lnSpc>
            </a:pPr>
            <a:r>
              <a:rPr lang="es-ES" sz="1400" dirty="0" err="1">
                <a:solidFill>
                  <a:srgbClr val="001C35"/>
                </a:solidFill>
                <a:latin typeface="Poppins" pitchFamily="2" charset="77"/>
                <a:cs typeface="Poppins" pitchFamily="2" charset="77"/>
              </a:rPr>
              <a:t>Document</a:t>
            </a:r>
            <a:endParaRPr lang="es-ES" sz="1400" dirty="0">
              <a:solidFill>
                <a:srgbClr val="001C35"/>
              </a:solidFill>
              <a:latin typeface="Poppins" pitchFamily="2" charset="77"/>
              <a:cs typeface="Poppins" pitchFamily="2" charset="77"/>
            </a:endParaRPr>
          </a:p>
          <a:p>
            <a:pPr lvl="1">
              <a:lnSpc>
                <a:spcPct val="100000"/>
              </a:lnSpc>
            </a:pPr>
            <a:r>
              <a:rPr lang="es-ES" sz="1400" dirty="0">
                <a:solidFill>
                  <a:srgbClr val="001C35"/>
                </a:solidFill>
                <a:latin typeface="Poppins" pitchFamily="2" charset="77"/>
                <a:cs typeface="Poppins" pitchFamily="2" charset="77"/>
              </a:rPr>
              <a:t>Nodo raíz: </a:t>
            </a:r>
            <a:r>
              <a:rPr lang="es-ES" sz="1400" dirty="0" err="1">
                <a:solidFill>
                  <a:srgbClr val="001C35"/>
                </a:solidFill>
                <a:latin typeface="Poppins" pitchFamily="2" charset="77"/>
                <a:cs typeface="Poppins" pitchFamily="2" charset="77"/>
              </a:rPr>
              <a:t>html</a:t>
            </a:r>
            <a:endParaRPr lang="es-ES" sz="1400" dirty="0">
              <a:solidFill>
                <a:srgbClr val="001C35"/>
              </a:solidFill>
              <a:latin typeface="Poppins" pitchFamily="2" charset="77"/>
              <a:cs typeface="Poppins" pitchFamily="2" charset="77"/>
            </a:endParaRPr>
          </a:p>
          <a:p>
            <a:pPr lvl="1">
              <a:lnSpc>
                <a:spcPct val="100000"/>
              </a:lnSpc>
            </a:pPr>
            <a:r>
              <a:rPr lang="es-ES" sz="1400" dirty="0">
                <a:solidFill>
                  <a:srgbClr val="001C35"/>
                </a:solidFill>
                <a:latin typeface="Poppins" pitchFamily="2" charset="77"/>
                <a:cs typeface="Poppins" pitchFamily="2" charset="77"/>
              </a:rPr>
              <a:t>Nodos de página: head, </a:t>
            </a:r>
            <a:r>
              <a:rPr lang="es-ES" sz="1400" dirty="0" err="1">
                <a:solidFill>
                  <a:srgbClr val="001C35"/>
                </a:solidFill>
                <a:latin typeface="Poppins" pitchFamily="2" charset="77"/>
                <a:cs typeface="Poppins" pitchFamily="2" charset="77"/>
              </a:rPr>
              <a:t>body</a:t>
            </a:r>
            <a:endParaRPr lang="es-ES" sz="1400" dirty="0">
              <a:solidFill>
                <a:srgbClr val="001C35"/>
              </a:solidFill>
              <a:latin typeface="Poppins" pitchFamily="2" charset="77"/>
              <a:cs typeface="Poppins" pitchFamily="2" charset="77"/>
            </a:endParaRPr>
          </a:p>
          <a:p>
            <a:pPr lvl="1">
              <a:lnSpc>
                <a:spcPct val="100000"/>
              </a:lnSpc>
            </a:pPr>
            <a:r>
              <a:rPr lang="es-ES" sz="1400" dirty="0">
                <a:solidFill>
                  <a:srgbClr val="001C35"/>
                </a:solidFill>
                <a:latin typeface="Poppins" pitchFamily="2" charset="77"/>
                <a:cs typeface="Poppins" pitchFamily="2" charset="77"/>
              </a:rPr>
              <a:t>Nodos padres</a:t>
            </a:r>
          </a:p>
          <a:p>
            <a:pPr lvl="1">
              <a:lnSpc>
                <a:spcPct val="100000"/>
              </a:lnSpc>
            </a:pPr>
            <a:r>
              <a:rPr lang="es-ES" sz="1400" dirty="0">
                <a:solidFill>
                  <a:srgbClr val="001C35"/>
                </a:solidFill>
                <a:latin typeface="Poppins" pitchFamily="2" charset="77"/>
                <a:cs typeface="Poppins" pitchFamily="2" charset="77"/>
              </a:rPr>
              <a:t>Nodos hermanos</a:t>
            </a:r>
          </a:p>
          <a:p>
            <a:pPr lvl="1">
              <a:lnSpc>
                <a:spcPct val="100000"/>
              </a:lnSpc>
            </a:pPr>
            <a:r>
              <a:rPr lang="es-ES" sz="1400" dirty="0">
                <a:solidFill>
                  <a:srgbClr val="001C35"/>
                </a:solidFill>
                <a:latin typeface="Poppins" pitchFamily="2" charset="77"/>
                <a:cs typeface="Poppins" pitchFamily="2" charset="77"/>
              </a:rPr>
              <a:t>Nodos hijos</a:t>
            </a:r>
          </a:p>
          <a:p>
            <a:pPr lvl="1">
              <a:lnSpc>
                <a:spcPct val="100000"/>
              </a:lnSpc>
            </a:pPr>
            <a:r>
              <a:rPr lang="es-ES" sz="1400" dirty="0">
                <a:solidFill>
                  <a:srgbClr val="001C35"/>
                </a:solidFill>
                <a:latin typeface="Poppins" pitchFamily="2" charset="77"/>
                <a:cs typeface="Poppins" pitchFamily="2" charset="77"/>
              </a:rPr>
              <a:t>Nodos finales</a:t>
            </a:r>
          </a:p>
        </p:txBody>
      </p:sp>
    </p:spTree>
    <p:extLst>
      <p:ext uri="{BB962C8B-B14F-4D97-AF65-F5344CB8AC3E}">
        <p14:creationId xmlns:p14="http://schemas.microsoft.com/office/powerpoint/2010/main" val="919899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23E60C-45C4-7842-820E-1B9863AEB3D2}"/>
              </a:ext>
            </a:extLst>
          </p:cNvPr>
          <p:cNvSpPr>
            <a:spLocks noGrp="1"/>
          </p:cNvSpPr>
          <p:nvPr>
            <p:ph type="title"/>
          </p:nvPr>
        </p:nvSpPr>
        <p:spPr/>
        <p:txBody>
          <a:bodyPr>
            <a:normAutofit/>
          </a:bodyPr>
          <a:lstStyle/>
          <a:p>
            <a:r>
              <a:rPr lang="es-ES" sz="3500" b="1" dirty="0">
                <a:solidFill>
                  <a:srgbClr val="0045FF"/>
                </a:solidFill>
                <a:latin typeface="Poppins ExtraBold" pitchFamily="2" charset="77"/>
                <a:cs typeface="Poppins ExtraBold" pitchFamily="2" charset="77"/>
              </a:rPr>
              <a:t>Ejemplo de estructura</a:t>
            </a:r>
          </a:p>
        </p:txBody>
      </p:sp>
      <p:sp>
        <p:nvSpPr>
          <p:cNvPr id="3" name="Marcador de contenido 2">
            <a:extLst>
              <a:ext uri="{FF2B5EF4-FFF2-40B4-BE49-F238E27FC236}">
                <a16:creationId xmlns:a16="http://schemas.microsoft.com/office/drawing/2014/main" id="{184473C1-7632-DD4C-B5AA-4D3D027D13E6}"/>
              </a:ext>
            </a:extLst>
          </p:cNvPr>
          <p:cNvSpPr>
            <a:spLocks noGrp="1"/>
          </p:cNvSpPr>
          <p:nvPr>
            <p:ph idx="1"/>
          </p:nvPr>
        </p:nvSpPr>
        <p:spPr/>
        <p:txBody>
          <a:bodyPr>
            <a:normAutofit/>
          </a:bodyPr>
          <a:lstStyle/>
          <a:p>
            <a:pPr marL="0" lvl="0" indent="0">
              <a:buNone/>
            </a:pPr>
            <a:r>
              <a:rPr lang="es-ES" sz="1600" dirty="0">
                <a:latin typeface="Consolas" panose="020B0609020204030204" pitchFamily="49" charset="0"/>
              </a:rPr>
              <a:t>&lt;!DOCTYPE </a:t>
            </a:r>
            <a:r>
              <a:rPr lang="es-ES" sz="1600" dirty="0" err="1">
                <a:latin typeface="Consolas" panose="020B0609020204030204" pitchFamily="49" charset="0"/>
              </a:rPr>
              <a:t>html</a:t>
            </a:r>
            <a:r>
              <a:rPr lang="es-ES" sz="1600" dirty="0">
                <a:latin typeface="Consolas" panose="020B0609020204030204" pitchFamily="49" charset="0"/>
              </a:rPr>
              <a:t>&gt;</a:t>
            </a:r>
          </a:p>
          <a:p>
            <a:pPr marL="0" lvl="0" indent="0">
              <a:buNone/>
            </a:pPr>
            <a:r>
              <a:rPr lang="es-ES" sz="1600" dirty="0">
                <a:latin typeface="Consolas" panose="020B0609020204030204" pitchFamily="49" charset="0"/>
              </a:rPr>
              <a:t>&lt;</a:t>
            </a:r>
            <a:r>
              <a:rPr lang="es-ES" sz="1600" dirty="0" err="1">
                <a:latin typeface="Consolas" panose="020B0609020204030204" pitchFamily="49" charset="0"/>
              </a:rPr>
              <a:t>html</a:t>
            </a:r>
            <a:r>
              <a:rPr lang="es-ES" sz="1600" dirty="0">
                <a:latin typeface="Consolas" panose="020B0609020204030204" pitchFamily="49" charset="0"/>
              </a:rPr>
              <a:t>&gt;</a:t>
            </a:r>
          </a:p>
          <a:p>
            <a:pPr marL="0" indent="0">
              <a:buNone/>
            </a:pPr>
            <a:r>
              <a:rPr lang="es-ES" sz="1600" dirty="0">
                <a:solidFill>
                  <a:srgbClr val="333941"/>
                </a:solidFill>
                <a:latin typeface="Consolas" panose="020B0609020204030204" pitchFamily="49" charset="0"/>
              </a:rPr>
              <a:t>  &lt;head&gt;</a:t>
            </a:r>
          </a:p>
          <a:p>
            <a:pPr marL="0" indent="0">
              <a:buNone/>
            </a:pPr>
            <a:r>
              <a:rPr lang="es-ES" sz="1600" dirty="0">
                <a:solidFill>
                  <a:srgbClr val="333941"/>
                </a:solidFill>
                <a:latin typeface="Consolas" panose="020B0609020204030204" pitchFamily="49" charset="0"/>
              </a:rPr>
              <a:t>    </a:t>
            </a:r>
            <a:r>
              <a:rPr lang="es-ES" sz="1600" dirty="0">
                <a:solidFill>
                  <a:srgbClr val="FF0000"/>
                </a:solidFill>
                <a:latin typeface="Consolas" panose="020B0609020204030204" pitchFamily="49" charset="0"/>
              </a:rPr>
              <a:t>&lt;meta </a:t>
            </a:r>
            <a:r>
              <a:rPr lang="es-ES" sz="1600" dirty="0" err="1">
                <a:solidFill>
                  <a:srgbClr val="FF0000"/>
                </a:solidFill>
                <a:latin typeface="Consolas" panose="020B0609020204030204" pitchFamily="49" charset="0"/>
              </a:rPr>
              <a:t>charset</a:t>
            </a:r>
            <a:r>
              <a:rPr lang="es-ES" sz="1600" dirty="0">
                <a:solidFill>
                  <a:srgbClr val="FF0000"/>
                </a:solidFill>
                <a:latin typeface="Consolas" panose="020B0609020204030204" pitchFamily="49" charset="0"/>
              </a:rPr>
              <a:t>=“utf-8”&gt;</a:t>
            </a:r>
          </a:p>
          <a:p>
            <a:pPr marL="0" indent="0">
              <a:buNone/>
            </a:pPr>
            <a:r>
              <a:rPr lang="es-ES" sz="1600" dirty="0">
                <a:solidFill>
                  <a:srgbClr val="FF0000"/>
                </a:solidFill>
                <a:latin typeface="Consolas" panose="020B0609020204030204" pitchFamily="49" charset="0"/>
              </a:rPr>
              <a:t>    &lt;</a:t>
            </a:r>
            <a:r>
              <a:rPr lang="es-ES" sz="1600" dirty="0" err="1">
                <a:solidFill>
                  <a:srgbClr val="FF0000"/>
                </a:solidFill>
                <a:latin typeface="Consolas" panose="020B0609020204030204" pitchFamily="49" charset="0"/>
              </a:rPr>
              <a:t>title</a:t>
            </a:r>
            <a:r>
              <a:rPr lang="es-ES" sz="1600" dirty="0">
                <a:solidFill>
                  <a:srgbClr val="FF0000"/>
                </a:solidFill>
                <a:latin typeface="Consolas" panose="020B0609020204030204" pitchFamily="49" charset="0"/>
              </a:rPr>
              <a:t>&gt;Título de mi Web&lt;/</a:t>
            </a:r>
            <a:r>
              <a:rPr lang="es-ES" sz="1600" dirty="0" err="1">
                <a:solidFill>
                  <a:srgbClr val="FF0000"/>
                </a:solidFill>
                <a:latin typeface="Consolas" panose="020B0609020204030204" pitchFamily="49" charset="0"/>
              </a:rPr>
              <a:t>title</a:t>
            </a:r>
            <a:r>
              <a:rPr lang="es-ES" sz="1600" dirty="0">
                <a:solidFill>
                  <a:srgbClr val="FF0000"/>
                </a:solidFill>
                <a:latin typeface="Consolas" panose="020B0609020204030204" pitchFamily="49" charset="0"/>
              </a:rPr>
              <a:t>&gt;</a:t>
            </a:r>
          </a:p>
          <a:p>
            <a:pPr marL="0" indent="0">
              <a:buNone/>
            </a:pPr>
            <a:r>
              <a:rPr lang="es-ES" sz="1600" dirty="0">
                <a:solidFill>
                  <a:srgbClr val="333941"/>
                </a:solidFill>
                <a:latin typeface="Consolas" panose="020B0609020204030204" pitchFamily="49" charset="0"/>
              </a:rPr>
              <a:t>  &lt;/head&gt;</a:t>
            </a:r>
            <a:endParaRPr lang="en-US" sz="1600" dirty="0"/>
          </a:p>
          <a:p>
            <a:pPr marL="0" indent="0">
              <a:buNone/>
            </a:pPr>
            <a:r>
              <a:rPr lang="es-ES" sz="1600" dirty="0">
                <a:solidFill>
                  <a:srgbClr val="333941"/>
                </a:solidFill>
                <a:latin typeface="Consolas" panose="020B0609020204030204" pitchFamily="49" charset="0"/>
              </a:rPr>
              <a:t>  &lt;</a:t>
            </a:r>
            <a:r>
              <a:rPr lang="es-ES" sz="1600" dirty="0" err="1">
                <a:solidFill>
                  <a:srgbClr val="333941"/>
                </a:solidFill>
                <a:latin typeface="Consolas" panose="020B0609020204030204" pitchFamily="49" charset="0"/>
              </a:rPr>
              <a:t>body</a:t>
            </a:r>
            <a:r>
              <a:rPr lang="es-ES" sz="1600" dirty="0">
                <a:solidFill>
                  <a:srgbClr val="333941"/>
                </a:solidFill>
                <a:latin typeface="Consolas" panose="020B0609020204030204" pitchFamily="49" charset="0"/>
              </a:rPr>
              <a:t>&gt;</a:t>
            </a:r>
          </a:p>
          <a:p>
            <a:pPr marL="0" indent="0">
              <a:buNone/>
            </a:pPr>
            <a:r>
              <a:rPr lang="es-ES" sz="1600" dirty="0">
                <a:solidFill>
                  <a:srgbClr val="333941"/>
                </a:solidFill>
                <a:latin typeface="Consolas" panose="020B0609020204030204" pitchFamily="49" charset="0"/>
              </a:rPr>
              <a:t>    </a:t>
            </a:r>
            <a:r>
              <a:rPr lang="es-ES" sz="1600" dirty="0">
                <a:solidFill>
                  <a:srgbClr val="FF0000"/>
                </a:solidFill>
                <a:latin typeface="Consolas" panose="020B0609020204030204" pitchFamily="49" charset="0"/>
              </a:rPr>
              <a:t>&lt;h1&gt;Mi web&lt;/h1&gt;</a:t>
            </a:r>
          </a:p>
          <a:p>
            <a:pPr marL="0" indent="0">
              <a:buNone/>
            </a:pPr>
            <a:r>
              <a:rPr lang="es-ES" sz="1600" dirty="0">
                <a:solidFill>
                  <a:srgbClr val="333941"/>
                </a:solidFill>
                <a:latin typeface="Consolas" panose="020B0609020204030204" pitchFamily="49" charset="0"/>
              </a:rPr>
              <a:t>    </a:t>
            </a:r>
            <a:r>
              <a:rPr lang="es-ES" sz="1600" dirty="0">
                <a:solidFill>
                  <a:srgbClr val="FF0000"/>
                </a:solidFill>
                <a:latin typeface="Consolas" panose="020B0609020204030204" pitchFamily="49" charset="0"/>
              </a:rPr>
              <a:t>&lt;a </a:t>
            </a:r>
            <a:r>
              <a:rPr lang="es-ES" sz="1600" dirty="0" err="1">
                <a:solidFill>
                  <a:srgbClr val="FF0000"/>
                </a:solidFill>
                <a:latin typeface="Consolas" panose="020B0609020204030204" pitchFamily="49" charset="0"/>
              </a:rPr>
              <a:t>href</a:t>
            </a:r>
            <a:r>
              <a:rPr lang="es-ES" sz="1600" dirty="0">
                <a:solidFill>
                  <a:srgbClr val="FF0000"/>
                </a:solidFill>
                <a:latin typeface="Consolas" panose="020B0609020204030204" pitchFamily="49" charset="0"/>
              </a:rPr>
              <a:t>=“http</a:t>
            </a:r>
            <a:r>
              <a:rPr lang="es-ES" sz="1600" dirty="0">
                <a:solidFill>
                  <a:srgbClr val="FF0000"/>
                </a:solidFill>
                <a:latin typeface="Consolas" panose="020B0609020204030204" pitchFamily="49" charset="0"/>
                <a:sym typeface="Wingdings" panose="05000000000000000000" pitchFamily="2" charset="2"/>
              </a:rPr>
              <a:t>//www.vectoritcgroup.com”</a:t>
            </a:r>
            <a:r>
              <a:rPr lang="es-ES" sz="1600" dirty="0">
                <a:solidFill>
                  <a:srgbClr val="FF0000"/>
                </a:solidFill>
                <a:latin typeface="Consolas" panose="020B0609020204030204" pitchFamily="49" charset="0"/>
              </a:rPr>
              <a:t>&gt;Web de Vector&lt;/a&gt;</a:t>
            </a:r>
          </a:p>
          <a:p>
            <a:pPr marL="0" indent="0">
              <a:buNone/>
            </a:pPr>
            <a:r>
              <a:rPr lang="es-ES" sz="1600" dirty="0">
                <a:solidFill>
                  <a:srgbClr val="333941"/>
                </a:solidFill>
                <a:latin typeface="Consolas" panose="020B0609020204030204" pitchFamily="49" charset="0"/>
              </a:rPr>
              <a:t>  &lt;/</a:t>
            </a:r>
            <a:r>
              <a:rPr lang="es-ES" sz="1600" dirty="0" err="1">
                <a:solidFill>
                  <a:srgbClr val="333941"/>
                </a:solidFill>
                <a:latin typeface="Consolas" panose="020B0609020204030204" pitchFamily="49" charset="0"/>
              </a:rPr>
              <a:t>body</a:t>
            </a:r>
            <a:r>
              <a:rPr lang="es-ES" sz="1600" dirty="0">
                <a:solidFill>
                  <a:srgbClr val="333941"/>
                </a:solidFill>
                <a:latin typeface="Consolas" panose="020B0609020204030204" pitchFamily="49" charset="0"/>
              </a:rPr>
              <a:t>&gt;</a:t>
            </a:r>
          </a:p>
          <a:p>
            <a:pPr marL="0" indent="0">
              <a:buNone/>
            </a:pPr>
            <a:r>
              <a:rPr lang="es-ES" sz="1600" dirty="0">
                <a:solidFill>
                  <a:srgbClr val="333941"/>
                </a:solidFill>
                <a:latin typeface="Consolas" panose="020B0609020204030204" pitchFamily="49" charset="0"/>
              </a:rPr>
              <a:t>&lt;/</a:t>
            </a:r>
            <a:r>
              <a:rPr lang="es-ES" sz="1600" dirty="0" err="1">
                <a:solidFill>
                  <a:srgbClr val="333941"/>
                </a:solidFill>
                <a:latin typeface="Consolas" panose="020B0609020204030204" pitchFamily="49" charset="0"/>
              </a:rPr>
              <a:t>html</a:t>
            </a:r>
            <a:r>
              <a:rPr lang="es-ES" sz="1600" dirty="0">
                <a:solidFill>
                  <a:srgbClr val="333941"/>
                </a:solidFill>
                <a:latin typeface="Consolas" panose="020B0609020204030204" pitchFamily="49" charset="0"/>
              </a:rPr>
              <a:t>&gt;</a:t>
            </a:r>
            <a:endParaRPr lang="en-US" sz="1600" dirty="0"/>
          </a:p>
        </p:txBody>
      </p:sp>
    </p:spTree>
    <p:extLst>
      <p:ext uri="{BB962C8B-B14F-4D97-AF65-F5344CB8AC3E}">
        <p14:creationId xmlns:p14="http://schemas.microsoft.com/office/powerpoint/2010/main" val="2052662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23E60C-45C4-7842-820E-1B9863AEB3D2}"/>
              </a:ext>
            </a:extLst>
          </p:cNvPr>
          <p:cNvSpPr>
            <a:spLocks noGrp="1"/>
          </p:cNvSpPr>
          <p:nvPr>
            <p:ph type="title"/>
          </p:nvPr>
        </p:nvSpPr>
        <p:spPr/>
        <p:txBody>
          <a:bodyPr>
            <a:normAutofit/>
          </a:bodyPr>
          <a:lstStyle/>
          <a:p>
            <a:r>
              <a:rPr lang="es-ES" sz="3500" b="1" dirty="0">
                <a:solidFill>
                  <a:srgbClr val="0045FF"/>
                </a:solidFill>
                <a:latin typeface="Poppins ExtraBold" pitchFamily="2" charset="77"/>
                <a:cs typeface="Poppins ExtraBold" pitchFamily="2" charset="77"/>
              </a:rPr>
              <a:t>DOM</a:t>
            </a:r>
          </a:p>
        </p:txBody>
      </p:sp>
      <p:sp>
        <p:nvSpPr>
          <p:cNvPr id="7" name="Rectángulo 6">
            <a:extLst>
              <a:ext uri="{FF2B5EF4-FFF2-40B4-BE49-F238E27FC236}">
                <a16:creationId xmlns:a16="http://schemas.microsoft.com/office/drawing/2014/main" id="{A841AB37-168F-4D9B-BDB2-8935D130C54A}"/>
              </a:ext>
            </a:extLst>
          </p:cNvPr>
          <p:cNvSpPr/>
          <p:nvPr/>
        </p:nvSpPr>
        <p:spPr>
          <a:xfrm>
            <a:off x="4311649" y="1436688"/>
            <a:ext cx="1803400" cy="50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err="1">
                <a:solidFill>
                  <a:schemeClr val="tx1"/>
                </a:solidFill>
              </a:rPr>
              <a:t>Document</a:t>
            </a:r>
            <a:endParaRPr lang="es-ES" sz="1400" dirty="0">
              <a:solidFill>
                <a:schemeClr val="tx1"/>
              </a:solidFill>
            </a:endParaRPr>
          </a:p>
        </p:txBody>
      </p:sp>
      <p:sp>
        <p:nvSpPr>
          <p:cNvPr id="8" name="Rectángulo 7">
            <a:extLst>
              <a:ext uri="{FF2B5EF4-FFF2-40B4-BE49-F238E27FC236}">
                <a16:creationId xmlns:a16="http://schemas.microsoft.com/office/drawing/2014/main" id="{BF657609-C5DF-469B-BB6A-50BA3E838931}"/>
              </a:ext>
            </a:extLst>
          </p:cNvPr>
          <p:cNvSpPr/>
          <p:nvPr/>
        </p:nvSpPr>
        <p:spPr>
          <a:xfrm>
            <a:off x="4311649" y="2145243"/>
            <a:ext cx="1803400" cy="50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err="1">
                <a:solidFill>
                  <a:schemeClr val="tx1"/>
                </a:solidFill>
              </a:rPr>
              <a:t>Root</a:t>
            </a:r>
            <a:r>
              <a:rPr lang="es-ES" sz="1400" dirty="0">
                <a:solidFill>
                  <a:schemeClr val="tx1"/>
                </a:solidFill>
              </a:rPr>
              <a:t> </a:t>
            </a:r>
            <a:r>
              <a:rPr lang="es-ES" sz="1400" dirty="0" err="1">
                <a:solidFill>
                  <a:schemeClr val="tx1"/>
                </a:solidFill>
              </a:rPr>
              <a:t>element</a:t>
            </a:r>
            <a:r>
              <a:rPr lang="es-ES" sz="1400" dirty="0">
                <a:solidFill>
                  <a:schemeClr val="tx1"/>
                </a:solidFill>
              </a:rPr>
              <a:t>:</a:t>
            </a:r>
          </a:p>
          <a:p>
            <a:pPr algn="ctr"/>
            <a:r>
              <a:rPr lang="es-ES" sz="1400" dirty="0">
                <a:solidFill>
                  <a:schemeClr val="tx1"/>
                </a:solidFill>
                <a:latin typeface="Consolas" panose="020B0609020204030204" pitchFamily="49" charset="0"/>
              </a:rPr>
              <a:t>&lt;</a:t>
            </a:r>
            <a:r>
              <a:rPr lang="es-ES" sz="1400" dirty="0" err="1">
                <a:solidFill>
                  <a:schemeClr val="tx1"/>
                </a:solidFill>
                <a:latin typeface="Consolas" panose="020B0609020204030204" pitchFamily="49" charset="0"/>
              </a:rPr>
              <a:t>html</a:t>
            </a:r>
            <a:r>
              <a:rPr lang="es-ES" sz="1400" dirty="0">
                <a:solidFill>
                  <a:schemeClr val="tx1"/>
                </a:solidFill>
                <a:latin typeface="Consolas" panose="020B0609020204030204" pitchFamily="49" charset="0"/>
              </a:rPr>
              <a:t>&gt;</a:t>
            </a:r>
          </a:p>
        </p:txBody>
      </p:sp>
      <p:sp>
        <p:nvSpPr>
          <p:cNvPr id="9" name="Rectángulo 8">
            <a:extLst>
              <a:ext uri="{FF2B5EF4-FFF2-40B4-BE49-F238E27FC236}">
                <a16:creationId xmlns:a16="http://schemas.microsoft.com/office/drawing/2014/main" id="{5D3C32D7-D934-4F94-A107-E98EC3E177BD}"/>
              </a:ext>
            </a:extLst>
          </p:cNvPr>
          <p:cNvSpPr/>
          <p:nvPr/>
        </p:nvSpPr>
        <p:spPr>
          <a:xfrm>
            <a:off x="1606549" y="2914650"/>
            <a:ext cx="1803400" cy="508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err="1">
                <a:solidFill>
                  <a:schemeClr val="tx1"/>
                </a:solidFill>
              </a:rPr>
              <a:t>Element</a:t>
            </a:r>
            <a:r>
              <a:rPr lang="es-ES" sz="1400" dirty="0">
                <a:solidFill>
                  <a:schemeClr val="tx1"/>
                </a:solidFill>
              </a:rPr>
              <a:t>:</a:t>
            </a:r>
          </a:p>
          <a:p>
            <a:pPr algn="ctr"/>
            <a:r>
              <a:rPr lang="es-ES" sz="1400" dirty="0">
                <a:solidFill>
                  <a:schemeClr val="tx1"/>
                </a:solidFill>
                <a:latin typeface="Consolas" panose="020B0609020204030204" pitchFamily="49" charset="0"/>
              </a:rPr>
              <a:t>&lt;head&gt;</a:t>
            </a:r>
          </a:p>
        </p:txBody>
      </p:sp>
      <p:sp>
        <p:nvSpPr>
          <p:cNvPr id="10" name="Rectángulo 9">
            <a:extLst>
              <a:ext uri="{FF2B5EF4-FFF2-40B4-BE49-F238E27FC236}">
                <a16:creationId xmlns:a16="http://schemas.microsoft.com/office/drawing/2014/main" id="{3D21F155-56E8-4DF2-92A3-D919B2D21FD7}"/>
              </a:ext>
            </a:extLst>
          </p:cNvPr>
          <p:cNvSpPr/>
          <p:nvPr/>
        </p:nvSpPr>
        <p:spPr>
          <a:xfrm>
            <a:off x="6115049" y="2914651"/>
            <a:ext cx="1803400" cy="508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err="1">
                <a:solidFill>
                  <a:schemeClr val="tx1"/>
                </a:solidFill>
              </a:rPr>
              <a:t>Element</a:t>
            </a:r>
            <a:r>
              <a:rPr lang="es-ES" sz="1400" dirty="0">
                <a:solidFill>
                  <a:schemeClr val="tx1"/>
                </a:solidFill>
              </a:rPr>
              <a:t>:</a:t>
            </a:r>
          </a:p>
          <a:p>
            <a:pPr algn="ctr"/>
            <a:r>
              <a:rPr lang="es-ES" sz="1400" dirty="0">
                <a:solidFill>
                  <a:schemeClr val="tx1"/>
                </a:solidFill>
                <a:latin typeface="Consolas" panose="020B0609020204030204" pitchFamily="49" charset="0"/>
              </a:rPr>
              <a:t>&lt;</a:t>
            </a:r>
            <a:r>
              <a:rPr lang="es-ES" sz="1400" dirty="0" err="1">
                <a:solidFill>
                  <a:schemeClr val="tx1"/>
                </a:solidFill>
                <a:latin typeface="Consolas" panose="020B0609020204030204" pitchFamily="49" charset="0"/>
              </a:rPr>
              <a:t>body</a:t>
            </a:r>
            <a:r>
              <a:rPr lang="es-ES" sz="1400" dirty="0">
                <a:solidFill>
                  <a:schemeClr val="tx1"/>
                </a:solidFill>
                <a:latin typeface="Consolas" panose="020B0609020204030204" pitchFamily="49" charset="0"/>
              </a:rPr>
              <a:t>&gt;</a:t>
            </a:r>
          </a:p>
        </p:txBody>
      </p:sp>
      <p:sp>
        <p:nvSpPr>
          <p:cNvPr id="11" name="Rectángulo 10">
            <a:extLst>
              <a:ext uri="{FF2B5EF4-FFF2-40B4-BE49-F238E27FC236}">
                <a16:creationId xmlns:a16="http://schemas.microsoft.com/office/drawing/2014/main" id="{08883A7B-30EB-49EB-A516-3A0F6BDD5E59}"/>
              </a:ext>
            </a:extLst>
          </p:cNvPr>
          <p:cNvSpPr/>
          <p:nvPr/>
        </p:nvSpPr>
        <p:spPr>
          <a:xfrm>
            <a:off x="1606549" y="3676650"/>
            <a:ext cx="1803400" cy="508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err="1">
                <a:solidFill>
                  <a:schemeClr val="tx1"/>
                </a:solidFill>
              </a:rPr>
              <a:t>Element</a:t>
            </a:r>
            <a:r>
              <a:rPr lang="es-ES" sz="1400" dirty="0">
                <a:solidFill>
                  <a:schemeClr val="tx1"/>
                </a:solidFill>
              </a:rPr>
              <a:t>:</a:t>
            </a:r>
          </a:p>
          <a:p>
            <a:pPr algn="ctr"/>
            <a:r>
              <a:rPr lang="es-ES" sz="1400" dirty="0">
                <a:solidFill>
                  <a:schemeClr val="tx1"/>
                </a:solidFill>
                <a:latin typeface="Consolas" panose="020B0609020204030204" pitchFamily="49" charset="0"/>
              </a:rPr>
              <a:t>&lt;</a:t>
            </a:r>
            <a:r>
              <a:rPr lang="es-ES" sz="1400" dirty="0" err="1">
                <a:solidFill>
                  <a:schemeClr val="tx1"/>
                </a:solidFill>
                <a:latin typeface="Consolas" panose="020B0609020204030204" pitchFamily="49" charset="0"/>
              </a:rPr>
              <a:t>title</a:t>
            </a:r>
            <a:r>
              <a:rPr lang="es-ES" sz="1400" dirty="0">
                <a:solidFill>
                  <a:schemeClr val="tx1"/>
                </a:solidFill>
                <a:latin typeface="Consolas" panose="020B0609020204030204" pitchFamily="49" charset="0"/>
              </a:rPr>
              <a:t>&gt;</a:t>
            </a:r>
          </a:p>
        </p:txBody>
      </p:sp>
      <p:sp>
        <p:nvSpPr>
          <p:cNvPr id="12" name="Rectángulo 11">
            <a:extLst>
              <a:ext uri="{FF2B5EF4-FFF2-40B4-BE49-F238E27FC236}">
                <a16:creationId xmlns:a16="http://schemas.microsoft.com/office/drawing/2014/main" id="{BF3AEC0A-A49D-4924-B431-6C3CF3C3C1D6}"/>
              </a:ext>
            </a:extLst>
          </p:cNvPr>
          <p:cNvSpPr/>
          <p:nvPr/>
        </p:nvSpPr>
        <p:spPr>
          <a:xfrm>
            <a:off x="1487488" y="4432301"/>
            <a:ext cx="2041522" cy="5080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Text:</a:t>
            </a:r>
          </a:p>
          <a:p>
            <a:pPr algn="ctr"/>
            <a:r>
              <a:rPr lang="es-ES" sz="1400" dirty="0">
                <a:solidFill>
                  <a:schemeClr val="tx1"/>
                </a:solidFill>
                <a:latin typeface="Consolas" panose="020B0609020204030204" pitchFamily="49" charset="0"/>
              </a:rPr>
              <a:t>“Título de mi web”</a:t>
            </a:r>
          </a:p>
        </p:txBody>
      </p:sp>
      <p:sp>
        <p:nvSpPr>
          <p:cNvPr id="13" name="Rectángulo 12">
            <a:extLst>
              <a:ext uri="{FF2B5EF4-FFF2-40B4-BE49-F238E27FC236}">
                <a16:creationId xmlns:a16="http://schemas.microsoft.com/office/drawing/2014/main" id="{D3CC9A13-E0BC-418D-B58A-F971C3D03A05}"/>
              </a:ext>
            </a:extLst>
          </p:cNvPr>
          <p:cNvSpPr/>
          <p:nvPr/>
        </p:nvSpPr>
        <p:spPr>
          <a:xfrm>
            <a:off x="3984907" y="3689350"/>
            <a:ext cx="1803400" cy="508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err="1">
                <a:solidFill>
                  <a:schemeClr val="tx1"/>
                </a:solidFill>
              </a:rPr>
              <a:t>Element</a:t>
            </a:r>
            <a:r>
              <a:rPr lang="es-ES" sz="1400" dirty="0">
                <a:solidFill>
                  <a:schemeClr val="tx1"/>
                </a:solidFill>
              </a:rPr>
              <a:t>:</a:t>
            </a:r>
          </a:p>
          <a:p>
            <a:pPr algn="ctr"/>
            <a:r>
              <a:rPr lang="es-ES" sz="1400" dirty="0">
                <a:solidFill>
                  <a:schemeClr val="tx1"/>
                </a:solidFill>
                <a:latin typeface="Consolas" panose="020B0609020204030204" pitchFamily="49" charset="0"/>
              </a:rPr>
              <a:t>&lt;h1&gt;</a:t>
            </a:r>
          </a:p>
        </p:txBody>
      </p:sp>
      <p:sp>
        <p:nvSpPr>
          <p:cNvPr id="14" name="Rectángulo 13">
            <a:extLst>
              <a:ext uri="{FF2B5EF4-FFF2-40B4-BE49-F238E27FC236}">
                <a16:creationId xmlns:a16="http://schemas.microsoft.com/office/drawing/2014/main" id="{403BB2B0-5F56-4692-8AEF-A49067A061F1}"/>
              </a:ext>
            </a:extLst>
          </p:cNvPr>
          <p:cNvSpPr/>
          <p:nvPr/>
        </p:nvSpPr>
        <p:spPr>
          <a:xfrm>
            <a:off x="3984907" y="4445001"/>
            <a:ext cx="1803400" cy="5080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Text:</a:t>
            </a:r>
          </a:p>
          <a:p>
            <a:pPr algn="ctr"/>
            <a:r>
              <a:rPr lang="es-ES" sz="1400" dirty="0">
                <a:solidFill>
                  <a:schemeClr val="tx1"/>
                </a:solidFill>
                <a:latin typeface="Consolas" panose="020B0609020204030204" pitchFamily="49" charset="0"/>
              </a:rPr>
              <a:t>“Mi web”</a:t>
            </a:r>
          </a:p>
        </p:txBody>
      </p:sp>
      <p:sp>
        <p:nvSpPr>
          <p:cNvPr id="15" name="Rectángulo 14">
            <a:extLst>
              <a:ext uri="{FF2B5EF4-FFF2-40B4-BE49-F238E27FC236}">
                <a16:creationId xmlns:a16="http://schemas.microsoft.com/office/drawing/2014/main" id="{E3CFFED9-DFD8-4724-9F1C-E1F732B79EE5}"/>
              </a:ext>
            </a:extLst>
          </p:cNvPr>
          <p:cNvSpPr/>
          <p:nvPr/>
        </p:nvSpPr>
        <p:spPr>
          <a:xfrm>
            <a:off x="6618572" y="3689350"/>
            <a:ext cx="1803400" cy="508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err="1">
                <a:solidFill>
                  <a:schemeClr val="tx1"/>
                </a:solidFill>
              </a:rPr>
              <a:t>Element</a:t>
            </a:r>
            <a:r>
              <a:rPr lang="es-ES" sz="1400" dirty="0">
                <a:solidFill>
                  <a:schemeClr val="tx1"/>
                </a:solidFill>
              </a:rPr>
              <a:t>:</a:t>
            </a:r>
          </a:p>
          <a:p>
            <a:pPr algn="ctr"/>
            <a:r>
              <a:rPr lang="es-ES" sz="1400" dirty="0">
                <a:solidFill>
                  <a:schemeClr val="tx1"/>
                </a:solidFill>
                <a:latin typeface="Consolas" panose="020B0609020204030204" pitchFamily="49" charset="0"/>
              </a:rPr>
              <a:t>&lt;a&gt;</a:t>
            </a:r>
          </a:p>
        </p:txBody>
      </p:sp>
      <p:sp>
        <p:nvSpPr>
          <p:cNvPr id="16" name="Rectángulo 15">
            <a:extLst>
              <a:ext uri="{FF2B5EF4-FFF2-40B4-BE49-F238E27FC236}">
                <a16:creationId xmlns:a16="http://schemas.microsoft.com/office/drawing/2014/main" id="{6EAF65B0-B3C1-4789-A379-E1CAD67497D9}"/>
              </a:ext>
            </a:extLst>
          </p:cNvPr>
          <p:cNvSpPr/>
          <p:nvPr/>
        </p:nvSpPr>
        <p:spPr>
          <a:xfrm>
            <a:off x="6618572" y="4445001"/>
            <a:ext cx="1803400" cy="5080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Text:</a:t>
            </a:r>
          </a:p>
          <a:p>
            <a:pPr algn="ctr"/>
            <a:r>
              <a:rPr lang="es-ES" sz="1400" dirty="0">
                <a:solidFill>
                  <a:schemeClr val="tx1"/>
                </a:solidFill>
                <a:latin typeface="Consolas" panose="020B0609020204030204" pitchFamily="49" charset="0"/>
              </a:rPr>
              <a:t>“Web de Vector”</a:t>
            </a:r>
          </a:p>
        </p:txBody>
      </p:sp>
      <p:sp>
        <p:nvSpPr>
          <p:cNvPr id="17" name="Rectángulo 16">
            <a:extLst>
              <a:ext uri="{FF2B5EF4-FFF2-40B4-BE49-F238E27FC236}">
                <a16:creationId xmlns:a16="http://schemas.microsoft.com/office/drawing/2014/main" id="{CE4B674F-2425-4050-91C6-73023C12810E}"/>
              </a:ext>
            </a:extLst>
          </p:cNvPr>
          <p:cNvSpPr/>
          <p:nvPr/>
        </p:nvSpPr>
        <p:spPr>
          <a:xfrm>
            <a:off x="8861707" y="4456114"/>
            <a:ext cx="1803400" cy="5080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err="1">
                <a:solidFill>
                  <a:schemeClr val="tx1"/>
                </a:solidFill>
              </a:rPr>
              <a:t>Attribute</a:t>
            </a:r>
            <a:r>
              <a:rPr lang="es-ES" sz="1400" dirty="0">
                <a:solidFill>
                  <a:schemeClr val="tx1"/>
                </a:solidFill>
              </a:rPr>
              <a:t>:</a:t>
            </a:r>
          </a:p>
          <a:p>
            <a:pPr algn="ctr"/>
            <a:r>
              <a:rPr lang="es-ES" sz="1400" dirty="0">
                <a:solidFill>
                  <a:schemeClr val="tx1"/>
                </a:solidFill>
                <a:latin typeface="Consolas" panose="020B0609020204030204" pitchFamily="49" charset="0"/>
              </a:rPr>
              <a:t>“</a:t>
            </a:r>
            <a:r>
              <a:rPr lang="es-ES" sz="1400" dirty="0" err="1">
                <a:solidFill>
                  <a:schemeClr val="tx1"/>
                </a:solidFill>
                <a:latin typeface="Consolas" panose="020B0609020204030204" pitchFamily="49" charset="0"/>
              </a:rPr>
              <a:t>href</a:t>
            </a:r>
            <a:r>
              <a:rPr lang="es-ES" sz="1400" dirty="0">
                <a:solidFill>
                  <a:schemeClr val="tx1"/>
                </a:solidFill>
                <a:latin typeface="Consolas" panose="020B0609020204030204" pitchFamily="49" charset="0"/>
              </a:rPr>
              <a:t>”</a:t>
            </a:r>
          </a:p>
        </p:txBody>
      </p:sp>
      <p:cxnSp>
        <p:nvCxnSpPr>
          <p:cNvPr id="20" name="Conector recto 19">
            <a:extLst>
              <a:ext uri="{FF2B5EF4-FFF2-40B4-BE49-F238E27FC236}">
                <a16:creationId xmlns:a16="http://schemas.microsoft.com/office/drawing/2014/main" id="{172054F2-F82C-4E8A-9720-6FB52D94B6A5}"/>
              </a:ext>
            </a:extLst>
          </p:cNvPr>
          <p:cNvCxnSpPr>
            <a:stCxn id="7" idx="2"/>
            <a:endCxn id="8" idx="0"/>
          </p:cNvCxnSpPr>
          <p:nvPr/>
        </p:nvCxnSpPr>
        <p:spPr>
          <a:xfrm>
            <a:off x="5213349" y="1944688"/>
            <a:ext cx="0" cy="200555"/>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Conector: angular 24">
            <a:extLst>
              <a:ext uri="{FF2B5EF4-FFF2-40B4-BE49-F238E27FC236}">
                <a16:creationId xmlns:a16="http://schemas.microsoft.com/office/drawing/2014/main" id="{8DD696EC-342B-46BF-9A6D-FBF1698A873C}"/>
              </a:ext>
            </a:extLst>
          </p:cNvPr>
          <p:cNvCxnSpPr>
            <a:cxnSpLocks/>
            <a:stCxn id="8" idx="2"/>
            <a:endCxn id="10" idx="0"/>
          </p:cNvCxnSpPr>
          <p:nvPr/>
        </p:nvCxnSpPr>
        <p:spPr>
          <a:xfrm rot="16200000" flipH="1">
            <a:off x="5984345" y="1882247"/>
            <a:ext cx="261408" cy="1803400"/>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27" name="Conector: angular 26">
            <a:extLst>
              <a:ext uri="{FF2B5EF4-FFF2-40B4-BE49-F238E27FC236}">
                <a16:creationId xmlns:a16="http://schemas.microsoft.com/office/drawing/2014/main" id="{03CEAED0-BAAC-4E9A-B1F9-9565779EAE0C}"/>
              </a:ext>
            </a:extLst>
          </p:cNvPr>
          <p:cNvCxnSpPr>
            <a:cxnSpLocks/>
            <a:stCxn id="8" idx="2"/>
            <a:endCxn id="9" idx="0"/>
          </p:cNvCxnSpPr>
          <p:nvPr/>
        </p:nvCxnSpPr>
        <p:spPr>
          <a:xfrm rot="5400000">
            <a:off x="3730096" y="1431396"/>
            <a:ext cx="261407" cy="2705100"/>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29" name="Conector: angular 28">
            <a:extLst>
              <a:ext uri="{FF2B5EF4-FFF2-40B4-BE49-F238E27FC236}">
                <a16:creationId xmlns:a16="http://schemas.microsoft.com/office/drawing/2014/main" id="{A7399263-7491-4869-9B41-77A7170375C8}"/>
              </a:ext>
            </a:extLst>
          </p:cNvPr>
          <p:cNvCxnSpPr>
            <a:stCxn id="10" idx="2"/>
            <a:endCxn id="13" idx="0"/>
          </p:cNvCxnSpPr>
          <p:nvPr/>
        </p:nvCxnSpPr>
        <p:spPr>
          <a:xfrm rot="5400000">
            <a:off x="5818329" y="2490929"/>
            <a:ext cx="266699" cy="2130142"/>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33" name="Conector: angular 32">
            <a:extLst>
              <a:ext uri="{FF2B5EF4-FFF2-40B4-BE49-F238E27FC236}">
                <a16:creationId xmlns:a16="http://schemas.microsoft.com/office/drawing/2014/main" id="{DC360F2A-AD7A-4090-9E5D-24E4BAD3D271}"/>
              </a:ext>
            </a:extLst>
          </p:cNvPr>
          <p:cNvCxnSpPr>
            <a:stCxn id="10" idx="2"/>
            <a:endCxn id="15" idx="0"/>
          </p:cNvCxnSpPr>
          <p:nvPr/>
        </p:nvCxnSpPr>
        <p:spPr>
          <a:xfrm rot="16200000" flipH="1">
            <a:off x="7135161" y="3304238"/>
            <a:ext cx="266699" cy="503523"/>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35" name="Conector recto 34">
            <a:extLst>
              <a:ext uri="{FF2B5EF4-FFF2-40B4-BE49-F238E27FC236}">
                <a16:creationId xmlns:a16="http://schemas.microsoft.com/office/drawing/2014/main" id="{E531C4D0-88E0-4AEF-96D8-3D6E430547E2}"/>
              </a:ext>
            </a:extLst>
          </p:cNvPr>
          <p:cNvCxnSpPr>
            <a:stCxn id="15" idx="2"/>
            <a:endCxn id="16" idx="0"/>
          </p:cNvCxnSpPr>
          <p:nvPr/>
        </p:nvCxnSpPr>
        <p:spPr>
          <a:xfrm>
            <a:off x="7520272" y="4197350"/>
            <a:ext cx="0" cy="247651"/>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Conector recto 36">
            <a:extLst>
              <a:ext uri="{FF2B5EF4-FFF2-40B4-BE49-F238E27FC236}">
                <a16:creationId xmlns:a16="http://schemas.microsoft.com/office/drawing/2014/main" id="{328F7C2A-FEC8-4F1E-84CC-2CD222C73817}"/>
              </a:ext>
            </a:extLst>
          </p:cNvPr>
          <p:cNvCxnSpPr>
            <a:stCxn id="13" idx="2"/>
            <a:endCxn id="14" idx="0"/>
          </p:cNvCxnSpPr>
          <p:nvPr/>
        </p:nvCxnSpPr>
        <p:spPr>
          <a:xfrm>
            <a:off x="4886607" y="4197350"/>
            <a:ext cx="0" cy="247651"/>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Conector recto 40">
            <a:extLst>
              <a:ext uri="{FF2B5EF4-FFF2-40B4-BE49-F238E27FC236}">
                <a16:creationId xmlns:a16="http://schemas.microsoft.com/office/drawing/2014/main" id="{C9AB2227-8A68-434F-9022-E7B68BEEBF32}"/>
              </a:ext>
            </a:extLst>
          </p:cNvPr>
          <p:cNvCxnSpPr>
            <a:cxnSpLocks/>
            <a:stCxn id="9" idx="2"/>
            <a:endCxn id="11" idx="0"/>
          </p:cNvCxnSpPr>
          <p:nvPr/>
        </p:nvCxnSpPr>
        <p:spPr>
          <a:xfrm>
            <a:off x="2508249" y="3422650"/>
            <a:ext cx="0" cy="254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Conector recto 42">
            <a:extLst>
              <a:ext uri="{FF2B5EF4-FFF2-40B4-BE49-F238E27FC236}">
                <a16:creationId xmlns:a16="http://schemas.microsoft.com/office/drawing/2014/main" id="{95C59195-128B-4325-A3F1-07FBD80BB245}"/>
              </a:ext>
            </a:extLst>
          </p:cNvPr>
          <p:cNvCxnSpPr>
            <a:cxnSpLocks/>
            <a:stCxn id="11" idx="2"/>
            <a:endCxn id="12" idx="0"/>
          </p:cNvCxnSpPr>
          <p:nvPr/>
        </p:nvCxnSpPr>
        <p:spPr>
          <a:xfrm>
            <a:off x="2508249" y="4184650"/>
            <a:ext cx="0" cy="247651"/>
          </a:xfrm>
          <a:prstGeom prst="line">
            <a:avLst/>
          </a:prstGeom>
        </p:spPr>
        <p:style>
          <a:lnRef idx="2">
            <a:schemeClr val="accent1"/>
          </a:lnRef>
          <a:fillRef idx="0">
            <a:schemeClr val="accent1"/>
          </a:fillRef>
          <a:effectRef idx="1">
            <a:schemeClr val="accent1"/>
          </a:effectRef>
          <a:fontRef idx="minor">
            <a:schemeClr val="tx1"/>
          </a:fontRef>
        </p:style>
      </p:cxnSp>
      <p:sp>
        <p:nvSpPr>
          <p:cNvPr id="51" name="Rectángulo 50">
            <a:extLst>
              <a:ext uri="{FF2B5EF4-FFF2-40B4-BE49-F238E27FC236}">
                <a16:creationId xmlns:a16="http://schemas.microsoft.com/office/drawing/2014/main" id="{FA7722F5-5B98-4021-B17A-A3860B6719A8}"/>
              </a:ext>
            </a:extLst>
          </p:cNvPr>
          <p:cNvSpPr/>
          <p:nvPr/>
        </p:nvSpPr>
        <p:spPr>
          <a:xfrm>
            <a:off x="8067781" y="5229231"/>
            <a:ext cx="3391251" cy="5080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err="1">
                <a:solidFill>
                  <a:schemeClr val="tx1"/>
                </a:solidFill>
              </a:rPr>
              <a:t>Value</a:t>
            </a:r>
            <a:r>
              <a:rPr lang="es-ES" sz="1400" dirty="0">
                <a:solidFill>
                  <a:schemeClr val="tx1"/>
                </a:solidFill>
              </a:rPr>
              <a:t>:</a:t>
            </a:r>
          </a:p>
          <a:p>
            <a:pPr algn="ctr"/>
            <a:r>
              <a:rPr lang="es-ES" sz="1400" dirty="0">
                <a:solidFill>
                  <a:schemeClr val="tx1"/>
                </a:solidFill>
                <a:latin typeface="Consolas" panose="020B0609020204030204" pitchFamily="49" charset="0"/>
              </a:rPr>
              <a:t>“http://www.vectoritcgroup.com”</a:t>
            </a:r>
          </a:p>
        </p:txBody>
      </p:sp>
      <p:cxnSp>
        <p:nvCxnSpPr>
          <p:cNvPr id="60" name="Conector: angular 59">
            <a:extLst>
              <a:ext uri="{FF2B5EF4-FFF2-40B4-BE49-F238E27FC236}">
                <a16:creationId xmlns:a16="http://schemas.microsoft.com/office/drawing/2014/main" id="{7AA9B3E0-DFC9-433A-8FFC-4F07B126BDBA}"/>
              </a:ext>
            </a:extLst>
          </p:cNvPr>
          <p:cNvCxnSpPr>
            <a:cxnSpLocks/>
            <a:stCxn id="15" idx="2"/>
            <a:endCxn id="17" idx="0"/>
          </p:cNvCxnSpPr>
          <p:nvPr/>
        </p:nvCxnSpPr>
        <p:spPr>
          <a:xfrm rot="16200000" flipH="1">
            <a:off x="8512457" y="3205164"/>
            <a:ext cx="258764" cy="2243135"/>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63" name="Conector recto 62">
            <a:extLst>
              <a:ext uri="{FF2B5EF4-FFF2-40B4-BE49-F238E27FC236}">
                <a16:creationId xmlns:a16="http://schemas.microsoft.com/office/drawing/2014/main" id="{182C6C8B-6FCF-43E4-8ED8-8878EA0D69F7}"/>
              </a:ext>
            </a:extLst>
          </p:cNvPr>
          <p:cNvCxnSpPr>
            <a:cxnSpLocks/>
            <a:stCxn id="17" idx="2"/>
            <a:endCxn id="51" idx="0"/>
          </p:cNvCxnSpPr>
          <p:nvPr/>
        </p:nvCxnSpPr>
        <p:spPr>
          <a:xfrm>
            <a:off x="9763407" y="4964114"/>
            <a:ext cx="0" cy="265117"/>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1201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ángulo 14">
            <a:extLst>
              <a:ext uri="{FF2B5EF4-FFF2-40B4-BE49-F238E27FC236}">
                <a16:creationId xmlns:a16="http://schemas.microsoft.com/office/drawing/2014/main" id="{7E05593D-A80C-F043-9692-A86A2CB31D27}"/>
              </a:ext>
            </a:extLst>
          </p:cNvPr>
          <p:cNvSpPr/>
          <p:nvPr/>
        </p:nvSpPr>
        <p:spPr>
          <a:xfrm>
            <a:off x="0" y="0"/>
            <a:ext cx="12192000" cy="6858000"/>
          </a:xfrm>
          <a:prstGeom prst="rect">
            <a:avLst/>
          </a:prstGeom>
          <a:solidFill>
            <a:srgbClr val="004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rgbClr val="0045FF"/>
              </a:solidFill>
            </a:endParaRPr>
          </a:p>
        </p:txBody>
      </p:sp>
      <p:pic>
        <p:nvPicPr>
          <p:cNvPr id="13" name="Imagen 12">
            <a:extLst>
              <a:ext uri="{FF2B5EF4-FFF2-40B4-BE49-F238E27FC236}">
                <a16:creationId xmlns:a16="http://schemas.microsoft.com/office/drawing/2014/main" id="{C09D57FD-16AF-1740-B81E-8E81E995BAFC}"/>
              </a:ext>
            </a:extLst>
          </p:cNvPr>
          <p:cNvPicPr>
            <a:picLocks noChangeAspect="1"/>
          </p:cNvPicPr>
          <p:nvPr/>
        </p:nvPicPr>
        <p:blipFill>
          <a:blip r:embed="rId2"/>
          <a:stretch>
            <a:fillRect/>
          </a:stretch>
        </p:blipFill>
        <p:spPr>
          <a:xfrm>
            <a:off x="2254" y="0"/>
            <a:ext cx="12187491" cy="6858000"/>
          </a:xfrm>
          <a:prstGeom prst="rect">
            <a:avLst/>
          </a:prstGeom>
        </p:spPr>
      </p:pic>
      <p:sp>
        <p:nvSpPr>
          <p:cNvPr id="9" name="CuadroTexto 8">
            <a:extLst>
              <a:ext uri="{FF2B5EF4-FFF2-40B4-BE49-F238E27FC236}">
                <a16:creationId xmlns:a16="http://schemas.microsoft.com/office/drawing/2014/main" id="{9B3F561E-982B-6740-8438-A8BC13944185}"/>
              </a:ext>
            </a:extLst>
          </p:cNvPr>
          <p:cNvSpPr txBox="1"/>
          <p:nvPr/>
        </p:nvSpPr>
        <p:spPr>
          <a:xfrm>
            <a:off x="917707" y="1250152"/>
            <a:ext cx="7278130" cy="1600438"/>
          </a:xfrm>
          <a:prstGeom prst="rect">
            <a:avLst/>
          </a:prstGeom>
          <a:noFill/>
        </p:spPr>
        <p:txBody>
          <a:bodyPr wrap="square" rtlCol="0">
            <a:spAutoFit/>
          </a:bodyPr>
          <a:lstStyle/>
          <a:p>
            <a:pPr>
              <a:buClr>
                <a:srgbClr val="001C35"/>
              </a:buClr>
            </a:pPr>
            <a:r>
              <a:rPr lang="es-ES" sz="5400" b="1" dirty="0">
                <a:solidFill>
                  <a:schemeClr val="bg1"/>
                </a:solidFill>
                <a:latin typeface="Poppins ExtraBold" pitchFamily="2" charset="77"/>
                <a:cs typeface="Poppins ExtraBold" pitchFamily="2" charset="77"/>
              </a:rPr>
              <a:t>05.</a:t>
            </a:r>
          </a:p>
          <a:p>
            <a:pPr>
              <a:buClr>
                <a:srgbClr val="001C35"/>
              </a:buClr>
            </a:pPr>
            <a:r>
              <a:rPr lang="es-ES" sz="4400" b="1" dirty="0">
                <a:solidFill>
                  <a:schemeClr val="bg1"/>
                </a:solidFill>
                <a:latin typeface="Poppins SemiBold" pitchFamily="2" charset="77"/>
                <a:cs typeface="Poppins SemiBold" pitchFamily="2" charset="77"/>
              </a:rPr>
              <a:t>Introducción a HTML</a:t>
            </a:r>
            <a:endParaRPr lang="es-ES" sz="3600" b="1" dirty="0">
              <a:solidFill>
                <a:schemeClr val="bg1"/>
              </a:solidFill>
              <a:latin typeface="Poppins ExtraBold" pitchFamily="2" charset="77"/>
              <a:cs typeface="Poppins ExtraBold" pitchFamily="2" charset="77"/>
            </a:endParaRPr>
          </a:p>
        </p:txBody>
      </p:sp>
    </p:spTree>
    <p:extLst>
      <p:ext uri="{BB962C8B-B14F-4D97-AF65-F5344CB8AC3E}">
        <p14:creationId xmlns:p14="http://schemas.microsoft.com/office/powerpoint/2010/main" val="2400804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23E60C-45C4-7842-820E-1B9863AEB3D2}"/>
              </a:ext>
            </a:extLst>
          </p:cNvPr>
          <p:cNvSpPr>
            <a:spLocks noGrp="1"/>
          </p:cNvSpPr>
          <p:nvPr>
            <p:ph type="title"/>
          </p:nvPr>
        </p:nvSpPr>
        <p:spPr>
          <a:xfrm>
            <a:off x="838200" y="365125"/>
            <a:ext cx="10515600" cy="1325563"/>
          </a:xfrm>
        </p:spPr>
        <p:txBody>
          <a:bodyPr>
            <a:normAutofit/>
          </a:bodyPr>
          <a:lstStyle/>
          <a:p>
            <a:r>
              <a:rPr lang="es-ES" sz="3500" b="1" dirty="0">
                <a:solidFill>
                  <a:srgbClr val="0045FF"/>
                </a:solidFill>
                <a:latin typeface="Poppins ExtraBold" pitchFamily="2" charset="77"/>
                <a:cs typeface="Poppins ExtraBold" pitchFamily="2" charset="77"/>
              </a:rPr>
              <a:t>Etiquetas semánticas</a:t>
            </a:r>
          </a:p>
        </p:txBody>
      </p:sp>
      <p:sp>
        <p:nvSpPr>
          <p:cNvPr id="5" name="CuadroTexto 4">
            <a:extLst>
              <a:ext uri="{FF2B5EF4-FFF2-40B4-BE49-F238E27FC236}">
                <a16:creationId xmlns:a16="http://schemas.microsoft.com/office/drawing/2014/main" id="{E04CD76A-CF78-462E-BCD8-C5A36F17A9E4}"/>
              </a:ext>
            </a:extLst>
          </p:cNvPr>
          <p:cNvSpPr txBox="1"/>
          <p:nvPr/>
        </p:nvSpPr>
        <p:spPr>
          <a:xfrm>
            <a:off x="838200" y="1690688"/>
            <a:ext cx="2464136" cy="2031325"/>
          </a:xfrm>
          <a:prstGeom prst="rect">
            <a:avLst/>
          </a:prstGeom>
          <a:noFill/>
        </p:spPr>
        <p:txBody>
          <a:bodyPr wrap="none" rtlCol="0">
            <a:spAutoFit/>
          </a:bodyPr>
          <a:lstStyle/>
          <a:p>
            <a:r>
              <a:rPr lang="es-ES" b="1" dirty="0">
                <a:solidFill>
                  <a:srgbClr val="001C35"/>
                </a:solidFill>
                <a:latin typeface="Poppins" pitchFamily="2" charset="77"/>
                <a:cs typeface="Poppins" pitchFamily="2" charset="77"/>
              </a:rPr>
              <a:t>Etiquetas de página</a:t>
            </a:r>
          </a:p>
          <a:p>
            <a:endParaRPr lang="es-ES" b="1" dirty="0">
              <a:solidFill>
                <a:srgbClr val="001C35"/>
              </a:solidFill>
              <a:latin typeface="Poppins" pitchFamily="2" charset="77"/>
              <a:cs typeface="Poppins" pitchFamily="2" charset="77"/>
            </a:endParaRPr>
          </a:p>
          <a:p>
            <a:r>
              <a:rPr lang="es-ES" dirty="0">
                <a:solidFill>
                  <a:srgbClr val="001C35"/>
                </a:solidFill>
                <a:latin typeface="Consolas" panose="020B0609020204030204" pitchFamily="49" charset="0"/>
                <a:cs typeface="Poppins" pitchFamily="2" charset="77"/>
              </a:rPr>
              <a:t>   &lt;!</a:t>
            </a:r>
            <a:r>
              <a:rPr lang="es-ES" dirty="0" err="1">
                <a:solidFill>
                  <a:srgbClr val="001C35"/>
                </a:solidFill>
                <a:latin typeface="Consolas" panose="020B0609020204030204" pitchFamily="49" charset="0"/>
                <a:cs typeface="Poppins" pitchFamily="2" charset="77"/>
              </a:rPr>
              <a:t>doctype</a:t>
            </a:r>
            <a:r>
              <a:rPr lang="es-ES" dirty="0">
                <a:solidFill>
                  <a:srgbClr val="001C35"/>
                </a:solidFill>
                <a:latin typeface="Consolas" panose="020B0609020204030204" pitchFamily="49" charset="0"/>
                <a:cs typeface="Poppins" pitchFamily="2" charset="77"/>
              </a:rPr>
              <a:t> </a:t>
            </a:r>
            <a:r>
              <a:rPr lang="es-ES" dirty="0" err="1">
                <a:solidFill>
                  <a:srgbClr val="001C35"/>
                </a:solidFill>
                <a:latin typeface="Consolas" panose="020B0609020204030204" pitchFamily="49" charset="0"/>
                <a:cs typeface="Poppins" pitchFamily="2" charset="77"/>
              </a:rPr>
              <a:t>html</a:t>
            </a:r>
            <a:r>
              <a:rPr lang="es-ES" dirty="0">
                <a:solidFill>
                  <a:srgbClr val="001C35"/>
                </a:solidFill>
                <a:latin typeface="Consolas" panose="020B0609020204030204" pitchFamily="49" charset="0"/>
                <a:cs typeface="Poppins" pitchFamily="2" charset="77"/>
              </a:rPr>
              <a:t>&gt;</a:t>
            </a:r>
          </a:p>
          <a:p>
            <a:r>
              <a:rPr lang="es-ES" dirty="0">
                <a:solidFill>
                  <a:srgbClr val="001C35"/>
                </a:solidFill>
                <a:latin typeface="Consolas" panose="020B0609020204030204" pitchFamily="49" charset="0"/>
                <a:cs typeface="Poppins" pitchFamily="2" charset="77"/>
              </a:rPr>
              <a:t>   &lt;</a:t>
            </a:r>
            <a:r>
              <a:rPr lang="es-ES" dirty="0" err="1">
                <a:solidFill>
                  <a:srgbClr val="001C35"/>
                </a:solidFill>
                <a:latin typeface="Consolas" panose="020B0609020204030204" pitchFamily="49" charset="0"/>
                <a:cs typeface="Poppins" pitchFamily="2" charset="77"/>
              </a:rPr>
              <a:t>html</a:t>
            </a:r>
            <a:r>
              <a:rPr lang="es-ES" dirty="0">
                <a:solidFill>
                  <a:srgbClr val="001C35"/>
                </a:solidFill>
                <a:latin typeface="Consolas" panose="020B0609020204030204" pitchFamily="49" charset="0"/>
                <a:cs typeface="Poppins" pitchFamily="2" charset="77"/>
              </a:rPr>
              <a:t>&gt;</a:t>
            </a:r>
          </a:p>
          <a:p>
            <a:r>
              <a:rPr lang="es-ES" dirty="0">
                <a:solidFill>
                  <a:srgbClr val="001C35"/>
                </a:solidFill>
                <a:latin typeface="Consolas" panose="020B0609020204030204" pitchFamily="49" charset="0"/>
                <a:cs typeface="Poppins" pitchFamily="2" charset="77"/>
              </a:rPr>
              <a:t>   &lt;head&gt;</a:t>
            </a:r>
          </a:p>
          <a:p>
            <a:r>
              <a:rPr lang="es-ES" dirty="0">
                <a:solidFill>
                  <a:srgbClr val="001C35"/>
                </a:solidFill>
                <a:latin typeface="Consolas" panose="020B0609020204030204" pitchFamily="49" charset="0"/>
                <a:cs typeface="Poppins" pitchFamily="2" charset="77"/>
              </a:rPr>
              <a:t>   &lt;</a:t>
            </a:r>
            <a:r>
              <a:rPr lang="es-ES" dirty="0" err="1">
                <a:solidFill>
                  <a:srgbClr val="001C35"/>
                </a:solidFill>
                <a:latin typeface="Consolas" panose="020B0609020204030204" pitchFamily="49" charset="0"/>
                <a:cs typeface="Poppins" pitchFamily="2" charset="77"/>
              </a:rPr>
              <a:t>body</a:t>
            </a:r>
            <a:r>
              <a:rPr lang="es-ES" dirty="0">
                <a:solidFill>
                  <a:srgbClr val="001C35"/>
                </a:solidFill>
                <a:latin typeface="Consolas" panose="020B0609020204030204" pitchFamily="49" charset="0"/>
                <a:cs typeface="Poppins" pitchFamily="2" charset="77"/>
              </a:rPr>
              <a:t>&gt;</a:t>
            </a:r>
          </a:p>
          <a:p>
            <a:endParaRPr lang="es-ES" dirty="0"/>
          </a:p>
        </p:txBody>
      </p:sp>
      <p:sp>
        <p:nvSpPr>
          <p:cNvPr id="8" name="CuadroTexto 7">
            <a:extLst>
              <a:ext uri="{FF2B5EF4-FFF2-40B4-BE49-F238E27FC236}">
                <a16:creationId xmlns:a16="http://schemas.microsoft.com/office/drawing/2014/main" id="{BE038787-D845-4EDF-8E59-F3A11B90F008}"/>
              </a:ext>
            </a:extLst>
          </p:cNvPr>
          <p:cNvSpPr txBox="1"/>
          <p:nvPr/>
        </p:nvSpPr>
        <p:spPr>
          <a:xfrm>
            <a:off x="6731000" y="1552189"/>
            <a:ext cx="2768600" cy="2308324"/>
          </a:xfrm>
          <a:prstGeom prst="rect">
            <a:avLst/>
          </a:prstGeom>
          <a:noFill/>
          <a:ln w="38100">
            <a:solidFill>
              <a:schemeClr val="accent1"/>
            </a:solidFill>
          </a:ln>
        </p:spPr>
        <p:txBody>
          <a:bodyPr wrap="square" rtlCol="0">
            <a:spAutoFit/>
          </a:bodyPr>
          <a:lstStyle/>
          <a:p>
            <a:r>
              <a:rPr lang="es-ES" b="1" dirty="0">
                <a:solidFill>
                  <a:srgbClr val="001C35"/>
                </a:solidFill>
                <a:latin typeface="Poppins" pitchFamily="2" charset="77"/>
                <a:cs typeface="Poppins" pitchFamily="2" charset="77"/>
              </a:rPr>
              <a:t>Etiquetas de cabecera</a:t>
            </a:r>
          </a:p>
          <a:p>
            <a:endParaRPr lang="es-ES" b="1" dirty="0">
              <a:solidFill>
                <a:srgbClr val="001C35"/>
              </a:solidFill>
              <a:latin typeface="Poppins" pitchFamily="2" charset="77"/>
              <a:cs typeface="Poppins" pitchFamily="2" charset="77"/>
            </a:endParaRPr>
          </a:p>
          <a:p>
            <a:r>
              <a:rPr lang="es-ES" dirty="0">
                <a:solidFill>
                  <a:srgbClr val="001C35"/>
                </a:solidFill>
                <a:latin typeface="Consolas" panose="020B0609020204030204" pitchFamily="49" charset="0"/>
                <a:cs typeface="Poppins" pitchFamily="2" charset="77"/>
              </a:rPr>
              <a:t>   &lt;</a:t>
            </a:r>
            <a:r>
              <a:rPr lang="es-ES" dirty="0" err="1">
                <a:solidFill>
                  <a:srgbClr val="001C35"/>
                </a:solidFill>
                <a:latin typeface="Consolas" panose="020B0609020204030204" pitchFamily="49" charset="0"/>
                <a:cs typeface="Poppins" pitchFamily="2" charset="77"/>
              </a:rPr>
              <a:t>title</a:t>
            </a:r>
            <a:r>
              <a:rPr lang="es-ES" dirty="0">
                <a:solidFill>
                  <a:srgbClr val="001C35"/>
                </a:solidFill>
                <a:latin typeface="Consolas" panose="020B0609020204030204" pitchFamily="49" charset="0"/>
                <a:cs typeface="Poppins" pitchFamily="2" charset="77"/>
              </a:rPr>
              <a:t>&gt;</a:t>
            </a:r>
          </a:p>
          <a:p>
            <a:r>
              <a:rPr lang="es-ES" dirty="0">
                <a:solidFill>
                  <a:srgbClr val="001C35"/>
                </a:solidFill>
                <a:latin typeface="Consolas" panose="020B0609020204030204" pitchFamily="49" charset="0"/>
                <a:cs typeface="Poppins" pitchFamily="2" charset="77"/>
              </a:rPr>
              <a:t>   &lt;meta&gt;</a:t>
            </a:r>
          </a:p>
          <a:p>
            <a:r>
              <a:rPr lang="es-ES" dirty="0">
                <a:solidFill>
                  <a:srgbClr val="001C35"/>
                </a:solidFill>
                <a:latin typeface="Consolas" panose="020B0609020204030204" pitchFamily="49" charset="0"/>
                <a:cs typeface="Poppins" pitchFamily="2" charset="77"/>
              </a:rPr>
              <a:t>   &lt;link&gt;</a:t>
            </a:r>
          </a:p>
          <a:p>
            <a:r>
              <a:rPr lang="es-ES" dirty="0">
                <a:solidFill>
                  <a:srgbClr val="001C35"/>
                </a:solidFill>
                <a:latin typeface="Consolas" panose="020B0609020204030204" pitchFamily="49" charset="0"/>
                <a:cs typeface="Poppins" pitchFamily="2" charset="77"/>
              </a:rPr>
              <a:t>   &lt;</a:t>
            </a:r>
            <a:r>
              <a:rPr lang="es-ES" dirty="0" err="1">
                <a:solidFill>
                  <a:srgbClr val="001C35"/>
                </a:solidFill>
                <a:latin typeface="Consolas" panose="020B0609020204030204" pitchFamily="49" charset="0"/>
                <a:cs typeface="Poppins" pitchFamily="2" charset="77"/>
              </a:rPr>
              <a:t>style</a:t>
            </a:r>
            <a:r>
              <a:rPr lang="es-ES" dirty="0">
                <a:solidFill>
                  <a:srgbClr val="001C35"/>
                </a:solidFill>
                <a:latin typeface="Consolas" panose="020B0609020204030204" pitchFamily="49" charset="0"/>
                <a:cs typeface="Poppins" pitchFamily="2" charset="77"/>
              </a:rPr>
              <a:t>&gt;</a:t>
            </a:r>
          </a:p>
          <a:p>
            <a:r>
              <a:rPr lang="es-ES" dirty="0">
                <a:solidFill>
                  <a:srgbClr val="001C35"/>
                </a:solidFill>
                <a:latin typeface="Consolas" panose="020B0609020204030204" pitchFamily="49" charset="0"/>
                <a:cs typeface="Poppins" pitchFamily="2" charset="77"/>
              </a:rPr>
              <a:t>   &lt;script&gt;</a:t>
            </a:r>
          </a:p>
          <a:p>
            <a:endParaRPr lang="es-ES" dirty="0"/>
          </a:p>
        </p:txBody>
      </p:sp>
      <p:sp>
        <p:nvSpPr>
          <p:cNvPr id="9" name="CuadroTexto 8">
            <a:extLst>
              <a:ext uri="{FF2B5EF4-FFF2-40B4-BE49-F238E27FC236}">
                <a16:creationId xmlns:a16="http://schemas.microsoft.com/office/drawing/2014/main" id="{8148747B-5E18-45B7-927B-7E2B12B0E59E}"/>
              </a:ext>
            </a:extLst>
          </p:cNvPr>
          <p:cNvSpPr txBox="1"/>
          <p:nvPr/>
        </p:nvSpPr>
        <p:spPr>
          <a:xfrm>
            <a:off x="978068" y="3860513"/>
            <a:ext cx="4038600" cy="2862322"/>
          </a:xfrm>
          <a:prstGeom prst="rect">
            <a:avLst/>
          </a:prstGeom>
          <a:noFill/>
          <a:ln w="38100">
            <a:solidFill>
              <a:schemeClr val="accent6"/>
            </a:solidFill>
          </a:ln>
        </p:spPr>
        <p:txBody>
          <a:bodyPr wrap="square" numCol="2" rtlCol="0">
            <a:spAutoFit/>
          </a:bodyPr>
          <a:lstStyle/>
          <a:p>
            <a:r>
              <a:rPr lang="es-ES" b="1" dirty="0">
                <a:solidFill>
                  <a:srgbClr val="001C35"/>
                </a:solidFill>
                <a:latin typeface="Poppins" pitchFamily="2" charset="77"/>
                <a:cs typeface="Poppins" pitchFamily="2" charset="77"/>
              </a:rPr>
              <a:t>Nodos contenedores</a:t>
            </a:r>
          </a:p>
          <a:p>
            <a:endParaRPr lang="es-ES" b="1" dirty="0">
              <a:solidFill>
                <a:srgbClr val="001C35"/>
              </a:solidFill>
              <a:latin typeface="Poppins" pitchFamily="2" charset="77"/>
              <a:cs typeface="Poppins" pitchFamily="2" charset="77"/>
            </a:endParaRPr>
          </a:p>
          <a:p>
            <a:pPr lvl="0"/>
            <a:r>
              <a:rPr lang="es-ES" dirty="0">
                <a:latin typeface="Consolas" panose="020B0609020204030204" pitchFamily="49" charset="0"/>
              </a:rPr>
              <a:t>&lt;</a:t>
            </a:r>
            <a:r>
              <a:rPr lang="es-ES" dirty="0" err="1">
                <a:latin typeface="Consolas" panose="020B0609020204030204" pitchFamily="49" charset="0"/>
              </a:rPr>
              <a:t>div</a:t>
            </a:r>
            <a:r>
              <a:rPr lang="es-ES" dirty="0">
                <a:latin typeface="Consolas" panose="020B0609020204030204" pitchFamily="49" charset="0"/>
              </a:rPr>
              <a:t>&gt;</a:t>
            </a:r>
          </a:p>
          <a:p>
            <a:pPr lvl="0"/>
            <a:r>
              <a:rPr lang="es-ES" dirty="0">
                <a:latin typeface="Consolas" panose="020B0609020204030204" pitchFamily="49" charset="0"/>
              </a:rPr>
              <a:t>&lt;</a:t>
            </a:r>
            <a:r>
              <a:rPr lang="es-ES" dirty="0" err="1">
                <a:latin typeface="Consolas" panose="020B0609020204030204" pitchFamily="49" charset="0"/>
              </a:rPr>
              <a:t>span</a:t>
            </a:r>
            <a:r>
              <a:rPr lang="es-ES" dirty="0">
                <a:latin typeface="Consolas" panose="020B0609020204030204" pitchFamily="49" charset="0"/>
              </a:rPr>
              <a:t>&gt;</a:t>
            </a:r>
          </a:p>
          <a:p>
            <a:pPr lvl="0"/>
            <a:r>
              <a:rPr lang="es-ES" dirty="0">
                <a:latin typeface="Consolas" panose="020B0609020204030204" pitchFamily="49" charset="0"/>
              </a:rPr>
              <a:t>&lt;</a:t>
            </a:r>
            <a:r>
              <a:rPr lang="es-ES" dirty="0" err="1">
                <a:latin typeface="Consolas" panose="020B0609020204030204" pitchFamily="49" charset="0"/>
              </a:rPr>
              <a:t>header</a:t>
            </a:r>
            <a:r>
              <a:rPr lang="es-ES" dirty="0">
                <a:latin typeface="Consolas" panose="020B0609020204030204" pitchFamily="49" charset="0"/>
              </a:rPr>
              <a:t>&gt;</a:t>
            </a:r>
          </a:p>
          <a:p>
            <a:pPr lvl="0"/>
            <a:r>
              <a:rPr lang="es-ES" dirty="0">
                <a:latin typeface="Consolas" panose="020B0609020204030204" pitchFamily="49" charset="0"/>
              </a:rPr>
              <a:t>&lt;</a:t>
            </a:r>
            <a:r>
              <a:rPr lang="es-ES" dirty="0" err="1">
                <a:latin typeface="Consolas" panose="020B0609020204030204" pitchFamily="49" charset="0"/>
              </a:rPr>
              <a:t>nav</a:t>
            </a:r>
            <a:r>
              <a:rPr lang="es-ES" dirty="0">
                <a:latin typeface="Consolas" panose="020B0609020204030204" pitchFamily="49" charset="0"/>
              </a:rPr>
              <a:t>&gt;</a:t>
            </a:r>
          </a:p>
          <a:p>
            <a:pPr lvl="0"/>
            <a:r>
              <a:rPr lang="es-ES" dirty="0">
                <a:latin typeface="Consolas" panose="020B0609020204030204" pitchFamily="49" charset="0"/>
              </a:rPr>
              <a:t>&lt;</a:t>
            </a:r>
            <a:r>
              <a:rPr lang="es-ES" dirty="0" err="1">
                <a:latin typeface="Consolas" panose="020B0609020204030204" pitchFamily="49" charset="0"/>
              </a:rPr>
              <a:t>main</a:t>
            </a:r>
            <a:r>
              <a:rPr lang="es-ES" dirty="0">
                <a:latin typeface="Consolas" panose="020B0609020204030204" pitchFamily="49" charset="0"/>
              </a:rPr>
              <a:t>&gt;</a:t>
            </a:r>
          </a:p>
          <a:p>
            <a:pPr lvl="0"/>
            <a:endParaRPr lang="es-ES" dirty="0">
              <a:latin typeface="Consolas" panose="020B0609020204030204" pitchFamily="49" charset="0"/>
            </a:endParaRPr>
          </a:p>
          <a:p>
            <a:pPr lvl="0"/>
            <a:endParaRPr lang="es-ES" dirty="0">
              <a:latin typeface="Consolas" panose="020B0609020204030204" pitchFamily="49" charset="0"/>
            </a:endParaRPr>
          </a:p>
          <a:p>
            <a:pPr lvl="0"/>
            <a:endParaRPr lang="es-ES" dirty="0">
              <a:latin typeface="Consolas" panose="020B0609020204030204" pitchFamily="49" charset="0"/>
            </a:endParaRPr>
          </a:p>
          <a:p>
            <a:pPr lvl="0"/>
            <a:endParaRPr lang="es-ES" dirty="0">
              <a:latin typeface="Consolas" panose="020B0609020204030204" pitchFamily="49" charset="0"/>
            </a:endParaRPr>
          </a:p>
          <a:p>
            <a:pPr lvl="0"/>
            <a:endParaRPr lang="es-ES" dirty="0">
              <a:latin typeface="Consolas" panose="020B0609020204030204" pitchFamily="49" charset="0"/>
            </a:endParaRPr>
          </a:p>
          <a:p>
            <a:pPr lvl="0"/>
            <a:r>
              <a:rPr lang="es-ES" dirty="0">
                <a:latin typeface="Consolas" panose="020B0609020204030204" pitchFamily="49" charset="0"/>
              </a:rPr>
              <a:t>&lt;</a:t>
            </a:r>
            <a:r>
              <a:rPr lang="es-ES" dirty="0" err="1">
                <a:latin typeface="Consolas" panose="020B0609020204030204" pitchFamily="49" charset="0"/>
              </a:rPr>
              <a:t>section</a:t>
            </a:r>
            <a:r>
              <a:rPr lang="es-ES" dirty="0">
                <a:latin typeface="Consolas" panose="020B0609020204030204" pitchFamily="49" charset="0"/>
              </a:rPr>
              <a:t>&gt;</a:t>
            </a:r>
          </a:p>
          <a:p>
            <a:pPr lvl="0"/>
            <a:r>
              <a:rPr lang="es-ES" dirty="0">
                <a:latin typeface="Consolas" panose="020B0609020204030204" pitchFamily="49" charset="0"/>
              </a:rPr>
              <a:t>&lt;</a:t>
            </a:r>
            <a:r>
              <a:rPr lang="es-ES" dirty="0" err="1">
                <a:latin typeface="Consolas" panose="020B0609020204030204" pitchFamily="49" charset="0"/>
              </a:rPr>
              <a:t>article</a:t>
            </a:r>
            <a:r>
              <a:rPr lang="es-ES" dirty="0">
                <a:latin typeface="Consolas" panose="020B0609020204030204" pitchFamily="49" charset="0"/>
              </a:rPr>
              <a:t>&gt;</a:t>
            </a:r>
          </a:p>
          <a:p>
            <a:pPr lvl="0"/>
            <a:r>
              <a:rPr lang="es-ES" dirty="0">
                <a:latin typeface="Consolas" panose="020B0609020204030204" pitchFamily="49" charset="0"/>
              </a:rPr>
              <a:t>&lt;</a:t>
            </a:r>
            <a:r>
              <a:rPr lang="es-ES" dirty="0" err="1">
                <a:latin typeface="Consolas" panose="020B0609020204030204" pitchFamily="49" charset="0"/>
              </a:rPr>
              <a:t>aside</a:t>
            </a:r>
            <a:r>
              <a:rPr lang="es-ES" dirty="0">
                <a:latin typeface="Consolas" panose="020B0609020204030204" pitchFamily="49" charset="0"/>
              </a:rPr>
              <a:t>&gt;</a:t>
            </a:r>
          </a:p>
          <a:p>
            <a:pPr lvl="0"/>
            <a:r>
              <a:rPr lang="es-ES" dirty="0">
                <a:latin typeface="Consolas" panose="020B0609020204030204" pitchFamily="49" charset="0"/>
              </a:rPr>
              <a:t>&lt;</a:t>
            </a:r>
            <a:r>
              <a:rPr lang="es-ES" dirty="0" err="1">
                <a:latin typeface="Consolas" panose="020B0609020204030204" pitchFamily="49" charset="0"/>
              </a:rPr>
              <a:t>footer</a:t>
            </a:r>
            <a:r>
              <a:rPr lang="es-ES" dirty="0">
                <a:latin typeface="Consolas" panose="020B0609020204030204" pitchFamily="49" charset="0"/>
              </a:rPr>
              <a:t>&gt;</a:t>
            </a:r>
          </a:p>
          <a:p>
            <a:pPr lvl="0"/>
            <a:r>
              <a:rPr lang="es-ES" dirty="0">
                <a:latin typeface="Consolas" panose="020B0609020204030204" pitchFamily="49" charset="0"/>
              </a:rPr>
              <a:t>&lt;figure&gt;</a:t>
            </a:r>
            <a:endParaRPr lang="en-US" dirty="0">
              <a:latin typeface="Consolas" panose="020B0609020204030204" pitchFamily="49" charset="0"/>
            </a:endParaRPr>
          </a:p>
          <a:p>
            <a:endParaRPr lang="es-ES" dirty="0"/>
          </a:p>
        </p:txBody>
      </p:sp>
      <p:sp>
        <p:nvSpPr>
          <p:cNvPr id="10" name="CuadroTexto 9">
            <a:extLst>
              <a:ext uri="{FF2B5EF4-FFF2-40B4-BE49-F238E27FC236}">
                <a16:creationId xmlns:a16="http://schemas.microsoft.com/office/drawing/2014/main" id="{067A5CBB-8897-4E1D-9785-A006FF0D54A9}"/>
              </a:ext>
            </a:extLst>
          </p:cNvPr>
          <p:cNvSpPr txBox="1"/>
          <p:nvPr/>
        </p:nvSpPr>
        <p:spPr>
          <a:xfrm>
            <a:off x="6731000" y="4549984"/>
            <a:ext cx="4927600" cy="1477328"/>
          </a:xfrm>
          <a:prstGeom prst="rect">
            <a:avLst/>
          </a:prstGeom>
          <a:solidFill>
            <a:schemeClr val="bg1"/>
          </a:solidFill>
          <a:ln w="38100">
            <a:solidFill>
              <a:schemeClr val="accent2"/>
            </a:solidFill>
          </a:ln>
        </p:spPr>
        <p:txBody>
          <a:bodyPr wrap="square" numCol="2" rtlCol="0">
            <a:spAutoFit/>
          </a:bodyPr>
          <a:lstStyle/>
          <a:p>
            <a:pPr lvl="0"/>
            <a:r>
              <a:rPr lang="en-US" i="1" dirty="0" err="1">
                <a:latin typeface="Poppins"/>
              </a:rPr>
              <a:t>Texto</a:t>
            </a:r>
            <a:r>
              <a:rPr lang="en-US" i="1" dirty="0">
                <a:latin typeface="Poppins"/>
              </a:rPr>
              <a:t> sin </a:t>
            </a:r>
            <a:r>
              <a:rPr lang="en-US" i="1" dirty="0" err="1">
                <a:latin typeface="Poppins"/>
              </a:rPr>
              <a:t>etiquetado</a:t>
            </a:r>
            <a:endParaRPr lang="en-US" i="1" dirty="0">
              <a:latin typeface="Poppins"/>
            </a:endParaRPr>
          </a:p>
          <a:p>
            <a:pPr lvl="0"/>
            <a:r>
              <a:rPr lang="en-US" dirty="0">
                <a:latin typeface="Consolas" panose="020B0609020204030204" pitchFamily="49" charset="0"/>
              </a:rPr>
              <a:t>&lt;p&gt;</a:t>
            </a:r>
          </a:p>
          <a:p>
            <a:pPr lvl="0"/>
            <a:r>
              <a:rPr lang="en-US" dirty="0">
                <a:latin typeface="Consolas" panose="020B0609020204030204" pitchFamily="49" charset="0"/>
              </a:rPr>
              <a:t>&lt;a&gt;</a:t>
            </a:r>
          </a:p>
          <a:p>
            <a:pPr lvl="0"/>
            <a:r>
              <a:rPr lang="en-US" dirty="0">
                <a:latin typeface="Consolas" panose="020B0609020204030204" pitchFamily="49" charset="0"/>
              </a:rPr>
              <a:t>&lt;strong&gt;</a:t>
            </a:r>
          </a:p>
          <a:p>
            <a:pPr lvl="0"/>
            <a:endParaRPr lang="en-US" dirty="0">
              <a:latin typeface="Consolas" panose="020B0609020204030204" pitchFamily="49" charset="0"/>
            </a:endParaRPr>
          </a:p>
          <a:p>
            <a:pPr lvl="0"/>
            <a:r>
              <a:rPr lang="en-US" dirty="0">
                <a:latin typeface="Consolas" panose="020B0609020204030204" pitchFamily="49" charset="0"/>
              </a:rPr>
              <a:t>&lt;</a:t>
            </a:r>
            <a:r>
              <a:rPr lang="en-US" dirty="0" err="1">
                <a:latin typeface="Consolas" panose="020B0609020204030204" pitchFamily="49" charset="0"/>
              </a:rPr>
              <a:t>i</a:t>
            </a:r>
            <a:r>
              <a:rPr lang="en-US" dirty="0">
                <a:latin typeface="Consolas" panose="020B0609020204030204" pitchFamily="49" charset="0"/>
              </a:rPr>
              <a:t>&gt;</a:t>
            </a:r>
          </a:p>
          <a:p>
            <a:pPr lvl="0"/>
            <a:r>
              <a:rPr lang="en-US" dirty="0">
                <a:latin typeface="Consolas" panose="020B0609020204030204" pitchFamily="49" charset="0"/>
              </a:rPr>
              <a:t>&lt;</a:t>
            </a:r>
            <a:r>
              <a:rPr lang="en-US" dirty="0" err="1">
                <a:latin typeface="Consolas" panose="020B0609020204030204" pitchFamily="49" charset="0"/>
              </a:rPr>
              <a:t>hr</a:t>
            </a:r>
            <a:r>
              <a:rPr lang="en-US" dirty="0">
                <a:latin typeface="Consolas" panose="020B0609020204030204" pitchFamily="49" charset="0"/>
              </a:rPr>
              <a:t>&gt;</a:t>
            </a:r>
          </a:p>
          <a:p>
            <a:pPr lvl="0"/>
            <a:r>
              <a:rPr lang="en-US" dirty="0">
                <a:latin typeface="Consolas" panose="020B0609020204030204" pitchFamily="49" charset="0"/>
              </a:rPr>
              <a:t>&lt;</a:t>
            </a:r>
            <a:r>
              <a:rPr lang="en-US" dirty="0" err="1">
                <a:latin typeface="Consolas" panose="020B0609020204030204" pitchFamily="49" charset="0"/>
              </a:rPr>
              <a:t>br</a:t>
            </a:r>
            <a:r>
              <a:rPr lang="en-US" dirty="0">
                <a:latin typeface="Consolas" panose="020B0609020204030204" pitchFamily="49" charset="0"/>
              </a:rPr>
              <a:t>&gt;</a:t>
            </a:r>
          </a:p>
          <a:p>
            <a:pPr lvl="0"/>
            <a:r>
              <a:rPr lang="en-US" dirty="0">
                <a:latin typeface="Consolas" panose="020B0609020204030204" pitchFamily="49" charset="0"/>
              </a:rPr>
              <a:t>&lt;</a:t>
            </a:r>
            <a:r>
              <a:rPr lang="en-US" dirty="0" err="1">
                <a:latin typeface="Consolas" panose="020B0609020204030204" pitchFamily="49" charset="0"/>
              </a:rPr>
              <a:t>img</a:t>
            </a:r>
            <a:r>
              <a:rPr lang="en-US" dirty="0">
                <a:latin typeface="Consolas" panose="020B0609020204030204" pitchFamily="49" charset="0"/>
              </a:rPr>
              <a:t>&gt;</a:t>
            </a:r>
          </a:p>
        </p:txBody>
      </p:sp>
      <p:cxnSp>
        <p:nvCxnSpPr>
          <p:cNvPr id="12" name="Conector recto de flecha 11">
            <a:extLst>
              <a:ext uri="{FF2B5EF4-FFF2-40B4-BE49-F238E27FC236}">
                <a16:creationId xmlns:a16="http://schemas.microsoft.com/office/drawing/2014/main" id="{72EF39C1-137C-4F55-A257-6BF2C9E763C6}"/>
              </a:ext>
            </a:extLst>
          </p:cNvPr>
          <p:cNvCxnSpPr/>
          <p:nvPr/>
        </p:nvCxnSpPr>
        <p:spPr>
          <a:xfrm>
            <a:off x="2209800" y="3009900"/>
            <a:ext cx="45212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a:extLst>
              <a:ext uri="{FF2B5EF4-FFF2-40B4-BE49-F238E27FC236}">
                <a16:creationId xmlns:a16="http://schemas.microsoft.com/office/drawing/2014/main" id="{95B911DE-D2C3-4767-8D97-EF459EE8C2B5}"/>
              </a:ext>
            </a:extLst>
          </p:cNvPr>
          <p:cNvCxnSpPr/>
          <p:nvPr/>
        </p:nvCxnSpPr>
        <p:spPr>
          <a:xfrm>
            <a:off x="1727200" y="3429000"/>
            <a:ext cx="0" cy="431513"/>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F1FDC999-D171-44C3-B932-B6B3C97506B7}"/>
              </a:ext>
            </a:extLst>
          </p:cNvPr>
          <p:cNvCxnSpPr>
            <a:cxnSpLocks/>
            <a:stCxn id="9" idx="3"/>
            <a:endCxn id="10" idx="1"/>
          </p:cNvCxnSpPr>
          <p:nvPr/>
        </p:nvCxnSpPr>
        <p:spPr>
          <a:xfrm flipV="1">
            <a:off x="5016668" y="5288648"/>
            <a:ext cx="1714332" cy="302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8" name="CuadroTexto 17">
            <a:extLst>
              <a:ext uri="{FF2B5EF4-FFF2-40B4-BE49-F238E27FC236}">
                <a16:creationId xmlns:a16="http://schemas.microsoft.com/office/drawing/2014/main" id="{4EA0AF22-8432-437F-BF08-2572B96702E4}"/>
              </a:ext>
            </a:extLst>
          </p:cNvPr>
          <p:cNvSpPr txBox="1"/>
          <p:nvPr/>
        </p:nvSpPr>
        <p:spPr>
          <a:xfrm>
            <a:off x="6731000" y="4120634"/>
            <a:ext cx="2102179" cy="369332"/>
          </a:xfrm>
          <a:prstGeom prst="rect">
            <a:avLst/>
          </a:prstGeom>
          <a:noFill/>
        </p:spPr>
        <p:txBody>
          <a:bodyPr wrap="none" rtlCol="0">
            <a:spAutoFit/>
          </a:bodyPr>
          <a:lstStyle/>
          <a:p>
            <a:r>
              <a:rPr lang="es-ES" b="1" dirty="0"/>
              <a:t>Nodos de contenido</a:t>
            </a:r>
          </a:p>
        </p:txBody>
      </p:sp>
    </p:spTree>
    <p:extLst>
      <p:ext uri="{BB962C8B-B14F-4D97-AF65-F5344CB8AC3E}">
        <p14:creationId xmlns:p14="http://schemas.microsoft.com/office/powerpoint/2010/main" val="1340106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EB7FA916-A69A-DE4D-AEF8-05B24EAAB1EB}"/>
              </a:ext>
            </a:extLst>
          </p:cNvPr>
          <p:cNvPicPr>
            <a:picLocks noChangeAspect="1"/>
          </p:cNvPicPr>
          <p:nvPr/>
        </p:nvPicPr>
        <p:blipFill>
          <a:blip r:embed="rId2"/>
          <a:stretch>
            <a:fillRect/>
          </a:stretch>
        </p:blipFill>
        <p:spPr>
          <a:xfrm>
            <a:off x="2254" y="0"/>
            <a:ext cx="12187491" cy="6858000"/>
          </a:xfrm>
          <a:prstGeom prst="rect">
            <a:avLst/>
          </a:prstGeom>
        </p:spPr>
      </p:pic>
      <p:sp>
        <p:nvSpPr>
          <p:cNvPr id="4" name="CuadroTexto 3">
            <a:extLst>
              <a:ext uri="{FF2B5EF4-FFF2-40B4-BE49-F238E27FC236}">
                <a16:creationId xmlns:a16="http://schemas.microsoft.com/office/drawing/2014/main" id="{89261BF4-25EC-FB44-BEF7-C91FCEE2E0BE}"/>
              </a:ext>
            </a:extLst>
          </p:cNvPr>
          <p:cNvSpPr txBox="1"/>
          <p:nvPr/>
        </p:nvSpPr>
        <p:spPr>
          <a:xfrm>
            <a:off x="2743201" y="1709487"/>
            <a:ext cx="5058937" cy="707886"/>
          </a:xfrm>
          <a:prstGeom prst="rect">
            <a:avLst/>
          </a:prstGeom>
          <a:noFill/>
        </p:spPr>
        <p:txBody>
          <a:bodyPr wrap="square" rtlCol="0">
            <a:spAutoFit/>
          </a:bodyPr>
          <a:lstStyle/>
          <a:p>
            <a:r>
              <a:rPr lang="es-ES" sz="4000" b="1" dirty="0">
                <a:solidFill>
                  <a:srgbClr val="0045FF"/>
                </a:solidFill>
                <a:latin typeface="Poppins ExtraBold" pitchFamily="2" charset="77"/>
                <a:cs typeface="Poppins ExtraBold" pitchFamily="2" charset="77"/>
              </a:rPr>
              <a:t>Índice</a:t>
            </a:r>
          </a:p>
        </p:txBody>
      </p:sp>
      <p:sp>
        <p:nvSpPr>
          <p:cNvPr id="6" name="CuadroTexto 5">
            <a:extLst>
              <a:ext uri="{FF2B5EF4-FFF2-40B4-BE49-F238E27FC236}">
                <a16:creationId xmlns:a16="http://schemas.microsoft.com/office/drawing/2014/main" id="{91565455-C3A4-6045-A522-175DEAAB9A3A}"/>
              </a:ext>
            </a:extLst>
          </p:cNvPr>
          <p:cNvSpPr txBox="1"/>
          <p:nvPr/>
        </p:nvSpPr>
        <p:spPr>
          <a:xfrm>
            <a:off x="2865865" y="2716376"/>
            <a:ext cx="7326351" cy="3477875"/>
          </a:xfrm>
          <a:prstGeom prst="rect">
            <a:avLst/>
          </a:prstGeom>
          <a:noFill/>
        </p:spPr>
        <p:txBody>
          <a:bodyPr wrap="square" rtlCol="0">
            <a:spAutoFit/>
          </a:bodyPr>
          <a:lstStyle/>
          <a:p>
            <a:pPr marL="742950" indent="-742950">
              <a:lnSpc>
                <a:spcPct val="150000"/>
              </a:lnSpc>
              <a:buClr>
                <a:srgbClr val="001C35"/>
              </a:buClr>
              <a:buFont typeface="+mj-lt"/>
              <a:buAutoNum type="arabicPeriod"/>
            </a:pPr>
            <a:r>
              <a:rPr lang="es-ES" sz="2000" dirty="0">
                <a:solidFill>
                  <a:srgbClr val="001C35"/>
                </a:solidFill>
                <a:latin typeface="Poppins" pitchFamily="2" charset="77"/>
                <a:cs typeface="Poppins" pitchFamily="2" charset="77"/>
              </a:rPr>
              <a:t>Repositorio GIT</a:t>
            </a:r>
          </a:p>
          <a:p>
            <a:pPr marL="742950" indent="-742950">
              <a:lnSpc>
                <a:spcPct val="150000"/>
              </a:lnSpc>
              <a:buFont typeface="+mj-lt"/>
              <a:buAutoNum type="arabicPeriod"/>
            </a:pPr>
            <a:r>
              <a:rPr lang="es-ES" sz="2000" dirty="0">
                <a:solidFill>
                  <a:srgbClr val="001C35"/>
                </a:solidFill>
                <a:latin typeface="Poppins" pitchFamily="2" charset="77"/>
                <a:cs typeface="Poppins" pitchFamily="2" charset="77"/>
              </a:rPr>
              <a:t>Combinación HTML + CSS + JS</a:t>
            </a:r>
          </a:p>
          <a:p>
            <a:pPr marL="742950" indent="-742950">
              <a:lnSpc>
                <a:spcPct val="150000"/>
              </a:lnSpc>
              <a:buFont typeface="+mj-lt"/>
              <a:buAutoNum type="arabicPeriod"/>
            </a:pPr>
            <a:r>
              <a:rPr lang="es-ES" sz="2000" dirty="0">
                <a:solidFill>
                  <a:srgbClr val="001C35"/>
                </a:solidFill>
                <a:latin typeface="Poppins" pitchFamily="2" charset="77"/>
                <a:cs typeface="Poppins" pitchFamily="2" charset="77"/>
              </a:rPr>
              <a:t>Fundamentos web</a:t>
            </a:r>
          </a:p>
          <a:p>
            <a:pPr marL="742950" indent="-742950">
              <a:lnSpc>
                <a:spcPct val="150000"/>
              </a:lnSpc>
              <a:buFont typeface="+mj-lt"/>
              <a:buAutoNum type="arabicPeriod"/>
            </a:pPr>
            <a:r>
              <a:rPr lang="es-ES" sz="2000" dirty="0">
                <a:solidFill>
                  <a:srgbClr val="001C35"/>
                </a:solidFill>
                <a:latin typeface="Poppins" pitchFamily="2" charset="77"/>
                <a:cs typeface="Poppins" pitchFamily="2" charset="77"/>
              </a:rPr>
              <a:t>DOM y estructura general HTML</a:t>
            </a:r>
          </a:p>
          <a:p>
            <a:pPr marL="742950" indent="-742950">
              <a:lnSpc>
                <a:spcPct val="150000"/>
              </a:lnSpc>
              <a:buFont typeface="+mj-lt"/>
              <a:buAutoNum type="arabicPeriod"/>
            </a:pPr>
            <a:r>
              <a:rPr lang="es-ES" sz="2000" dirty="0">
                <a:solidFill>
                  <a:srgbClr val="001C35"/>
                </a:solidFill>
                <a:latin typeface="Poppins" pitchFamily="2" charset="77"/>
                <a:cs typeface="Poppins" pitchFamily="2" charset="77"/>
              </a:rPr>
              <a:t>Introducción a HTML</a:t>
            </a:r>
          </a:p>
          <a:p>
            <a:pPr marL="742950" indent="-742950">
              <a:lnSpc>
                <a:spcPct val="150000"/>
              </a:lnSpc>
              <a:buFont typeface="+mj-lt"/>
              <a:buAutoNum type="arabicPeriod"/>
            </a:pPr>
            <a:r>
              <a:rPr lang="es-ES" sz="2000" dirty="0">
                <a:solidFill>
                  <a:srgbClr val="001C35"/>
                </a:solidFill>
                <a:latin typeface="Poppins" pitchFamily="2" charset="77"/>
                <a:cs typeface="Poppins" pitchFamily="2" charset="77"/>
              </a:rPr>
              <a:t>Introducción a CSS</a:t>
            </a:r>
          </a:p>
          <a:p>
            <a:endParaRPr lang="es-ES" sz="4000" b="1" dirty="0">
              <a:solidFill>
                <a:srgbClr val="001C35"/>
              </a:solidFill>
              <a:latin typeface="Poppins ExtraBold" pitchFamily="2" charset="77"/>
              <a:cs typeface="Poppins ExtraBold" pitchFamily="2" charset="77"/>
            </a:endParaRPr>
          </a:p>
        </p:txBody>
      </p:sp>
    </p:spTree>
    <p:extLst>
      <p:ext uri="{BB962C8B-B14F-4D97-AF65-F5344CB8AC3E}">
        <p14:creationId xmlns:p14="http://schemas.microsoft.com/office/powerpoint/2010/main" val="4035156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23E60C-45C4-7842-820E-1B9863AEB3D2}"/>
              </a:ext>
            </a:extLst>
          </p:cNvPr>
          <p:cNvSpPr>
            <a:spLocks noGrp="1"/>
          </p:cNvSpPr>
          <p:nvPr>
            <p:ph type="title"/>
          </p:nvPr>
        </p:nvSpPr>
        <p:spPr/>
        <p:txBody>
          <a:bodyPr>
            <a:normAutofit/>
          </a:bodyPr>
          <a:lstStyle/>
          <a:p>
            <a:r>
              <a:rPr lang="es-ES" sz="3500" b="1" dirty="0">
                <a:solidFill>
                  <a:srgbClr val="0045FF"/>
                </a:solidFill>
                <a:latin typeface="Poppins ExtraBold" pitchFamily="2" charset="77"/>
                <a:cs typeface="Poppins ExtraBold" pitchFamily="2" charset="77"/>
              </a:rPr>
              <a:t>Etiquetas</a:t>
            </a:r>
          </a:p>
        </p:txBody>
      </p:sp>
      <p:sp>
        <p:nvSpPr>
          <p:cNvPr id="3" name="Marcador de contenido 2">
            <a:extLst>
              <a:ext uri="{FF2B5EF4-FFF2-40B4-BE49-F238E27FC236}">
                <a16:creationId xmlns:a16="http://schemas.microsoft.com/office/drawing/2014/main" id="{184473C1-7632-DD4C-B5AA-4D3D027D13E6}"/>
              </a:ext>
            </a:extLst>
          </p:cNvPr>
          <p:cNvSpPr>
            <a:spLocks noGrp="1"/>
          </p:cNvSpPr>
          <p:nvPr>
            <p:ph idx="1"/>
          </p:nvPr>
        </p:nvSpPr>
        <p:spPr/>
        <p:txBody>
          <a:bodyPr>
            <a:normAutofit/>
          </a:bodyPr>
          <a:lstStyle/>
          <a:p>
            <a:pPr marL="0" indent="0">
              <a:lnSpc>
                <a:spcPct val="100000"/>
              </a:lnSpc>
              <a:buNone/>
            </a:pPr>
            <a:r>
              <a:rPr lang="es-ES" sz="1600" dirty="0">
                <a:solidFill>
                  <a:srgbClr val="001C35"/>
                </a:solidFill>
                <a:latin typeface="Poppins" pitchFamily="2" charset="77"/>
                <a:cs typeface="Poppins" pitchFamily="2" charset="77"/>
              </a:rPr>
              <a:t>HTML son etiquetas que –la mayoría- contienen otras etiquetas o nodos finales.</a:t>
            </a:r>
          </a:p>
          <a:p>
            <a:pPr marL="0" indent="0">
              <a:lnSpc>
                <a:spcPct val="100000"/>
              </a:lnSpc>
              <a:buNone/>
            </a:pPr>
            <a:r>
              <a:rPr lang="es-ES" sz="1600" dirty="0">
                <a:solidFill>
                  <a:srgbClr val="001C35"/>
                </a:solidFill>
                <a:latin typeface="Poppins" pitchFamily="2" charset="77"/>
                <a:cs typeface="Poppins" pitchFamily="2" charset="77"/>
              </a:rPr>
              <a:t>Anatomía de una etiqueta:</a:t>
            </a:r>
          </a:p>
          <a:p>
            <a:pPr>
              <a:lnSpc>
                <a:spcPct val="100000"/>
              </a:lnSpc>
            </a:pPr>
            <a:r>
              <a:rPr lang="es-ES" sz="1600" dirty="0">
                <a:solidFill>
                  <a:srgbClr val="001C35"/>
                </a:solidFill>
                <a:latin typeface="Poppins" pitchFamily="2" charset="77"/>
                <a:cs typeface="Poppins" pitchFamily="2" charset="77"/>
              </a:rPr>
              <a:t>Etiqueta estándar (con contenido) - Identificador de etiqueta, apertura y cierre:</a:t>
            </a:r>
          </a:p>
          <a:p>
            <a:pPr>
              <a:lnSpc>
                <a:spcPct val="100000"/>
              </a:lnSpc>
            </a:pPr>
            <a:endParaRPr lang="es-ES" sz="1600" dirty="0">
              <a:solidFill>
                <a:srgbClr val="001C35"/>
              </a:solidFill>
              <a:latin typeface="Poppins" pitchFamily="2" charset="77"/>
              <a:cs typeface="Poppins" pitchFamily="2" charset="77"/>
            </a:endParaRPr>
          </a:p>
          <a:p>
            <a:pPr>
              <a:lnSpc>
                <a:spcPct val="100000"/>
              </a:lnSpc>
            </a:pPr>
            <a:endParaRPr lang="es-ES" sz="1600" dirty="0">
              <a:solidFill>
                <a:srgbClr val="001C35"/>
              </a:solidFill>
              <a:latin typeface="Poppins" pitchFamily="2" charset="77"/>
              <a:cs typeface="Poppins" pitchFamily="2" charset="77"/>
            </a:endParaRPr>
          </a:p>
          <a:p>
            <a:pPr>
              <a:lnSpc>
                <a:spcPct val="100000"/>
              </a:lnSpc>
            </a:pPr>
            <a:endParaRPr lang="es-ES" sz="1600" dirty="0">
              <a:solidFill>
                <a:srgbClr val="001C35"/>
              </a:solidFill>
              <a:latin typeface="Poppins" pitchFamily="2" charset="77"/>
              <a:cs typeface="Poppins" pitchFamily="2" charset="77"/>
            </a:endParaRPr>
          </a:p>
          <a:p>
            <a:pPr>
              <a:lnSpc>
                <a:spcPct val="100000"/>
              </a:lnSpc>
            </a:pPr>
            <a:endParaRPr lang="es-ES" sz="1600" dirty="0">
              <a:solidFill>
                <a:srgbClr val="001C35"/>
              </a:solidFill>
              <a:latin typeface="Poppins" pitchFamily="2" charset="77"/>
              <a:cs typeface="Poppins" pitchFamily="2" charset="77"/>
            </a:endParaRPr>
          </a:p>
          <a:p>
            <a:pPr>
              <a:lnSpc>
                <a:spcPct val="100000"/>
              </a:lnSpc>
            </a:pPr>
            <a:r>
              <a:rPr lang="es-ES" sz="1600" dirty="0">
                <a:solidFill>
                  <a:srgbClr val="001C35"/>
                </a:solidFill>
                <a:latin typeface="Poppins" pitchFamily="2" charset="77"/>
                <a:cs typeface="Poppins" pitchFamily="2" charset="77"/>
              </a:rPr>
              <a:t>Con contenido final - Identificador de etiqueta y atributos id y </a:t>
            </a:r>
            <a:r>
              <a:rPr lang="es-ES" sz="1600" dirty="0" err="1">
                <a:solidFill>
                  <a:srgbClr val="001C35"/>
                </a:solidFill>
                <a:latin typeface="Poppins" pitchFamily="2" charset="77"/>
                <a:cs typeface="Poppins" pitchFamily="2" charset="77"/>
              </a:rPr>
              <a:t>class</a:t>
            </a:r>
            <a:endParaRPr lang="es-ES" sz="1600" dirty="0">
              <a:solidFill>
                <a:srgbClr val="001C35"/>
              </a:solidFill>
              <a:latin typeface="Poppins" pitchFamily="2" charset="77"/>
              <a:cs typeface="Poppins" pitchFamily="2" charset="77"/>
            </a:endParaRPr>
          </a:p>
          <a:p>
            <a:pPr>
              <a:lnSpc>
                <a:spcPct val="100000"/>
              </a:lnSpc>
            </a:pPr>
            <a:endParaRPr lang="es-ES" sz="1600" dirty="0">
              <a:solidFill>
                <a:srgbClr val="001C35"/>
              </a:solidFill>
              <a:latin typeface="Poppins" pitchFamily="2" charset="77"/>
              <a:cs typeface="Poppins" pitchFamily="2" charset="77"/>
            </a:endParaRPr>
          </a:p>
        </p:txBody>
      </p:sp>
      <p:sp>
        <p:nvSpPr>
          <p:cNvPr id="4" name="Rectángulo 3">
            <a:extLst>
              <a:ext uri="{FF2B5EF4-FFF2-40B4-BE49-F238E27FC236}">
                <a16:creationId xmlns:a16="http://schemas.microsoft.com/office/drawing/2014/main" id="{7A49232E-8E90-4CE8-8DD7-C7BF36F0644D}"/>
              </a:ext>
            </a:extLst>
          </p:cNvPr>
          <p:cNvSpPr/>
          <p:nvPr/>
        </p:nvSpPr>
        <p:spPr>
          <a:xfrm>
            <a:off x="942975" y="2876550"/>
            <a:ext cx="9982200" cy="1352550"/>
          </a:xfrm>
          <a:prstGeom prst="rect">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2400" b="1" dirty="0">
                <a:solidFill>
                  <a:schemeClr val="tx1"/>
                </a:solidFill>
              </a:rPr>
              <a:t>&lt;p&gt;</a:t>
            </a:r>
          </a:p>
          <a:p>
            <a:r>
              <a:rPr lang="es-ES" sz="2400" dirty="0">
                <a:solidFill>
                  <a:schemeClr val="tx1"/>
                </a:solidFill>
              </a:rPr>
              <a:t>	</a:t>
            </a:r>
            <a:r>
              <a:rPr lang="es-ES" sz="2400" dirty="0">
                <a:solidFill>
                  <a:schemeClr val="accent6"/>
                </a:solidFill>
              </a:rPr>
              <a:t>Texto para el usuario, </a:t>
            </a:r>
            <a:r>
              <a:rPr lang="es-ES" sz="2400" dirty="0" err="1">
                <a:solidFill>
                  <a:schemeClr val="accent6"/>
                </a:solidFill>
              </a:rPr>
              <a:t>lorem</a:t>
            </a:r>
            <a:r>
              <a:rPr lang="es-ES" sz="2400" dirty="0">
                <a:solidFill>
                  <a:schemeClr val="accent6"/>
                </a:solidFill>
              </a:rPr>
              <a:t> </a:t>
            </a:r>
            <a:r>
              <a:rPr lang="es-ES" sz="2400" dirty="0" err="1">
                <a:solidFill>
                  <a:schemeClr val="accent6"/>
                </a:solidFill>
              </a:rPr>
              <a:t>ipsum</a:t>
            </a:r>
            <a:r>
              <a:rPr lang="es-ES" sz="2400" dirty="0">
                <a:solidFill>
                  <a:schemeClr val="accent6"/>
                </a:solidFill>
              </a:rPr>
              <a:t> dolor </a:t>
            </a:r>
            <a:r>
              <a:rPr lang="es-ES" sz="2400" dirty="0" err="1">
                <a:solidFill>
                  <a:schemeClr val="accent6"/>
                </a:solidFill>
              </a:rPr>
              <a:t>sit</a:t>
            </a:r>
            <a:r>
              <a:rPr lang="es-ES" sz="2400" dirty="0">
                <a:solidFill>
                  <a:schemeClr val="accent6"/>
                </a:solidFill>
              </a:rPr>
              <a:t> </a:t>
            </a:r>
            <a:r>
              <a:rPr lang="es-ES" sz="2400" dirty="0" err="1">
                <a:solidFill>
                  <a:schemeClr val="accent6"/>
                </a:solidFill>
              </a:rPr>
              <a:t>amet</a:t>
            </a:r>
            <a:r>
              <a:rPr lang="es-ES" sz="2400" dirty="0">
                <a:solidFill>
                  <a:schemeClr val="accent6"/>
                </a:solidFill>
              </a:rPr>
              <a:t>. </a:t>
            </a:r>
          </a:p>
          <a:p>
            <a:r>
              <a:rPr lang="es-ES" sz="2400" b="1" dirty="0">
                <a:solidFill>
                  <a:schemeClr val="tx1"/>
                </a:solidFill>
              </a:rPr>
              <a:t>&lt;/p&gt;</a:t>
            </a:r>
          </a:p>
        </p:txBody>
      </p:sp>
      <p:sp>
        <p:nvSpPr>
          <p:cNvPr id="5" name="Rectángulo 4">
            <a:extLst>
              <a:ext uri="{FF2B5EF4-FFF2-40B4-BE49-F238E27FC236}">
                <a16:creationId xmlns:a16="http://schemas.microsoft.com/office/drawing/2014/main" id="{E5825471-949A-47F0-ABC4-2E7001B2351C}"/>
              </a:ext>
            </a:extLst>
          </p:cNvPr>
          <p:cNvSpPr/>
          <p:nvPr/>
        </p:nvSpPr>
        <p:spPr>
          <a:xfrm>
            <a:off x="942975" y="4857751"/>
            <a:ext cx="9982200" cy="1533524"/>
          </a:xfrm>
          <a:prstGeom prst="rect">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2400" b="1" dirty="0">
                <a:solidFill>
                  <a:schemeClr val="tx1"/>
                </a:solidFill>
              </a:rPr>
              <a:t>&lt;p </a:t>
            </a:r>
            <a:r>
              <a:rPr lang="es-ES" sz="2400" dirty="0">
                <a:solidFill>
                  <a:schemeClr val="accent1"/>
                </a:solidFill>
              </a:rPr>
              <a:t>id=“</a:t>
            </a:r>
            <a:r>
              <a:rPr lang="es-ES" sz="2400" dirty="0" err="1">
                <a:solidFill>
                  <a:schemeClr val="accent2"/>
                </a:solidFill>
              </a:rPr>
              <a:t>texto_especial_home</a:t>
            </a:r>
            <a:r>
              <a:rPr lang="es-ES" sz="2400" dirty="0">
                <a:solidFill>
                  <a:schemeClr val="accent1"/>
                </a:solidFill>
              </a:rPr>
              <a:t>” </a:t>
            </a:r>
            <a:r>
              <a:rPr lang="es-ES" sz="2400" dirty="0" err="1">
                <a:solidFill>
                  <a:schemeClr val="accent1"/>
                </a:solidFill>
              </a:rPr>
              <a:t>class</a:t>
            </a:r>
            <a:r>
              <a:rPr lang="es-ES" sz="2400" dirty="0">
                <a:solidFill>
                  <a:schemeClr val="accent1"/>
                </a:solidFill>
              </a:rPr>
              <a:t>=“</a:t>
            </a:r>
            <a:r>
              <a:rPr lang="es-ES" sz="2400" dirty="0" err="1">
                <a:solidFill>
                  <a:schemeClr val="accent2"/>
                </a:solidFill>
              </a:rPr>
              <a:t>parrafoDestacado</a:t>
            </a:r>
            <a:r>
              <a:rPr lang="es-ES" sz="2400" dirty="0">
                <a:solidFill>
                  <a:schemeClr val="accent1"/>
                </a:solidFill>
              </a:rPr>
              <a:t>” </a:t>
            </a:r>
            <a:r>
              <a:rPr lang="es-ES" sz="2400" b="1" dirty="0">
                <a:solidFill>
                  <a:schemeClr val="tx1"/>
                </a:solidFill>
              </a:rPr>
              <a:t>&gt;</a:t>
            </a:r>
            <a:r>
              <a:rPr lang="es-ES" sz="2400" dirty="0">
                <a:solidFill>
                  <a:schemeClr val="accent1"/>
                </a:solidFill>
              </a:rPr>
              <a:t> </a:t>
            </a:r>
          </a:p>
          <a:p>
            <a:r>
              <a:rPr lang="es-ES" sz="2400" dirty="0">
                <a:solidFill>
                  <a:schemeClr val="tx1"/>
                </a:solidFill>
              </a:rPr>
              <a:t>	</a:t>
            </a:r>
            <a:r>
              <a:rPr lang="es-ES" sz="2400" dirty="0">
                <a:solidFill>
                  <a:schemeClr val="accent6"/>
                </a:solidFill>
              </a:rPr>
              <a:t>Texto para el usuario, </a:t>
            </a:r>
            <a:r>
              <a:rPr lang="es-ES" sz="2400" dirty="0" err="1">
                <a:solidFill>
                  <a:schemeClr val="accent6"/>
                </a:solidFill>
              </a:rPr>
              <a:t>lorem</a:t>
            </a:r>
            <a:r>
              <a:rPr lang="es-ES" sz="2400" dirty="0">
                <a:solidFill>
                  <a:schemeClr val="accent6"/>
                </a:solidFill>
              </a:rPr>
              <a:t> </a:t>
            </a:r>
            <a:r>
              <a:rPr lang="es-ES" sz="2400" dirty="0" err="1">
                <a:solidFill>
                  <a:schemeClr val="accent6"/>
                </a:solidFill>
              </a:rPr>
              <a:t>ipsum</a:t>
            </a:r>
            <a:r>
              <a:rPr lang="es-ES" sz="2400" dirty="0">
                <a:solidFill>
                  <a:schemeClr val="accent6"/>
                </a:solidFill>
              </a:rPr>
              <a:t> dolor </a:t>
            </a:r>
            <a:r>
              <a:rPr lang="es-ES" sz="2400" dirty="0" err="1">
                <a:solidFill>
                  <a:schemeClr val="accent6"/>
                </a:solidFill>
              </a:rPr>
              <a:t>sit</a:t>
            </a:r>
            <a:r>
              <a:rPr lang="es-ES" sz="2400" dirty="0">
                <a:solidFill>
                  <a:schemeClr val="accent6"/>
                </a:solidFill>
              </a:rPr>
              <a:t> </a:t>
            </a:r>
            <a:r>
              <a:rPr lang="es-ES" sz="2400" dirty="0" err="1">
                <a:solidFill>
                  <a:schemeClr val="accent6"/>
                </a:solidFill>
              </a:rPr>
              <a:t>amet</a:t>
            </a:r>
            <a:r>
              <a:rPr lang="es-ES" sz="2400" dirty="0">
                <a:solidFill>
                  <a:schemeClr val="accent6"/>
                </a:solidFill>
              </a:rPr>
              <a:t>. </a:t>
            </a:r>
          </a:p>
          <a:p>
            <a:r>
              <a:rPr lang="es-ES" sz="2400" b="1" dirty="0">
                <a:solidFill>
                  <a:schemeClr val="tx1"/>
                </a:solidFill>
              </a:rPr>
              <a:t>&lt;/p&gt;</a:t>
            </a:r>
          </a:p>
        </p:txBody>
      </p:sp>
    </p:spTree>
    <p:extLst>
      <p:ext uri="{BB962C8B-B14F-4D97-AF65-F5344CB8AC3E}">
        <p14:creationId xmlns:p14="http://schemas.microsoft.com/office/powerpoint/2010/main" val="1189152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23E60C-45C4-7842-820E-1B9863AEB3D2}"/>
              </a:ext>
            </a:extLst>
          </p:cNvPr>
          <p:cNvSpPr>
            <a:spLocks noGrp="1"/>
          </p:cNvSpPr>
          <p:nvPr>
            <p:ph type="title"/>
          </p:nvPr>
        </p:nvSpPr>
        <p:spPr/>
        <p:txBody>
          <a:bodyPr>
            <a:normAutofit/>
          </a:bodyPr>
          <a:lstStyle/>
          <a:p>
            <a:r>
              <a:rPr lang="es-ES" sz="3500" b="1" dirty="0">
                <a:solidFill>
                  <a:srgbClr val="0045FF"/>
                </a:solidFill>
                <a:latin typeface="Poppins ExtraBold" pitchFamily="2" charset="77"/>
                <a:cs typeface="Poppins ExtraBold" pitchFamily="2" charset="77"/>
              </a:rPr>
              <a:t>Etiquetas - anidación</a:t>
            </a:r>
          </a:p>
        </p:txBody>
      </p:sp>
      <p:sp>
        <p:nvSpPr>
          <p:cNvPr id="3" name="Marcador de contenido 2">
            <a:extLst>
              <a:ext uri="{FF2B5EF4-FFF2-40B4-BE49-F238E27FC236}">
                <a16:creationId xmlns:a16="http://schemas.microsoft.com/office/drawing/2014/main" id="{184473C1-7632-DD4C-B5AA-4D3D027D13E6}"/>
              </a:ext>
            </a:extLst>
          </p:cNvPr>
          <p:cNvSpPr>
            <a:spLocks noGrp="1"/>
          </p:cNvSpPr>
          <p:nvPr>
            <p:ph idx="1"/>
          </p:nvPr>
        </p:nvSpPr>
        <p:spPr/>
        <p:txBody>
          <a:bodyPr>
            <a:normAutofit/>
          </a:bodyPr>
          <a:lstStyle/>
          <a:p>
            <a:pPr>
              <a:lnSpc>
                <a:spcPct val="100000"/>
              </a:lnSpc>
            </a:pPr>
            <a:r>
              <a:rPr lang="es-ES" sz="1600" dirty="0">
                <a:solidFill>
                  <a:srgbClr val="001C35"/>
                </a:solidFill>
                <a:latin typeface="Poppins" pitchFamily="2" charset="77"/>
                <a:cs typeface="Poppins" pitchFamily="2" charset="77"/>
              </a:rPr>
              <a:t>Etiquetas anidadas</a:t>
            </a:r>
          </a:p>
          <a:p>
            <a:pPr>
              <a:lnSpc>
                <a:spcPct val="100000"/>
              </a:lnSpc>
            </a:pPr>
            <a:endParaRPr lang="es-ES" sz="1600" dirty="0">
              <a:solidFill>
                <a:srgbClr val="001C35"/>
              </a:solidFill>
              <a:latin typeface="Poppins" pitchFamily="2" charset="77"/>
              <a:cs typeface="Poppins" pitchFamily="2" charset="77"/>
            </a:endParaRPr>
          </a:p>
          <a:p>
            <a:pPr>
              <a:lnSpc>
                <a:spcPct val="100000"/>
              </a:lnSpc>
            </a:pPr>
            <a:endParaRPr lang="es-ES" sz="1600" dirty="0">
              <a:solidFill>
                <a:srgbClr val="001C35"/>
              </a:solidFill>
              <a:latin typeface="Poppins" pitchFamily="2" charset="77"/>
              <a:cs typeface="Poppins" pitchFamily="2" charset="77"/>
            </a:endParaRPr>
          </a:p>
          <a:p>
            <a:pPr>
              <a:lnSpc>
                <a:spcPct val="100000"/>
              </a:lnSpc>
            </a:pPr>
            <a:endParaRPr lang="es-ES" sz="1600" dirty="0">
              <a:solidFill>
                <a:srgbClr val="001C35"/>
              </a:solidFill>
              <a:latin typeface="Poppins" pitchFamily="2" charset="77"/>
              <a:cs typeface="Poppins" pitchFamily="2" charset="77"/>
            </a:endParaRPr>
          </a:p>
          <a:p>
            <a:pPr>
              <a:lnSpc>
                <a:spcPct val="100000"/>
              </a:lnSpc>
            </a:pPr>
            <a:endParaRPr lang="es-ES" sz="1600" dirty="0">
              <a:solidFill>
                <a:srgbClr val="001C35"/>
              </a:solidFill>
              <a:latin typeface="Poppins" pitchFamily="2" charset="77"/>
              <a:cs typeface="Poppins" pitchFamily="2" charset="77"/>
            </a:endParaRPr>
          </a:p>
          <a:p>
            <a:pPr marL="0" indent="0">
              <a:lnSpc>
                <a:spcPct val="100000"/>
              </a:lnSpc>
              <a:buNone/>
            </a:pPr>
            <a:endParaRPr lang="es-ES" sz="1600" dirty="0">
              <a:solidFill>
                <a:srgbClr val="001C35"/>
              </a:solidFill>
              <a:latin typeface="Poppins" pitchFamily="2" charset="77"/>
              <a:cs typeface="Poppins" pitchFamily="2" charset="77"/>
            </a:endParaRPr>
          </a:p>
        </p:txBody>
      </p:sp>
      <p:sp>
        <p:nvSpPr>
          <p:cNvPr id="4" name="Rectángulo 3">
            <a:extLst>
              <a:ext uri="{FF2B5EF4-FFF2-40B4-BE49-F238E27FC236}">
                <a16:creationId xmlns:a16="http://schemas.microsoft.com/office/drawing/2014/main" id="{7A49232E-8E90-4CE8-8DD7-C7BF36F0644D}"/>
              </a:ext>
            </a:extLst>
          </p:cNvPr>
          <p:cNvSpPr/>
          <p:nvPr/>
        </p:nvSpPr>
        <p:spPr>
          <a:xfrm>
            <a:off x="942975" y="2200275"/>
            <a:ext cx="9982200" cy="1352550"/>
          </a:xfrm>
          <a:prstGeom prst="rect">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2400" b="1" dirty="0">
                <a:solidFill>
                  <a:schemeClr val="tx1"/>
                </a:solidFill>
              </a:rPr>
              <a:t>&lt;p&gt;</a:t>
            </a:r>
          </a:p>
          <a:p>
            <a:r>
              <a:rPr lang="es-ES" sz="2400" dirty="0">
                <a:solidFill>
                  <a:schemeClr val="tx1"/>
                </a:solidFill>
              </a:rPr>
              <a:t>	</a:t>
            </a:r>
            <a:r>
              <a:rPr lang="es-ES" sz="2400" b="1" dirty="0">
                <a:solidFill>
                  <a:schemeClr val="tx1"/>
                </a:solidFill>
              </a:rPr>
              <a:t>&lt;</a:t>
            </a:r>
            <a:r>
              <a:rPr lang="es-ES" sz="2400" b="1" dirty="0" err="1">
                <a:solidFill>
                  <a:schemeClr val="tx1"/>
                </a:solidFill>
              </a:rPr>
              <a:t>strong</a:t>
            </a:r>
            <a:r>
              <a:rPr lang="es-ES" sz="2400" b="1" dirty="0">
                <a:solidFill>
                  <a:schemeClr val="tx1"/>
                </a:solidFill>
              </a:rPr>
              <a:t>&gt;</a:t>
            </a:r>
            <a:r>
              <a:rPr lang="es-ES" sz="2400" dirty="0">
                <a:solidFill>
                  <a:schemeClr val="accent6"/>
                </a:solidFill>
              </a:rPr>
              <a:t>Importante!</a:t>
            </a:r>
            <a:r>
              <a:rPr lang="es-ES" sz="2400" b="1" dirty="0">
                <a:solidFill>
                  <a:schemeClr val="tx1"/>
                </a:solidFill>
              </a:rPr>
              <a:t>&lt;/</a:t>
            </a:r>
            <a:r>
              <a:rPr lang="es-ES" sz="2400" b="1" dirty="0" err="1">
                <a:solidFill>
                  <a:schemeClr val="tx1"/>
                </a:solidFill>
              </a:rPr>
              <a:t>strong</a:t>
            </a:r>
            <a:r>
              <a:rPr lang="es-ES" sz="2400" b="1" dirty="0">
                <a:solidFill>
                  <a:schemeClr val="tx1"/>
                </a:solidFill>
              </a:rPr>
              <a:t>&gt;</a:t>
            </a:r>
            <a:r>
              <a:rPr lang="es-ES" sz="2400" dirty="0">
                <a:solidFill>
                  <a:schemeClr val="accent6"/>
                </a:solidFill>
              </a:rPr>
              <a:t> </a:t>
            </a:r>
            <a:r>
              <a:rPr lang="es-ES" sz="2400" dirty="0" err="1">
                <a:solidFill>
                  <a:schemeClr val="accent6"/>
                </a:solidFill>
              </a:rPr>
              <a:t>lorem</a:t>
            </a:r>
            <a:r>
              <a:rPr lang="es-ES" sz="2400" dirty="0">
                <a:solidFill>
                  <a:schemeClr val="accent6"/>
                </a:solidFill>
              </a:rPr>
              <a:t> </a:t>
            </a:r>
            <a:r>
              <a:rPr lang="es-ES" sz="2400" dirty="0" err="1">
                <a:solidFill>
                  <a:schemeClr val="accent6"/>
                </a:solidFill>
              </a:rPr>
              <a:t>ipsum</a:t>
            </a:r>
            <a:r>
              <a:rPr lang="es-ES" sz="2400" dirty="0">
                <a:solidFill>
                  <a:schemeClr val="accent6"/>
                </a:solidFill>
              </a:rPr>
              <a:t> dolor </a:t>
            </a:r>
            <a:r>
              <a:rPr lang="es-ES" sz="2400" dirty="0" err="1">
                <a:solidFill>
                  <a:schemeClr val="accent6"/>
                </a:solidFill>
              </a:rPr>
              <a:t>sit</a:t>
            </a:r>
            <a:r>
              <a:rPr lang="es-ES" sz="2400" dirty="0">
                <a:solidFill>
                  <a:schemeClr val="accent6"/>
                </a:solidFill>
              </a:rPr>
              <a:t> </a:t>
            </a:r>
            <a:r>
              <a:rPr lang="es-ES" sz="2400" dirty="0" err="1">
                <a:solidFill>
                  <a:schemeClr val="accent6"/>
                </a:solidFill>
              </a:rPr>
              <a:t>amet</a:t>
            </a:r>
            <a:endParaRPr lang="es-ES" sz="2400" dirty="0">
              <a:solidFill>
                <a:schemeClr val="accent6"/>
              </a:solidFill>
            </a:endParaRPr>
          </a:p>
          <a:p>
            <a:r>
              <a:rPr lang="es-ES" sz="2400" b="1" dirty="0">
                <a:solidFill>
                  <a:schemeClr val="tx1"/>
                </a:solidFill>
              </a:rPr>
              <a:t>	&lt;</a:t>
            </a:r>
            <a:r>
              <a:rPr lang="es-ES" sz="2400" b="1" dirty="0" err="1">
                <a:solidFill>
                  <a:schemeClr val="tx1"/>
                </a:solidFill>
              </a:rPr>
              <a:t>span</a:t>
            </a:r>
            <a:r>
              <a:rPr lang="es-ES" sz="2400" b="1" dirty="0">
                <a:solidFill>
                  <a:schemeClr val="tx1"/>
                </a:solidFill>
              </a:rPr>
              <a:t> </a:t>
            </a:r>
            <a:r>
              <a:rPr lang="es-ES" sz="2400" dirty="0" err="1">
                <a:solidFill>
                  <a:schemeClr val="accent1"/>
                </a:solidFill>
              </a:rPr>
              <a:t>class</a:t>
            </a:r>
            <a:r>
              <a:rPr lang="es-ES" sz="2400" dirty="0">
                <a:solidFill>
                  <a:schemeClr val="accent1"/>
                </a:solidFill>
              </a:rPr>
              <a:t>=“</a:t>
            </a:r>
            <a:r>
              <a:rPr lang="es-ES" sz="2400" dirty="0" err="1">
                <a:solidFill>
                  <a:schemeClr val="accent2"/>
                </a:solidFill>
              </a:rPr>
              <a:t>textoDestacado</a:t>
            </a:r>
            <a:r>
              <a:rPr lang="es-ES" sz="2400" dirty="0">
                <a:solidFill>
                  <a:schemeClr val="accent1"/>
                </a:solidFill>
              </a:rPr>
              <a:t>”</a:t>
            </a:r>
            <a:r>
              <a:rPr lang="es-ES" sz="2400" b="1" dirty="0">
                <a:solidFill>
                  <a:schemeClr val="tx1"/>
                </a:solidFill>
              </a:rPr>
              <a:t>&gt;</a:t>
            </a:r>
            <a:r>
              <a:rPr lang="es-ES" sz="2400" dirty="0">
                <a:solidFill>
                  <a:schemeClr val="accent6"/>
                </a:solidFill>
              </a:rPr>
              <a:t> </a:t>
            </a:r>
            <a:r>
              <a:rPr lang="es-ES" sz="2400" dirty="0" err="1">
                <a:solidFill>
                  <a:schemeClr val="accent6"/>
                </a:solidFill>
              </a:rPr>
              <a:t>lorem</a:t>
            </a:r>
            <a:r>
              <a:rPr lang="es-ES" sz="2400" dirty="0">
                <a:solidFill>
                  <a:schemeClr val="accent6"/>
                </a:solidFill>
              </a:rPr>
              <a:t> </a:t>
            </a:r>
            <a:r>
              <a:rPr lang="es-ES" sz="2400" dirty="0" err="1">
                <a:solidFill>
                  <a:schemeClr val="accent6"/>
                </a:solidFill>
              </a:rPr>
              <a:t>ipsum</a:t>
            </a:r>
            <a:r>
              <a:rPr lang="es-ES" sz="2400" dirty="0">
                <a:solidFill>
                  <a:schemeClr val="accent6"/>
                </a:solidFill>
              </a:rPr>
              <a:t> </a:t>
            </a:r>
            <a:r>
              <a:rPr lang="es-ES" sz="2400" b="1" dirty="0">
                <a:solidFill>
                  <a:schemeClr val="tx1"/>
                </a:solidFill>
              </a:rPr>
              <a:t>&lt;/</a:t>
            </a:r>
            <a:r>
              <a:rPr lang="es-ES" sz="2400" b="1" dirty="0" err="1">
                <a:solidFill>
                  <a:schemeClr val="tx1"/>
                </a:solidFill>
              </a:rPr>
              <a:t>span</a:t>
            </a:r>
            <a:r>
              <a:rPr lang="es-ES" sz="2400" b="1" dirty="0">
                <a:solidFill>
                  <a:schemeClr val="tx1"/>
                </a:solidFill>
              </a:rPr>
              <a:t>&gt;</a:t>
            </a:r>
            <a:r>
              <a:rPr lang="es-ES" sz="2400" dirty="0">
                <a:solidFill>
                  <a:schemeClr val="tx1"/>
                </a:solidFill>
              </a:rPr>
              <a:t>.</a:t>
            </a:r>
            <a:endParaRPr lang="es-ES" sz="2400" dirty="0">
              <a:solidFill>
                <a:schemeClr val="accent6"/>
              </a:solidFill>
            </a:endParaRPr>
          </a:p>
          <a:p>
            <a:r>
              <a:rPr lang="es-ES" sz="2400" b="1" dirty="0">
                <a:solidFill>
                  <a:schemeClr val="tx1"/>
                </a:solidFill>
              </a:rPr>
              <a:t>&lt;/p&gt;</a:t>
            </a:r>
          </a:p>
        </p:txBody>
      </p:sp>
    </p:spTree>
    <p:extLst>
      <p:ext uri="{BB962C8B-B14F-4D97-AF65-F5344CB8AC3E}">
        <p14:creationId xmlns:p14="http://schemas.microsoft.com/office/powerpoint/2010/main" val="4256172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23E60C-45C4-7842-820E-1B9863AEB3D2}"/>
              </a:ext>
            </a:extLst>
          </p:cNvPr>
          <p:cNvSpPr>
            <a:spLocks noGrp="1"/>
          </p:cNvSpPr>
          <p:nvPr>
            <p:ph type="title"/>
          </p:nvPr>
        </p:nvSpPr>
        <p:spPr/>
        <p:txBody>
          <a:bodyPr>
            <a:normAutofit/>
          </a:bodyPr>
          <a:lstStyle/>
          <a:p>
            <a:r>
              <a:rPr lang="es-ES" sz="3500" b="1" dirty="0">
                <a:solidFill>
                  <a:srgbClr val="0045FF"/>
                </a:solidFill>
                <a:latin typeface="Poppins ExtraBold" pitchFamily="2" charset="77"/>
                <a:cs typeface="Poppins ExtraBold" pitchFamily="2" charset="77"/>
              </a:rPr>
              <a:t>Etiquetas – atributos propios</a:t>
            </a:r>
          </a:p>
        </p:txBody>
      </p:sp>
      <p:sp>
        <p:nvSpPr>
          <p:cNvPr id="3" name="Marcador de contenido 2">
            <a:extLst>
              <a:ext uri="{FF2B5EF4-FFF2-40B4-BE49-F238E27FC236}">
                <a16:creationId xmlns:a16="http://schemas.microsoft.com/office/drawing/2014/main" id="{184473C1-7632-DD4C-B5AA-4D3D027D13E6}"/>
              </a:ext>
            </a:extLst>
          </p:cNvPr>
          <p:cNvSpPr>
            <a:spLocks noGrp="1"/>
          </p:cNvSpPr>
          <p:nvPr>
            <p:ph idx="1"/>
          </p:nvPr>
        </p:nvSpPr>
        <p:spPr/>
        <p:txBody>
          <a:bodyPr>
            <a:normAutofit/>
          </a:bodyPr>
          <a:lstStyle/>
          <a:p>
            <a:pPr>
              <a:lnSpc>
                <a:spcPct val="100000"/>
              </a:lnSpc>
            </a:pPr>
            <a:r>
              <a:rPr lang="es-ES" sz="1600" dirty="0">
                <a:solidFill>
                  <a:srgbClr val="001C35"/>
                </a:solidFill>
                <a:latin typeface="Poppins" pitchFamily="2" charset="77"/>
                <a:cs typeface="Poppins" pitchFamily="2" charset="77"/>
              </a:rPr>
              <a:t>Etiqueta final (no puede contener nada) atributos propios</a:t>
            </a:r>
          </a:p>
          <a:p>
            <a:pPr>
              <a:lnSpc>
                <a:spcPct val="100000"/>
              </a:lnSpc>
            </a:pPr>
            <a:endParaRPr lang="es-ES" sz="1600" dirty="0">
              <a:solidFill>
                <a:srgbClr val="001C35"/>
              </a:solidFill>
              <a:latin typeface="Poppins" pitchFamily="2" charset="77"/>
              <a:cs typeface="Poppins" pitchFamily="2" charset="77"/>
            </a:endParaRPr>
          </a:p>
          <a:p>
            <a:pPr>
              <a:lnSpc>
                <a:spcPct val="100000"/>
              </a:lnSpc>
            </a:pPr>
            <a:endParaRPr lang="es-ES" sz="1600" dirty="0">
              <a:solidFill>
                <a:srgbClr val="001C35"/>
              </a:solidFill>
              <a:latin typeface="Poppins" pitchFamily="2" charset="77"/>
              <a:cs typeface="Poppins" pitchFamily="2" charset="77"/>
            </a:endParaRPr>
          </a:p>
          <a:p>
            <a:pPr>
              <a:lnSpc>
                <a:spcPct val="100000"/>
              </a:lnSpc>
            </a:pPr>
            <a:endParaRPr lang="es-ES" sz="1600" dirty="0">
              <a:solidFill>
                <a:srgbClr val="001C35"/>
              </a:solidFill>
              <a:latin typeface="Poppins" pitchFamily="2" charset="77"/>
              <a:cs typeface="Poppins" pitchFamily="2" charset="77"/>
            </a:endParaRPr>
          </a:p>
          <a:p>
            <a:pPr>
              <a:lnSpc>
                <a:spcPct val="100000"/>
              </a:lnSpc>
            </a:pPr>
            <a:r>
              <a:rPr lang="es-ES" sz="1600" dirty="0">
                <a:solidFill>
                  <a:srgbClr val="001C35"/>
                </a:solidFill>
                <a:latin typeface="Poppins" pitchFamily="2" charset="77"/>
                <a:cs typeface="Poppins" pitchFamily="2" charset="77"/>
              </a:rPr>
              <a:t>Con contenido final - Identificador de etiqueta atributo específico </a:t>
            </a:r>
            <a:r>
              <a:rPr lang="es-ES" sz="1600" dirty="0" err="1">
                <a:solidFill>
                  <a:srgbClr val="001C35"/>
                </a:solidFill>
                <a:latin typeface="Poppins" pitchFamily="2" charset="77"/>
                <a:cs typeface="Poppins" pitchFamily="2" charset="77"/>
              </a:rPr>
              <a:t>href</a:t>
            </a:r>
            <a:r>
              <a:rPr lang="es-ES" sz="1600" dirty="0">
                <a:solidFill>
                  <a:srgbClr val="001C35"/>
                </a:solidFill>
                <a:latin typeface="Poppins" pitchFamily="2" charset="77"/>
                <a:cs typeface="Poppins" pitchFamily="2" charset="77"/>
              </a:rPr>
              <a:t> y atributo estándar </a:t>
            </a:r>
            <a:r>
              <a:rPr lang="es-ES" sz="1600" dirty="0" err="1">
                <a:solidFill>
                  <a:srgbClr val="001C35"/>
                </a:solidFill>
                <a:latin typeface="Poppins" pitchFamily="2" charset="77"/>
                <a:cs typeface="Poppins" pitchFamily="2" charset="77"/>
              </a:rPr>
              <a:t>class</a:t>
            </a:r>
            <a:r>
              <a:rPr lang="es-ES" sz="1600" dirty="0">
                <a:solidFill>
                  <a:srgbClr val="001C35"/>
                </a:solidFill>
                <a:latin typeface="Poppins" pitchFamily="2" charset="77"/>
                <a:cs typeface="Poppins" pitchFamily="2" charset="77"/>
              </a:rPr>
              <a:t> </a:t>
            </a:r>
          </a:p>
          <a:p>
            <a:pPr>
              <a:lnSpc>
                <a:spcPct val="100000"/>
              </a:lnSpc>
            </a:pPr>
            <a:endParaRPr lang="es-ES" sz="1600" dirty="0">
              <a:solidFill>
                <a:srgbClr val="001C35"/>
              </a:solidFill>
              <a:latin typeface="Poppins" pitchFamily="2" charset="77"/>
              <a:cs typeface="Poppins" pitchFamily="2" charset="77"/>
            </a:endParaRPr>
          </a:p>
        </p:txBody>
      </p:sp>
      <p:sp>
        <p:nvSpPr>
          <p:cNvPr id="4" name="Rectángulo 3">
            <a:extLst>
              <a:ext uri="{FF2B5EF4-FFF2-40B4-BE49-F238E27FC236}">
                <a16:creationId xmlns:a16="http://schemas.microsoft.com/office/drawing/2014/main" id="{7A49232E-8E90-4CE8-8DD7-C7BF36F0644D}"/>
              </a:ext>
            </a:extLst>
          </p:cNvPr>
          <p:cNvSpPr/>
          <p:nvPr/>
        </p:nvSpPr>
        <p:spPr>
          <a:xfrm>
            <a:off x="838200" y="2228850"/>
            <a:ext cx="9982200" cy="819150"/>
          </a:xfrm>
          <a:prstGeom prst="rect">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2400" b="1" dirty="0">
                <a:solidFill>
                  <a:schemeClr val="tx1"/>
                </a:solidFill>
              </a:rPr>
              <a:t>&lt;</a:t>
            </a:r>
            <a:r>
              <a:rPr lang="es-ES" sz="2400" b="1" dirty="0" err="1">
                <a:solidFill>
                  <a:schemeClr val="tx1"/>
                </a:solidFill>
              </a:rPr>
              <a:t>img</a:t>
            </a:r>
            <a:r>
              <a:rPr lang="es-ES" sz="2400" b="1" dirty="0">
                <a:solidFill>
                  <a:schemeClr val="tx1"/>
                </a:solidFill>
              </a:rPr>
              <a:t> </a:t>
            </a:r>
            <a:r>
              <a:rPr lang="es-ES" sz="2400" dirty="0" err="1">
                <a:solidFill>
                  <a:schemeClr val="accent1"/>
                </a:solidFill>
              </a:rPr>
              <a:t>src</a:t>
            </a:r>
            <a:r>
              <a:rPr lang="es-ES" sz="2400" dirty="0">
                <a:solidFill>
                  <a:schemeClr val="accent1"/>
                </a:solidFill>
              </a:rPr>
              <a:t>=“</a:t>
            </a:r>
            <a:r>
              <a:rPr lang="es-ES" sz="2400" dirty="0">
                <a:solidFill>
                  <a:schemeClr val="accent2"/>
                </a:solidFill>
              </a:rPr>
              <a:t>./</a:t>
            </a:r>
            <a:r>
              <a:rPr lang="es-ES" sz="2400" dirty="0" err="1">
                <a:solidFill>
                  <a:schemeClr val="accent2"/>
                </a:solidFill>
              </a:rPr>
              <a:t>img</a:t>
            </a:r>
            <a:r>
              <a:rPr lang="es-ES" sz="2400" dirty="0">
                <a:solidFill>
                  <a:schemeClr val="accent2"/>
                </a:solidFill>
              </a:rPr>
              <a:t>/miImg.png</a:t>
            </a:r>
            <a:r>
              <a:rPr lang="es-ES" sz="2400" dirty="0">
                <a:solidFill>
                  <a:schemeClr val="accent1"/>
                </a:solidFill>
              </a:rPr>
              <a:t>” </a:t>
            </a:r>
            <a:r>
              <a:rPr lang="es-ES" sz="2400" dirty="0" err="1">
                <a:solidFill>
                  <a:schemeClr val="accent1"/>
                </a:solidFill>
              </a:rPr>
              <a:t>title</a:t>
            </a:r>
            <a:r>
              <a:rPr lang="es-ES" sz="2400" dirty="0">
                <a:solidFill>
                  <a:schemeClr val="accent1"/>
                </a:solidFill>
              </a:rPr>
              <a:t>=“</a:t>
            </a:r>
            <a:r>
              <a:rPr lang="es-ES" sz="2400" dirty="0">
                <a:solidFill>
                  <a:schemeClr val="accent2"/>
                </a:solidFill>
              </a:rPr>
              <a:t>Curso </a:t>
            </a:r>
            <a:r>
              <a:rPr lang="es-ES" sz="2400" dirty="0" err="1">
                <a:solidFill>
                  <a:schemeClr val="accent2"/>
                </a:solidFill>
              </a:rPr>
              <a:t>front</a:t>
            </a:r>
            <a:r>
              <a:rPr lang="es-ES" sz="2400" dirty="0">
                <a:solidFill>
                  <a:schemeClr val="accent2"/>
                </a:solidFill>
              </a:rPr>
              <a:t>!</a:t>
            </a:r>
            <a:r>
              <a:rPr lang="es-ES" sz="2400" dirty="0">
                <a:solidFill>
                  <a:schemeClr val="accent1"/>
                </a:solidFill>
              </a:rPr>
              <a:t>” </a:t>
            </a:r>
            <a:r>
              <a:rPr lang="es-ES" sz="2400" dirty="0" err="1">
                <a:solidFill>
                  <a:schemeClr val="accent1"/>
                </a:solidFill>
              </a:rPr>
              <a:t>alt</a:t>
            </a:r>
            <a:r>
              <a:rPr lang="es-ES" sz="2400" dirty="0">
                <a:solidFill>
                  <a:schemeClr val="accent1"/>
                </a:solidFill>
              </a:rPr>
              <a:t>=“</a:t>
            </a:r>
            <a:r>
              <a:rPr lang="es-ES" sz="2400" dirty="0">
                <a:solidFill>
                  <a:schemeClr val="accent2"/>
                </a:solidFill>
              </a:rPr>
              <a:t>Curso </a:t>
            </a:r>
            <a:r>
              <a:rPr lang="es-ES" sz="2400" dirty="0" err="1">
                <a:solidFill>
                  <a:schemeClr val="accent2"/>
                </a:solidFill>
              </a:rPr>
              <a:t>front</a:t>
            </a:r>
            <a:r>
              <a:rPr lang="es-ES" sz="2400" dirty="0">
                <a:solidFill>
                  <a:schemeClr val="accent2"/>
                </a:solidFill>
              </a:rPr>
              <a:t>!</a:t>
            </a:r>
            <a:r>
              <a:rPr lang="es-ES" sz="2400" dirty="0">
                <a:solidFill>
                  <a:schemeClr val="accent1"/>
                </a:solidFill>
              </a:rPr>
              <a:t>”</a:t>
            </a:r>
            <a:r>
              <a:rPr lang="es-ES" sz="2400" b="1" dirty="0">
                <a:solidFill>
                  <a:schemeClr val="tx1"/>
                </a:solidFill>
              </a:rPr>
              <a:t>&gt;</a:t>
            </a:r>
            <a:r>
              <a:rPr lang="es-ES" sz="2400" dirty="0">
                <a:solidFill>
                  <a:schemeClr val="accent1"/>
                </a:solidFill>
              </a:rPr>
              <a:t> </a:t>
            </a:r>
            <a:endParaRPr lang="es-ES" sz="2400" b="1" dirty="0">
              <a:solidFill>
                <a:schemeClr val="tx1"/>
              </a:solidFill>
            </a:endParaRPr>
          </a:p>
        </p:txBody>
      </p:sp>
      <p:sp>
        <p:nvSpPr>
          <p:cNvPr id="5" name="Rectángulo 4">
            <a:extLst>
              <a:ext uri="{FF2B5EF4-FFF2-40B4-BE49-F238E27FC236}">
                <a16:creationId xmlns:a16="http://schemas.microsoft.com/office/drawing/2014/main" id="{E5825471-949A-47F0-ABC4-2E7001B2351C}"/>
              </a:ext>
            </a:extLst>
          </p:cNvPr>
          <p:cNvSpPr/>
          <p:nvPr/>
        </p:nvSpPr>
        <p:spPr>
          <a:xfrm>
            <a:off x="838200" y="3775075"/>
            <a:ext cx="9982200" cy="1196975"/>
          </a:xfrm>
          <a:prstGeom prst="rect">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2400" b="1" dirty="0">
                <a:solidFill>
                  <a:schemeClr val="tx1"/>
                </a:solidFill>
              </a:rPr>
              <a:t>&lt;a  </a:t>
            </a:r>
            <a:r>
              <a:rPr lang="es-ES" sz="2400" dirty="0" err="1">
                <a:solidFill>
                  <a:schemeClr val="accent1"/>
                </a:solidFill>
              </a:rPr>
              <a:t>href</a:t>
            </a:r>
            <a:r>
              <a:rPr lang="es-ES" sz="2400" dirty="0">
                <a:solidFill>
                  <a:schemeClr val="accent1"/>
                </a:solidFill>
              </a:rPr>
              <a:t>=“</a:t>
            </a:r>
            <a:r>
              <a:rPr lang="es-ES" sz="2400" dirty="0">
                <a:solidFill>
                  <a:schemeClr val="accent2"/>
                </a:solidFill>
              </a:rPr>
              <a:t>http://www…</a:t>
            </a:r>
            <a:r>
              <a:rPr lang="es-ES" sz="2400" dirty="0">
                <a:solidFill>
                  <a:schemeClr val="accent1"/>
                </a:solidFill>
              </a:rPr>
              <a:t>” </a:t>
            </a:r>
            <a:r>
              <a:rPr lang="es-ES" sz="2400" dirty="0" err="1">
                <a:solidFill>
                  <a:schemeClr val="accent1"/>
                </a:solidFill>
              </a:rPr>
              <a:t>class</a:t>
            </a:r>
            <a:r>
              <a:rPr lang="es-ES" sz="2400" dirty="0">
                <a:solidFill>
                  <a:schemeClr val="accent1"/>
                </a:solidFill>
              </a:rPr>
              <a:t>=“</a:t>
            </a:r>
            <a:r>
              <a:rPr lang="es-ES" sz="2400" dirty="0">
                <a:solidFill>
                  <a:schemeClr val="accent2"/>
                </a:solidFill>
              </a:rPr>
              <a:t>link link--destacado</a:t>
            </a:r>
            <a:r>
              <a:rPr lang="es-ES" sz="2400" dirty="0">
                <a:solidFill>
                  <a:schemeClr val="accent1"/>
                </a:solidFill>
              </a:rPr>
              <a:t>” </a:t>
            </a:r>
            <a:r>
              <a:rPr lang="es-ES" sz="2400" b="1" dirty="0">
                <a:solidFill>
                  <a:schemeClr val="tx1"/>
                </a:solidFill>
              </a:rPr>
              <a:t>&gt;</a:t>
            </a:r>
            <a:r>
              <a:rPr lang="es-ES" sz="2400" dirty="0">
                <a:solidFill>
                  <a:schemeClr val="accent1"/>
                </a:solidFill>
              </a:rPr>
              <a:t> </a:t>
            </a:r>
          </a:p>
          <a:p>
            <a:pPr lvl="1"/>
            <a:r>
              <a:rPr lang="es-ES" sz="2400" dirty="0">
                <a:solidFill>
                  <a:schemeClr val="accent6"/>
                </a:solidFill>
              </a:rPr>
              <a:t>Ir a la home</a:t>
            </a:r>
          </a:p>
          <a:p>
            <a:r>
              <a:rPr lang="es-ES" sz="2400" b="1" dirty="0">
                <a:solidFill>
                  <a:schemeClr val="tx1"/>
                </a:solidFill>
              </a:rPr>
              <a:t>&lt;/a&gt;</a:t>
            </a:r>
          </a:p>
        </p:txBody>
      </p:sp>
    </p:spTree>
    <p:extLst>
      <p:ext uri="{BB962C8B-B14F-4D97-AF65-F5344CB8AC3E}">
        <p14:creationId xmlns:p14="http://schemas.microsoft.com/office/powerpoint/2010/main" val="1301600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23E60C-45C4-7842-820E-1B9863AEB3D2}"/>
              </a:ext>
            </a:extLst>
          </p:cNvPr>
          <p:cNvSpPr>
            <a:spLocks noGrp="1"/>
          </p:cNvSpPr>
          <p:nvPr>
            <p:ph type="title"/>
          </p:nvPr>
        </p:nvSpPr>
        <p:spPr/>
        <p:txBody>
          <a:bodyPr>
            <a:normAutofit/>
          </a:bodyPr>
          <a:lstStyle/>
          <a:p>
            <a:r>
              <a:rPr lang="es-ES" sz="3500" b="1" dirty="0">
                <a:solidFill>
                  <a:srgbClr val="0045FF"/>
                </a:solidFill>
                <a:latin typeface="Poppins ExtraBold" pitchFamily="2" charset="77"/>
                <a:cs typeface="Poppins ExtraBold" pitchFamily="2" charset="77"/>
              </a:rPr>
              <a:t>Etiquetas semánticas</a:t>
            </a:r>
          </a:p>
        </p:txBody>
      </p:sp>
      <p:sp>
        <p:nvSpPr>
          <p:cNvPr id="3" name="Marcador de contenido 2">
            <a:extLst>
              <a:ext uri="{FF2B5EF4-FFF2-40B4-BE49-F238E27FC236}">
                <a16:creationId xmlns:a16="http://schemas.microsoft.com/office/drawing/2014/main" id="{184473C1-7632-DD4C-B5AA-4D3D027D13E6}"/>
              </a:ext>
            </a:extLst>
          </p:cNvPr>
          <p:cNvSpPr>
            <a:spLocks noGrp="1"/>
          </p:cNvSpPr>
          <p:nvPr>
            <p:ph idx="1"/>
          </p:nvPr>
        </p:nvSpPr>
        <p:spPr/>
        <p:txBody>
          <a:bodyPr>
            <a:normAutofit/>
          </a:bodyPr>
          <a:lstStyle/>
          <a:p>
            <a:pPr marL="0" lvl="0" indent="0">
              <a:buNone/>
            </a:pPr>
            <a:r>
              <a:rPr lang="en-US" sz="1600" dirty="0">
                <a:solidFill>
                  <a:srgbClr val="333941"/>
                </a:solidFill>
                <a:latin typeface="Poppins"/>
              </a:rPr>
              <a:t>Cabecera: 	</a:t>
            </a:r>
            <a:r>
              <a:rPr lang="en-US" sz="1600" dirty="0">
                <a:solidFill>
                  <a:srgbClr val="333941"/>
                </a:solidFill>
                <a:latin typeface="Calibri Light"/>
              </a:rPr>
              <a:t>		</a:t>
            </a:r>
            <a:r>
              <a:rPr lang="en-US" sz="1600" dirty="0">
                <a:latin typeface="Consolas" panose="020B0609020204030204" pitchFamily="49" charset="0"/>
              </a:rPr>
              <a:t>&lt;header&gt;&lt;/header&gt;</a:t>
            </a:r>
          </a:p>
          <a:p>
            <a:pPr marL="0" lvl="0" indent="0">
              <a:buNone/>
            </a:pPr>
            <a:r>
              <a:rPr lang="en-US" sz="1600" dirty="0">
                <a:solidFill>
                  <a:srgbClr val="333941"/>
                </a:solidFill>
                <a:latin typeface="Poppins"/>
              </a:rPr>
              <a:t>Cuerpo principal: </a:t>
            </a:r>
            <a:r>
              <a:rPr lang="en-US" sz="1600" dirty="0">
                <a:solidFill>
                  <a:srgbClr val="333941"/>
                </a:solidFill>
                <a:latin typeface="Calibri Light"/>
              </a:rPr>
              <a:t>		</a:t>
            </a:r>
            <a:r>
              <a:rPr lang="en-US" sz="1600" dirty="0">
                <a:latin typeface="Consolas" panose="020B0609020204030204" pitchFamily="49" charset="0"/>
              </a:rPr>
              <a:t>&lt;main&gt;&lt;/main&gt;</a:t>
            </a:r>
          </a:p>
          <a:p>
            <a:pPr marL="0" lvl="0" indent="0">
              <a:buNone/>
            </a:pPr>
            <a:r>
              <a:rPr lang="en-US" sz="1600" dirty="0" err="1">
                <a:solidFill>
                  <a:srgbClr val="333941"/>
                </a:solidFill>
                <a:latin typeface="Poppins"/>
              </a:rPr>
              <a:t>Navegación</a:t>
            </a:r>
            <a:r>
              <a:rPr lang="en-US" sz="1600" dirty="0">
                <a:solidFill>
                  <a:srgbClr val="333941"/>
                </a:solidFill>
                <a:latin typeface="Poppins"/>
              </a:rPr>
              <a:t> (</a:t>
            </a:r>
            <a:r>
              <a:rPr lang="en-US" sz="1600" dirty="0" err="1">
                <a:solidFill>
                  <a:srgbClr val="333941"/>
                </a:solidFill>
                <a:latin typeface="Poppins"/>
              </a:rPr>
              <a:t>grupos</a:t>
            </a:r>
            <a:r>
              <a:rPr lang="en-US" sz="1600" dirty="0">
                <a:solidFill>
                  <a:srgbClr val="333941"/>
                </a:solidFill>
                <a:latin typeface="Poppins"/>
              </a:rPr>
              <a:t> de enlaces): </a:t>
            </a:r>
            <a:r>
              <a:rPr lang="en-US" sz="1600" dirty="0">
                <a:solidFill>
                  <a:srgbClr val="333941"/>
                </a:solidFill>
                <a:latin typeface="Calibri Light"/>
              </a:rPr>
              <a:t>	</a:t>
            </a:r>
            <a:r>
              <a:rPr lang="en-US" sz="1600" dirty="0">
                <a:latin typeface="Consolas" panose="020B0609020204030204" pitchFamily="49" charset="0"/>
              </a:rPr>
              <a:t>&lt;nav&gt;&lt;/nav&gt;</a:t>
            </a:r>
          </a:p>
          <a:p>
            <a:pPr marL="0" lvl="0" indent="0">
              <a:buNone/>
            </a:pPr>
            <a:r>
              <a:rPr lang="en-US" sz="1600" dirty="0" err="1">
                <a:solidFill>
                  <a:srgbClr val="333941"/>
                </a:solidFill>
                <a:latin typeface="Poppins"/>
              </a:rPr>
              <a:t>Sección</a:t>
            </a:r>
            <a:r>
              <a:rPr lang="en-US" sz="1600" dirty="0">
                <a:solidFill>
                  <a:srgbClr val="333941"/>
                </a:solidFill>
                <a:latin typeface="Poppins"/>
              </a:rPr>
              <a:t>:</a:t>
            </a:r>
            <a:r>
              <a:rPr lang="en-US" sz="1600" dirty="0">
                <a:solidFill>
                  <a:srgbClr val="333941"/>
                </a:solidFill>
                <a:latin typeface="Calibri Light"/>
              </a:rPr>
              <a:t>			</a:t>
            </a:r>
            <a:r>
              <a:rPr lang="en-US" sz="1600" dirty="0">
                <a:latin typeface="Consolas" panose="020B0609020204030204" pitchFamily="49" charset="0"/>
              </a:rPr>
              <a:t>&lt;section&gt;&lt;/section&gt;</a:t>
            </a:r>
          </a:p>
          <a:p>
            <a:pPr marL="0" lvl="0" indent="0">
              <a:buNone/>
            </a:pPr>
            <a:r>
              <a:rPr lang="en-US" sz="1600" dirty="0" err="1">
                <a:solidFill>
                  <a:srgbClr val="333941"/>
                </a:solidFill>
                <a:latin typeface="Poppins"/>
              </a:rPr>
              <a:t>Bloque</a:t>
            </a:r>
            <a:r>
              <a:rPr lang="en-US" sz="1600" dirty="0">
                <a:solidFill>
                  <a:srgbClr val="333941"/>
                </a:solidFill>
                <a:latin typeface="Poppins"/>
              </a:rPr>
              <a:t> de </a:t>
            </a:r>
            <a:r>
              <a:rPr lang="en-US" sz="1600" dirty="0" err="1">
                <a:solidFill>
                  <a:srgbClr val="333941"/>
                </a:solidFill>
                <a:latin typeface="Poppins"/>
              </a:rPr>
              <a:t>contenido</a:t>
            </a:r>
            <a:r>
              <a:rPr lang="en-US" sz="1600" dirty="0">
                <a:solidFill>
                  <a:srgbClr val="333941"/>
                </a:solidFill>
                <a:latin typeface="Poppins"/>
              </a:rPr>
              <a:t>:</a:t>
            </a:r>
            <a:r>
              <a:rPr lang="en-US" sz="1600" dirty="0">
                <a:solidFill>
                  <a:srgbClr val="333941"/>
                </a:solidFill>
                <a:latin typeface="Calibri Light"/>
              </a:rPr>
              <a:t>		</a:t>
            </a:r>
            <a:r>
              <a:rPr lang="en-US" sz="1600" dirty="0">
                <a:latin typeface="Consolas" panose="020B0609020204030204" pitchFamily="49" charset="0"/>
              </a:rPr>
              <a:t>&lt;article&gt;&lt;/article&gt;</a:t>
            </a:r>
          </a:p>
          <a:p>
            <a:pPr marL="0" lvl="0" indent="0">
              <a:buNone/>
            </a:pPr>
            <a:r>
              <a:rPr lang="en-US" sz="1600" dirty="0" err="1">
                <a:solidFill>
                  <a:srgbClr val="333941"/>
                </a:solidFill>
                <a:latin typeface="Poppins"/>
              </a:rPr>
              <a:t>Bloque</a:t>
            </a:r>
            <a:r>
              <a:rPr lang="en-US" sz="1600" dirty="0">
                <a:solidFill>
                  <a:srgbClr val="333941"/>
                </a:solidFill>
                <a:latin typeface="Poppins"/>
              </a:rPr>
              <a:t> no </a:t>
            </a:r>
            <a:r>
              <a:rPr lang="en-US" sz="1600" dirty="0" err="1">
                <a:solidFill>
                  <a:srgbClr val="333941"/>
                </a:solidFill>
                <a:latin typeface="Poppins"/>
              </a:rPr>
              <a:t>relacionado</a:t>
            </a:r>
            <a:r>
              <a:rPr lang="en-US" sz="1600" dirty="0">
                <a:solidFill>
                  <a:srgbClr val="333941"/>
                </a:solidFill>
                <a:latin typeface="Poppins"/>
              </a:rPr>
              <a:t>:</a:t>
            </a:r>
            <a:r>
              <a:rPr lang="en-US" sz="1600" dirty="0">
                <a:solidFill>
                  <a:srgbClr val="333941"/>
                </a:solidFill>
                <a:latin typeface="Calibri Light"/>
              </a:rPr>
              <a:t>	</a:t>
            </a:r>
            <a:r>
              <a:rPr lang="en-US" sz="1600" dirty="0">
                <a:latin typeface="Consolas" panose="020B0609020204030204" pitchFamily="49" charset="0"/>
              </a:rPr>
              <a:t>&lt;aside&gt;&lt;/aside&gt;</a:t>
            </a:r>
          </a:p>
          <a:p>
            <a:pPr marL="0" lvl="0" indent="0">
              <a:buNone/>
            </a:pPr>
            <a:r>
              <a:rPr lang="en-US" sz="1600" dirty="0">
                <a:solidFill>
                  <a:srgbClr val="333941"/>
                </a:solidFill>
                <a:latin typeface="Poppins"/>
              </a:rPr>
              <a:t>Pie:</a:t>
            </a:r>
            <a:r>
              <a:rPr lang="en-US" sz="1600" dirty="0">
                <a:solidFill>
                  <a:srgbClr val="333941"/>
                </a:solidFill>
                <a:latin typeface="Calibri Light"/>
              </a:rPr>
              <a:t>			</a:t>
            </a:r>
            <a:r>
              <a:rPr lang="en-US" sz="1600" dirty="0">
                <a:latin typeface="Consolas" panose="020B0609020204030204" pitchFamily="49" charset="0"/>
              </a:rPr>
              <a:t>&lt;footer&gt;&lt;/footer&gt;</a:t>
            </a:r>
          </a:p>
          <a:p>
            <a:pPr marL="0" lvl="0" indent="0">
              <a:buNone/>
            </a:pPr>
            <a:r>
              <a:rPr lang="en-US" sz="1600" dirty="0" err="1">
                <a:solidFill>
                  <a:srgbClr val="333941"/>
                </a:solidFill>
                <a:latin typeface="Poppins"/>
              </a:rPr>
              <a:t>Ilustración</a:t>
            </a:r>
            <a:r>
              <a:rPr lang="en-US" sz="1600" dirty="0">
                <a:solidFill>
                  <a:srgbClr val="333941"/>
                </a:solidFill>
                <a:latin typeface="Poppins"/>
              </a:rPr>
              <a:t>:</a:t>
            </a:r>
            <a:r>
              <a:rPr lang="en-US" sz="1600" dirty="0">
                <a:solidFill>
                  <a:srgbClr val="333941"/>
                </a:solidFill>
                <a:latin typeface="Calibri Light"/>
              </a:rPr>
              <a:t>			</a:t>
            </a:r>
            <a:r>
              <a:rPr lang="en-US" sz="1600" dirty="0">
                <a:latin typeface="Consolas" panose="020B0609020204030204" pitchFamily="49" charset="0"/>
              </a:rPr>
              <a:t>&lt;figure&gt;&lt;/figure&gt;</a:t>
            </a:r>
            <a:endParaRPr lang="en-US" sz="1600" dirty="0">
              <a:solidFill>
                <a:srgbClr val="333941"/>
              </a:solidFill>
              <a:latin typeface="Calibri Light"/>
            </a:endParaRPr>
          </a:p>
          <a:p>
            <a:pPr marL="0" lvl="0" indent="0">
              <a:buNone/>
            </a:pPr>
            <a:r>
              <a:rPr lang="en-US" sz="1600" dirty="0">
                <a:solidFill>
                  <a:srgbClr val="333941"/>
                </a:solidFill>
                <a:latin typeface="Poppins"/>
              </a:rPr>
              <a:t>Pie de </a:t>
            </a:r>
            <a:r>
              <a:rPr lang="en-US" sz="1600" dirty="0" err="1">
                <a:solidFill>
                  <a:srgbClr val="333941"/>
                </a:solidFill>
                <a:latin typeface="Poppins"/>
              </a:rPr>
              <a:t>foto</a:t>
            </a:r>
            <a:r>
              <a:rPr lang="en-US" sz="1600" dirty="0">
                <a:solidFill>
                  <a:srgbClr val="333941"/>
                </a:solidFill>
                <a:latin typeface="Poppins"/>
              </a:rPr>
              <a:t>:</a:t>
            </a:r>
            <a:r>
              <a:rPr lang="en-US" sz="1600" dirty="0">
                <a:solidFill>
                  <a:srgbClr val="333941"/>
                </a:solidFill>
                <a:latin typeface="Calibri Light"/>
              </a:rPr>
              <a:t>		</a:t>
            </a:r>
            <a:r>
              <a:rPr lang="en-US" sz="1600" dirty="0">
                <a:latin typeface="Consolas" panose="020B0609020204030204" pitchFamily="49" charset="0"/>
              </a:rPr>
              <a:t>&lt;</a:t>
            </a:r>
            <a:r>
              <a:rPr lang="en-US" sz="1600" dirty="0" err="1">
                <a:latin typeface="Consolas" panose="020B0609020204030204" pitchFamily="49" charset="0"/>
              </a:rPr>
              <a:t>figcaption</a:t>
            </a:r>
            <a:r>
              <a:rPr lang="en-US" sz="1600" dirty="0">
                <a:latin typeface="Consolas" panose="020B0609020204030204" pitchFamily="49" charset="0"/>
              </a:rPr>
              <a:t>&gt;&lt;/</a:t>
            </a:r>
            <a:r>
              <a:rPr lang="en-US" sz="1600" dirty="0" err="1">
                <a:latin typeface="Consolas" panose="020B0609020204030204" pitchFamily="49" charset="0"/>
              </a:rPr>
              <a:t>figcaption</a:t>
            </a:r>
            <a:r>
              <a:rPr lang="en-US" sz="1600" dirty="0">
                <a:latin typeface="Consolas" panose="020B0609020204030204" pitchFamily="49" charset="0"/>
              </a:rPr>
              <a:t>&gt;</a:t>
            </a:r>
          </a:p>
          <a:p>
            <a:pPr marL="0" lvl="0" indent="0">
              <a:buNone/>
            </a:pPr>
            <a:endParaRPr lang="en-US" sz="1600" dirty="0">
              <a:solidFill>
                <a:srgbClr val="333941"/>
              </a:solidFill>
              <a:latin typeface="Poppins"/>
            </a:endParaRPr>
          </a:p>
        </p:txBody>
      </p:sp>
    </p:spTree>
    <p:extLst>
      <p:ext uri="{BB962C8B-B14F-4D97-AF65-F5344CB8AC3E}">
        <p14:creationId xmlns:p14="http://schemas.microsoft.com/office/powerpoint/2010/main" val="837323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23E60C-45C4-7842-820E-1B9863AEB3D2}"/>
              </a:ext>
            </a:extLst>
          </p:cNvPr>
          <p:cNvSpPr>
            <a:spLocks noGrp="1"/>
          </p:cNvSpPr>
          <p:nvPr>
            <p:ph type="title"/>
          </p:nvPr>
        </p:nvSpPr>
        <p:spPr/>
        <p:txBody>
          <a:bodyPr>
            <a:normAutofit/>
          </a:bodyPr>
          <a:lstStyle/>
          <a:p>
            <a:r>
              <a:rPr lang="es-ES" sz="3500" b="1" dirty="0">
                <a:solidFill>
                  <a:srgbClr val="0045FF"/>
                </a:solidFill>
                <a:latin typeface="Poppins ExtraBold" pitchFamily="2" charset="77"/>
                <a:cs typeface="Poppins ExtraBold" pitchFamily="2" charset="77"/>
              </a:rPr>
              <a:t>Ejemplo de estructura estándar de página</a:t>
            </a:r>
          </a:p>
        </p:txBody>
      </p:sp>
      <p:sp>
        <p:nvSpPr>
          <p:cNvPr id="4" name="Rectángulo: esquinas redondeadas 3">
            <a:extLst>
              <a:ext uri="{FF2B5EF4-FFF2-40B4-BE49-F238E27FC236}">
                <a16:creationId xmlns:a16="http://schemas.microsoft.com/office/drawing/2014/main" id="{D3468C9F-F068-491F-9330-3DCEF7F0B1EB}"/>
              </a:ext>
            </a:extLst>
          </p:cNvPr>
          <p:cNvSpPr/>
          <p:nvPr/>
        </p:nvSpPr>
        <p:spPr>
          <a:xfrm>
            <a:off x="1016000" y="1516459"/>
            <a:ext cx="8239661" cy="4936450"/>
          </a:xfrm>
          <a:prstGeom prst="roundRect">
            <a:avLst>
              <a:gd name="adj" fmla="val 233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ES" sz="1000" dirty="0">
                <a:solidFill>
                  <a:schemeClr val="tx1"/>
                </a:solidFill>
                <a:latin typeface="Consolas" panose="020B0609020204030204" pitchFamily="49" charset="0"/>
              </a:rPr>
              <a:t>#</a:t>
            </a:r>
            <a:r>
              <a:rPr lang="es-ES" sz="1000" dirty="0" err="1">
                <a:solidFill>
                  <a:schemeClr val="tx1"/>
                </a:solidFill>
                <a:latin typeface="Consolas" panose="020B0609020204030204" pitchFamily="49" charset="0"/>
              </a:rPr>
              <a:t>document</a:t>
            </a:r>
            <a:endParaRPr lang="es-ES" sz="1000" dirty="0">
              <a:solidFill>
                <a:schemeClr val="tx1"/>
              </a:solidFill>
              <a:latin typeface="Consolas" panose="020B0609020204030204" pitchFamily="49" charset="0"/>
            </a:endParaRPr>
          </a:p>
        </p:txBody>
      </p:sp>
      <p:sp>
        <p:nvSpPr>
          <p:cNvPr id="5" name="Rectángulo: esquinas redondeadas 4">
            <a:extLst>
              <a:ext uri="{FF2B5EF4-FFF2-40B4-BE49-F238E27FC236}">
                <a16:creationId xmlns:a16="http://schemas.microsoft.com/office/drawing/2014/main" id="{BD8B727D-72D7-482F-BE3E-6C1FB7E4EB19}"/>
              </a:ext>
            </a:extLst>
          </p:cNvPr>
          <p:cNvSpPr/>
          <p:nvPr/>
        </p:nvSpPr>
        <p:spPr>
          <a:xfrm>
            <a:off x="1117694" y="1739036"/>
            <a:ext cx="7855734" cy="333866"/>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s-ES" sz="1600" dirty="0">
                <a:latin typeface="Consolas" panose="020B0609020204030204" pitchFamily="49" charset="0"/>
              </a:rPr>
              <a:t>&lt;</a:t>
            </a:r>
            <a:r>
              <a:rPr lang="es-ES" sz="1600" dirty="0" err="1">
                <a:latin typeface="Consolas" panose="020B0609020204030204" pitchFamily="49" charset="0"/>
              </a:rPr>
              <a:t>header</a:t>
            </a:r>
            <a:r>
              <a:rPr lang="es-ES" sz="1600" dirty="0">
                <a:latin typeface="Consolas" panose="020B0609020204030204" pitchFamily="49" charset="0"/>
              </a:rPr>
              <a:t>&gt;</a:t>
            </a:r>
          </a:p>
        </p:txBody>
      </p:sp>
      <p:sp>
        <p:nvSpPr>
          <p:cNvPr id="6" name="Rectángulo: esquinas redondeadas 5">
            <a:extLst>
              <a:ext uri="{FF2B5EF4-FFF2-40B4-BE49-F238E27FC236}">
                <a16:creationId xmlns:a16="http://schemas.microsoft.com/office/drawing/2014/main" id="{EBD87A6B-DF49-4743-82CB-3D34664B78FA}"/>
              </a:ext>
            </a:extLst>
          </p:cNvPr>
          <p:cNvSpPr/>
          <p:nvPr/>
        </p:nvSpPr>
        <p:spPr>
          <a:xfrm>
            <a:off x="1134722" y="2531543"/>
            <a:ext cx="863213" cy="3484161"/>
          </a:xfrm>
          <a:prstGeom prst="roundRect">
            <a:avLst>
              <a:gd name="adj" fmla="val 9032"/>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s-ES" sz="1600" dirty="0">
                <a:latin typeface="Consolas" panose="020B0609020204030204" pitchFamily="49" charset="0"/>
              </a:rPr>
              <a:t>&lt;</a:t>
            </a:r>
            <a:r>
              <a:rPr lang="es-ES" sz="1600" dirty="0" err="1">
                <a:latin typeface="Consolas" panose="020B0609020204030204" pitchFamily="49" charset="0"/>
              </a:rPr>
              <a:t>nav</a:t>
            </a:r>
            <a:r>
              <a:rPr lang="es-ES" sz="1600" dirty="0">
                <a:latin typeface="Consolas" panose="020B0609020204030204" pitchFamily="49" charset="0"/>
              </a:rPr>
              <a:t>&gt;</a:t>
            </a:r>
          </a:p>
        </p:txBody>
      </p:sp>
      <p:sp>
        <p:nvSpPr>
          <p:cNvPr id="7" name="Rectángulo: esquinas redondeadas 6">
            <a:extLst>
              <a:ext uri="{FF2B5EF4-FFF2-40B4-BE49-F238E27FC236}">
                <a16:creationId xmlns:a16="http://schemas.microsoft.com/office/drawing/2014/main" id="{4BFFE174-79C8-41BF-AD52-53F16757275F}"/>
              </a:ext>
            </a:extLst>
          </p:cNvPr>
          <p:cNvSpPr/>
          <p:nvPr/>
        </p:nvSpPr>
        <p:spPr>
          <a:xfrm>
            <a:off x="1117695" y="2124077"/>
            <a:ext cx="7855733" cy="334860"/>
          </a:xfrm>
          <a:prstGeom prst="round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s-ES" sz="1600" dirty="0">
                <a:latin typeface="Consolas" panose="020B0609020204030204" pitchFamily="49" charset="0"/>
              </a:rPr>
              <a:t>&lt;</a:t>
            </a:r>
            <a:r>
              <a:rPr lang="es-ES" sz="1600" dirty="0" err="1">
                <a:latin typeface="Consolas" panose="020B0609020204030204" pitchFamily="49" charset="0"/>
              </a:rPr>
              <a:t>nav</a:t>
            </a:r>
            <a:r>
              <a:rPr lang="es-ES" sz="1600" dirty="0">
                <a:latin typeface="Consolas" panose="020B0609020204030204" pitchFamily="49" charset="0"/>
              </a:rPr>
              <a:t>&gt;</a:t>
            </a:r>
          </a:p>
        </p:txBody>
      </p:sp>
      <p:sp>
        <p:nvSpPr>
          <p:cNvPr id="8" name="Rectángulo: esquinas redondeadas 7">
            <a:extLst>
              <a:ext uri="{FF2B5EF4-FFF2-40B4-BE49-F238E27FC236}">
                <a16:creationId xmlns:a16="http://schemas.microsoft.com/office/drawing/2014/main" id="{6F64973E-B2AF-4406-B49E-AEC93CF35808}"/>
              </a:ext>
            </a:extLst>
          </p:cNvPr>
          <p:cNvSpPr/>
          <p:nvPr/>
        </p:nvSpPr>
        <p:spPr>
          <a:xfrm>
            <a:off x="2116657" y="2531543"/>
            <a:ext cx="5542337" cy="3484161"/>
          </a:xfrm>
          <a:prstGeom prst="roundRect">
            <a:avLst>
              <a:gd name="adj" fmla="val 1837"/>
            </a:avLst>
          </a:prstGeom>
          <a:ln/>
        </p:spPr>
        <p:style>
          <a:lnRef idx="3">
            <a:schemeClr val="lt1"/>
          </a:lnRef>
          <a:fillRef idx="1">
            <a:schemeClr val="accent5"/>
          </a:fillRef>
          <a:effectRef idx="1">
            <a:schemeClr val="accent5"/>
          </a:effectRef>
          <a:fontRef idx="minor">
            <a:schemeClr val="lt1"/>
          </a:fontRef>
        </p:style>
        <p:txBody>
          <a:bodyPr rtlCol="0" anchor="t"/>
          <a:lstStyle/>
          <a:p>
            <a:pPr algn="ctr"/>
            <a:r>
              <a:rPr lang="es-ES" sz="1600" dirty="0">
                <a:latin typeface="Consolas" panose="020B0609020204030204" pitchFamily="49" charset="0"/>
              </a:rPr>
              <a:t>&lt;</a:t>
            </a:r>
            <a:r>
              <a:rPr lang="es-ES" sz="1600" dirty="0" err="1">
                <a:latin typeface="Consolas" panose="020B0609020204030204" pitchFamily="49" charset="0"/>
              </a:rPr>
              <a:t>main</a:t>
            </a:r>
            <a:r>
              <a:rPr lang="es-ES" sz="1600" dirty="0">
                <a:latin typeface="Consolas" panose="020B0609020204030204" pitchFamily="49" charset="0"/>
              </a:rPr>
              <a:t>&gt;</a:t>
            </a:r>
          </a:p>
        </p:txBody>
      </p:sp>
      <p:sp>
        <p:nvSpPr>
          <p:cNvPr id="9" name="Rectángulo: esquinas redondeadas 8">
            <a:extLst>
              <a:ext uri="{FF2B5EF4-FFF2-40B4-BE49-F238E27FC236}">
                <a16:creationId xmlns:a16="http://schemas.microsoft.com/office/drawing/2014/main" id="{A68E0B33-4CF8-4B97-A7CB-7CA8DEDAFD31}"/>
              </a:ext>
            </a:extLst>
          </p:cNvPr>
          <p:cNvSpPr/>
          <p:nvPr/>
        </p:nvSpPr>
        <p:spPr>
          <a:xfrm>
            <a:off x="7836584" y="2507695"/>
            <a:ext cx="1136843" cy="3484161"/>
          </a:xfrm>
          <a:prstGeom prst="roundRect">
            <a:avLst>
              <a:gd name="adj" fmla="val 3484"/>
            </a:avLst>
          </a:prstGeom>
          <a:ln/>
        </p:spPr>
        <p:style>
          <a:lnRef idx="3">
            <a:schemeClr val="lt1"/>
          </a:lnRef>
          <a:fillRef idx="1">
            <a:schemeClr val="accent2"/>
          </a:fillRef>
          <a:effectRef idx="1">
            <a:schemeClr val="accent2"/>
          </a:effectRef>
          <a:fontRef idx="minor">
            <a:schemeClr val="lt1"/>
          </a:fontRef>
        </p:style>
        <p:txBody>
          <a:bodyPr rtlCol="0" anchor="t"/>
          <a:lstStyle/>
          <a:p>
            <a:pPr algn="ctr"/>
            <a:r>
              <a:rPr lang="es-ES" sz="1600" dirty="0">
                <a:latin typeface="Consolas" panose="020B0609020204030204" pitchFamily="49" charset="0"/>
              </a:rPr>
              <a:t>&lt;</a:t>
            </a:r>
            <a:r>
              <a:rPr lang="es-ES" sz="1600" dirty="0" err="1">
                <a:latin typeface="Consolas" panose="020B0609020204030204" pitchFamily="49" charset="0"/>
              </a:rPr>
              <a:t>aside</a:t>
            </a:r>
            <a:r>
              <a:rPr lang="es-ES" sz="1600" dirty="0">
                <a:latin typeface="Consolas" panose="020B0609020204030204" pitchFamily="49" charset="0"/>
              </a:rPr>
              <a:t>&gt;</a:t>
            </a:r>
          </a:p>
        </p:txBody>
      </p:sp>
      <p:sp>
        <p:nvSpPr>
          <p:cNvPr id="10" name="Rectángulo: esquinas redondeadas 9">
            <a:extLst>
              <a:ext uri="{FF2B5EF4-FFF2-40B4-BE49-F238E27FC236}">
                <a16:creationId xmlns:a16="http://schemas.microsoft.com/office/drawing/2014/main" id="{57B31201-8B06-48E5-9BD8-6139033CAD42}"/>
              </a:ext>
            </a:extLst>
          </p:cNvPr>
          <p:cNvSpPr/>
          <p:nvPr/>
        </p:nvSpPr>
        <p:spPr>
          <a:xfrm>
            <a:off x="2294247" y="2955263"/>
            <a:ext cx="5171946" cy="1602614"/>
          </a:xfrm>
          <a:prstGeom prst="roundRect">
            <a:avLst>
              <a:gd name="adj" fmla="val 4792"/>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1600" dirty="0">
                <a:ln w="0"/>
                <a:solidFill>
                  <a:schemeClr val="tx1"/>
                </a:solidFill>
                <a:effectLst>
                  <a:outerShdw blurRad="38100" dist="19050" dir="2700000" algn="tl" rotWithShape="0">
                    <a:schemeClr val="dk1">
                      <a:alpha val="40000"/>
                    </a:schemeClr>
                  </a:outerShdw>
                </a:effectLst>
                <a:latin typeface="Consolas" panose="020B0609020204030204" pitchFamily="49" charset="0"/>
              </a:rPr>
              <a:t>&lt;</a:t>
            </a:r>
            <a:r>
              <a:rPr lang="es-ES" sz="1600" dirty="0" err="1">
                <a:ln w="0"/>
                <a:solidFill>
                  <a:schemeClr val="tx1"/>
                </a:solidFill>
                <a:effectLst>
                  <a:outerShdw blurRad="38100" dist="19050" dir="2700000" algn="tl" rotWithShape="0">
                    <a:schemeClr val="dk1">
                      <a:alpha val="40000"/>
                    </a:schemeClr>
                  </a:outerShdw>
                </a:effectLst>
                <a:latin typeface="Consolas" panose="020B0609020204030204" pitchFamily="49" charset="0"/>
              </a:rPr>
              <a:t>section</a:t>
            </a:r>
            <a:r>
              <a:rPr lang="es-ES" sz="1600" dirty="0">
                <a:ln w="0"/>
                <a:solidFill>
                  <a:schemeClr val="tx1"/>
                </a:solidFill>
                <a:effectLst>
                  <a:outerShdw blurRad="38100" dist="19050" dir="2700000" algn="tl" rotWithShape="0">
                    <a:schemeClr val="dk1">
                      <a:alpha val="40000"/>
                    </a:schemeClr>
                  </a:outerShdw>
                </a:effectLst>
                <a:latin typeface="Consolas" panose="020B0609020204030204" pitchFamily="49" charset="0"/>
              </a:rPr>
              <a:t>&gt;</a:t>
            </a:r>
          </a:p>
        </p:txBody>
      </p:sp>
      <p:sp>
        <p:nvSpPr>
          <p:cNvPr id="11" name="Rectángulo: esquinas redondeadas 10">
            <a:extLst>
              <a:ext uri="{FF2B5EF4-FFF2-40B4-BE49-F238E27FC236}">
                <a16:creationId xmlns:a16="http://schemas.microsoft.com/office/drawing/2014/main" id="{DA3AD050-28AB-4804-8AA9-E46787C8FF60}"/>
              </a:ext>
            </a:extLst>
          </p:cNvPr>
          <p:cNvSpPr/>
          <p:nvPr/>
        </p:nvSpPr>
        <p:spPr>
          <a:xfrm>
            <a:off x="2294247" y="4650854"/>
            <a:ext cx="5171946" cy="1271872"/>
          </a:xfrm>
          <a:prstGeom prst="roundRect">
            <a:avLst>
              <a:gd name="adj" fmla="val 6042"/>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1600" dirty="0">
                <a:ln w="0"/>
                <a:solidFill>
                  <a:schemeClr val="tx1"/>
                </a:solidFill>
                <a:effectLst>
                  <a:outerShdw blurRad="38100" dist="19050" dir="2700000" algn="tl" rotWithShape="0">
                    <a:schemeClr val="dk1">
                      <a:alpha val="40000"/>
                    </a:schemeClr>
                  </a:outerShdw>
                </a:effectLst>
                <a:latin typeface="Consolas" panose="020B0609020204030204" pitchFamily="49" charset="0"/>
              </a:rPr>
              <a:t>&lt;</a:t>
            </a:r>
            <a:r>
              <a:rPr lang="es-ES" sz="1600" dirty="0" err="1">
                <a:ln w="0"/>
                <a:solidFill>
                  <a:schemeClr val="tx1"/>
                </a:solidFill>
                <a:effectLst>
                  <a:outerShdw blurRad="38100" dist="19050" dir="2700000" algn="tl" rotWithShape="0">
                    <a:schemeClr val="dk1">
                      <a:alpha val="40000"/>
                    </a:schemeClr>
                  </a:outerShdw>
                </a:effectLst>
                <a:latin typeface="Consolas" panose="020B0609020204030204" pitchFamily="49" charset="0"/>
              </a:rPr>
              <a:t>section</a:t>
            </a:r>
            <a:r>
              <a:rPr lang="es-ES" sz="1600" dirty="0">
                <a:ln w="0"/>
                <a:solidFill>
                  <a:schemeClr val="tx1"/>
                </a:solidFill>
                <a:effectLst>
                  <a:outerShdw blurRad="38100" dist="19050" dir="2700000" algn="tl" rotWithShape="0">
                    <a:schemeClr val="dk1">
                      <a:alpha val="40000"/>
                    </a:schemeClr>
                  </a:outerShdw>
                </a:effectLst>
                <a:latin typeface="Consolas" panose="020B0609020204030204" pitchFamily="49" charset="0"/>
              </a:rPr>
              <a:t>&gt;</a:t>
            </a:r>
          </a:p>
        </p:txBody>
      </p:sp>
      <p:sp>
        <p:nvSpPr>
          <p:cNvPr id="12" name="Rectángulo: esquinas redondeadas 11">
            <a:extLst>
              <a:ext uri="{FF2B5EF4-FFF2-40B4-BE49-F238E27FC236}">
                <a16:creationId xmlns:a16="http://schemas.microsoft.com/office/drawing/2014/main" id="{C878C5C5-D29A-4C7D-B325-B0D5240AF449}"/>
              </a:ext>
            </a:extLst>
          </p:cNvPr>
          <p:cNvSpPr/>
          <p:nvPr/>
        </p:nvSpPr>
        <p:spPr>
          <a:xfrm>
            <a:off x="2448271" y="3284127"/>
            <a:ext cx="4843883" cy="505801"/>
          </a:xfrm>
          <a:prstGeom prst="roundRect">
            <a:avLst>
              <a:gd name="adj" fmla="val 4792"/>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 sz="1600" dirty="0">
                <a:ln w="0"/>
                <a:solidFill>
                  <a:schemeClr val="bg1"/>
                </a:solidFill>
                <a:effectLst>
                  <a:outerShdw blurRad="38100" dist="19050" dir="2700000" algn="tl" rotWithShape="0">
                    <a:schemeClr val="dk1">
                      <a:alpha val="40000"/>
                    </a:schemeClr>
                  </a:outerShdw>
                </a:effectLst>
                <a:latin typeface="Consolas" panose="020B0609020204030204" pitchFamily="49" charset="0"/>
              </a:rPr>
              <a:t>&lt;</a:t>
            </a:r>
            <a:r>
              <a:rPr lang="es-ES" sz="1600" dirty="0" err="1">
                <a:ln w="0"/>
                <a:solidFill>
                  <a:schemeClr val="bg1"/>
                </a:solidFill>
                <a:effectLst>
                  <a:outerShdw blurRad="38100" dist="19050" dir="2700000" algn="tl" rotWithShape="0">
                    <a:schemeClr val="dk1">
                      <a:alpha val="40000"/>
                    </a:schemeClr>
                  </a:outerShdw>
                </a:effectLst>
                <a:latin typeface="Consolas" panose="020B0609020204030204" pitchFamily="49" charset="0"/>
              </a:rPr>
              <a:t>article</a:t>
            </a:r>
            <a:r>
              <a:rPr lang="es-ES" sz="1600" dirty="0">
                <a:ln w="0"/>
                <a:solidFill>
                  <a:schemeClr val="bg1"/>
                </a:solidFill>
                <a:effectLst>
                  <a:outerShdw blurRad="38100" dist="19050" dir="2700000" algn="tl" rotWithShape="0">
                    <a:schemeClr val="dk1">
                      <a:alpha val="40000"/>
                    </a:schemeClr>
                  </a:outerShdw>
                </a:effectLst>
                <a:latin typeface="Consolas" panose="020B0609020204030204" pitchFamily="49" charset="0"/>
              </a:rPr>
              <a:t>&gt;</a:t>
            </a:r>
          </a:p>
        </p:txBody>
      </p:sp>
      <p:sp>
        <p:nvSpPr>
          <p:cNvPr id="13" name="Rectángulo: esquinas redondeadas 12">
            <a:extLst>
              <a:ext uri="{FF2B5EF4-FFF2-40B4-BE49-F238E27FC236}">
                <a16:creationId xmlns:a16="http://schemas.microsoft.com/office/drawing/2014/main" id="{24FF763A-6C77-42CD-8F3B-D8973DB4785F}"/>
              </a:ext>
            </a:extLst>
          </p:cNvPr>
          <p:cNvSpPr/>
          <p:nvPr/>
        </p:nvSpPr>
        <p:spPr>
          <a:xfrm>
            <a:off x="2448271" y="3855849"/>
            <a:ext cx="4843883" cy="505801"/>
          </a:xfrm>
          <a:prstGeom prst="roundRect">
            <a:avLst>
              <a:gd name="adj" fmla="val 4792"/>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 sz="1600" dirty="0">
                <a:ln w="0"/>
                <a:solidFill>
                  <a:schemeClr val="bg1"/>
                </a:solidFill>
                <a:effectLst>
                  <a:outerShdw blurRad="38100" dist="19050" dir="2700000" algn="tl" rotWithShape="0">
                    <a:schemeClr val="dk1">
                      <a:alpha val="40000"/>
                    </a:schemeClr>
                  </a:outerShdw>
                </a:effectLst>
                <a:latin typeface="Consolas" panose="020B0609020204030204" pitchFamily="49" charset="0"/>
              </a:rPr>
              <a:t>&lt;</a:t>
            </a:r>
            <a:r>
              <a:rPr lang="es-ES" sz="1600" dirty="0" err="1">
                <a:ln w="0"/>
                <a:solidFill>
                  <a:schemeClr val="bg1"/>
                </a:solidFill>
                <a:effectLst>
                  <a:outerShdw blurRad="38100" dist="19050" dir="2700000" algn="tl" rotWithShape="0">
                    <a:schemeClr val="dk1">
                      <a:alpha val="40000"/>
                    </a:schemeClr>
                  </a:outerShdw>
                </a:effectLst>
                <a:latin typeface="Consolas" panose="020B0609020204030204" pitchFamily="49" charset="0"/>
              </a:rPr>
              <a:t>article</a:t>
            </a:r>
            <a:r>
              <a:rPr lang="es-ES" sz="1600" dirty="0">
                <a:ln w="0"/>
                <a:solidFill>
                  <a:schemeClr val="bg1"/>
                </a:solidFill>
                <a:effectLst>
                  <a:outerShdw blurRad="38100" dist="19050" dir="2700000" algn="tl" rotWithShape="0">
                    <a:schemeClr val="dk1">
                      <a:alpha val="40000"/>
                    </a:schemeClr>
                  </a:outerShdw>
                </a:effectLst>
                <a:latin typeface="Consolas" panose="020B0609020204030204" pitchFamily="49" charset="0"/>
              </a:rPr>
              <a:t>&gt;</a:t>
            </a:r>
          </a:p>
        </p:txBody>
      </p:sp>
      <p:sp>
        <p:nvSpPr>
          <p:cNvPr id="14" name="Rectángulo: esquinas redondeadas 13">
            <a:extLst>
              <a:ext uri="{FF2B5EF4-FFF2-40B4-BE49-F238E27FC236}">
                <a16:creationId xmlns:a16="http://schemas.microsoft.com/office/drawing/2014/main" id="{16D6EB48-C8DB-4931-9E41-58713CCE1974}"/>
              </a:ext>
            </a:extLst>
          </p:cNvPr>
          <p:cNvSpPr/>
          <p:nvPr/>
        </p:nvSpPr>
        <p:spPr>
          <a:xfrm>
            <a:off x="2586783" y="5208364"/>
            <a:ext cx="4604983" cy="398960"/>
          </a:xfrm>
          <a:prstGeom prst="roundRect">
            <a:avLst>
              <a:gd name="adj" fmla="val 4792"/>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 sz="1200" dirty="0">
                <a:ln w="0"/>
                <a:solidFill>
                  <a:schemeClr val="bg1"/>
                </a:solidFill>
                <a:effectLst>
                  <a:outerShdw blurRad="38100" dist="19050" dir="2700000" algn="tl" rotWithShape="0">
                    <a:schemeClr val="dk1">
                      <a:alpha val="40000"/>
                    </a:schemeClr>
                  </a:outerShdw>
                </a:effectLst>
                <a:latin typeface="Consolas" panose="020B0609020204030204" pitchFamily="49" charset="0"/>
              </a:rPr>
              <a:t>&lt;</a:t>
            </a:r>
            <a:r>
              <a:rPr lang="es-ES" sz="1200" dirty="0" err="1">
                <a:ln w="0"/>
                <a:solidFill>
                  <a:schemeClr val="bg1"/>
                </a:solidFill>
                <a:effectLst>
                  <a:outerShdw blurRad="38100" dist="19050" dir="2700000" algn="tl" rotWithShape="0">
                    <a:schemeClr val="dk1">
                      <a:alpha val="40000"/>
                    </a:schemeClr>
                  </a:outerShdw>
                </a:effectLst>
                <a:latin typeface="Consolas" panose="020B0609020204030204" pitchFamily="49" charset="0"/>
              </a:rPr>
              <a:t>article</a:t>
            </a:r>
            <a:r>
              <a:rPr lang="es-ES" sz="1200" dirty="0">
                <a:ln w="0"/>
                <a:solidFill>
                  <a:schemeClr val="bg1"/>
                </a:solidFill>
                <a:effectLst>
                  <a:outerShdw blurRad="38100" dist="19050" dir="2700000" algn="tl" rotWithShape="0">
                    <a:schemeClr val="dk1">
                      <a:alpha val="40000"/>
                    </a:schemeClr>
                  </a:outerShdw>
                </a:effectLst>
                <a:latin typeface="Consolas" panose="020B0609020204030204" pitchFamily="49" charset="0"/>
              </a:rPr>
              <a:t>&gt;</a:t>
            </a:r>
          </a:p>
        </p:txBody>
      </p:sp>
      <p:sp>
        <p:nvSpPr>
          <p:cNvPr id="15" name="Rectángulo: esquinas redondeadas 14">
            <a:extLst>
              <a:ext uri="{FF2B5EF4-FFF2-40B4-BE49-F238E27FC236}">
                <a16:creationId xmlns:a16="http://schemas.microsoft.com/office/drawing/2014/main" id="{C558B72B-4B01-4D5C-9639-CF3FBBBF8B5E}"/>
              </a:ext>
            </a:extLst>
          </p:cNvPr>
          <p:cNvSpPr/>
          <p:nvPr/>
        </p:nvSpPr>
        <p:spPr>
          <a:xfrm>
            <a:off x="2586783" y="4972862"/>
            <a:ext cx="4604983" cy="197256"/>
          </a:xfrm>
          <a:prstGeom prst="roundRect">
            <a:avLst>
              <a:gd name="adj" fmla="val 4792"/>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ln w="0"/>
                <a:solidFill>
                  <a:schemeClr val="bg1"/>
                </a:solidFill>
                <a:effectLst>
                  <a:outerShdw blurRad="38100" dist="19050" dir="2700000" algn="tl" rotWithShape="0">
                    <a:schemeClr val="dk1">
                      <a:alpha val="40000"/>
                    </a:schemeClr>
                  </a:outerShdw>
                </a:effectLst>
                <a:latin typeface="Consolas" panose="020B0609020204030204" pitchFamily="49" charset="0"/>
              </a:rPr>
              <a:t>&lt;</a:t>
            </a:r>
            <a:r>
              <a:rPr lang="es-ES" sz="1050" dirty="0" err="1">
                <a:ln w="0"/>
                <a:solidFill>
                  <a:schemeClr val="bg1"/>
                </a:solidFill>
                <a:effectLst>
                  <a:outerShdw blurRad="38100" dist="19050" dir="2700000" algn="tl" rotWithShape="0">
                    <a:schemeClr val="dk1">
                      <a:alpha val="40000"/>
                    </a:schemeClr>
                  </a:outerShdw>
                </a:effectLst>
                <a:latin typeface="Consolas" panose="020B0609020204030204" pitchFamily="49" charset="0"/>
              </a:rPr>
              <a:t>header</a:t>
            </a:r>
            <a:r>
              <a:rPr lang="es-ES" sz="1050" dirty="0">
                <a:ln w="0"/>
                <a:solidFill>
                  <a:schemeClr val="bg1"/>
                </a:solidFill>
                <a:effectLst>
                  <a:outerShdw blurRad="38100" dist="19050" dir="2700000" algn="tl" rotWithShape="0">
                    <a:schemeClr val="dk1">
                      <a:alpha val="40000"/>
                    </a:schemeClr>
                  </a:outerShdw>
                </a:effectLst>
                <a:latin typeface="Consolas" panose="020B0609020204030204" pitchFamily="49" charset="0"/>
              </a:rPr>
              <a:t>&gt;</a:t>
            </a:r>
          </a:p>
        </p:txBody>
      </p:sp>
      <p:sp>
        <p:nvSpPr>
          <p:cNvPr id="16" name="Rectángulo: esquinas redondeadas 15">
            <a:extLst>
              <a:ext uri="{FF2B5EF4-FFF2-40B4-BE49-F238E27FC236}">
                <a16:creationId xmlns:a16="http://schemas.microsoft.com/office/drawing/2014/main" id="{9440748E-AE0F-4585-A591-440DE298D54F}"/>
              </a:ext>
            </a:extLst>
          </p:cNvPr>
          <p:cNvSpPr/>
          <p:nvPr/>
        </p:nvSpPr>
        <p:spPr>
          <a:xfrm>
            <a:off x="2586783" y="5655018"/>
            <a:ext cx="4604983" cy="197256"/>
          </a:xfrm>
          <a:prstGeom prst="roundRect">
            <a:avLst>
              <a:gd name="adj" fmla="val 4792"/>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ln w="0"/>
                <a:solidFill>
                  <a:schemeClr val="bg1"/>
                </a:solidFill>
                <a:effectLst>
                  <a:outerShdw blurRad="38100" dist="19050" dir="2700000" algn="tl" rotWithShape="0">
                    <a:schemeClr val="dk1">
                      <a:alpha val="40000"/>
                    </a:schemeClr>
                  </a:outerShdw>
                </a:effectLst>
                <a:latin typeface="Consolas" panose="020B0609020204030204" pitchFamily="49" charset="0"/>
              </a:rPr>
              <a:t>&lt;</a:t>
            </a:r>
            <a:r>
              <a:rPr lang="es-ES" sz="1050" dirty="0" err="1">
                <a:ln w="0"/>
                <a:solidFill>
                  <a:schemeClr val="bg1"/>
                </a:solidFill>
                <a:effectLst>
                  <a:outerShdw blurRad="38100" dist="19050" dir="2700000" algn="tl" rotWithShape="0">
                    <a:schemeClr val="dk1">
                      <a:alpha val="40000"/>
                    </a:schemeClr>
                  </a:outerShdw>
                </a:effectLst>
                <a:latin typeface="Consolas" panose="020B0609020204030204" pitchFamily="49" charset="0"/>
              </a:rPr>
              <a:t>footer</a:t>
            </a:r>
            <a:r>
              <a:rPr lang="es-ES" sz="1050" dirty="0">
                <a:ln w="0"/>
                <a:solidFill>
                  <a:schemeClr val="bg1"/>
                </a:solidFill>
                <a:effectLst>
                  <a:outerShdw blurRad="38100" dist="19050" dir="2700000" algn="tl" rotWithShape="0">
                    <a:schemeClr val="dk1">
                      <a:alpha val="40000"/>
                    </a:schemeClr>
                  </a:outerShdw>
                </a:effectLst>
                <a:latin typeface="Consolas" panose="020B0609020204030204" pitchFamily="49" charset="0"/>
              </a:rPr>
              <a:t>&gt;</a:t>
            </a:r>
          </a:p>
        </p:txBody>
      </p:sp>
      <p:sp>
        <p:nvSpPr>
          <p:cNvPr id="17" name="Rectángulo: esquinas redondeadas 16">
            <a:extLst>
              <a:ext uri="{FF2B5EF4-FFF2-40B4-BE49-F238E27FC236}">
                <a16:creationId xmlns:a16="http://schemas.microsoft.com/office/drawing/2014/main" id="{DC2BC4AE-9E32-4A7C-9764-9EA9EEA5477A}"/>
              </a:ext>
            </a:extLst>
          </p:cNvPr>
          <p:cNvSpPr/>
          <p:nvPr/>
        </p:nvSpPr>
        <p:spPr>
          <a:xfrm>
            <a:off x="1117695" y="6063398"/>
            <a:ext cx="7855734" cy="333866"/>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s-ES" sz="1600" dirty="0">
                <a:latin typeface="Consolas" panose="020B0609020204030204" pitchFamily="49" charset="0"/>
              </a:rPr>
              <a:t>&lt;</a:t>
            </a:r>
            <a:r>
              <a:rPr lang="es-ES" sz="1600" dirty="0" err="1">
                <a:latin typeface="Consolas" panose="020B0609020204030204" pitchFamily="49" charset="0"/>
              </a:rPr>
              <a:t>footer</a:t>
            </a:r>
            <a:r>
              <a:rPr lang="es-ES" sz="1600" dirty="0">
                <a:latin typeface="Consolas" panose="020B0609020204030204" pitchFamily="49" charset="0"/>
              </a:rPr>
              <a:t>&gt;</a:t>
            </a:r>
          </a:p>
        </p:txBody>
      </p:sp>
    </p:spTree>
    <p:extLst>
      <p:ext uri="{BB962C8B-B14F-4D97-AF65-F5344CB8AC3E}">
        <p14:creationId xmlns:p14="http://schemas.microsoft.com/office/powerpoint/2010/main" val="10657226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23E60C-45C4-7842-820E-1B9863AEB3D2}"/>
              </a:ext>
            </a:extLst>
          </p:cNvPr>
          <p:cNvSpPr>
            <a:spLocks noGrp="1"/>
          </p:cNvSpPr>
          <p:nvPr>
            <p:ph type="title"/>
          </p:nvPr>
        </p:nvSpPr>
        <p:spPr/>
        <p:txBody>
          <a:bodyPr>
            <a:normAutofit/>
          </a:bodyPr>
          <a:lstStyle/>
          <a:p>
            <a:r>
              <a:rPr lang="es-ES" sz="3500" b="1" dirty="0">
                <a:solidFill>
                  <a:srgbClr val="0045FF"/>
                </a:solidFill>
                <a:latin typeface="Poppins ExtraBold" pitchFamily="2" charset="77"/>
                <a:cs typeface="Poppins ExtraBold" pitchFamily="2" charset="77"/>
              </a:rPr>
              <a:t>Nodos HTML</a:t>
            </a:r>
          </a:p>
        </p:txBody>
      </p:sp>
      <p:sp>
        <p:nvSpPr>
          <p:cNvPr id="3" name="Marcador de contenido 2">
            <a:extLst>
              <a:ext uri="{FF2B5EF4-FFF2-40B4-BE49-F238E27FC236}">
                <a16:creationId xmlns:a16="http://schemas.microsoft.com/office/drawing/2014/main" id="{184473C1-7632-DD4C-B5AA-4D3D027D13E6}"/>
              </a:ext>
            </a:extLst>
          </p:cNvPr>
          <p:cNvSpPr>
            <a:spLocks noGrp="1"/>
          </p:cNvSpPr>
          <p:nvPr>
            <p:ph idx="1"/>
          </p:nvPr>
        </p:nvSpPr>
        <p:spPr>
          <a:xfrm>
            <a:off x="838200" y="1508124"/>
            <a:ext cx="10515600" cy="5146675"/>
          </a:xfrm>
        </p:spPr>
        <p:txBody>
          <a:bodyPr>
            <a:noAutofit/>
          </a:bodyPr>
          <a:lstStyle/>
          <a:p>
            <a:pPr marL="0" lvl="0" indent="0">
              <a:buNone/>
            </a:pPr>
            <a:r>
              <a:rPr lang="en-US" sz="1600" b="1" dirty="0" err="1">
                <a:latin typeface="Poppins"/>
              </a:rPr>
              <a:t>Contenedores</a:t>
            </a:r>
            <a:r>
              <a:rPr lang="en-US" sz="1600" b="1" dirty="0">
                <a:latin typeface="Poppins"/>
              </a:rPr>
              <a:t> </a:t>
            </a:r>
            <a:r>
              <a:rPr lang="en-US" sz="1600" b="1" dirty="0" err="1">
                <a:latin typeface="Poppins"/>
              </a:rPr>
              <a:t>genéricos</a:t>
            </a:r>
            <a:r>
              <a:rPr lang="en-US" sz="1600" b="1" dirty="0">
                <a:latin typeface="Poppins"/>
              </a:rPr>
              <a:t>:</a:t>
            </a:r>
          </a:p>
          <a:p>
            <a:pPr marL="457200" lvl="1" indent="0">
              <a:buNone/>
            </a:pPr>
            <a:r>
              <a:rPr lang="en-US" sz="1600" dirty="0" err="1">
                <a:latin typeface="Poppins"/>
              </a:rPr>
              <a:t>Bloque</a:t>
            </a:r>
            <a:r>
              <a:rPr lang="en-US" sz="1600" dirty="0">
                <a:latin typeface="Poppins"/>
              </a:rPr>
              <a:t>:  </a:t>
            </a:r>
            <a:r>
              <a:rPr lang="en-US" sz="1600" dirty="0">
                <a:latin typeface="Consolas" panose="020B0609020204030204" pitchFamily="49" charset="0"/>
              </a:rPr>
              <a:t>&lt;div&gt;…</a:t>
            </a:r>
            <a:r>
              <a:rPr lang="en-US" sz="1600" dirty="0" err="1">
                <a:latin typeface="Consolas" panose="020B0609020204030204" pitchFamily="49" charset="0"/>
              </a:rPr>
              <a:t>Contenido</a:t>
            </a:r>
            <a:r>
              <a:rPr lang="en-US" sz="1600" dirty="0">
                <a:latin typeface="Consolas" panose="020B0609020204030204" pitchFamily="49" charset="0"/>
              </a:rPr>
              <a:t>…&lt;/div&gt;</a:t>
            </a:r>
          </a:p>
          <a:p>
            <a:pPr marL="457200" lvl="1" indent="0">
              <a:buNone/>
            </a:pPr>
            <a:r>
              <a:rPr lang="en-US" sz="1600" dirty="0" err="1">
                <a:latin typeface="Poppins"/>
              </a:rPr>
              <a:t>En</a:t>
            </a:r>
            <a:r>
              <a:rPr lang="en-US" sz="1600" dirty="0">
                <a:latin typeface="Poppins"/>
              </a:rPr>
              <a:t> </a:t>
            </a:r>
            <a:r>
              <a:rPr lang="en-US" sz="1600" dirty="0" err="1">
                <a:latin typeface="Poppins"/>
              </a:rPr>
              <a:t>línea</a:t>
            </a:r>
            <a:r>
              <a:rPr lang="en-US" sz="1600" dirty="0">
                <a:latin typeface="Poppins"/>
              </a:rPr>
              <a:t>: </a:t>
            </a:r>
            <a:r>
              <a:rPr lang="en-US" sz="1600" dirty="0">
                <a:solidFill>
                  <a:srgbClr val="333941"/>
                </a:solidFill>
                <a:latin typeface="Poppins"/>
              </a:rPr>
              <a:t> </a:t>
            </a:r>
            <a:r>
              <a:rPr lang="en-US" sz="1600" dirty="0">
                <a:latin typeface="Consolas" panose="020B0609020204030204" pitchFamily="49" charset="0"/>
              </a:rPr>
              <a:t>&lt;span&gt;…</a:t>
            </a:r>
            <a:r>
              <a:rPr lang="en-US" sz="1600" dirty="0" err="1">
                <a:latin typeface="Consolas" panose="020B0609020204030204" pitchFamily="49" charset="0"/>
              </a:rPr>
              <a:t>Contenido</a:t>
            </a:r>
            <a:r>
              <a:rPr lang="en-US" sz="1600" dirty="0">
                <a:latin typeface="Consolas" panose="020B0609020204030204" pitchFamily="49" charset="0"/>
              </a:rPr>
              <a:t>…&lt;/span&gt;</a:t>
            </a:r>
          </a:p>
          <a:p>
            <a:pPr marL="0" indent="0">
              <a:buNone/>
            </a:pPr>
            <a:endParaRPr lang="en-US" sz="1600" dirty="0">
              <a:latin typeface="Consolas" panose="020B0609020204030204" pitchFamily="49" charset="0"/>
            </a:endParaRPr>
          </a:p>
          <a:p>
            <a:pPr marL="0" indent="0">
              <a:buNone/>
            </a:pPr>
            <a:r>
              <a:rPr lang="en-US" sz="1600" b="1" dirty="0" err="1">
                <a:latin typeface="Poppins"/>
              </a:rPr>
              <a:t>Nodos</a:t>
            </a:r>
            <a:r>
              <a:rPr lang="en-US" sz="1600" b="1" dirty="0">
                <a:latin typeface="Poppins"/>
              </a:rPr>
              <a:t> </a:t>
            </a:r>
            <a:r>
              <a:rPr lang="en-US" sz="1600" b="1" dirty="0" err="1">
                <a:latin typeface="Poppins"/>
              </a:rPr>
              <a:t>básicos</a:t>
            </a:r>
            <a:r>
              <a:rPr lang="en-US" sz="1600" b="1" dirty="0">
                <a:latin typeface="Poppins"/>
              </a:rPr>
              <a:t>:</a:t>
            </a:r>
          </a:p>
          <a:p>
            <a:pPr marL="0" lvl="0" indent="0">
              <a:buNone/>
            </a:pPr>
            <a:r>
              <a:rPr lang="en-US" sz="1600" dirty="0" err="1">
                <a:latin typeface="Poppins"/>
              </a:rPr>
              <a:t>Títulos</a:t>
            </a:r>
            <a:r>
              <a:rPr lang="en-US" sz="1600" dirty="0">
                <a:latin typeface="Poppins"/>
              </a:rPr>
              <a:t>:</a:t>
            </a:r>
            <a:r>
              <a:rPr lang="en-US" sz="1600" dirty="0">
                <a:solidFill>
                  <a:srgbClr val="333941"/>
                </a:solidFill>
                <a:latin typeface="Calibri Light"/>
              </a:rPr>
              <a:t>	</a:t>
            </a:r>
            <a:r>
              <a:rPr lang="es-ES" sz="1600" dirty="0">
                <a:latin typeface="Consolas" panose="020B0609020204030204" pitchFamily="49" charset="0"/>
              </a:rPr>
              <a:t>&lt;h1&gt;Este es el título de la página.&lt;/h1&gt;</a:t>
            </a:r>
          </a:p>
          <a:p>
            <a:pPr marL="0" lvl="0" indent="0">
              <a:buNone/>
            </a:pPr>
            <a:r>
              <a:rPr lang="es-ES" sz="1600" dirty="0">
                <a:latin typeface="Consolas" panose="020B0609020204030204" pitchFamily="49" charset="0"/>
              </a:rPr>
              <a:t>	&lt;h2&gt;Este es un título menor.&lt;/h2&gt;</a:t>
            </a:r>
          </a:p>
          <a:p>
            <a:pPr marL="0" lvl="0" indent="0">
              <a:buNone/>
            </a:pPr>
            <a:r>
              <a:rPr lang="es-ES" sz="1600" dirty="0">
                <a:latin typeface="Consolas" panose="020B0609020204030204" pitchFamily="49" charset="0"/>
              </a:rPr>
              <a:t>	&lt;h3&gt;Este es un título aún menor.&lt;/h3&gt;</a:t>
            </a:r>
          </a:p>
          <a:p>
            <a:pPr marL="0" lvl="0" indent="0">
              <a:buNone/>
            </a:pPr>
            <a:endParaRPr lang="es-ES" sz="1600" dirty="0">
              <a:latin typeface="Poppins"/>
            </a:endParaRPr>
          </a:p>
          <a:p>
            <a:pPr marL="0" lvl="0" indent="0">
              <a:buNone/>
            </a:pPr>
            <a:r>
              <a:rPr lang="es-ES" sz="1600" dirty="0">
                <a:latin typeface="Poppins"/>
              </a:rPr>
              <a:t>Párrafos:</a:t>
            </a:r>
            <a:r>
              <a:rPr lang="es-ES" sz="1600" dirty="0">
                <a:latin typeface="Consolas" panose="020B0609020204030204" pitchFamily="49" charset="0"/>
              </a:rPr>
              <a:t>	&lt;p&gt;Esto es un párrafo. Para el resto del contenido utilizamos </a:t>
            </a:r>
            <a:r>
              <a:rPr lang="es-ES" sz="1600" dirty="0" err="1">
                <a:latin typeface="Consolas" panose="020B0609020204030204" pitchFamily="49" charset="0"/>
              </a:rPr>
              <a:t>lorem</a:t>
            </a:r>
            <a:r>
              <a:rPr lang="es-ES" sz="1600" dirty="0">
                <a:latin typeface="Consolas" panose="020B0609020204030204" pitchFamily="49" charset="0"/>
              </a:rPr>
              <a:t> </a:t>
            </a:r>
            <a:r>
              <a:rPr lang="es-ES" sz="1600" dirty="0" err="1">
                <a:latin typeface="Consolas" panose="020B0609020204030204" pitchFamily="49" charset="0"/>
              </a:rPr>
              <a:t>ipsum</a:t>
            </a:r>
            <a:r>
              <a:rPr lang="es-ES" sz="1600" dirty="0">
                <a:latin typeface="Consolas" panose="020B0609020204030204" pitchFamily="49" charset="0"/>
              </a:rPr>
              <a:t>.&lt;/p&gt;</a:t>
            </a:r>
          </a:p>
          <a:p>
            <a:pPr marL="0" lvl="0" indent="0">
              <a:buNone/>
            </a:pPr>
            <a:endParaRPr lang="en-US" sz="1600" dirty="0">
              <a:latin typeface="Poppins"/>
            </a:endParaRPr>
          </a:p>
          <a:p>
            <a:pPr marL="0" lvl="0" indent="0">
              <a:buNone/>
            </a:pPr>
            <a:r>
              <a:rPr lang="en-US" sz="1600" dirty="0">
                <a:latin typeface="Poppins"/>
              </a:rPr>
              <a:t>Enlaces:</a:t>
            </a:r>
            <a:r>
              <a:rPr lang="en-US" sz="1600" dirty="0">
                <a:latin typeface="Consolas" panose="020B0609020204030204" pitchFamily="49" charset="0"/>
              </a:rPr>
              <a:t>	&lt;a </a:t>
            </a:r>
            <a:r>
              <a:rPr lang="en-US" sz="1600" dirty="0" err="1">
                <a:latin typeface="Consolas" panose="020B0609020204030204" pitchFamily="49" charset="0"/>
              </a:rPr>
              <a:t>href</a:t>
            </a:r>
            <a:r>
              <a:rPr lang="en-US" sz="1600" dirty="0">
                <a:latin typeface="Consolas" panose="020B0609020204030204" pitchFamily="49" charset="0"/>
              </a:rPr>
              <a:t>=“www.vectoritcgroup.com”&gt;</a:t>
            </a:r>
            <a:r>
              <a:rPr lang="en-US" sz="1600" dirty="0" err="1">
                <a:latin typeface="Consolas" panose="020B0609020204030204" pitchFamily="49" charset="0"/>
              </a:rPr>
              <a:t>Esto</a:t>
            </a:r>
            <a:r>
              <a:rPr lang="en-US" sz="1600" dirty="0">
                <a:latin typeface="Consolas" panose="020B0609020204030204" pitchFamily="49" charset="0"/>
              </a:rPr>
              <a:t> es un enlace a Google&lt;/a&gt;</a:t>
            </a:r>
          </a:p>
        </p:txBody>
      </p:sp>
    </p:spTree>
    <p:extLst>
      <p:ext uri="{BB962C8B-B14F-4D97-AF65-F5344CB8AC3E}">
        <p14:creationId xmlns:p14="http://schemas.microsoft.com/office/powerpoint/2010/main" val="2144128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23E60C-45C4-7842-820E-1B9863AEB3D2}"/>
              </a:ext>
            </a:extLst>
          </p:cNvPr>
          <p:cNvSpPr>
            <a:spLocks noGrp="1"/>
          </p:cNvSpPr>
          <p:nvPr>
            <p:ph type="title"/>
          </p:nvPr>
        </p:nvSpPr>
        <p:spPr/>
        <p:txBody>
          <a:bodyPr>
            <a:normAutofit/>
          </a:bodyPr>
          <a:lstStyle/>
          <a:p>
            <a:r>
              <a:rPr lang="es-ES" sz="3500" b="1" dirty="0">
                <a:solidFill>
                  <a:srgbClr val="0045FF"/>
                </a:solidFill>
                <a:latin typeface="Poppins ExtraBold" pitchFamily="2" charset="77"/>
                <a:cs typeface="Poppins ExtraBold" pitchFamily="2" charset="77"/>
              </a:rPr>
              <a:t>Nodos HTML</a:t>
            </a:r>
          </a:p>
        </p:txBody>
      </p:sp>
      <p:sp>
        <p:nvSpPr>
          <p:cNvPr id="3" name="Marcador de contenido 2">
            <a:extLst>
              <a:ext uri="{FF2B5EF4-FFF2-40B4-BE49-F238E27FC236}">
                <a16:creationId xmlns:a16="http://schemas.microsoft.com/office/drawing/2014/main" id="{184473C1-7632-DD4C-B5AA-4D3D027D13E6}"/>
              </a:ext>
            </a:extLst>
          </p:cNvPr>
          <p:cNvSpPr>
            <a:spLocks noGrp="1"/>
          </p:cNvSpPr>
          <p:nvPr>
            <p:ph idx="1"/>
          </p:nvPr>
        </p:nvSpPr>
        <p:spPr>
          <a:xfrm>
            <a:off x="838200" y="1508124"/>
            <a:ext cx="10515600" cy="5146675"/>
          </a:xfrm>
        </p:spPr>
        <p:txBody>
          <a:bodyPr>
            <a:noAutofit/>
          </a:bodyPr>
          <a:lstStyle/>
          <a:p>
            <a:pPr marL="0" indent="0">
              <a:buNone/>
            </a:pPr>
            <a:r>
              <a:rPr lang="en-US" sz="1600" b="1" dirty="0" err="1">
                <a:latin typeface="Poppins"/>
              </a:rPr>
              <a:t>Marcadores</a:t>
            </a:r>
            <a:r>
              <a:rPr lang="en-US" sz="1600" b="1" dirty="0">
                <a:latin typeface="Poppins"/>
              </a:rPr>
              <a:t> de </a:t>
            </a:r>
            <a:r>
              <a:rPr lang="en-US" sz="1600" b="1" dirty="0" err="1">
                <a:latin typeface="Poppins"/>
              </a:rPr>
              <a:t>especiales</a:t>
            </a:r>
            <a:r>
              <a:rPr lang="en-US" sz="1600" b="1" dirty="0">
                <a:latin typeface="Poppins"/>
              </a:rPr>
              <a:t> de </a:t>
            </a:r>
            <a:r>
              <a:rPr lang="en-US" sz="1600" b="1" dirty="0" err="1">
                <a:latin typeface="Poppins"/>
              </a:rPr>
              <a:t>texto</a:t>
            </a:r>
            <a:r>
              <a:rPr lang="en-US" sz="1600" b="1" dirty="0">
                <a:latin typeface="Poppins"/>
              </a:rPr>
              <a:t>:</a:t>
            </a:r>
          </a:p>
          <a:p>
            <a:pPr marL="0" lvl="0" indent="0">
              <a:buNone/>
            </a:pPr>
            <a:r>
              <a:rPr lang="en-US" sz="1600" dirty="0">
                <a:latin typeface="Consolas" panose="020B0609020204030204" pitchFamily="49" charset="0"/>
              </a:rPr>
              <a:t>	&lt;strong&gt;</a:t>
            </a:r>
            <a:r>
              <a:rPr lang="en-US" sz="1600" dirty="0" err="1">
                <a:latin typeface="Consolas" panose="020B0609020204030204" pitchFamily="49" charset="0"/>
              </a:rPr>
              <a:t>Texto</a:t>
            </a:r>
            <a:r>
              <a:rPr lang="en-US" sz="1600" dirty="0">
                <a:latin typeface="Consolas" panose="020B0609020204030204" pitchFamily="49" charset="0"/>
              </a:rPr>
              <a:t> </a:t>
            </a:r>
            <a:r>
              <a:rPr lang="en-US" sz="1600" dirty="0" err="1">
                <a:latin typeface="Consolas" panose="020B0609020204030204" pitchFamily="49" charset="0"/>
              </a:rPr>
              <a:t>destacado</a:t>
            </a:r>
            <a:r>
              <a:rPr lang="en-US" sz="1600" dirty="0">
                <a:latin typeface="Consolas" panose="020B0609020204030204" pitchFamily="49" charset="0"/>
              </a:rPr>
              <a:t>&lt;/strong&gt;</a:t>
            </a:r>
          </a:p>
          <a:p>
            <a:pPr marL="0" lvl="0" indent="0">
              <a:buNone/>
            </a:pPr>
            <a:r>
              <a:rPr lang="en-US" sz="1600" dirty="0">
                <a:latin typeface="Consolas" panose="020B0609020204030204" pitchFamily="49" charset="0"/>
              </a:rPr>
              <a:t>	&lt;</a:t>
            </a:r>
            <a:r>
              <a:rPr lang="en-US" sz="1600" dirty="0" err="1">
                <a:latin typeface="Consolas" panose="020B0609020204030204" pitchFamily="49" charset="0"/>
              </a:rPr>
              <a:t>i</a:t>
            </a:r>
            <a:r>
              <a:rPr lang="en-US" sz="1600" dirty="0">
                <a:latin typeface="Consolas" panose="020B0609020204030204" pitchFamily="49" charset="0"/>
              </a:rPr>
              <a:t>&gt;</a:t>
            </a:r>
            <a:r>
              <a:rPr lang="en-US" sz="1600" dirty="0" err="1">
                <a:latin typeface="Consolas" panose="020B0609020204030204" pitchFamily="49" charset="0"/>
              </a:rPr>
              <a:t>Texto</a:t>
            </a:r>
            <a:r>
              <a:rPr lang="en-US" sz="1600" dirty="0">
                <a:latin typeface="Consolas" panose="020B0609020204030204" pitchFamily="49" charset="0"/>
              </a:rPr>
              <a:t> </a:t>
            </a:r>
            <a:r>
              <a:rPr lang="en-US" sz="1600" dirty="0" err="1">
                <a:latin typeface="Consolas" panose="020B0609020204030204" pitchFamily="49" charset="0"/>
              </a:rPr>
              <a:t>cursiva</a:t>
            </a:r>
            <a:r>
              <a:rPr lang="en-US" sz="1600" dirty="0">
                <a:latin typeface="Consolas" panose="020B0609020204030204" pitchFamily="49" charset="0"/>
              </a:rPr>
              <a:t>&lt;/</a:t>
            </a:r>
            <a:r>
              <a:rPr lang="en-US" sz="1600" dirty="0" err="1">
                <a:latin typeface="Consolas" panose="020B0609020204030204" pitchFamily="49" charset="0"/>
              </a:rPr>
              <a:t>i</a:t>
            </a:r>
            <a:r>
              <a:rPr lang="en-US" sz="1600" dirty="0">
                <a:latin typeface="Consolas" panose="020B0609020204030204" pitchFamily="49" charset="0"/>
              </a:rPr>
              <a:t>&gt;</a:t>
            </a:r>
          </a:p>
          <a:p>
            <a:pPr marL="0" lvl="0" indent="0">
              <a:buNone/>
            </a:pPr>
            <a:endParaRPr lang="en-US" sz="1600" b="1" dirty="0">
              <a:latin typeface="Consolas" panose="020B0609020204030204" pitchFamily="49" charset="0"/>
            </a:endParaRPr>
          </a:p>
          <a:p>
            <a:pPr marL="0" lvl="0" indent="0">
              <a:buNone/>
            </a:pPr>
            <a:r>
              <a:rPr lang="en-US" sz="1600" b="1" dirty="0" err="1">
                <a:latin typeface="Consolas" panose="020B0609020204030204" pitchFamily="49" charset="0"/>
              </a:rPr>
              <a:t>Listas</a:t>
            </a:r>
            <a:r>
              <a:rPr lang="en-US" sz="1600" b="1" dirty="0">
                <a:latin typeface="Consolas" panose="020B0609020204030204" pitchFamily="49" charset="0"/>
              </a:rPr>
              <a:t>:</a:t>
            </a:r>
          </a:p>
          <a:p>
            <a:pPr marL="0" indent="0">
              <a:buNone/>
            </a:pPr>
            <a:r>
              <a:rPr lang="en-US" sz="1600" dirty="0">
                <a:solidFill>
                  <a:srgbClr val="333941"/>
                </a:solidFill>
                <a:latin typeface="Calibri Light"/>
              </a:rPr>
              <a:t>Se </a:t>
            </a:r>
            <a:r>
              <a:rPr lang="en-US" sz="1600" dirty="0" err="1">
                <a:solidFill>
                  <a:srgbClr val="333941"/>
                </a:solidFill>
                <a:latin typeface="Calibri Light"/>
              </a:rPr>
              <a:t>utiliza</a:t>
            </a:r>
            <a:r>
              <a:rPr lang="en-US" sz="1600" dirty="0">
                <a:solidFill>
                  <a:srgbClr val="333941"/>
                </a:solidFill>
                <a:latin typeface="Calibri Light"/>
              </a:rPr>
              <a:t> el tag </a:t>
            </a:r>
            <a:r>
              <a:rPr lang="en-US" sz="1600" dirty="0">
                <a:solidFill>
                  <a:srgbClr val="333941"/>
                </a:solidFill>
                <a:latin typeface="Consolas" panose="020B0609020204030204" pitchFamily="49" charset="0"/>
              </a:rPr>
              <a:t>&lt;</a:t>
            </a:r>
            <a:r>
              <a:rPr lang="en-US" sz="1600" dirty="0" err="1">
                <a:solidFill>
                  <a:srgbClr val="333941"/>
                </a:solidFill>
                <a:latin typeface="Consolas" panose="020B0609020204030204" pitchFamily="49" charset="0"/>
              </a:rPr>
              <a:t>ol</a:t>
            </a:r>
            <a:r>
              <a:rPr lang="en-US" sz="1600" dirty="0">
                <a:solidFill>
                  <a:srgbClr val="333941"/>
                </a:solidFill>
                <a:latin typeface="Consolas" panose="020B0609020204030204" pitchFamily="49" charset="0"/>
              </a:rPr>
              <a:t>&gt;</a:t>
            </a:r>
            <a:r>
              <a:rPr lang="en-US" sz="1600" dirty="0">
                <a:solidFill>
                  <a:srgbClr val="333941"/>
                </a:solidFill>
                <a:latin typeface="Calibri Light"/>
              </a:rPr>
              <a:t> para las </a:t>
            </a:r>
            <a:r>
              <a:rPr lang="en-US" sz="1600" dirty="0" err="1">
                <a:solidFill>
                  <a:srgbClr val="333941"/>
                </a:solidFill>
                <a:latin typeface="Calibri Light"/>
              </a:rPr>
              <a:t>listas</a:t>
            </a:r>
            <a:r>
              <a:rPr lang="en-US" sz="1600" dirty="0">
                <a:solidFill>
                  <a:srgbClr val="333941"/>
                </a:solidFill>
                <a:latin typeface="Calibri Light"/>
              </a:rPr>
              <a:t> </a:t>
            </a:r>
            <a:r>
              <a:rPr lang="en-US" sz="1600" dirty="0" err="1">
                <a:solidFill>
                  <a:srgbClr val="333941"/>
                </a:solidFill>
                <a:latin typeface="Calibri Light"/>
              </a:rPr>
              <a:t>numeradas</a:t>
            </a:r>
            <a:r>
              <a:rPr lang="en-US" sz="1600" dirty="0">
                <a:solidFill>
                  <a:srgbClr val="333941"/>
                </a:solidFill>
                <a:latin typeface="Calibri Light"/>
              </a:rPr>
              <a:t> y el </a:t>
            </a:r>
            <a:r>
              <a:rPr lang="en-US" sz="1600" dirty="0">
                <a:solidFill>
                  <a:srgbClr val="333941"/>
                </a:solidFill>
                <a:latin typeface="Consolas" panose="020B0609020204030204" pitchFamily="49" charset="0"/>
              </a:rPr>
              <a:t>&lt;ul&gt; </a:t>
            </a:r>
            <a:r>
              <a:rPr lang="en-US" sz="1600" dirty="0">
                <a:solidFill>
                  <a:srgbClr val="333941"/>
                </a:solidFill>
                <a:latin typeface="Calibri Light"/>
              </a:rPr>
              <a:t>para las de bullets.</a:t>
            </a:r>
          </a:p>
          <a:p>
            <a:pPr marL="0" indent="0">
              <a:buNone/>
            </a:pPr>
            <a:r>
              <a:rPr lang="en-US" sz="1600" dirty="0">
                <a:solidFill>
                  <a:srgbClr val="333941"/>
                </a:solidFill>
                <a:latin typeface="Calibri Light"/>
              </a:rPr>
              <a:t>	</a:t>
            </a:r>
            <a:r>
              <a:rPr lang="es-ES" sz="1600" dirty="0">
                <a:latin typeface="Consolas" panose="020B0609020204030204" pitchFamily="49" charset="0"/>
              </a:rPr>
              <a:t>&lt;</a:t>
            </a:r>
            <a:r>
              <a:rPr lang="es-ES" sz="1600" dirty="0" err="1">
                <a:latin typeface="Consolas" panose="020B0609020204030204" pitchFamily="49" charset="0"/>
              </a:rPr>
              <a:t>ul</a:t>
            </a:r>
            <a:r>
              <a:rPr lang="es-ES" sz="1600" dirty="0">
                <a:latin typeface="Consolas" panose="020B0609020204030204" pitchFamily="49" charset="0"/>
              </a:rPr>
              <a:t>&gt;</a:t>
            </a:r>
          </a:p>
          <a:p>
            <a:pPr marL="0" indent="0">
              <a:buNone/>
            </a:pPr>
            <a:r>
              <a:rPr lang="es-ES" sz="1600" dirty="0">
                <a:latin typeface="Consolas" panose="020B0609020204030204" pitchFamily="49" charset="0"/>
              </a:rPr>
              <a:t>	    &lt;</a:t>
            </a:r>
            <a:r>
              <a:rPr lang="es-ES" sz="1600" dirty="0" err="1">
                <a:latin typeface="Consolas" panose="020B0609020204030204" pitchFamily="49" charset="0"/>
              </a:rPr>
              <a:t>li</a:t>
            </a:r>
            <a:r>
              <a:rPr lang="es-ES" sz="1600" dirty="0">
                <a:latin typeface="Consolas" panose="020B0609020204030204" pitchFamily="49" charset="0"/>
              </a:rPr>
              <a:t>&gt;Este es un elemento de la página.&lt;/</a:t>
            </a:r>
            <a:r>
              <a:rPr lang="es-ES" sz="1600" dirty="0" err="1">
                <a:latin typeface="Consolas" panose="020B0609020204030204" pitchFamily="49" charset="0"/>
              </a:rPr>
              <a:t>li</a:t>
            </a:r>
            <a:r>
              <a:rPr lang="es-ES" sz="1600" dirty="0">
                <a:latin typeface="Consolas" panose="020B0609020204030204" pitchFamily="49" charset="0"/>
              </a:rPr>
              <a:t>&gt;</a:t>
            </a:r>
          </a:p>
          <a:p>
            <a:pPr marL="0" indent="0">
              <a:buNone/>
            </a:pPr>
            <a:r>
              <a:rPr lang="es-ES" sz="1600" dirty="0">
                <a:latin typeface="Consolas" panose="020B0609020204030204" pitchFamily="49" charset="0"/>
              </a:rPr>
              <a:t>	    &lt;</a:t>
            </a:r>
            <a:r>
              <a:rPr lang="es-ES" sz="1600" dirty="0" err="1">
                <a:latin typeface="Consolas" panose="020B0609020204030204" pitchFamily="49" charset="0"/>
              </a:rPr>
              <a:t>li</a:t>
            </a:r>
            <a:r>
              <a:rPr lang="es-ES" sz="1600" dirty="0">
                <a:latin typeface="Consolas" panose="020B0609020204030204" pitchFamily="49" charset="0"/>
              </a:rPr>
              <a:t>&gt;Este es otro elemento de la página.&lt;/</a:t>
            </a:r>
            <a:r>
              <a:rPr lang="es-ES" sz="1600" dirty="0" err="1">
                <a:latin typeface="Consolas" panose="020B0609020204030204" pitchFamily="49" charset="0"/>
              </a:rPr>
              <a:t>li</a:t>
            </a:r>
            <a:r>
              <a:rPr lang="es-ES" sz="1600" dirty="0">
                <a:latin typeface="Consolas" panose="020B0609020204030204" pitchFamily="49" charset="0"/>
              </a:rPr>
              <a:t>&gt;</a:t>
            </a:r>
          </a:p>
          <a:p>
            <a:pPr marL="0" indent="0">
              <a:buNone/>
            </a:pPr>
            <a:r>
              <a:rPr lang="es-ES" sz="1600" dirty="0">
                <a:latin typeface="Consolas" panose="020B0609020204030204" pitchFamily="49" charset="0"/>
              </a:rPr>
              <a:t>	&lt;/</a:t>
            </a:r>
            <a:r>
              <a:rPr lang="es-ES" sz="1600" dirty="0" err="1">
                <a:latin typeface="Consolas" panose="020B0609020204030204" pitchFamily="49" charset="0"/>
              </a:rPr>
              <a:t>ul</a:t>
            </a:r>
            <a:r>
              <a:rPr lang="es-ES" sz="1600" dirty="0">
                <a:latin typeface="Consolas" panose="020B0609020204030204" pitchFamily="49" charset="0"/>
              </a:rPr>
              <a:t>&gt;</a:t>
            </a:r>
          </a:p>
          <a:p>
            <a:pPr marL="0" lvl="0" indent="0">
              <a:buNone/>
            </a:pPr>
            <a:endParaRPr lang="en-US" sz="1600" dirty="0">
              <a:latin typeface="Consolas" panose="020B0609020204030204" pitchFamily="49" charset="0"/>
            </a:endParaRPr>
          </a:p>
          <a:p>
            <a:pPr marL="0" indent="0">
              <a:buNone/>
            </a:pPr>
            <a:r>
              <a:rPr lang="en-US" sz="1600" b="1" dirty="0" err="1">
                <a:latin typeface="Poppins"/>
              </a:rPr>
              <a:t>Comentarios</a:t>
            </a:r>
            <a:r>
              <a:rPr lang="en-US" sz="1600" b="1" dirty="0">
                <a:latin typeface="Poppins"/>
              </a:rPr>
              <a:t> (no </a:t>
            </a:r>
            <a:r>
              <a:rPr lang="en-US" sz="1600" b="1" dirty="0" err="1">
                <a:latin typeface="Poppins"/>
              </a:rPr>
              <a:t>visibles</a:t>
            </a:r>
            <a:r>
              <a:rPr lang="en-US" sz="1600" b="1" dirty="0">
                <a:latin typeface="Poppins"/>
              </a:rPr>
              <a:t>):</a:t>
            </a:r>
          </a:p>
          <a:p>
            <a:pPr marL="0" indent="0">
              <a:buNone/>
            </a:pPr>
            <a:r>
              <a:rPr lang="en-US" sz="1600" dirty="0">
                <a:latin typeface="Consolas" panose="020B0609020204030204" pitchFamily="49" charset="0"/>
              </a:rPr>
              <a:t>	&lt;!–- </a:t>
            </a:r>
            <a:r>
              <a:rPr lang="en-US" sz="1600" dirty="0" err="1">
                <a:latin typeface="Consolas" panose="020B0609020204030204" pitchFamily="49" charset="0"/>
              </a:rPr>
              <a:t>esto</a:t>
            </a:r>
            <a:r>
              <a:rPr lang="en-US" sz="1600" dirty="0">
                <a:latin typeface="Consolas" panose="020B0609020204030204" pitchFamily="49" charset="0"/>
              </a:rPr>
              <a:t> es un </a:t>
            </a:r>
            <a:r>
              <a:rPr lang="en-US" sz="1600" dirty="0" err="1">
                <a:latin typeface="Consolas" panose="020B0609020204030204" pitchFamily="49" charset="0"/>
              </a:rPr>
              <a:t>comentario</a:t>
            </a:r>
            <a:r>
              <a:rPr lang="en-US" sz="1600" dirty="0">
                <a:latin typeface="Consolas" panose="020B0609020204030204" pitchFamily="49" charset="0"/>
              </a:rPr>
              <a:t> que no se </a:t>
            </a:r>
            <a:r>
              <a:rPr lang="en-US" sz="1600" dirty="0" err="1">
                <a:latin typeface="Consolas" panose="020B0609020204030204" pitchFamily="49" charset="0"/>
              </a:rPr>
              <a:t>visualiza</a:t>
            </a:r>
            <a:r>
              <a:rPr lang="en-US" sz="1600" dirty="0">
                <a:latin typeface="Consolas" panose="020B0609020204030204" pitchFamily="49" charset="0"/>
              </a:rPr>
              <a:t> --&gt;</a:t>
            </a:r>
          </a:p>
        </p:txBody>
      </p:sp>
    </p:spTree>
    <p:extLst>
      <p:ext uri="{BB962C8B-B14F-4D97-AF65-F5344CB8AC3E}">
        <p14:creationId xmlns:p14="http://schemas.microsoft.com/office/powerpoint/2010/main" val="30213431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23E60C-45C4-7842-820E-1B9863AEB3D2}"/>
              </a:ext>
            </a:extLst>
          </p:cNvPr>
          <p:cNvSpPr>
            <a:spLocks noGrp="1"/>
          </p:cNvSpPr>
          <p:nvPr>
            <p:ph type="title"/>
          </p:nvPr>
        </p:nvSpPr>
        <p:spPr/>
        <p:txBody>
          <a:bodyPr>
            <a:normAutofit/>
          </a:bodyPr>
          <a:lstStyle/>
          <a:p>
            <a:r>
              <a:rPr lang="es-ES" sz="3500" b="1" dirty="0">
                <a:solidFill>
                  <a:srgbClr val="0045FF"/>
                </a:solidFill>
                <a:latin typeface="Poppins ExtraBold" pitchFamily="2" charset="77"/>
                <a:cs typeface="Poppins ExtraBold" pitchFamily="2" charset="77"/>
              </a:rPr>
              <a:t>Atributos generales</a:t>
            </a:r>
          </a:p>
        </p:txBody>
      </p:sp>
      <p:sp>
        <p:nvSpPr>
          <p:cNvPr id="3" name="Marcador de contenido 2">
            <a:extLst>
              <a:ext uri="{FF2B5EF4-FFF2-40B4-BE49-F238E27FC236}">
                <a16:creationId xmlns:a16="http://schemas.microsoft.com/office/drawing/2014/main" id="{184473C1-7632-DD4C-B5AA-4D3D027D13E6}"/>
              </a:ext>
            </a:extLst>
          </p:cNvPr>
          <p:cNvSpPr>
            <a:spLocks noGrp="1"/>
          </p:cNvSpPr>
          <p:nvPr>
            <p:ph idx="1"/>
          </p:nvPr>
        </p:nvSpPr>
        <p:spPr/>
        <p:txBody>
          <a:bodyPr>
            <a:normAutofit/>
          </a:bodyPr>
          <a:lstStyle/>
          <a:p>
            <a:pPr marL="0" lvl="0" indent="0">
              <a:buNone/>
            </a:pPr>
            <a:r>
              <a:rPr lang="en-US" sz="1600" b="1" dirty="0">
                <a:solidFill>
                  <a:srgbClr val="333941"/>
                </a:solidFill>
                <a:latin typeface="Poppins"/>
              </a:rPr>
              <a:t>Id: </a:t>
            </a:r>
            <a:r>
              <a:rPr lang="en-US" sz="1600" dirty="0" err="1">
                <a:solidFill>
                  <a:srgbClr val="333941"/>
                </a:solidFill>
                <a:latin typeface="Poppins"/>
              </a:rPr>
              <a:t>Identificador</a:t>
            </a:r>
            <a:r>
              <a:rPr lang="en-US" sz="1600" dirty="0">
                <a:solidFill>
                  <a:srgbClr val="333941"/>
                </a:solidFill>
                <a:latin typeface="Poppins"/>
              </a:rPr>
              <a:t> del </a:t>
            </a:r>
            <a:r>
              <a:rPr lang="en-US" sz="1600" dirty="0" err="1">
                <a:solidFill>
                  <a:srgbClr val="333941"/>
                </a:solidFill>
                <a:latin typeface="Poppins"/>
              </a:rPr>
              <a:t>nodo</a:t>
            </a:r>
            <a:r>
              <a:rPr lang="en-US" sz="1600" dirty="0">
                <a:solidFill>
                  <a:srgbClr val="333941"/>
                </a:solidFill>
                <a:latin typeface="Poppins"/>
              </a:rPr>
              <a:t>.</a:t>
            </a:r>
          </a:p>
          <a:p>
            <a:pPr marL="914400" lvl="1" indent="-457200"/>
            <a:r>
              <a:rPr lang="en-US" sz="1600" dirty="0">
                <a:solidFill>
                  <a:srgbClr val="333941"/>
                </a:solidFill>
                <a:latin typeface="Poppins"/>
              </a:rPr>
              <a:t>Es un </a:t>
            </a:r>
            <a:r>
              <a:rPr lang="en-US" sz="1600" dirty="0" err="1">
                <a:solidFill>
                  <a:srgbClr val="333941"/>
                </a:solidFill>
                <a:latin typeface="Poppins"/>
              </a:rPr>
              <a:t>nombre</a:t>
            </a:r>
            <a:r>
              <a:rPr lang="en-US" sz="1600" dirty="0">
                <a:solidFill>
                  <a:srgbClr val="333941"/>
                </a:solidFill>
                <a:latin typeface="Poppins"/>
              </a:rPr>
              <a:t> </a:t>
            </a:r>
            <a:r>
              <a:rPr lang="en-US" sz="1600" b="1" u="sng" dirty="0" err="1">
                <a:solidFill>
                  <a:srgbClr val="333941"/>
                </a:solidFill>
                <a:latin typeface="Poppins"/>
              </a:rPr>
              <a:t>único</a:t>
            </a:r>
            <a:r>
              <a:rPr lang="en-US" sz="1600" dirty="0">
                <a:solidFill>
                  <a:srgbClr val="333941"/>
                </a:solidFill>
                <a:latin typeface="Poppins"/>
              </a:rPr>
              <a:t> para ese </a:t>
            </a:r>
            <a:r>
              <a:rPr lang="en-US" sz="1600" dirty="0" err="1">
                <a:solidFill>
                  <a:srgbClr val="333941"/>
                </a:solidFill>
                <a:latin typeface="Poppins"/>
              </a:rPr>
              <a:t>nodo</a:t>
            </a:r>
            <a:r>
              <a:rPr lang="en-US" sz="1600" dirty="0">
                <a:solidFill>
                  <a:srgbClr val="333941"/>
                </a:solidFill>
                <a:latin typeface="Poppins"/>
              </a:rPr>
              <a:t> (no </a:t>
            </a:r>
            <a:r>
              <a:rPr lang="en-US" sz="1600" dirty="0" err="1">
                <a:solidFill>
                  <a:srgbClr val="333941"/>
                </a:solidFill>
                <a:latin typeface="Poppins"/>
              </a:rPr>
              <a:t>puede</a:t>
            </a:r>
            <a:r>
              <a:rPr lang="en-US" sz="1600" dirty="0">
                <a:solidFill>
                  <a:srgbClr val="333941"/>
                </a:solidFill>
                <a:latin typeface="Poppins"/>
              </a:rPr>
              <a:t> </a:t>
            </a:r>
            <a:r>
              <a:rPr lang="en-US" sz="1600" dirty="0" err="1">
                <a:solidFill>
                  <a:srgbClr val="333941"/>
                </a:solidFill>
                <a:latin typeface="Poppins"/>
              </a:rPr>
              <a:t>haber</a:t>
            </a:r>
            <a:r>
              <a:rPr lang="en-US" sz="1600" dirty="0">
                <a:solidFill>
                  <a:srgbClr val="333941"/>
                </a:solidFill>
                <a:latin typeface="Poppins"/>
              </a:rPr>
              <a:t> dos </a:t>
            </a:r>
            <a:r>
              <a:rPr lang="en-US" sz="1600" dirty="0" err="1">
                <a:solidFill>
                  <a:srgbClr val="333941"/>
                </a:solidFill>
                <a:latin typeface="Poppins"/>
              </a:rPr>
              <a:t>nodos</a:t>
            </a:r>
            <a:r>
              <a:rPr lang="en-US" sz="1600" dirty="0">
                <a:solidFill>
                  <a:srgbClr val="333941"/>
                </a:solidFill>
                <a:latin typeface="Poppins"/>
              </a:rPr>
              <a:t> con el </a:t>
            </a:r>
            <a:r>
              <a:rPr lang="en-US" sz="1600" dirty="0" err="1">
                <a:solidFill>
                  <a:srgbClr val="333941"/>
                </a:solidFill>
                <a:latin typeface="Poppins"/>
              </a:rPr>
              <a:t>mismo</a:t>
            </a:r>
            <a:r>
              <a:rPr lang="en-US" sz="1600" dirty="0">
                <a:solidFill>
                  <a:srgbClr val="333941"/>
                </a:solidFill>
                <a:latin typeface="Poppins"/>
              </a:rPr>
              <a:t> id </a:t>
            </a:r>
            <a:r>
              <a:rPr lang="en-US" sz="1600" dirty="0" err="1">
                <a:solidFill>
                  <a:srgbClr val="333941"/>
                </a:solidFill>
                <a:latin typeface="Poppins"/>
              </a:rPr>
              <a:t>en</a:t>
            </a:r>
            <a:r>
              <a:rPr lang="en-US" sz="1600" dirty="0">
                <a:solidFill>
                  <a:srgbClr val="333941"/>
                </a:solidFill>
                <a:latin typeface="Poppins"/>
              </a:rPr>
              <a:t> </a:t>
            </a:r>
            <a:r>
              <a:rPr lang="en-US" sz="1600" dirty="0" err="1">
                <a:solidFill>
                  <a:srgbClr val="333941"/>
                </a:solidFill>
                <a:latin typeface="Poppins"/>
              </a:rPr>
              <a:t>toda</a:t>
            </a:r>
            <a:r>
              <a:rPr lang="en-US" sz="1600" dirty="0">
                <a:solidFill>
                  <a:srgbClr val="333941"/>
                </a:solidFill>
                <a:latin typeface="Poppins"/>
              </a:rPr>
              <a:t> la </a:t>
            </a:r>
            <a:r>
              <a:rPr lang="en-US" sz="1600" dirty="0" err="1">
                <a:solidFill>
                  <a:srgbClr val="333941"/>
                </a:solidFill>
                <a:latin typeface="Poppins"/>
              </a:rPr>
              <a:t>página</a:t>
            </a:r>
            <a:r>
              <a:rPr lang="en-US" sz="1600" dirty="0">
                <a:solidFill>
                  <a:srgbClr val="333941"/>
                </a:solidFill>
                <a:latin typeface="Poppins"/>
              </a:rPr>
              <a:t> actual.)</a:t>
            </a:r>
          </a:p>
          <a:p>
            <a:pPr marL="914400" lvl="1" indent="-457200"/>
            <a:r>
              <a:rPr lang="en-US" sz="1600" dirty="0">
                <a:solidFill>
                  <a:srgbClr val="333941"/>
                </a:solidFill>
                <a:latin typeface="Poppins"/>
              </a:rPr>
              <a:t>No </a:t>
            </a:r>
            <a:r>
              <a:rPr lang="en-US" sz="1600" dirty="0" err="1">
                <a:solidFill>
                  <a:srgbClr val="333941"/>
                </a:solidFill>
                <a:latin typeface="Poppins"/>
              </a:rPr>
              <a:t>acepta</a:t>
            </a:r>
            <a:r>
              <a:rPr lang="en-US" sz="1600" dirty="0">
                <a:solidFill>
                  <a:srgbClr val="333941"/>
                </a:solidFill>
                <a:latin typeface="Poppins"/>
              </a:rPr>
              <a:t> </a:t>
            </a:r>
            <a:r>
              <a:rPr lang="en-US" sz="1600" dirty="0" err="1">
                <a:solidFill>
                  <a:srgbClr val="333941"/>
                </a:solidFill>
                <a:latin typeface="Poppins"/>
              </a:rPr>
              <a:t>espacios</a:t>
            </a:r>
            <a:r>
              <a:rPr lang="en-US" sz="1600" dirty="0">
                <a:solidFill>
                  <a:srgbClr val="333941"/>
                </a:solidFill>
                <a:latin typeface="Poppins"/>
              </a:rPr>
              <a:t> </a:t>
            </a:r>
            <a:r>
              <a:rPr lang="en-US" sz="1600" dirty="0" err="1">
                <a:solidFill>
                  <a:srgbClr val="333941"/>
                </a:solidFill>
                <a:latin typeface="Poppins"/>
              </a:rPr>
              <a:t>en</a:t>
            </a:r>
            <a:r>
              <a:rPr lang="en-US" sz="1600" dirty="0">
                <a:solidFill>
                  <a:srgbClr val="333941"/>
                </a:solidFill>
                <a:latin typeface="Poppins"/>
              </a:rPr>
              <a:t> </a:t>
            </a:r>
            <a:r>
              <a:rPr lang="en-US" sz="1600" dirty="0" err="1">
                <a:solidFill>
                  <a:srgbClr val="333941"/>
                </a:solidFill>
                <a:latin typeface="Poppins"/>
              </a:rPr>
              <a:t>blanco</a:t>
            </a:r>
            <a:r>
              <a:rPr lang="en-US" sz="1600" dirty="0">
                <a:solidFill>
                  <a:srgbClr val="333941"/>
                </a:solidFill>
                <a:latin typeface="Poppins"/>
              </a:rPr>
              <a:t> </a:t>
            </a:r>
            <a:r>
              <a:rPr lang="en-US" sz="1600" dirty="0" err="1">
                <a:solidFill>
                  <a:srgbClr val="333941"/>
                </a:solidFill>
                <a:latin typeface="Poppins"/>
              </a:rPr>
              <a:t>ni</a:t>
            </a:r>
            <a:r>
              <a:rPr lang="en-US" sz="1600" dirty="0">
                <a:solidFill>
                  <a:srgbClr val="333941"/>
                </a:solidFill>
                <a:latin typeface="Poppins"/>
              </a:rPr>
              <a:t> </a:t>
            </a:r>
            <a:r>
              <a:rPr lang="en-US" sz="1600" dirty="0" err="1">
                <a:solidFill>
                  <a:srgbClr val="333941"/>
                </a:solidFill>
                <a:latin typeface="Poppins"/>
              </a:rPr>
              <a:t>tabuladores</a:t>
            </a:r>
            <a:r>
              <a:rPr lang="en-US" sz="1600" dirty="0">
                <a:solidFill>
                  <a:srgbClr val="333941"/>
                </a:solidFill>
                <a:latin typeface="Poppins"/>
              </a:rPr>
              <a:t>, etc. </a:t>
            </a:r>
          </a:p>
          <a:p>
            <a:pPr marL="914400" lvl="1" indent="-457200"/>
            <a:r>
              <a:rPr lang="en-US" sz="1600" dirty="0">
                <a:solidFill>
                  <a:srgbClr val="333941"/>
                </a:solidFill>
                <a:latin typeface="Poppins"/>
              </a:rPr>
              <a:t>Sensible a </a:t>
            </a:r>
            <a:r>
              <a:rPr lang="en-US" sz="1600" dirty="0" err="1">
                <a:solidFill>
                  <a:srgbClr val="333941"/>
                </a:solidFill>
                <a:latin typeface="Poppins"/>
              </a:rPr>
              <a:t>mayúsculas</a:t>
            </a:r>
            <a:r>
              <a:rPr lang="en-US" sz="1600" dirty="0">
                <a:solidFill>
                  <a:srgbClr val="333941"/>
                </a:solidFill>
                <a:latin typeface="Poppins"/>
              </a:rPr>
              <a:t> y </a:t>
            </a:r>
            <a:r>
              <a:rPr lang="en-US" sz="1600" dirty="0" err="1">
                <a:solidFill>
                  <a:srgbClr val="333941"/>
                </a:solidFill>
                <a:latin typeface="Poppins"/>
              </a:rPr>
              <a:t>minúsculas</a:t>
            </a:r>
            <a:r>
              <a:rPr lang="en-US" sz="1600" dirty="0">
                <a:solidFill>
                  <a:srgbClr val="333941"/>
                </a:solidFill>
                <a:latin typeface="Poppins"/>
              </a:rPr>
              <a:t>.</a:t>
            </a:r>
          </a:p>
          <a:p>
            <a:pPr lvl="0"/>
            <a:endParaRPr lang="en-US" sz="1600" dirty="0">
              <a:solidFill>
                <a:srgbClr val="333941"/>
              </a:solidFill>
              <a:latin typeface="Poppins"/>
            </a:endParaRPr>
          </a:p>
          <a:p>
            <a:pPr marL="0" lvl="0" indent="0">
              <a:buNone/>
            </a:pPr>
            <a:r>
              <a:rPr lang="en-US" sz="1600" b="1" dirty="0">
                <a:solidFill>
                  <a:srgbClr val="333941"/>
                </a:solidFill>
                <a:latin typeface="Poppins"/>
              </a:rPr>
              <a:t>Class</a:t>
            </a:r>
            <a:r>
              <a:rPr lang="en-US" sz="1600" dirty="0">
                <a:solidFill>
                  <a:srgbClr val="333941"/>
                </a:solidFill>
                <a:latin typeface="Poppins"/>
              </a:rPr>
              <a:t>: Es un </a:t>
            </a:r>
            <a:r>
              <a:rPr lang="en-US" sz="1600" dirty="0" err="1">
                <a:solidFill>
                  <a:srgbClr val="333941"/>
                </a:solidFill>
                <a:latin typeface="Poppins"/>
              </a:rPr>
              <a:t>atributo</a:t>
            </a:r>
            <a:r>
              <a:rPr lang="en-US" sz="1600" dirty="0">
                <a:solidFill>
                  <a:srgbClr val="333941"/>
                </a:solidFill>
                <a:latin typeface="Poppins"/>
              </a:rPr>
              <a:t> que </a:t>
            </a:r>
            <a:r>
              <a:rPr lang="en-US" sz="1600" dirty="0" err="1">
                <a:solidFill>
                  <a:srgbClr val="333941"/>
                </a:solidFill>
                <a:latin typeface="Poppins"/>
              </a:rPr>
              <a:t>admite</a:t>
            </a:r>
            <a:r>
              <a:rPr lang="en-US" sz="1600" dirty="0">
                <a:solidFill>
                  <a:srgbClr val="333941"/>
                </a:solidFill>
                <a:latin typeface="Poppins"/>
              </a:rPr>
              <a:t> </a:t>
            </a:r>
            <a:r>
              <a:rPr lang="en-US" sz="1600" dirty="0" err="1">
                <a:solidFill>
                  <a:srgbClr val="333941"/>
                </a:solidFill>
                <a:latin typeface="Poppins"/>
              </a:rPr>
              <a:t>múltiples</a:t>
            </a:r>
            <a:r>
              <a:rPr lang="en-US" sz="1600" dirty="0">
                <a:solidFill>
                  <a:srgbClr val="333941"/>
                </a:solidFill>
                <a:latin typeface="Poppins"/>
              </a:rPr>
              <a:t> </a:t>
            </a:r>
            <a:r>
              <a:rPr lang="en-US" sz="1600" dirty="0" err="1">
                <a:solidFill>
                  <a:srgbClr val="333941"/>
                </a:solidFill>
                <a:latin typeface="Poppins"/>
              </a:rPr>
              <a:t>valores</a:t>
            </a:r>
            <a:r>
              <a:rPr lang="en-US" sz="1600" dirty="0">
                <a:solidFill>
                  <a:srgbClr val="333941"/>
                </a:solidFill>
                <a:latin typeface="Poppins"/>
              </a:rPr>
              <a:t> que </a:t>
            </a:r>
            <a:r>
              <a:rPr lang="en-US" sz="1600" dirty="0" err="1">
                <a:solidFill>
                  <a:srgbClr val="333941"/>
                </a:solidFill>
                <a:latin typeface="Poppins"/>
              </a:rPr>
              <a:t>permiten</a:t>
            </a:r>
            <a:r>
              <a:rPr lang="en-US" sz="1600" dirty="0">
                <a:solidFill>
                  <a:srgbClr val="333941"/>
                </a:solidFill>
                <a:latin typeface="Poppins"/>
              </a:rPr>
              <a:t> </a:t>
            </a:r>
            <a:r>
              <a:rPr lang="en-US" sz="1600" dirty="0" err="1">
                <a:solidFill>
                  <a:srgbClr val="333941"/>
                </a:solidFill>
                <a:latin typeface="Poppins"/>
              </a:rPr>
              <a:t>clasificar</a:t>
            </a:r>
            <a:r>
              <a:rPr lang="en-US" sz="1600" dirty="0">
                <a:solidFill>
                  <a:srgbClr val="333941"/>
                </a:solidFill>
                <a:latin typeface="Poppins"/>
              </a:rPr>
              <a:t> el </a:t>
            </a:r>
            <a:r>
              <a:rPr lang="en-US" sz="1600" dirty="0" err="1">
                <a:solidFill>
                  <a:srgbClr val="333941"/>
                </a:solidFill>
                <a:latin typeface="Poppins"/>
              </a:rPr>
              <a:t>nodo</a:t>
            </a:r>
            <a:r>
              <a:rPr lang="en-US" sz="1600" dirty="0">
                <a:solidFill>
                  <a:srgbClr val="333941"/>
                </a:solidFill>
                <a:latin typeface="Poppins"/>
              </a:rPr>
              <a:t> dentro de </a:t>
            </a:r>
            <a:r>
              <a:rPr lang="en-US" sz="1600" dirty="0" err="1">
                <a:solidFill>
                  <a:srgbClr val="333941"/>
                </a:solidFill>
                <a:latin typeface="Poppins"/>
              </a:rPr>
              <a:t>diversos</a:t>
            </a:r>
            <a:r>
              <a:rPr lang="en-US" sz="1600" dirty="0">
                <a:solidFill>
                  <a:srgbClr val="333941"/>
                </a:solidFill>
                <a:latin typeface="Poppins"/>
              </a:rPr>
              <a:t> </a:t>
            </a:r>
            <a:r>
              <a:rPr lang="en-US" sz="1600" dirty="0" err="1">
                <a:solidFill>
                  <a:srgbClr val="333941"/>
                </a:solidFill>
                <a:latin typeface="Poppins"/>
              </a:rPr>
              <a:t>tipos</a:t>
            </a:r>
            <a:r>
              <a:rPr lang="en-US" sz="1600" dirty="0">
                <a:solidFill>
                  <a:srgbClr val="333941"/>
                </a:solidFill>
                <a:latin typeface="Poppins"/>
              </a:rPr>
              <a:t> (</a:t>
            </a:r>
            <a:r>
              <a:rPr lang="en-US" sz="1600" dirty="0" err="1">
                <a:solidFill>
                  <a:srgbClr val="333941"/>
                </a:solidFill>
                <a:latin typeface="Poppins"/>
              </a:rPr>
              <a:t>generalmente</a:t>
            </a:r>
            <a:r>
              <a:rPr lang="en-US" sz="1600" dirty="0">
                <a:solidFill>
                  <a:srgbClr val="333941"/>
                </a:solidFill>
                <a:latin typeface="Poppins"/>
              </a:rPr>
              <a:t> </a:t>
            </a:r>
            <a:r>
              <a:rPr lang="en-US" sz="1600" dirty="0" err="1">
                <a:solidFill>
                  <a:srgbClr val="333941"/>
                </a:solidFill>
                <a:latin typeface="Poppins"/>
              </a:rPr>
              <a:t>utilizado</a:t>
            </a:r>
            <a:r>
              <a:rPr lang="en-US" sz="1600" dirty="0">
                <a:solidFill>
                  <a:srgbClr val="333941"/>
                </a:solidFill>
                <a:latin typeface="Poppins"/>
              </a:rPr>
              <a:t> para </a:t>
            </a:r>
            <a:r>
              <a:rPr lang="en-US" sz="1600" dirty="0" err="1">
                <a:solidFill>
                  <a:srgbClr val="333941"/>
                </a:solidFill>
                <a:latin typeface="Poppins"/>
              </a:rPr>
              <a:t>dar</a:t>
            </a:r>
            <a:r>
              <a:rPr lang="en-US" sz="1600" dirty="0">
                <a:solidFill>
                  <a:srgbClr val="333941"/>
                </a:solidFill>
                <a:latin typeface="Poppins"/>
              </a:rPr>
              <a:t> </a:t>
            </a:r>
            <a:r>
              <a:rPr lang="en-US" sz="1600" dirty="0" err="1">
                <a:solidFill>
                  <a:srgbClr val="333941"/>
                </a:solidFill>
                <a:latin typeface="Poppins"/>
              </a:rPr>
              <a:t>estilos</a:t>
            </a:r>
            <a:r>
              <a:rPr lang="en-US" sz="1600" dirty="0">
                <a:solidFill>
                  <a:srgbClr val="333941"/>
                </a:solidFill>
                <a:latin typeface="Poppins"/>
              </a:rPr>
              <a:t>)</a:t>
            </a:r>
          </a:p>
          <a:p>
            <a:pPr marL="914400" lvl="1" indent="-457200"/>
            <a:r>
              <a:rPr lang="en-US" sz="1600" dirty="0">
                <a:solidFill>
                  <a:srgbClr val="333941"/>
                </a:solidFill>
                <a:latin typeface="Poppins"/>
              </a:rPr>
              <a:t>No es </a:t>
            </a:r>
            <a:r>
              <a:rPr lang="en-US" sz="1600" dirty="0" err="1">
                <a:solidFill>
                  <a:srgbClr val="333941"/>
                </a:solidFill>
                <a:latin typeface="Poppins"/>
              </a:rPr>
              <a:t>único</a:t>
            </a:r>
            <a:endParaRPr lang="en-US" sz="1600" dirty="0">
              <a:solidFill>
                <a:srgbClr val="333941"/>
              </a:solidFill>
              <a:latin typeface="Poppins"/>
            </a:endParaRPr>
          </a:p>
          <a:p>
            <a:pPr marL="914400" lvl="1" indent="-457200"/>
            <a:r>
              <a:rPr lang="en-US" sz="1600" dirty="0" err="1">
                <a:solidFill>
                  <a:srgbClr val="333941"/>
                </a:solidFill>
                <a:latin typeface="Poppins"/>
              </a:rPr>
              <a:t>Valores</a:t>
            </a:r>
            <a:r>
              <a:rPr lang="en-US" sz="1600" dirty="0">
                <a:solidFill>
                  <a:srgbClr val="333941"/>
                </a:solidFill>
                <a:latin typeface="Poppins"/>
              </a:rPr>
              <a:t> </a:t>
            </a:r>
            <a:r>
              <a:rPr lang="en-US" sz="1600" dirty="0" err="1">
                <a:solidFill>
                  <a:srgbClr val="333941"/>
                </a:solidFill>
                <a:latin typeface="Poppins"/>
              </a:rPr>
              <a:t>separados</a:t>
            </a:r>
            <a:r>
              <a:rPr lang="en-US" sz="1600" dirty="0">
                <a:solidFill>
                  <a:srgbClr val="333941"/>
                </a:solidFill>
                <a:latin typeface="Poppins"/>
              </a:rPr>
              <a:t> por </a:t>
            </a:r>
            <a:r>
              <a:rPr lang="en-US" sz="1600" dirty="0" err="1">
                <a:solidFill>
                  <a:srgbClr val="333941"/>
                </a:solidFill>
                <a:latin typeface="Poppins"/>
              </a:rPr>
              <a:t>espacios</a:t>
            </a:r>
            <a:endParaRPr lang="en-US" sz="1600" dirty="0">
              <a:solidFill>
                <a:srgbClr val="333941"/>
              </a:solidFill>
              <a:latin typeface="Poppins"/>
            </a:endParaRPr>
          </a:p>
          <a:p>
            <a:pPr marL="457200" lvl="0" indent="-457200"/>
            <a:endParaRPr lang="en-US" sz="1600" dirty="0">
              <a:solidFill>
                <a:srgbClr val="333941"/>
              </a:solidFill>
              <a:latin typeface="Poppins"/>
            </a:endParaRPr>
          </a:p>
          <a:p>
            <a:pPr marL="0" lvl="0" indent="0">
              <a:buNone/>
            </a:pPr>
            <a:r>
              <a:rPr lang="en-US" sz="1600" b="1" dirty="0">
                <a:solidFill>
                  <a:srgbClr val="333941"/>
                </a:solidFill>
                <a:latin typeface="Poppins"/>
              </a:rPr>
              <a:t>Title</a:t>
            </a:r>
            <a:r>
              <a:rPr lang="en-US" sz="1600" dirty="0">
                <a:solidFill>
                  <a:srgbClr val="333941"/>
                </a:solidFill>
                <a:latin typeface="Poppins"/>
              </a:rPr>
              <a:t>: Es un </a:t>
            </a:r>
            <a:r>
              <a:rPr lang="en-US" sz="1600" dirty="0" err="1">
                <a:solidFill>
                  <a:srgbClr val="333941"/>
                </a:solidFill>
                <a:latin typeface="Poppins"/>
              </a:rPr>
              <a:t>atributo</a:t>
            </a:r>
            <a:r>
              <a:rPr lang="en-US" sz="1600" dirty="0">
                <a:solidFill>
                  <a:srgbClr val="333941"/>
                </a:solidFill>
                <a:latin typeface="Poppins"/>
              </a:rPr>
              <a:t> que describe el </a:t>
            </a:r>
            <a:r>
              <a:rPr lang="en-US" sz="1600" dirty="0" err="1">
                <a:solidFill>
                  <a:srgbClr val="333941"/>
                </a:solidFill>
                <a:latin typeface="Poppins"/>
              </a:rPr>
              <a:t>contenido</a:t>
            </a:r>
            <a:r>
              <a:rPr lang="en-US" sz="1600" dirty="0">
                <a:solidFill>
                  <a:srgbClr val="333941"/>
                </a:solidFill>
                <a:latin typeface="Poppins"/>
              </a:rPr>
              <a:t> de la </a:t>
            </a:r>
            <a:r>
              <a:rPr lang="en-US" sz="1600" dirty="0" err="1">
                <a:solidFill>
                  <a:srgbClr val="333941"/>
                </a:solidFill>
                <a:latin typeface="Poppins"/>
              </a:rPr>
              <a:t>etiqueta</a:t>
            </a:r>
            <a:r>
              <a:rPr lang="en-US" sz="1600" dirty="0">
                <a:solidFill>
                  <a:srgbClr val="333941"/>
                </a:solidFill>
                <a:latin typeface="Poppins"/>
              </a:rPr>
              <a:t>. </a:t>
            </a:r>
          </a:p>
          <a:p>
            <a:pPr marL="914400" lvl="1" indent="-457200"/>
            <a:r>
              <a:rPr lang="en-US" sz="1600" dirty="0" err="1">
                <a:solidFill>
                  <a:srgbClr val="333941"/>
                </a:solidFill>
                <a:latin typeface="Poppins"/>
              </a:rPr>
              <a:t>Su</a:t>
            </a:r>
            <a:r>
              <a:rPr lang="en-US" sz="1600" dirty="0">
                <a:solidFill>
                  <a:srgbClr val="333941"/>
                </a:solidFill>
                <a:latin typeface="Poppins"/>
              </a:rPr>
              <a:t> valor se </a:t>
            </a:r>
            <a:r>
              <a:rPr lang="en-US" sz="1600" dirty="0" err="1">
                <a:solidFill>
                  <a:srgbClr val="333941"/>
                </a:solidFill>
                <a:latin typeface="Poppins"/>
              </a:rPr>
              <a:t>muestra</a:t>
            </a:r>
            <a:r>
              <a:rPr lang="en-US" sz="1600" dirty="0">
                <a:solidFill>
                  <a:srgbClr val="333941"/>
                </a:solidFill>
                <a:latin typeface="Poppins"/>
              </a:rPr>
              <a:t> al </a:t>
            </a:r>
            <a:r>
              <a:rPr lang="en-US" sz="1600" dirty="0" err="1">
                <a:solidFill>
                  <a:srgbClr val="333941"/>
                </a:solidFill>
                <a:latin typeface="Poppins"/>
              </a:rPr>
              <a:t>tener</a:t>
            </a:r>
            <a:r>
              <a:rPr lang="en-US" sz="1600" dirty="0">
                <a:solidFill>
                  <a:srgbClr val="333941"/>
                </a:solidFill>
                <a:latin typeface="Poppins"/>
              </a:rPr>
              <a:t> el cursor </a:t>
            </a:r>
            <a:r>
              <a:rPr lang="en-US" sz="1600" dirty="0" err="1">
                <a:solidFill>
                  <a:srgbClr val="333941"/>
                </a:solidFill>
                <a:latin typeface="Poppins"/>
              </a:rPr>
              <a:t>encima</a:t>
            </a:r>
            <a:r>
              <a:rPr lang="en-US" sz="1600" dirty="0">
                <a:solidFill>
                  <a:srgbClr val="333941"/>
                </a:solidFill>
                <a:latin typeface="Poppins"/>
              </a:rPr>
              <a:t>.</a:t>
            </a:r>
          </a:p>
          <a:p>
            <a:pPr marL="914400" lvl="1" indent="-457200"/>
            <a:r>
              <a:rPr lang="en-US" sz="1600" dirty="0">
                <a:solidFill>
                  <a:srgbClr val="333941"/>
                </a:solidFill>
                <a:latin typeface="Poppins"/>
              </a:rPr>
              <a:t>Es </a:t>
            </a:r>
            <a:r>
              <a:rPr lang="en-US" sz="1600" dirty="0" err="1">
                <a:solidFill>
                  <a:srgbClr val="333941"/>
                </a:solidFill>
                <a:latin typeface="Poppins"/>
              </a:rPr>
              <a:t>esencial</a:t>
            </a:r>
            <a:r>
              <a:rPr lang="en-US" sz="1600" dirty="0">
                <a:solidFill>
                  <a:srgbClr val="333941"/>
                </a:solidFill>
                <a:latin typeface="Poppins"/>
              </a:rPr>
              <a:t> para los </a:t>
            </a:r>
            <a:r>
              <a:rPr lang="en-US" sz="1600" dirty="0" err="1">
                <a:solidFill>
                  <a:srgbClr val="333941"/>
                </a:solidFill>
                <a:latin typeface="Poppins"/>
              </a:rPr>
              <a:t>lectores</a:t>
            </a:r>
            <a:r>
              <a:rPr lang="en-US" sz="1600" dirty="0">
                <a:solidFill>
                  <a:srgbClr val="333941"/>
                </a:solidFill>
                <a:latin typeface="Poppins"/>
              </a:rPr>
              <a:t> de </a:t>
            </a:r>
            <a:r>
              <a:rPr lang="en-US" sz="1600" dirty="0" err="1">
                <a:solidFill>
                  <a:srgbClr val="333941"/>
                </a:solidFill>
                <a:latin typeface="Poppins"/>
              </a:rPr>
              <a:t>pantalla</a:t>
            </a:r>
            <a:r>
              <a:rPr lang="en-US" sz="1600" dirty="0">
                <a:solidFill>
                  <a:srgbClr val="333941"/>
                </a:solidFill>
                <a:latin typeface="Poppins"/>
              </a:rPr>
              <a:t>.</a:t>
            </a:r>
          </a:p>
          <a:p>
            <a:pPr marL="914400" lvl="1" indent="-457200"/>
            <a:r>
              <a:rPr lang="en-US" sz="1600" dirty="0" err="1">
                <a:solidFill>
                  <a:srgbClr val="333941"/>
                </a:solidFill>
                <a:latin typeface="Poppins"/>
              </a:rPr>
              <a:t>Resulta</a:t>
            </a:r>
            <a:r>
              <a:rPr lang="en-US" sz="1600" dirty="0">
                <a:solidFill>
                  <a:srgbClr val="333941"/>
                </a:solidFill>
                <a:latin typeface="Poppins"/>
              </a:rPr>
              <a:t> </a:t>
            </a:r>
            <a:r>
              <a:rPr lang="en-US" sz="1600" dirty="0" err="1">
                <a:solidFill>
                  <a:srgbClr val="333941"/>
                </a:solidFill>
                <a:latin typeface="Poppins"/>
              </a:rPr>
              <a:t>útil</a:t>
            </a:r>
            <a:r>
              <a:rPr lang="en-US" sz="1600" dirty="0">
                <a:solidFill>
                  <a:srgbClr val="333941"/>
                </a:solidFill>
                <a:latin typeface="Poppins"/>
              </a:rPr>
              <a:t> (</a:t>
            </a:r>
            <a:r>
              <a:rPr lang="en-US" sz="1600" dirty="0" err="1">
                <a:solidFill>
                  <a:srgbClr val="333941"/>
                </a:solidFill>
                <a:latin typeface="Poppins"/>
              </a:rPr>
              <a:t>imprescindible</a:t>
            </a:r>
            <a:r>
              <a:rPr lang="en-US" sz="1600" dirty="0">
                <a:solidFill>
                  <a:srgbClr val="333941"/>
                </a:solidFill>
                <a:latin typeface="Poppins"/>
              </a:rPr>
              <a:t>) </a:t>
            </a:r>
            <a:r>
              <a:rPr lang="en-US" sz="1600" dirty="0" err="1">
                <a:solidFill>
                  <a:srgbClr val="333941"/>
                </a:solidFill>
                <a:latin typeface="Poppins"/>
              </a:rPr>
              <a:t>cuando</a:t>
            </a:r>
            <a:r>
              <a:rPr lang="en-US" sz="1600" dirty="0">
                <a:solidFill>
                  <a:srgbClr val="333941"/>
                </a:solidFill>
                <a:latin typeface="Poppins"/>
              </a:rPr>
              <a:t> no </a:t>
            </a:r>
            <a:r>
              <a:rPr lang="en-US" sz="1600" dirty="0" err="1">
                <a:solidFill>
                  <a:srgbClr val="333941"/>
                </a:solidFill>
                <a:latin typeface="Poppins"/>
              </a:rPr>
              <a:t>todo</a:t>
            </a:r>
            <a:r>
              <a:rPr lang="en-US" sz="1600" dirty="0">
                <a:solidFill>
                  <a:srgbClr val="333941"/>
                </a:solidFill>
                <a:latin typeface="Poppins"/>
              </a:rPr>
              <a:t> el </a:t>
            </a:r>
            <a:r>
              <a:rPr lang="en-US" sz="1600" dirty="0" err="1">
                <a:solidFill>
                  <a:srgbClr val="333941"/>
                </a:solidFill>
                <a:latin typeface="Poppins"/>
              </a:rPr>
              <a:t>contenido</a:t>
            </a:r>
            <a:r>
              <a:rPr lang="en-US" sz="1600" dirty="0">
                <a:solidFill>
                  <a:srgbClr val="333941"/>
                </a:solidFill>
                <a:latin typeface="Poppins"/>
              </a:rPr>
              <a:t> de un </a:t>
            </a:r>
            <a:r>
              <a:rPr lang="en-US" sz="1600" dirty="0" err="1">
                <a:solidFill>
                  <a:srgbClr val="333941"/>
                </a:solidFill>
                <a:latin typeface="Poppins"/>
              </a:rPr>
              <a:t>bloque</a:t>
            </a:r>
            <a:r>
              <a:rPr lang="en-US" sz="1600" dirty="0">
                <a:solidFill>
                  <a:srgbClr val="333941"/>
                </a:solidFill>
                <a:latin typeface="Poppins"/>
              </a:rPr>
              <a:t> </a:t>
            </a:r>
            <a:r>
              <a:rPr lang="en-US" sz="1600" dirty="0" err="1">
                <a:solidFill>
                  <a:srgbClr val="333941"/>
                </a:solidFill>
                <a:latin typeface="Poppins"/>
              </a:rPr>
              <a:t>resulta</a:t>
            </a:r>
            <a:r>
              <a:rPr lang="en-US" sz="1600" dirty="0">
                <a:solidFill>
                  <a:srgbClr val="333941"/>
                </a:solidFill>
                <a:latin typeface="Poppins"/>
              </a:rPr>
              <a:t> visible.</a:t>
            </a:r>
          </a:p>
        </p:txBody>
      </p:sp>
    </p:spTree>
    <p:extLst>
      <p:ext uri="{BB962C8B-B14F-4D97-AF65-F5344CB8AC3E}">
        <p14:creationId xmlns:p14="http://schemas.microsoft.com/office/powerpoint/2010/main" val="28594729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23E60C-45C4-7842-820E-1B9863AEB3D2}"/>
              </a:ext>
            </a:extLst>
          </p:cNvPr>
          <p:cNvSpPr>
            <a:spLocks noGrp="1"/>
          </p:cNvSpPr>
          <p:nvPr>
            <p:ph type="title"/>
          </p:nvPr>
        </p:nvSpPr>
        <p:spPr/>
        <p:txBody>
          <a:bodyPr>
            <a:normAutofit/>
          </a:bodyPr>
          <a:lstStyle/>
          <a:p>
            <a:r>
              <a:rPr lang="es-ES" sz="3500" b="1" dirty="0">
                <a:solidFill>
                  <a:srgbClr val="0045FF"/>
                </a:solidFill>
                <a:latin typeface="Poppins ExtraBold" pitchFamily="2" charset="77"/>
                <a:cs typeface="Poppins ExtraBold" pitchFamily="2" charset="77"/>
              </a:rPr>
              <a:t>Atributos específicos de etiqueta</a:t>
            </a:r>
          </a:p>
        </p:txBody>
      </p:sp>
      <p:sp>
        <p:nvSpPr>
          <p:cNvPr id="3" name="Marcador de contenido 2">
            <a:extLst>
              <a:ext uri="{FF2B5EF4-FFF2-40B4-BE49-F238E27FC236}">
                <a16:creationId xmlns:a16="http://schemas.microsoft.com/office/drawing/2014/main" id="{184473C1-7632-DD4C-B5AA-4D3D027D13E6}"/>
              </a:ext>
            </a:extLst>
          </p:cNvPr>
          <p:cNvSpPr>
            <a:spLocks noGrp="1"/>
          </p:cNvSpPr>
          <p:nvPr>
            <p:ph idx="1"/>
          </p:nvPr>
        </p:nvSpPr>
        <p:spPr/>
        <p:txBody>
          <a:bodyPr>
            <a:noAutofit/>
          </a:bodyPr>
          <a:lstStyle/>
          <a:p>
            <a:pPr marL="0" lvl="0" indent="0">
              <a:buNone/>
            </a:pPr>
            <a:r>
              <a:rPr lang="en-US" sz="1600" dirty="0">
                <a:latin typeface="Consolas" panose="020B0609020204030204" pitchFamily="49" charset="0"/>
              </a:rPr>
              <a:t>&lt;html </a:t>
            </a:r>
            <a:r>
              <a:rPr lang="en-US" sz="1600" dirty="0" err="1">
                <a:latin typeface="Consolas" panose="020B0609020204030204" pitchFamily="49" charset="0"/>
              </a:rPr>
              <a:t>lang</a:t>
            </a:r>
            <a:r>
              <a:rPr lang="en-US" sz="1600" dirty="0">
                <a:latin typeface="Consolas" panose="020B0609020204030204" pitchFamily="49" charset="0"/>
              </a:rPr>
              <a:t>=“es”&gt; </a:t>
            </a:r>
            <a:r>
              <a:rPr lang="en-US" sz="1600" dirty="0" err="1">
                <a:solidFill>
                  <a:srgbClr val="333941"/>
                </a:solidFill>
                <a:latin typeface="Poppins"/>
              </a:rPr>
              <a:t>Identifica</a:t>
            </a:r>
            <a:r>
              <a:rPr lang="en-US" sz="1600" dirty="0">
                <a:solidFill>
                  <a:srgbClr val="333941"/>
                </a:solidFill>
                <a:latin typeface="Poppins"/>
              </a:rPr>
              <a:t> el </a:t>
            </a:r>
            <a:r>
              <a:rPr lang="en-US" sz="1600" dirty="0" err="1">
                <a:solidFill>
                  <a:srgbClr val="333941"/>
                </a:solidFill>
                <a:latin typeface="Poppins"/>
              </a:rPr>
              <a:t>idioma</a:t>
            </a:r>
            <a:r>
              <a:rPr lang="en-US" sz="1600" dirty="0">
                <a:solidFill>
                  <a:srgbClr val="333941"/>
                </a:solidFill>
                <a:latin typeface="Poppins"/>
              </a:rPr>
              <a:t> </a:t>
            </a:r>
            <a:r>
              <a:rPr lang="en-US" sz="1600" dirty="0" err="1">
                <a:solidFill>
                  <a:srgbClr val="333941"/>
                </a:solidFill>
                <a:latin typeface="Poppins"/>
              </a:rPr>
              <a:t>en</a:t>
            </a:r>
            <a:r>
              <a:rPr lang="en-US" sz="1600" dirty="0">
                <a:solidFill>
                  <a:srgbClr val="333941"/>
                </a:solidFill>
                <a:latin typeface="Poppins"/>
              </a:rPr>
              <a:t> el que </a:t>
            </a:r>
            <a:r>
              <a:rPr lang="en-US" sz="1600" dirty="0" err="1">
                <a:solidFill>
                  <a:srgbClr val="333941"/>
                </a:solidFill>
                <a:latin typeface="Poppins"/>
              </a:rPr>
              <a:t>está</a:t>
            </a:r>
            <a:r>
              <a:rPr lang="en-US" sz="1600" dirty="0">
                <a:solidFill>
                  <a:srgbClr val="333941"/>
                </a:solidFill>
                <a:latin typeface="Poppins"/>
              </a:rPr>
              <a:t> el </a:t>
            </a:r>
            <a:r>
              <a:rPr lang="en-US" sz="1600" dirty="0" err="1">
                <a:solidFill>
                  <a:srgbClr val="333941"/>
                </a:solidFill>
                <a:latin typeface="Poppins"/>
              </a:rPr>
              <a:t>contenido</a:t>
            </a:r>
            <a:r>
              <a:rPr lang="en-US" sz="1600" dirty="0">
                <a:solidFill>
                  <a:srgbClr val="333941"/>
                </a:solidFill>
                <a:latin typeface="Poppins"/>
              </a:rPr>
              <a:t> de la </a:t>
            </a:r>
            <a:r>
              <a:rPr lang="en-US" sz="1600" dirty="0" err="1">
                <a:solidFill>
                  <a:srgbClr val="333941"/>
                </a:solidFill>
                <a:latin typeface="Poppins"/>
              </a:rPr>
              <a:t>página</a:t>
            </a:r>
            <a:r>
              <a:rPr lang="en-US" sz="1600" dirty="0">
                <a:solidFill>
                  <a:srgbClr val="333941"/>
                </a:solidFill>
                <a:latin typeface="Poppins"/>
              </a:rPr>
              <a:t> web.</a:t>
            </a:r>
          </a:p>
          <a:p>
            <a:pPr marL="0" lvl="0" indent="0">
              <a:buNone/>
            </a:pPr>
            <a:r>
              <a:rPr lang="en-US" sz="1600" dirty="0">
                <a:solidFill>
                  <a:srgbClr val="333941"/>
                </a:solidFill>
                <a:latin typeface="Poppins"/>
              </a:rPr>
              <a:t>Enlaces</a:t>
            </a:r>
            <a:r>
              <a:rPr lang="en-US" sz="1600" dirty="0">
                <a:solidFill>
                  <a:srgbClr val="333941"/>
                </a:solidFill>
                <a:latin typeface="Calibri Light"/>
              </a:rPr>
              <a:t> </a:t>
            </a:r>
            <a:r>
              <a:rPr lang="en-US" sz="1600" dirty="0">
                <a:latin typeface="Consolas" panose="020B0609020204030204" pitchFamily="49" charset="0"/>
              </a:rPr>
              <a:t>&lt;a&gt;:</a:t>
            </a:r>
          </a:p>
          <a:p>
            <a:pPr marL="1371417" indent="-457200"/>
            <a:r>
              <a:rPr lang="en-US" sz="1600" dirty="0" err="1">
                <a:latin typeface="Consolas" panose="020B0609020204030204" pitchFamily="49" charset="0"/>
              </a:rPr>
              <a:t>href</a:t>
            </a:r>
            <a:r>
              <a:rPr lang="en-US" sz="1600" dirty="0">
                <a:latin typeface="Consolas" panose="020B0609020204030204" pitchFamily="49" charset="0"/>
              </a:rPr>
              <a:t>: </a:t>
            </a:r>
            <a:r>
              <a:rPr lang="en-US" sz="1600" dirty="0" err="1">
                <a:solidFill>
                  <a:srgbClr val="333941"/>
                </a:solidFill>
                <a:latin typeface="Poppins"/>
              </a:rPr>
              <a:t>Identifica</a:t>
            </a:r>
            <a:r>
              <a:rPr lang="en-US" sz="1600" dirty="0">
                <a:solidFill>
                  <a:srgbClr val="333941"/>
                </a:solidFill>
                <a:latin typeface="Poppins"/>
              </a:rPr>
              <a:t> el </a:t>
            </a:r>
            <a:r>
              <a:rPr lang="en-US" sz="1600" dirty="0" err="1">
                <a:solidFill>
                  <a:srgbClr val="333941"/>
                </a:solidFill>
                <a:latin typeface="Poppins"/>
              </a:rPr>
              <a:t>destino</a:t>
            </a:r>
            <a:r>
              <a:rPr lang="en-US" sz="1600" dirty="0">
                <a:solidFill>
                  <a:srgbClr val="333941"/>
                </a:solidFill>
                <a:latin typeface="Poppins"/>
              </a:rPr>
              <a:t> de la </a:t>
            </a:r>
            <a:r>
              <a:rPr lang="en-US" sz="1600" dirty="0" err="1">
                <a:solidFill>
                  <a:srgbClr val="333941"/>
                </a:solidFill>
                <a:latin typeface="Poppins"/>
              </a:rPr>
              <a:t>acción</a:t>
            </a:r>
            <a:r>
              <a:rPr lang="en-US" sz="1600" dirty="0">
                <a:solidFill>
                  <a:srgbClr val="333941"/>
                </a:solidFill>
                <a:latin typeface="Poppins"/>
              </a:rPr>
              <a:t> </a:t>
            </a:r>
            <a:r>
              <a:rPr lang="en-US" sz="1600" dirty="0" err="1">
                <a:solidFill>
                  <a:srgbClr val="333941"/>
                </a:solidFill>
                <a:latin typeface="Poppins"/>
              </a:rPr>
              <a:t>sobre</a:t>
            </a:r>
            <a:r>
              <a:rPr lang="en-US" sz="1600" dirty="0">
                <a:solidFill>
                  <a:srgbClr val="333941"/>
                </a:solidFill>
                <a:latin typeface="Poppins"/>
              </a:rPr>
              <a:t> el enlace. </a:t>
            </a:r>
            <a:r>
              <a:rPr lang="en-US" sz="1600" dirty="0" err="1">
                <a:solidFill>
                  <a:srgbClr val="333941"/>
                </a:solidFill>
                <a:latin typeface="Poppins"/>
              </a:rPr>
              <a:t>Puede</a:t>
            </a:r>
            <a:r>
              <a:rPr lang="en-US" sz="1600" dirty="0">
                <a:solidFill>
                  <a:srgbClr val="333941"/>
                </a:solidFill>
                <a:latin typeface="Poppins"/>
              </a:rPr>
              <a:t> ser una URL o un id.</a:t>
            </a:r>
          </a:p>
          <a:p>
            <a:pPr marL="2285634" lvl="2" indent="-457200"/>
            <a:r>
              <a:rPr lang="en-US" sz="1600" dirty="0" err="1">
                <a:latin typeface="Consolas" panose="020B0609020204030204" pitchFamily="49" charset="0"/>
              </a:rPr>
              <a:t>href</a:t>
            </a:r>
            <a:r>
              <a:rPr lang="en-US" sz="1600" dirty="0">
                <a:latin typeface="Consolas" panose="020B0609020204030204" pitchFamily="49" charset="0"/>
              </a:rPr>
              <a:t>=“#nodo23” </a:t>
            </a:r>
            <a:r>
              <a:rPr lang="en-US" sz="1600" dirty="0" err="1">
                <a:solidFill>
                  <a:srgbClr val="333941"/>
                </a:solidFill>
                <a:latin typeface="Poppins"/>
              </a:rPr>
              <a:t>En</a:t>
            </a:r>
            <a:r>
              <a:rPr lang="en-US" sz="1600" dirty="0">
                <a:solidFill>
                  <a:srgbClr val="333941"/>
                </a:solidFill>
                <a:latin typeface="Poppins"/>
              </a:rPr>
              <a:t> el </a:t>
            </a:r>
            <a:r>
              <a:rPr lang="en-US" sz="1600" dirty="0" err="1">
                <a:solidFill>
                  <a:srgbClr val="333941"/>
                </a:solidFill>
                <a:latin typeface="Poppins"/>
              </a:rPr>
              <a:t>caso</a:t>
            </a:r>
            <a:r>
              <a:rPr lang="en-US" sz="1600" dirty="0">
                <a:solidFill>
                  <a:srgbClr val="333941"/>
                </a:solidFill>
                <a:latin typeface="Poppins"/>
              </a:rPr>
              <a:t> de ser un id se </a:t>
            </a:r>
            <a:r>
              <a:rPr lang="en-US" sz="1600" dirty="0" err="1">
                <a:solidFill>
                  <a:srgbClr val="333941"/>
                </a:solidFill>
                <a:latin typeface="Poppins"/>
              </a:rPr>
              <a:t>marca</a:t>
            </a:r>
            <a:r>
              <a:rPr lang="en-US" sz="1600" dirty="0">
                <a:solidFill>
                  <a:srgbClr val="333941"/>
                </a:solidFill>
                <a:latin typeface="Poppins"/>
              </a:rPr>
              <a:t> con el </a:t>
            </a:r>
            <a:r>
              <a:rPr lang="en-US" sz="1600" dirty="0" err="1">
                <a:solidFill>
                  <a:srgbClr val="333941"/>
                </a:solidFill>
                <a:latin typeface="Poppins"/>
              </a:rPr>
              <a:t>prefijo</a:t>
            </a:r>
            <a:r>
              <a:rPr lang="en-US" sz="1600" dirty="0">
                <a:solidFill>
                  <a:srgbClr val="333941"/>
                </a:solidFill>
                <a:latin typeface="Poppins"/>
              </a:rPr>
              <a:t> </a:t>
            </a:r>
            <a:r>
              <a:rPr lang="en-US" sz="1600" dirty="0">
                <a:latin typeface="Consolas" panose="020B0609020204030204" pitchFamily="49" charset="0"/>
              </a:rPr>
              <a:t>#</a:t>
            </a:r>
            <a:endParaRPr lang="en-US" sz="1600" dirty="0">
              <a:solidFill>
                <a:srgbClr val="333941"/>
              </a:solidFill>
              <a:latin typeface="Calibri Light"/>
            </a:endParaRPr>
          </a:p>
          <a:p>
            <a:pPr marL="1371417" lvl="1" indent="-457200"/>
            <a:r>
              <a:rPr lang="en-US" sz="1600" dirty="0">
                <a:latin typeface="Consolas" panose="020B0609020204030204" pitchFamily="49" charset="0"/>
              </a:rPr>
              <a:t>target: </a:t>
            </a:r>
            <a:r>
              <a:rPr lang="en-US" sz="1600" dirty="0">
                <a:solidFill>
                  <a:srgbClr val="333941"/>
                </a:solidFill>
                <a:latin typeface="Poppins"/>
              </a:rPr>
              <a:t>Indica </a:t>
            </a:r>
            <a:r>
              <a:rPr lang="en-US" sz="1600" dirty="0" err="1">
                <a:solidFill>
                  <a:srgbClr val="333941"/>
                </a:solidFill>
                <a:latin typeface="Poppins"/>
              </a:rPr>
              <a:t>si</a:t>
            </a:r>
            <a:r>
              <a:rPr lang="en-US" sz="1600" dirty="0">
                <a:solidFill>
                  <a:srgbClr val="333941"/>
                </a:solidFill>
                <a:latin typeface="Poppins"/>
              </a:rPr>
              <a:t> debe </a:t>
            </a:r>
            <a:r>
              <a:rPr lang="en-US" sz="1600" dirty="0" err="1">
                <a:solidFill>
                  <a:srgbClr val="333941"/>
                </a:solidFill>
                <a:latin typeface="Poppins"/>
              </a:rPr>
              <a:t>navegar</a:t>
            </a:r>
            <a:r>
              <a:rPr lang="en-US" sz="1600" dirty="0">
                <a:solidFill>
                  <a:srgbClr val="333941"/>
                </a:solidFill>
                <a:latin typeface="Poppins"/>
              </a:rPr>
              <a:t> al nuevo </a:t>
            </a:r>
            <a:r>
              <a:rPr lang="en-US" sz="1600" dirty="0" err="1">
                <a:solidFill>
                  <a:srgbClr val="333941"/>
                </a:solidFill>
                <a:latin typeface="Poppins"/>
              </a:rPr>
              <a:t>contenido</a:t>
            </a:r>
            <a:r>
              <a:rPr lang="en-US" sz="1600" dirty="0">
                <a:solidFill>
                  <a:srgbClr val="333941"/>
                </a:solidFill>
                <a:latin typeface="Poppins"/>
              </a:rPr>
              <a:t> o </a:t>
            </a:r>
            <a:r>
              <a:rPr lang="en-US" sz="1600" dirty="0" err="1">
                <a:solidFill>
                  <a:srgbClr val="333941"/>
                </a:solidFill>
                <a:latin typeface="Poppins"/>
              </a:rPr>
              <a:t>abrirlo</a:t>
            </a:r>
            <a:r>
              <a:rPr lang="en-US" sz="1600" dirty="0">
                <a:solidFill>
                  <a:srgbClr val="333941"/>
                </a:solidFill>
                <a:latin typeface="Poppins"/>
              </a:rPr>
              <a:t> </a:t>
            </a:r>
            <a:r>
              <a:rPr lang="en-US" sz="1600" dirty="0" err="1">
                <a:solidFill>
                  <a:srgbClr val="333941"/>
                </a:solidFill>
                <a:latin typeface="Poppins"/>
              </a:rPr>
              <a:t>en</a:t>
            </a:r>
            <a:r>
              <a:rPr lang="en-US" sz="1600" dirty="0">
                <a:solidFill>
                  <a:srgbClr val="333941"/>
                </a:solidFill>
                <a:latin typeface="Poppins"/>
              </a:rPr>
              <a:t> una </a:t>
            </a:r>
            <a:r>
              <a:rPr lang="en-US" sz="1600" dirty="0" err="1">
                <a:solidFill>
                  <a:srgbClr val="333941"/>
                </a:solidFill>
                <a:latin typeface="Poppins"/>
              </a:rPr>
              <a:t>ventana</a:t>
            </a:r>
            <a:r>
              <a:rPr lang="en-US" sz="1600" dirty="0">
                <a:solidFill>
                  <a:srgbClr val="333941"/>
                </a:solidFill>
                <a:latin typeface="Poppins"/>
              </a:rPr>
              <a:t> </a:t>
            </a:r>
            <a:r>
              <a:rPr lang="en-US" sz="1600" dirty="0" err="1">
                <a:solidFill>
                  <a:srgbClr val="333941"/>
                </a:solidFill>
                <a:latin typeface="Poppins"/>
              </a:rPr>
              <a:t>nueva</a:t>
            </a:r>
            <a:r>
              <a:rPr lang="en-US" sz="1600" dirty="0">
                <a:solidFill>
                  <a:srgbClr val="333941"/>
                </a:solidFill>
                <a:latin typeface="Poppins"/>
              </a:rPr>
              <a:t>.</a:t>
            </a:r>
          </a:p>
          <a:p>
            <a:pPr marL="2285634" lvl="2" indent="-457200"/>
            <a:r>
              <a:rPr lang="en-US" sz="1600" dirty="0">
                <a:latin typeface="Consolas" panose="020B0609020204030204" pitchFamily="49" charset="0"/>
              </a:rPr>
              <a:t>target=“_blank” </a:t>
            </a:r>
            <a:r>
              <a:rPr lang="en-US" sz="1600" dirty="0">
                <a:solidFill>
                  <a:srgbClr val="333941"/>
                </a:solidFill>
                <a:latin typeface="Poppins"/>
              </a:rPr>
              <a:t>Con </a:t>
            </a:r>
            <a:r>
              <a:rPr lang="en-US" sz="1600" dirty="0" err="1">
                <a:solidFill>
                  <a:srgbClr val="333941"/>
                </a:solidFill>
                <a:latin typeface="Poppins"/>
              </a:rPr>
              <a:t>este</a:t>
            </a:r>
            <a:r>
              <a:rPr lang="en-US" sz="1600" dirty="0">
                <a:solidFill>
                  <a:srgbClr val="333941"/>
                </a:solidFill>
                <a:latin typeface="Poppins"/>
              </a:rPr>
              <a:t> valor se </a:t>
            </a:r>
            <a:r>
              <a:rPr lang="en-US" sz="1600" dirty="0" err="1">
                <a:solidFill>
                  <a:srgbClr val="333941"/>
                </a:solidFill>
                <a:latin typeface="Poppins"/>
              </a:rPr>
              <a:t>abre</a:t>
            </a:r>
            <a:r>
              <a:rPr lang="en-US" sz="1600" dirty="0">
                <a:solidFill>
                  <a:srgbClr val="333941"/>
                </a:solidFill>
                <a:latin typeface="Poppins"/>
              </a:rPr>
              <a:t> </a:t>
            </a:r>
            <a:r>
              <a:rPr lang="en-US" sz="1600" dirty="0" err="1">
                <a:solidFill>
                  <a:srgbClr val="333941"/>
                </a:solidFill>
                <a:latin typeface="Poppins"/>
              </a:rPr>
              <a:t>en</a:t>
            </a:r>
            <a:r>
              <a:rPr lang="en-US" sz="1600" dirty="0">
                <a:solidFill>
                  <a:srgbClr val="333941"/>
                </a:solidFill>
                <a:latin typeface="Poppins"/>
              </a:rPr>
              <a:t> una </a:t>
            </a:r>
            <a:r>
              <a:rPr lang="en-US" sz="1600" dirty="0" err="1">
                <a:solidFill>
                  <a:srgbClr val="333941"/>
                </a:solidFill>
                <a:latin typeface="Poppins"/>
              </a:rPr>
              <a:t>ventana</a:t>
            </a:r>
            <a:r>
              <a:rPr lang="en-US" sz="1600" dirty="0">
                <a:solidFill>
                  <a:srgbClr val="333941"/>
                </a:solidFill>
                <a:latin typeface="Poppins"/>
              </a:rPr>
              <a:t>/</a:t>
            </a:r>
            <a:r>
              <a:rPr lang="en-US" sz="1600" dirty="0" err="1">
                <a:solidFill>
                  <a:srgbClr val="333941"/>
                </a:solidFill>
                <a:latin typeface="Poppins"/>
              </a:rPr>
              <a:t>pestaña</a:t>
            </a:r>
            <a:r>
              <a:rPr lang="en-US" sz="1600" dirty="0">
                <a:solidFill>
                  <a:srgbClr val="333941"/>
                </a:solidFill>
                <a:latin typeface="Poppins"/>
              </a:rPr>
              <a:t> </a:t>
            </a:r>
            <a:r>
              <a:rPr lang="en-US" sz="1600" dirty="0" err="1">
                <a:solidFill>
                  <a:srgbClr val="333941"/>
                </a:solidFill>
                <a:latin typeface="Poppins"/>
              </a:rPr>
              <a:t>nueva</a:t>
            </a:r>
            <a:endParaRPr lang="en-US" sz="1600" dirty="0">
              <a:solidFill>
                <a:srgbClr val="333941"/>
              </a:solidFill>
              <a:latin typeface="Poppins"/>
            </a:endParaRPr>
          </a:p>
          <a:p>
            <a:pPr marL="2285634" lvl="2" indent="-457200"/>
            <a:r>
              <a:rPr lang="en-US" sz="1600" dirty="0">
                <a:latin typeface="Consolas" panose="020B0609020204030204" pitchFamily="49" charset="0"/>
              </a:rPr>
              <a:t>target=“_self” </a:t>
            </a:r>
            <a:r>
              <a:rPr lang="en-US" sz="1600" dirty="0">
                <a:solidFill>
                  <a:srgbClr val="333941"/>
                </a:solidFill>
                <a:latin typeface="Poppins"/>
              </a:rPr>
              <a:t>Valor por </a:t>
            </a:r>
            <a:r>
              <a:rPr lang="en-US" sz="1600" dirty="0" err="1">
                <a:solidFill>
                  <a:srgbClr val="333941"/>
                </a:solidFill>
                <a:latin typeface="Poppins"/>
              </a:rPr>
              <a:t>defecto</a:t>
            </a:r>
            <a:r>
              <a:rPr lang="en-US" sz="1600" dirty="0">
                <a:solidFill>
                  <a:srgbClr val="333941"/>
                </a:solidFill>
                <a:latin typeface="Poppins"/>
              </a:rPr>
              <a:t>, se </a:t>
            </a:r>
            <a:r>
              <a:rPr lang="en-US" sz="1600" dirty="0" err="1">
                <a:solidFill>
                  <a:srgbClr val="333941"/>
                </a:solidFill>
                <a:latin typeface="Poppins"/>
              </a:rPr>
              <a:t>abre</a:t>
            </a:r>
            <a:r>
              <a:rPr lang="en-US" sz="1600" dirty="0">
                <a:solidFill>
                  <a:srgbClr val="333941"/>
                </a:solidFill>
                <a:latin typeface="Poppins"/>
              </a:rPr>
              <a:t> </a:t>
            </a:r>
            <a:r>
              <a:rPr lang="en-US" sz="1600" dirty="0" err="1">
                <a:solidFill>
                  <a:srgbClr val="333941"/>
                </a:solidFill>
                <a:latin typeface="Poppins"/>
              </a:rPr>
              <a:t>en</a:t>
            </a:r>
            <a:r>
              <a:rPr lang="en-US" sz="1600" dirty="0">
                <a:solidFill>
                  <a:srgbClr val="333941"/>
                </a:solidFill>
                <a:latin typeface="Poppins"/>
              </a:rPr>
              <a:t> la </a:t>
            </a:r>
            <a:r>
              <a:rPr lang="en-US" sz="1600" dirty="0" err="1">
                <a:solidFill>
                  <a:srgbClr val="333941"/>
                </a:solidFill>
                <a:latin typeface="Poppins"/>
              </a:rPr>
              <a:t>misma</a:t>
            </a:r>
            <a:r>
              <a:rPr lang="en-US" sz="1600" dirty="0">
                <a:solidFill>
                  <a:srgbClr val="333941"/>
                </a:solidFill>
                <a:latin typeface="Poppins"/>
              </a:rPr>
              <a:t> </a:t>
            </a:r>
            <a:r>
              <a:rPr lang="en-US" sz="1600" dirty="0" err="1">
                <a:solidFill>
                  <a:srgbClr val="333941"/>
                </a:solidFill>
                <a:latin typeface="Poppins"/>
              </a:rPr>
              <a:t>ventana</a:t>
            </a:r>
            <a:r>
              <a:rPr lang="en-US" sz="1600" dirty="0">
                <a:solidFill>
                  <a:srgbClr val="333941"/>
                </a:solidFill>
                <a:latin typeface="Poppins"/>
              </a:rPr>
              <a:t>.</a:t>
            </a:r>
          </a:p>
          <a:p>
            <a:pPr marL="1371417" lvl="1" indent="-457200"/>
            <a:r>
              <a:rPr lang="en-US" sz="1600" dirty="0">
                <a:latin typeface="Consolas" panose="020B0609020204030204" pitchFamily="49" charset="0"/>
              </a:rPr>
              <a:t>download:</a:t>
            </a:r>
            <a:r>
              <a:rPr lang="en-US" sz="1600" dirty="0">
                <a:solidFill>
                  <a:srgbClr val="333941"/>
                </a:solidFill>
                <a:latin typeface="Poppins"/>
              </a:rPr>
              <a:t> Este </a:t>
            </a:r>
            <a:r>
              <a:rPr lang="en-US" sz="1600" dirty="0" err="1">
                <a:solidFill>
                  <a:srgbClr val="333941"/>
                </a:solidFill>
                <a:latin typeface="Poppins"/>
              </a:rPr>
              <a:t>atributo</a:t>
            </a:r>
            <a:r>
              <a:rPr lang="en-US" sz="1600" dirty="0">
                <a:solidFill>
                  <a:srgbClr val="333941"/>
                </a:solidFill>
                <a:latin typeface="Poppins"/>
              </a:rPr>
              <a:t> no </a:t>
            </a:r>
            <a:r>
              <a:rPr lang="en-US" sz="1600" dirty="0" err="1">
                <a:solidFill>
                  <a:srgbClr val="333941"/>
                </a:solidFill>
                <a:latin typeface="Poppins"/>
              </a:rPr>
              <a:t>tiene</a:t>
            </a:r>
            <a:r>
              <a:rPr lang="en-US" sz="1600" dirty="0">
                <a:solidFill>
                  <a:srgbClr val="333941"/>
                </a:solidFill>
                <a:latin typeface="Poppins"/>
              </a:rPr>
              <a:t> valor </a:t>
            </a:r>
            <a:r>
              <a:rPr lang="en-US" sz="1600" dirty="0" err="1">
                <a:solidFill>
                  <a:srgbClr val="333941"/>
                </a:solidFill>
                <a:latin typeface="Poppins"/>
              </a:rPr>
              <a:t>asignado</a:t>
            </a:r>
            <a:r>
              <a:rPr lang="en-US" sz="1600" dirty="0">
                <a:solidFill>
                  <a:srgbClr val="333941"/>
                </a:solidFill>
                <a:latin typeface="Poppins"/>
              </a:rPr>
              <a:t>. Indica al </a:t>
            </a:r>
            <a:r>
              <a:rPr lang="en-US" sz="1600" dirty="0" err="1">
                <a:solidFill>
                  <a:srgbClr val="333941"/>
                </a:solidFill>
                <a:latin typeface="Poppins"/>
              </a:rPr>
              <a:t>navegador</a:t>
            </a:r>
            <a:r>
              <a:rPr lang="en-US" sz="1600" dirty="0">
                <a:solidFill>
                  <a:srgbClr val="333941"/>
                </a:solidFill>
                <a:latin typeface="Poppins"/>
              </a:rPr>
              <a:t> que </a:t>
            </a:r>
            <a:r>
              <a:rPr lang="en-US" sz="1600" dirty="0" err="1">
                <a:solidFill>
                  <a:srgbClr val="333941"/>
                </a:solidFill>
                <a:latin typeface="Poppins"/>
              </a:rPr>
              <a:t>descarge</a:t>
            </a:r>
            <a:r>
              <a:rPr lang="en-US" sz="1600" dirty="0">
                <a:solidFill>
                  <a:srgbClr val="333941"/>
                </a:solidFill>
                <a:latin typeface="Poppins"/>
              </a:rPr>
              <a:t> </a:t>
            </a:r>
            <a:r>
              <a:rPr lang="en-US" sz="1600" dirty="0" err="1">
                <a:solidFill>
                  <a:srgbClr val="333941"/>
                </a:solidFill>
                <a:latin typeface="Poppins"/>
              </a:rPr>
              <a:t>en</a:t>
            </a:r>
            <a:r>
              <a:rPr lang="en-US" sz="1600" dirty="0">
                <a:solidFill>
                  <a:srgbClr val="333941"/>
                </a:solidFill>
                <a:latin typeface="Poppins"/>
              </a:rPr>
              <a:t> el </a:t>
            </a:r>
            <a:r>
              <a:rPr lang="en-US" sz="1600" dirty="0" err="1">
                <a:solidFill>
                  <a:srgbClr val="333941"/>
                </a:solidFill>
                <a:latin typeface="Poppins"/>
              </a:rPr>
              <a:t>equipo</a:t>
            </a:r>
            <a:r>
              <a:rPr lang="en-US" sz="1600" dirty="0">
                <a:solidFill>
                  <a:srgbClr val="333941"/>
                </a:solidFill>
                <a:latin typeface="Poppins"/>
              </a:rPr>
              <a:t> el archive de la URL.</a:t>
            </a:r>
          </a:p>
          <a:p>
            <a:pPr marL="0" indent="0">
              <a:buNone/>
            </a:pPr>
            <a:r>
              <a:rPr lang="en-US" sz="1600" dirty="0" err="1">
                <a:solidFill>
                  <a:srgbClr val="333941"/>
                </a:solidFill>
                <a:latin typeface="Poppins"/>
              </a:rPr>
              <a:t>Imágenes</a:t>
            </a:r>
            <a:r>
              <a:rPr lang="en-US" sz="1600" dirty="0">
                <a:solidFill>
                  <a:srgbClr val="333941"/>
                </a:solidFill>
                <a:latin typeface="Calibri Light"/>
              </a:rPr>
              <a:t> </a:t>
            </a:r>
            <a:r>
              <a:rPr lang="en-US" sz="1600" dirty="0">
                <a:latin typeface="Consolas" panose="020B0609020204030204" pitchFamily="49" charset="0"/>
              </a:rPr>
              <a:t>&lt;</a:t>
            </a:r>
            <a:r>
              <a:rPr lang="en-US" sz="1600" dirty="0" err="1">
                <a:latin typeface="Consolas" panose="020B0609020204030204" pitchFamily="49" charset="0"/>
              </a:rPr>
              <a:t>img</a:t>
            </a:r>
            <a:r>
              <a:rPr lang="en-US" sz="1600" dirty="0">
                <a:latin typeface="Consolas" panose="020B0609020204030204" pitchFamily="49" charset="0"/>
              </a:rPr>
              <a:t>&gt;:</a:t>
            </a:r>
          </a:p>
          <a:p>
            <a:pPr marL="1371417" lvl="1" indent="-457200"/>
            <a:r>
              <a:rPr lang="en-US" sz="1600" dirty="0" err="1">
                <a:latin typeface="Consolas" panose="020B0609020204030204" pitchFamily="49" charset="0"/>
              </a:rPr>
              <a:t>src</a:t>
            </a:r>
            <a:r>
              <a:rPr lang="en-US" sz="1600" dirty="0">
                <a:latin typeface="Consolas" panose="020B0609020204030204" pitchFamily="49" charset="0"/>
              </a:rPr>
              <a:t>: </a:t>
            </a:r>
            <a:r>
              <a:rPr lang="en-US" sz="1600" dirty="0">
                <a:solidFill>
                  <a:srgbClr val="333941"/>
                </a:solidFill>
                <a:latin typeface="Poppins"/>
              </a:rPr>
              <a:t>URL </a:t>
            </a:r>
            <a:r>
              <a:rPr lang="en-US" sz="1600" dirty="0" err="1">
                <a:solidFill>
                  <a:srgbClr val="333941"/>
                </a:solidFill>
                <a:latin typeface="Poppins"/>
              </a:rPr>
              <a:t>en</a:t>
            </a:r>
            <a:r>
              <a:rPr lang="en-US" sz="1600" dirty="0">
                <a:solidFill>
                  <a:srgbClr val="333941"/>
                </a:solidFill>
                <a:latin typeface="Poppins"/>
              </a:rPr>
              <a:t> la que se </a:t>
            </a:r>
            <a:r>
              <a:rPr lang="en-US" sz="1600" dirty="0" err="1">
                <a:solidFill>
                  <a:srgbClr val="333941"/>
                </a:solidFill>
                <a:latin typeface="Poppins"/>
              </a:rPr>
              <a:t>encuentra</a:t>
            </a:r>
            <a:r>
              <a:rPr lang="en-US" sz="1600" dirty="0">
                <a:solidFill>
                  <a:srgbClr val="333941"/>
                </a:solidFill>
                <a:latin typeface="Poppins"/>
              </a:rPr>
              <a:t> el </a:t>
            </a:r>
            <a:r>
              <a:rPr lang="en-US" sz="1600" dirty="0" err="1">
                <a:solidFill>
                  <a:srgbClr val="333941"/>
                </a:solidFill>
                <a:latin typeface="Poppins"/>
              </a:rPr>
              <a:t>archivo</a:t>
            </a:r>
            <a:r>
              <a:rPr lang="en-US" sz="1600" dirty="0">
                <a:solidFill>
                  <a:srgbClr val="333941"/>
                </a:solidFill>
                <a:latin typeface="Poppins"/>
              </a:rPr>
              <a:t> de la imagen.</a:t>
            </a:r>
          </a:p>
          <a:p>
            <a:pPr marL="1371417" lvl="1" indent="-457200"/>
            <a:r>
              <a:rPr lang="en-US" sz="1600" dirty="0">
                <a:latin typeface="Consolas" panose="020B0609020204030204" pitchFamily="49" charset="0"/>
              </a:rPr>
              <a:t>alt: </a:t>
            </a:r>
            <a:r>
              <a:rPr lang="en-US" sz="1600" dirty="0" err="1">
                <a:solidFill>
                  <a:srgbClr val="333941"/>
                </a:solidFill>
                <a:latin typeface="Poppins"/>
              </a:rPr>
              <a:t>Texto</a:t>
            </a:r>
            <a:r>
              <a:rPr lang="en-US" sz="1600" dirty="0">
                <a:solidFill>
                  <a:srgbClr val="333941"/>
                </a:solidFill>
                <a:latin typeface="Poppins"/>
              </a:rPr>
              <a:t> alternative que describe la imagen </a:t>
            </a:r>
            <a:r>
              <a:rPr lang="en-US" sz="1600" dirty="0" err="1">
                <a:solidFill>
                  <a:srgbClr val="333941"/>
                </a:solidFill>
                <a:latin typeface="Poppins"/>
              </a:rPr>
              <a:t>en</a:t>
            </a:r>
            <a:r>
              <a:rPr lang="en-US" sz="1600" dirty="0">
                <a:solidFill>
                  <a:srgbClr val="333941"/>
                </a:solidFill>
                <a:latin typeface="Poppins"/>
              </a:rPr>
              <a:t> </a:t>
            </a:r>
            <a:r>
              <a:rPr lang="en-US" sz="1600" dirty="0" err="1">
                <a:solidFill>
                  <a:srgbClr val="333941"/>
                </a:solidFill>
                <a:latin typeface="Poppins"/>
              </a:rPr>
              <a:t>caso</a:t>
            </a:r>
            <a:r>
              <a:rPr lang="en-US" sz="1600" dirty="0">
                <a:solidFill>
                  <a:srgbClr val="333941"/>
                </a:solidFill>
                <a:latin typeface="Poppins"/>
              </a:rPr>
              <a:t> de que no se </a:t>
            </a:r>
            <a:r>
              <a:rPr lang="en-US" sz="1600" dirty="0" err="1">
                <a:solidFill>
                  <a:srgbClr val="333941"/>
                </a:solidFill>
                <a:latin typeface="Poppins"/>
              </a:rPr>
              <a:t>pueda</a:t>
            </a:r>
            <a:r>
              <a:rPr lang="en-US" sz="1600" dirty="0">
                <a:solidFill>
                  <a:srgbClr val="333941"/>
                </a:solidFill>
                <a:latin typeface="Poppins"/>
              </a:rPr>
              <a:t> </a:t>
            </a:r>
            <a:r>
              <a:rPr lang="en-US" sz="1600" dirty="0" err="1">
                <a:solidFill>
                  <a:srgbClr val="333941"/>
                </a:solidFill>
                <a:latin typeface="Poppins"/>
              </a:rPr>
              <a:t>cargar</a:t>
            </a:r>
            <a:r>
              <a:rPr lang="en-US" sz="1600" dirty="0">
                <a:solidFill>
                  <a:srgbClr val="333941"/>
                </a:solidFill>
                <a:latin typeface="Poppins"/>
              </a:rPr>
              <a:t>. Es </a:t>
            </a:r>
            <a:r>
              <a:rPr lang="en-US" sz="1600" dirty="0" err="1">
                <a:solidFill>
                  <a:srgbClr val="333941"/>
                </a:solidFill>
                <a:latin typeface="Poppins"/>
              </a:rPr>
              <a:t>obligatorio</a:t>
            </a:r>
            <a:r>
              <a:rPr lang="en-US" sz="1600" dirty="0">
                <a:solidFill>
                  <a:srgbClr val="333941"/>
                </a:solidFill>
                <a:latin typeface="Poppins"/>
              </a:rPr>
              <a:t> </a:t>
            </a:r>
            <a:r>
              <a:rPr lang="en-US" sz="1600" dirty="0" err="1">
                <a:solidFill>
                  <a:srgbClr val="333941"/>
                </a:solidFill>
                <a:latin typeface="Poppins"/>
              </a:rPr>
              <a:t>utilizarlo</a:t>
            </a:r>
            <a:r>
              <a:rPr lang="en-US" sz="1600" dirty="0">
                <a:solidFill>
                  <a:srgbClr val="333941"/>
                </a:solidFill>
                <a:latin typeface="Poppins"/>
              </a:rPr>
              <a:t> por </a:t>
            </a:r>
            <a:r>
              <a:rPr lang="en-US" sz="1600" dirty="0" err="1">
                <a:solidFill>
                  <a:srgbClr val="333941"/>
                </a:solidFill>
                <a:latin typeface="Poppins"/>
              </a:rPr>
              <a:t>motivos</a:t>
            </a:r>
            <a:r>
              <a:rPr lang="en-US" sz="1600" dirty="0">
                <a:solidFill>
                  <a:srgbClr val="333941"/>
                </a:solidFill>
                <a:latin typeface="Poppins"/>
              </a:rPr>
              <a:t> de </a:t>
            </a:r>
            <a:r>
              <a:rPr lang="en-US" sz="1600" dirty="0" err="1">
                <a:solidFill>
                  <a:srgbClr val="333941"/>
                </a:solidFill>
                <a:latin typeface="Poppins"/>
              </a:rPr>
              <a:t>accesibilidad</a:t>
            </a:r>
            <a:endParaRPr lang="en-US" sz="1600" dirty="0">
              <a:solidFill>
                <a:srgbClr val="333941"/>
              </a:solidFill>
              <a:latin typeface="Poppins"/>
            </a:endParaRPr>
          </a:p>
          <a:p>
            <a:pPr marL="1371417" lvl="1" indent="-457200"/>
            <a:r>
              <a:rPr lang="en-US" sz="1600" dirty="0">
                <a:latin typeface="Consolas" panose="020B0609020204030204" pitchFamily="49" charset="0"/>
              </a:rPr>
              <a:t>width: </a:t>
            </a:r>
            <a:r>
              <a:rPr lang="en-US" sz="1600" dirty="0">
                <a:solidFill>
                  <a:srgbClr val="333941"/>
                </a:solidFill>
                <a:latin typeface="Poppins"/>
              </a:rPr>
              <a:t>Indica </a:t>
            </a:r>
            <a:r>
              <a:rPr lang="en-US" sz="1600" dirty="0" err="1">
                <a:solidFill>
                  <a:srgbClr val="333941"/>
                </a:solidFill>
                <a:latin typeface="Poppins"/>
              </a:rPr>
              <a:t>en</a:t>
            </a:r>
            <a:r>
              <a:rPr lang="en-US" sz="1600" dirty="0">
                <a:solidFill>
                  <a:srgbClr val="333941"/>
                </a:solidFill>
                <a:latin typeface="Poppins"/>
              </a:rPr>
              <a:t> pixels el ancho de la imagen. De </a:t>
            </a:r>
            <a:r>
              <a:rPr lang="en-US" sz="1600" dirty="0" err="1">
                <a:solidFill>
                  <a:srgbClr val="333941"/>
                </a:solidFill>
                <a:latin typeface="Poppins"/>
              </a:rPr>
              <a:t>esta</a:t>
            </a:r>
            <a:r>
              <a:rPr lang="en-US" sz="1600" dirty="0">
                <a:solidFill>
                  <a:srgbClr val="333941"/>
                </a:solidFill>
                <a:latin typeface="Poppins"/>
              </a:rPr>
              <a:t> </a:t>
            </a:r>
            <a:r>
              <a:rPr lang="en-US" sz="1600" dirty="0" err="1">
                <a:solidFill>
                  <a:srgbClr val="333941"/>
                </a:solidFill>
                <a:latin typeface="Poppins"/>
              </a:rPr>
              <a:t>manera</a:t>
            </a:r>
            <a:r>
              <a:rPr lang="en-US" sz="1600" dirty="0">
                <a:solidFill>
                  <a:srgbClr val="333941"/>
                </a:solidFill>
                <a:latin typeface="Poppins"/>
              </a:rPr>
              <a:t> el </a:t>
            </a:r>
            <a:r>
              <a:rPr lang="en-US" sz="1600" dirty="0" err="1">
                <a:solidFill>
                  <a:srgbClr val="333941"/>
                </a:solidFill>
                <a:latin typeface="Poppins"/>
              </a:rPr>
              <a:t>navegador</a:t>
            </a:r>
            <a:r>
              <a:rPr lang="en-US" sz="1600" dirty="0">
                <a:solidFill>
                  <a:srgbClr val="333941"/>
                </a:solidFill>
                <a:latin typeface="Poppins"/>
              </a:rPr>
              <a:t> </a:t>
            </a:r>
            <a:r>
              <a:rPr lang="en-US" sz="1600" dirty="0" err="1">
                <a:solidFill>
                  <a:srgbClr val="333941"/>
                </a:solidFill>
                <a:latin typeface="Poppins"/>
              </a:rPr>
              <a:t>sabe</a:t>
            </a:r>
            <a:r>
              <a:rPr lang="en-US" sz="1600" dirty="0">
                <a:solidFill>
                  <a:srgbClr val="333941"/>
                </a:solidFill>
                <a:latin typeface="Poppins"/>
              </a:rPr>
              <a:t> </a:t>
            </a:r>
            <a:r>
              <a:rPr lang="en-US" sz="1600" dirty="0" err="1">
                <a:solidFill>
                  <a:srgbClr val="333941"/>
                </a:solidFill>
                <a:latin typeface="Poppins"/>
              </a:rPr>
              <a:t>encuadrarlo</a:t>
            </a:r>
            <a:r>
              <a:rPr lang="en-US" sz="1600" dirty="0">
                <a:solidFill>
                  <a:srgbClr val="333941"/>
                </a:solidFill>
                <a:latin typeface="Poppins"/>
              </a:rPr>
              <a:t> antes de </a:t>
            </a:r>
            <a:r>
              <a:rPr lang="en-US" sz="1600" dirty="0" err="1">
                <a:solidFill>
                  <a:srgbClr val="333941"/>
                </a:solidFill>
                <a:latin typeface="Poppins"/>
              </a:rPr>
              <a:t>disponer</a:t>
            </a:r>
            <a:r>
              <a:rPr lang="en-US" sz="1600" dirty="0">
                <a:solidFill>
                  <a:srgbClr val="333941"/>
                </a:solidFill>
                <a:latin typeface="Poppins"/>
              </a:rPr>
              <a:t> del </a:t>
            </a:r>
            <a:r>
              <a:rPr lang="en-US" sz="1600" dirty="0" err="1">
                <a:solidFill>
                  <a:srgbClr val="333941"/>
                </a:solidFill>
                <a:latin typeface="Poppins"/>
              </a:rPr>
              <a:t>recurso</a:t>
            </a:r>
            <a:r>
              <a:rPr lang="en-US" sz="1600" dirty="0">
                <a:solidFill>
                  <a:srgbClr val="333941"/>
                </a:solidFill>
                <a:latin typeface="Poppins"/>
              </a:rPr>
              <a:t>.</a:t>
            </a:r>
          </a:p>
          <a:p>
            <a:pPr marL="1371417" lvl="1" indent="-457200"/>
            <a:r>
              <a:rPr lang="en-US" sz="1600" dirty="0">
                <a:latin typeface="Consolas" panose="020B0609020204030204" pitchFamily="49" charset="0"/>
              </a:rPr>
              <a:t>height: </a:t>
            </a:r>
            <a:r>
              <a:rPr lang="en-US" sz="1600" dirty="0">
                <a:solidFill>
                  <a:srgbClr val="333941"/>
                </a:solidFill>
                <a:latin typeface="Poppins"/>
              </a:rPr>
              <a:t>Indica </a:t>
            </a:r>
            <a:r>
              <a:rPr lang="en-US" sz="1600" dirty="0" err="1">
                <a:solidFill>
                  <a:srgbClr val="333941"/>
                </a:solidFill>
                <a:latin typeface="Poppins"/>
              </a:rPr>
              <a:t>en</a:t>
            </a:r>
            <a:r>
              <a:rPr lang="en-US" sz="1600" dirty="0">
                <a:solidFill>
                  <a:srgbClr val="333941"/>
                </a:solidFill>
                <a:latin typeface="Poppins"/>
              </a:rPr>
              <a:t> pixels el alto de la imagen. </a:t>
            </a:r>
          </a:p>
        </p:txBody>
      </p:sp>
    </p:spTree>
    <p:extLst>
      <p:ext uri="{BB962C8B-B14F-4D97-AF65-F5344CB8AC3E}">
        <p14:creationId xmlns:p14="http://schemas.microsoft.com/office/powerpoint/2010/main" val="33509518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23E60C-45C4-7842-820E-1B9863AEB3D2}"/>
              </a:ext>
            </a:extLst>
          </p:cNvPr>
          <p:cNvSpPr>
            <a:spLocks noGrp="1"/>
          </p:cNvSpPr>
          <p:nvPr>
            <p:ph type="title"/>
          </p:nvPr>
        </p:nvSpPr>
        <p:spPr/>
        <p:txBody>
          <a:bodyPr>
            <a:normAutofit/>
          </a:bodyPr>
          <a:lstStyle/>
          <a:p>
            <a:r>
              <a:rPr lang="es-ES" sz="3500" b="1" dirty="0">
                <a:solidFill>
                  <a:srgbClr val="0045FF"/>
                </a:solidFill>
                <a:latin typeface="Poppins ExtraBold" pitchFamily="2" charset="77"/>
                <a:cs typeface="Poppins ExtraBold" pitchFamily="2" charset="77"/>
              </a:rPr>
              <a:t>Práctica HTML</a:t>
            </a:r>
          </a:p>
        </p:txBody>
      </p:sp>
      <p:sp>
        <p:nvSpPr>
          <p:cNvPr id="3" name="Marcador de contenido 2">
            <a:extLst>
              <a:ext uri="{FF2B5EF4-FFF2-40B4-BE49-F238E27FC236}">
                <a16:creationId xmlns:a16="http://schemas.microsoft.com/office/drawing/2014/main" id="{184473C1-7632-DD4C-B5AA-4D3D027D13E6}"/>
              </a:ext>
            </a:extLst>
          </p:cNvPr>
          <p:cNvSpPr>
            <a:spLocks noGrp="1"/>
          </p:cNvSpPr>
          <p:nvPr>
            <p:ph idx="1"/>
          </p:nvPr>
        </p:nvSpPr>
        <p:spPr/>
        <p:txBody>
          <a:bodyPr>
            <a:noAutofit/>
          </a:bodyPr>
          <a:lstStyle/>
          <a:p>
            <a:pPr marL="0" lvl="0" indent="0">
              <a:buNone/>
            </a:pPr>
            <a:r>
              <a:rPr lang="en-US" sz="1600" dirty="0">
                <a:solidFill>
                  <a:srgbClr val="333941"/>
                </a:solidFill>
                <a:latin typeface="Poppins"/>
              </a:rPr>
              <a:t>Con HTML puro (sin CSS </a:t>
            </a:r>
            <a:r>
              <a:rPr lang="en-US" sz="1600" dirty="0" err="1">
                <a:solidFill>
                  <a:srgbClr val="333941"/>
                </a:solidFill>
                <a:latin typeface="Poppins"/>
              </a:rPr>
              <a:t>ni</a:t>
            </a:r>
            <a:r>
              <a:rPr lang="en-US" sz="1600" dirty="0">
                <a:solidFill>
                  <a:srgbClr val="333941"/>
                </a:solidFill>
                <a:latin typeface="Poppins"/>
              </a:rPr>
              <a:t> JS) no se </a:t>
            </a:r>
            <a:r>
              <a:rPr lang="en-US" sz="1600" dirty="0" err="1">
                <a:solidFill>
                  <a:srgbClr val="333941"/>
                </a:solidFill>
                <a:latin typeface="Poppins"/>
              </a:rPr>
              <a:t>puede</a:t>
            </a:r>
            <a:r>
              <a:rPr lang="en-US" sz="1600" dirty="0">
                <a:solidFill>
                  <a:srgbClr val="333941"/>
                </a:solidFill>
                <a:latin typeface="Poppins"/>
              </a:rPr>
              <a:t> </a:t>
            </a:r>
            <a:r>
              <a:rPr lang="en-US" sz="1600" dirty="0" err="1">
                <a:solidFill>
                  <a:srgbClr val="333941"/>
                </a:solidFill>
                <a:latin typeface="Poppins"/>
              </a:rPr>
              <a:t>hacer</a:t>
            </a:r>
            <a:r>
              <a:rPr lang="en-US" sz="1600" dirty="0">
                <a:solidFill>
                  <a:srgbClr val="333941"/>
                </a:solidFill>
                <a:latin typeface="Poppins"/>
              </a:rPr>
              <a:t> </a:t>
            </a:r>
            <a:r>
              <a:rPr lang="en-US" sz="1600" dirty="0" err="1">
                <a:solidFill>
                  <a:srgbClr val="333941"/>
                </a:solidFill>
                <a:latin typeface="Poppins"/>
              </a:rPr>
              <a:t>mucho</a:t>
            </a:r>
            <a:r>
              <a:rPr lang="en-US" sz="1600" dirty="0">
                <a:solidFill>
                  <a:srgbClr val="333941"/>
                </a:solidFill>
                <a:latin typeface="Poppins"/>
              </a:rPr>
              <a:t>.</a:t>
            </a:r>
          </a:p>
          <a:p>
            <a:pPr marL="0" lvl="0" indent="0">
              <a:buNone/>
            </a:pPr>
            <a:r>
              <a:rPr lang="en-US" sz="1600" dirty="0">
                <a:solidFill>
                  <a:srgbClr val="333941"/>
                </a:solidFill>
                <a:latin typeface="Poppins"/>
              </a:rPr>
              <a:t>Para </a:t>
            </a:r>
            <a:r>
              <a:rPr lang="en-US" sz="1600" dirty="0" err="1">
                <a:solidFill>
                  <a:srgbClr val="333941"/>
                </a:solidFill>
                <a:latin typeface="Poppins"/>
              </a:rPr>
              <a:t>esta</a:t>
            </a:r>
            <a:r>
              <a:rPr lang="en-US" sz="1600" dirty="0">
                <a:solidFill>
                  <a:srgbClr val="333941"/>
                </a:solidFill>
                <a:latin typeface="Poppins"/>
              </a:rPr>
              <a:t> </a:t>
            </a:r>
            <a:r>
              <a:rPr lang="en-US" sz="1600" dirty="0" err="1">
                <a:solidFill>
                  <a:srgbClr val="333941"/>
                </a:solidFill>
                <a:latin typeface="Poppins"/>
              </a:rPr>
              <a:t>práctica</a:t>
            </a:r>
            <a:r>
              <a:rPr lang="en-US" sz="1600" dirty="0">
                <a:solidFill>
                  <a:srgbClr val="333941"/>
                </a:solidFill>
                <a:latin typeface="Poppins"/>
              </a:rPr>
              <a:t> </a:t>
            </a:r>
            <a:r>
              <a:rPr lang="en-US" sz="1600" dirty="0" err="1">
                <a:solidFill>
                  <a:srgbClr val="333941"/>
                </a:solidFill>
                <a:latin typeface="Poppins"/>
              </a:rPr>
              <a:t>vamos</a:t>
            </a:r>
            <a:r>
              <a:rPr lang="en-US" sz="1600" dirty="0">
                <a:solidFill>
                  <a:srgbClr val="333941"/>
                </a:solidFill>
                <a:latin typeface="Poppins"/>
              </a:rPr>
              <a:t> a </a:t>
            </a:r>
            <a:r>
              <a:rPr lang="en-US" sz="1600" dirty="0" err="1">
                <a:solidFill>
                  <a:srgbClr val="333941"/>
                </a:solidFill>
                <a:latin typeface="Poppins"/>
              </a:rPr>
              <a:t>implementar</a:t>
            </a:r>
            <a:r>
              <a:rPr lang="en-US" sz="1600" dirty="0">
                <a:solidFill>
                  <a:srgbClr val="333941"/>
                </a:solidFill>
                <a:latin typeface="Poppins"/>
              </a:rPr>
              <a:t> una </a:t>
            </a:r>
            <a:r>
              <a:rPr lang="en-US" sz="1600" dirty="0" err="1">
                <a:solidFill>
                  <a:srgbClr val="333941"/>
                </a:solidFill>
                <a:latin typeface="Poppins"/>
              </a:rPr>
              <a:t>página</a:t>
            </a:r>
            <a:r>
              <a:rPr lang="en-US" sz="1600" dirty="0">
                <a:solidFill>
                  <a:srgbClr val="333941"/>
                </a:solidFill>
                <a:latin typeface="Poppins"/>
              </a:rPr>
              <a:t> que no </a:t>
            </a:r>
            <a:r>
              <a:rPr lang="en-US" sz="1600" dirty="0" err="1">
                <a:solidFill>
                  <a:srgbClr val="333941"/>
                </a:solidFill>
                <a:latin typeface="Poppins"/>
              </a:rPr>
              <a:t>necesite</a:t>
            </a:r>
            <a:r>
              <a:rPr lang="en-US" sz="1600" dirty="0">
                <a:solidFill>
                  <a:srgbClr val="333941"/>
                </a:solidFill>
                <a:latin typeface="Poppins"/>
              </a:rPr>
              <a:t> </a:t>
            </a:r>
            <a:r>
              <a:rPr lang="en-US" sz="1600" dirty="0" err="1">
                <a:solidFill>
                  <a:srgbClr val="333941"/>
                </a:solidFill>
                <a:latin typeface="Poppins"/>
              </a:rPr>
              <a:t>estilos</a:t>
            </a:r>
            <a:r>
              <a:rPr lang="en-US" sz="1600" dirty="0">
                <a:solidFill>
                  <a:srgbClr val="333941"/>
                </a:solidFill>
                <a:latin typeface="Poppins"/>
              </a:rPr>
              <a:t> para que </a:t>
            </a:r>
            <a:r>
              <a:rPr lang="en-US" sz="1600" dirty="0" err="1">
                <a:solidFill>
                  <a:srgbClr val="333941"/>
                </a:solidFill>
                <a:latin typeface="Poppins"/>
              </a:rPr>
              <a:t>tenga</a:t>
            </a:r>
            <a:r>
              <a:rPr lang="en-US" sz="1600" dirty="0">
                <a:solidFill>
                  <a:srgbClr val="333941"/>
                </a:solidFill>
                <a:latin typeface="Poppins"/>
              </a:rPr>
              <a:t> </a:t>
            </a:r>
            <a:r>
              <a:rPr lang="en-US" sz="1600" dirty="0" err="1">
                <a:solidFill>
                  <a:srgbClr val="333941"/>
                </a:solidFill>
                <a:latin typeface="Poppins"/>
              </a:rPr>
              <a:t>sentido</a:t>
            </a:r>
            <a:r>
              <a:rPr lang="en-US" sz="1600" dirty="0">
                <a:solidFill>
                  <a:srgbClr val="333941"/>
                </a:solidFill>
                <a:latin typeface="Poppins"/>
              </a:rPr>
              <a:t> a </a:t>
            </a:r>
            <a:r>
              <a:rPr lang="en-US" sz="1600" dirty="0" err="1">
                <a:solidFill>
                  <a:srgbClr val="333941"/>
                </a:solidFill>
                <a:latin typeface="Poppins"/>
              </a:rPr>
              <a:t>nivel</a:t>
            </a:r>
            <a:r>
              <a:rPr lang="en-US" sz="1600" dirty="0">
                <a:solidFill>
                  <a:srgbClr val="333941"/>
                </a:solidFill>
                <a:latin typeface="Poppins"/>
              </a:rPr>
              <a:t> de </a:t>
            </a:r>
            <a:r>
              <a:rPr lang="en-US" sz="1600" dirty="0" err="1">
                <a:solidFill>
                  <a:srgbClr val="333941"/>
                </a:solidFill>
                <a:latin typeface="Poppins"/>
              </a:rPr>
              <a:t>usuario</a:t>
            </a:r>
            <a:r>
              <a:rPr lang="en-US" sz="1600" dirty="0">
                <a:solidFill>
                  <a:srgbClr val="333941"/>
                </a:solidFill>
                <a:latin typeface="Poppins"/>
              </a:rPr>
              <a:t>.</a:t>
            </a:r>
          </a:p>
          <a:p>
            <a:pPr marL="0" lvl="0" indent="0">
              <a:buNone/>
            </a:pPr>
            <a:r>
              <a:rPr lang="en-US" sz="1600" dirty="0">
                <a:solidFill>
                  <a:srgbClr val="333941"/>
                </a:solidFill>
                <a:latin typeface="Poppins"/>
              </a:rPr>
              <a:t>Uno de los </a:t>
            </a:r>
            <a:r>
              <a:rPr lang="en-US" sz="1600" dirty="0" err="1">
                <a:solidFill>
                  <a:srgbClr val="333941"/>
                </a:solidFill>
                <a:latin typeface="Poppins"/>
              </a:rPr>
              <a:t>mejores</a:t>
            </a:r>
            <a:r>
              <a:rPr lang="en-US" sz="1600" dirty="0">
                <a:solidFill>
                  <a:srgbClr val="333941"/>
                </a:solidFill>
                <a:latin typeface="Poppins"/>
              </a:rPr>
              <a:t> </a:t>
            </a:r>
            <a:r>
              <a:rPr lang="en-US" sz="1600" dirty="0" err="1">
                <a:solidFill>
                  <a:srgbClr val="333941"/>
                </a:solidFill>
                <a:latin typeface="Poppins"/>
              </a:rPr>
              <a:t>ejemplos</a:t>
            </a:r>
            <a:r>
              <a:rPr lang="en-US" sz="1600" dirty="0">
                <a:solidFill>
                  <a:srgbClr val="333941"/>
                </a:solidFill>
                <a:latin typeface="Poppins"/>
              </a:rPr>
              <a:t> para </a:t>
            </a:r>
            <a:r>
              <a:rPr lang="en-US" sz="1600" dirty="0" err="1">
                <a:solidFill>
                  <a:srgbClr val="333941"/>
                </a:solidFill>
                <a:latin typeface="Poppins"/>
              </a:rPr>
              <a:t>ver</a:t>
            </a:r>
            <a:r>
              <a:rPr lang="en-US" sz="1600" dirty="0">
                <a:solidFill>
                  <a:srgbClr val="333941"/>
                </a:solidFill>
                <a:latin typeface="Poppins"/>
              </a:rPr>
              <a:t> </a:t>
            </a:r>
            <a:r>
              <a:rPr lang="en-US" sz="1600" dirty="0" err="1">
                <a:solidFill>
                  <a:srgbClr val="333941"/>
                </a:solidFill>
                <a:latin typeface="Poppins"/>
              </a:rPr>
              <a:t>esto</a:t>
            </a:r>
            <a:r>
              <a:rPr lang="en-US" sz="1600" dirty="0">
                <a:solidFill>
                  <a:srgbClr val="333941"/>
                </a:solidFill>
                <a:latin typeface="Poppins"/>
              </a:rPr>
              <a:t> son las </a:t>
            </a:r>
            <a:r>
              <a:rPr lang="en-US" sz="1600" dirty="0" err="1">
                <a:solidFill>
                  <a:srgbClr val="333941"/>
                </a:solidFill>
                <a:latin typeface="Poppins"/>
              </a:rPr>
              <a:t>páginas</a:t>
            </a:r>
            <a:r>
              <a:rPr lang="en-US" sz="1600" dirty="0">
                <a:solidFill>
                  <a:srgbClr val="333941"/>
                </a:solidFill>
                <a:latin typeface="Poppins"/>
              </a:rPr>
              <a:t> de </a:t>
            </a:r>
            <a:r>
              <a:rPr lang="en-US" sz="1600" dirty="0" err="1">
                <a:solidFill>
                  <a:srgbClr val="333941"/>
                </a:solidFill>
                <a:latin typeface="Poppins"/>
              </a:rPr>
              <a:t>texto</a:t>
            </a:r>
            <a:r>
              <a:rPr lang="en-US" sz="1600" dirty="0">
                <a:solidFill>
                  <a:srgbClr val="333941"/>
                </a:solidFill>
                <a:latin typeface="Poppins"/>
              </a:rPr>
              <a:t> </a:t>
            </a:r>
            <a:r>
              <a:rPr lang="en-US" sz="1600" dirty="0" err="1">
                <a:solidFill>
                  <a:srgbClr val="333941"/>
                </a:solidFill>
                <a:latin typeface="Poppins"/>
              </a:rPr>
              <a:t>plano</a:t>
            </a:r>
            <a:r>
              <a:rPr lang="en-US" sz="1600" dirty="0">
                <a:solidFill>
                  <a:srgbClr val="333941"/>
                </a:solidFill>
                <a:latin typeface="Poppins"/>
              </a:rPr>
              <a:t>, </a:t>
            </a:r>
            <a:r>
              <a:rPr lang="en-US" sz="1600" dirty="0" err="1">
                <a:solidFill>
                  <a:srgbClr val="333941"/>
                </a:solidFill>
                <a:latin typeface="Poppins"/>
              </a:rPr>
              <a:t>como</a:t>
            </a:r>
            <a:r>
              <a:rPr lang="en-US" sz="1600" dirty="0">
                <a:solidFill>
                  <a:srgbClr val="333941"/>
                </a:solidFill>
                <a:latin typeface="Poppins"/>
              </a:rPr>
              <a:t> las de </a:t>
            </a:r>
            <a:r>
              <a:rPr lang="en-US" sz="1600" dirty="0" err="1">
                <a:solidFill>
                  <a:srgbClr val="333941"/>
                </a:solidFill>
                <a:latin typeface="Poppins"/>
              </a:rPr>
              <a:t>política</a:t>
            </a:r>
            <a:r>
              <a:rPr lang="en-US" sz="1600" dirty="0">
                <a:solidFill>
                  <a:srgbClr val="333941"/>
                </a:solidFill>
                <a:latin typeface="Poppins"/>
              </a:rPr>
              <a:t> de </a:t>
            </a:r>
            <a:r>
              <a:rPr lang="en-US" sz="1600" dirty="0" err="1">
                <a:solidFill>
                  <a:srgbClr val="333941"/>
                </a:solidFill>
                <a:latin typeface="Poppins"/>
              </a:rPr>
              <a:t>privacidad</a:t>
            </a:r>
            <a:r>
              <a:rPr lang="en-US" sz="1600" dirty="0">
                <a:solidFill>
                  <a:srgbClr val="333941"/>
                </a:solidFill>
                <a:latin typeface="Poppins"/>
              </a:rPr>
              <a:t> o cookies.</a:t>
            </a:r>
          </a:p>
          <a:p>
            <a:r>
              <a:rPr lang="en-US" sz="1600" dirty="0">
                <a:solidFill>
                  <a:srgbClr val="333941"/>
                </a:solidFill>
                <a:latin typeface="Poppins"/>
              </a:rPr>
              <a:t>El </a:t>
            </a:r>
            <a:r>
              <a:rPr lang="en-US" sz="1600" dirty="0" err="1">
                <a:solidFill>
                  <a:srgbClr val="333941"/>
                </a:solidFill>
                <a:latin typeface="Poppins"/>
              </a:rPr>
              <a:t>objetivo</a:t>
            </a:r>
            <a:r>
              <a:rPr lang="en-US" sz="1600" dirty="0">
                <a:solidFill>
                  <a:srgbClr val="333941"/>
                </a:solidFill>
                <a:latin typeface="Poppins"/>
              </a:rPr>
              <a:t> </a:t>
            </a:r>
            <a:r>
              <a:rPr lang="en-US" sz="1600" dirty="0" err="1">
                <a:solidFill>
                  <a:srgbClr val="333941"/>
                </a:solidFill>
                <a:latin typeface="Poppins"/>
              </a:rPr>
              <a:t>va</a:t>
            </a:r>
            <a:r>
              <a:rPr lang="en-US" sz="1600" dirty="0">
                <a:solidFill>
                  <a:srgbClr val="333941"/>
                </a:solidFill>
                <a:latin typeface="Poppins"/>
              </a:rPr>
              <a:t> a ser </a:t>
            </a:r>
            <a:r>
              <a:rPr lang="en-US" sz="1600" dirty="0" err="1">
                <a:solidFill>
                  <a:srgbClr val="333941"/>
                </a:solidFill>
                <a:latin typeface="Poppins"/>
              </a:rPr>
              <a:t>implementar</a:t>
            </a:r>
            <a:r>
              <a:rPr lang="en-US" sz="1600" dirty="0">
                <a:solidFill>
                  <a:srgbClr val="333941"/>
                </a:solidFill>
                <a:latin typeface="Poppins"/>
              </a:rPr>
              <a:t> una </a:t>
            </a:r>
            <a:r>
              <a:rPr lang="en-US" sz="1600" dirty="0" err="1">
                <a:solidFill>
                  <a:srgbClr val="333941"/>
                </a:solidFill>
                <a:latin typeface="Poppins"/>
              </a:rPr>
              <a:t>página</a:t>
            </a:r>
            <a:r>
              <a:rPr lang="en-US" sz="1600" dirty="0">
                <a:solidFill>
                  <a:srgbClr val="333941"/>
                </a:solidFill>
                <a:latin typeface="Poppins"/>
              </a:rPr>
              <a:t> HTML similar </a:t>
            </a:r>
            <a:r>
              <a:rPr lang="en-US" sz="1600" dirty="0" err="1">
                <a:solidFill>
                  <a:srgbClr val="333941"/>
                </a:solidFill>
                <a:latin typeface="Poppins"/>
              </a:rPr>
              <a:t>visualmente</a:t>
            </a:r>
            <a:r>
              <a:rPr lang="en-US" sz="1600" dirty="0">
                <a:solidFill>
                  <a:srgbClr val="333941"/>
                </a:solidFill>
                <a:latin typeface="Poppins"/>
              </a:rPr>
              <a:t> a la </a:t>
            </a:r>
            <a:r>
              <a:rPr lang="en-US" sz="1600" dirty="0" err="1">
                <a:solidFill>
                  <a:srgbClr val="333941"/>
                </a:solidFill>
                <a:latin typeface="Poppins"/>
              </a:rPr>
              <a:t>página</a:t>
            </a:r>
            <a:r>
              <a:rPr lang="en-US" sz="1600" dirty="0">
                <a:solidFill>
                  <a:srgbClr val="333941"/>
                </a:solidFill>
                <a:latin typeface="Poppins"/>
              </a:rPr>
              <a:t> de </a:t>
            </a:r>
            <a:r>
              <a:rPr lang="en-US" sz="1600" dirty="0" err="1">
                <a:solidFill>
                  <a:srgbClr val="333941"/>
                </a:solidFill>
                <a:latin typeface="Poppins"/>
              </a:rPr>
              <a:t>política</a:t>
            </a:r>
            <a:r>
              <a:rPr lang="en-US" sz="1600" dirty="0">
                <a:solidFill>
                  <a:srgbClr val="333941"/>
                </a:solidFill>
                <a:latin typeface="Poppins"/>
              </a:rPr>
              <a:t> de </a:t>
            </a:r>
            <a:r>
              <a:rPr lang="en-US" sz="1600" dirty="0" err="1">
                <a:solidFill>
                  <a:srgbClr val="333941"/>
                </a:solidFill>
                <a:latin typeface="Poppins"/>
              </a:rPr>
              <a:t>privacidad</a:t>
            </a:r>
            <a:r>
              <a:rPr lang="en-US" sz="1600" dirty="0">
                <a:solidFill>
                  <a:srgbClr val="333941"/>
                </a:solidFill>
                <a:latin typeface="Poppins"/>
              </a:rPr>
              <a:t> de la web de Vector: </a:t>
            </a:r>
            <a:r>
              <a:rPr lang="es-ES" sz="1600" dirty="0">
                <a:hlinkClick r:id="rId3"/>
              </a:rPr>
              <a:t>https://www.vectoritcgroup.com/politica-de-privacidad/</a:t>
            </a:r>
            <a:endParaRPr lang="es-ES" sz="1600" dirty="0"/>
          </a:p>
          <a:p>
            <a:r>
              <a:rPr lang="es-ES" sz="1600" dirty="0">
                <a:solidFill>
                  <a:srgbClr val="333941"/>
                </a:solidFill>
                <a:latin typeface="Poppins"/>
              </a:rPr>
              <a:t>Vamos a omitir algunos elementos y nos vamos a centrar en los contenidos y en el buen uso de las etiquetas HTML.</a:t>
            </a:r>
          </a:p>
          <a:p>
            <a:r>
              <a:rPr lang="es-ES" sz="1600" dirty="0">
                <a:solidFill>
                  <a:srgbClr val="333941"/>
                </a:solidFill>
                <a:latin typeface="Poppins"/>
              </a:rPr>
              <a:t>Una vez realizada la práctica la subiremos al repositorio GIT en la carpeta que hemos creado.</a:t>
            </a:r>
          </a:p>
          <a:p>
            <a:r>
              <a:rPr lang="es-ES" sz="1600" dirty="0">
                <a:solidFill>
                  <a:srgbClr val="333941"/>
                </a:solidFill>
                <a:latin typeface="Poppins"/>
              </a:rPr>
              <a:t>El aspecto será similar a este:</a:t>
            </a:r>
            <a:endParaRPr lang="en-US" sz="1600" dirty="0">
              <a:solidFill>
                <a:srgbClr val="333941"/>
              </a:solidFill>
              <a:latin typeface="Poppins"/>
            </a:endParaRPr>
          </a:p>
        </p:txBody>
      </p:sp>
    </p:spTree>
    <p:extLst>
      <p:ext uri="{BB962C8B-B14F-4D97-AF65-F5344CB8AC3E}">
        <p14:creationId xmlns:p14="http://schemas.microsoft.com/office/powerpoint/2010/main" val="778763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ángulo 14">
            <a:extLst>
              <a:ext uri="{FF2B5EF4-FFF2-40B4-BE49-F238E27FC236}">
                <a16:creationId xmlns:a16="http://schemas.microsoft.com/office/drawing/2014/main" id="{7E05593D-A80C-F043-9692-A86A2CB31D27}"/>
              </a:ext>
            </a:extLst>
          </p:cNvPr>
          <p:cNvSpPr/>
          <p:nvPr/>
        </p:nvSpPr>
        <p:spPr>
          <a:xfrm>
            <a:off x="0" y="0"/>
            <a:ext cx="12192000" cy="6858000"/>
          </a:xfrm>
          <a:prstGeom prst="rect">
            <a:avLst/>
          </a:prstGeom>
          <a:solidFill>
            <a:srgbClr val="004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rgbClr val="0045FF"/>
              </a:solidFill>
            </a:endParaRPr>
          </a:p>
        </p:txBody>
      </p:sp>
      <p:pic>
        <p:nvPicPr>
          <p:cNvPr id="13" name="Imagen 12">
            <a:extLst>
              <a:ext uri="{FF2B5EF4-FFF2-40B4-BE49-F238E27FC236}">
                <a16:creationId xmlns:a16="http://schemas.microsoft.com/office/drawing/2014/main" id="{C09D57FD-16AF-1740-B81E-8E81E995BAFC}"/>
              </a:ext>
            </a:extLst>
          </p:cNvPr>
          <p:cNvPicPr>
            <a:picLocks noChangeAspect="1"/>
          </p:cNvPicPr>
          <p:nvPr/>
        </p:nvPicPr>
        <p:blipFill>
          <a:blip r:embed="rId2"/>
          <a:stretch>
            <a:fillRect/>
          </a:stretch>
        </p:blipFill>
        <p:spPr>
          <a:xfrm>
            <a:off x="2254" y="0"/>
            <a:ext cx="12187491" cy="6858000"/>
          </a:xfrm>
          <a:prstGeom prst="rect">
            <a:avLst/>
          </a:prstGeom>
        </p:spPr>
      </p:pic>
      <p:sp>
        <p:nvSpPr>
          <p:cNvPr id="9" name="CuadroTexto 8">
            <a:extLst>
              <a:ext uri="{FF2B5EF4-FFF2-40B4-BE49-F238E27FC236}">
                <a16:creationId xmlns:a16="http://schemas.microsoft.com/office/drawing/2014/main" id="{9B3F561E-982B-6740-8438-A8BC13944185}"/>
              </a:ext>
            </a:extLst>
          </p:cNvPr>
          <p:cNvSpPr txBox="1"/>
          <p:nvPr/>
        </p:nvSpPr>
        <p:spPr>
          <a:xfrm>
            <a:off x="917707" y="1250152"/>
            <a:ext cx="7278130" cy="2154436"/>
          </a:xfrm>
          <a:prstGeom prst="rect">
            <a:avLst/>
          </a:prstGeom>
          <a:noFill/>
        </p:spPr>
        <p:txBody>
          <a:bodyPr wrap="square" rtlCol="0">
            <a:spAutoFit/>
          </a:bodyPr>
          <a:lstStyle/>
          <a:p>
            <a:pPr>
              <a:buClr>
                <a:srgbClr val="001C35"/>
              </a:buClr>
            </a:pPr>
            <a:r>
              <a:rPr lang="es-ES" sz="5400" b="1" dirty="0">
                <a:solidFill>
                  <a:schemeClr val="bg1"/>
                </a:solidFill>
                <a:latin typeface="Poppins ExtraBold" pitchFamily="2" charset="77"/>
                <a:cs typeface="Poppins ExtraBold" pitchFamily="2" charset="77"/>
              </a:rPr>
              <a:t>01.</a:t>
            </a:r>
          </a:p>
          <a:p>
            <a:pPr>
              <a:buClr>
                <a:srgbClr val="001C35"/>
              </a:buClr>
            </a:pPr>
            <a:r>
              <a:rPr lang="es-ES" sz="4400" b="1" dirty="0">
                <a:solidFill>
                  <a:schemeClr val="bg1"/>
                </a:solidFill>
                <a:latin typeface="Poppins SemiBold" pitchFamily="2" charset="77"/>
                <a:cs typeface="Poppins SemiBold" pitchFamily="2" charset="77"/>
              </a:rPr>
              <a:t>Repositorio GIT</a:t>
            </a:r>
          </a:p>
          <a:p>
            <a:endParaRPr lang="es-ES" sz="3600" b="1" dirty="0">
              <a:solidFill>
                <a:schemeClr val="bg1"/>
              </a:solidFill>
              <a:latin typeface="Poppins ExtraBold" pitchFamily="2" charset="77"/>
              <a:cs typeface="Poppins ExtraBold" pitchFamily="2" charset="77"/>
            </a:endParaRPr>
          </a:p>
        </p:txBody>
      </p:sp>
    </p:spTree>
    <p:extLst>
      <p:ext uri="{BB962C8B-B14F-4D97-AF65-F5344CB8AC3E}">
        <p14:creationId xmlns:p14="http://schemas.microsoft.com/office/powerpoint/2010/main" val="443415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23E60C-45C4-7842-820E-1B9863AEB3D2}"/>
              </a:ext>
            </a:extLst>
          </p:cNvPr>
          <p:cNvSpPr>
            <a:spLocks noGrp="1"/>
          </p:cNvSpPr>
          <p:nvPr>
            <p:ph type="title"/>
          </p:nvPr>
        </p:nvSpPr>
        <p:spPr/>
        <p:txBody>
          <a:bodyPr>
            <a:normAutofit/>
          </a:bodyPr>
          <a:lstStyle/>
          <a:p>
            <a:endParaRPr lang="es-ES" sz="3500" b="1" dirty="0">
              <a:solidFill>
                <a:srgbClr val="0045FF"/>
              </a:solidFill>
              <a:latin typeface="Poppins ExtraBold" pitchFamily="2" charset="77"/>
              <a:cs typeface="Poppins ExtraBold" pitchFamily="2" charset="77"/>
            </a:endParaRPr>
          </a:p>
        </p:txBody>
      </p:sp>
      <p:pic>
        <p:nvPicPr>
          <p:cNvPr id="4" name="Marcador de contenido 3">
            <a:extLst>
              <a:ext uri="{FF2B5EF4-FFF2-40B4-BE49-F238E27FC236}">
                <a16:creationId xmlns:a16="http://schemas.microsoft.com/office/drawing/2014/main" id="{9858DF7B-DD76-42E6-8E12-1618F931A84A}"/>
              </a:ext>
            </a:extLst>
          </p:cNvPr>
          <p:cNvPicPr>
            <a:picLocks noGrp="1" noChangeAspect="1"/>
          </p:cNvPicPr>
          <p:nvPr>
            <p:ph idx="1"/>
          </p:nvPr>
        </p:nvPicPr>
        <p:blipFill rotWithShape="1">
          <a:blip r:embed="rId3"/>
          <a:srcRect t="6421" r="3211"/>
          <a:stretch/>
        </p:blipFill>
        <p:spPr>
          <a:xfrm>
            <a:off x="-1" y="200024"/>
            <a:ext cx="11752083" cy="6391275"/>
          </a:xfrm>
          <a:prstGeom prst="rect">
            <a:avLst/>
          </a:prstGeom>
        </p:spPr>
      </p:pic>
    </p:spTree>
    <p:extLst>
      <p:ext uri="{BB962C8B-B14F-4D97-AF65-F5344CB8AC3E}">
        <p14:creationId xmlns:p14="http://schemas.microsoft.com/office/powerpoint/2010/main" val="28349386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ángulo 14">
            <a:extLst>
              <a:ext uri="{FF2B5EF4-FFF2-40B4-BE49-F238E27FC236}">
                <a16:creationId xmlns:a16="http://schemas.microsoft.com/office/drawing/2014/main" id="{7E05593D-A80C-F043-9692-A86A2CB31D27}"/>
              </a:ext>
            </a:extLst>
          </p:cNvPr>
          <p:cNvSpPr/>
          <p:nvPr/>
        </p:nvSpPr>
        <p:spPr>
          <a:xfrm>
            <a:off x="0" y="0"/>
            <a:ext cx="12192000" cy="6858000"/>
          </a:xfrm>
          <a:prstGeom prst="rect">
            <a:avLst/>
          </a:prstGeom>
          <a:solidFill>
            <a:srgbClr val="004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rgbClr val="0045FF"/>
              </a:solidFill>
            </a:endParaRPr>
          </a:p>
        </p:txBody>
      </p:sp>
      <p:pic>
        <p:nvPicPr>
          <p:cNvPr id="13" name="Imagen 12">
            <a:extLst>
              <a:ext uri="{FF2B5EF4-FFF2-40B4-BE49-F238E27FC236}">
                <a16:creationId xmlns:a16="http://schemas.microsoft.com/office/drawing/2014/main" id="{C09D57FD-16AF-1740-B81E-8E81E995BAFC}"/>
              </a:ext>
            </a:extLst>
          </p:cNvPr>
          <p:cNvPicPr>
            <a:picLocks noChangeAspect="1"/>
          </p:cNvPicPr>
          <p:nvPr/>
        </p:nvPicPr>
        <p:blipFill>
          <a:blip r:embed="rId2"/>
          <a:stretch>
            <a:fillRect/>
          </a:stretch>
        </p:blipFill>
        <p:spPr>
          <a:xfrm>
            <a:off x="2254" y="0"/>
            <a:ext cx="12187491" cy="6858000"/>
          </a:xfrm>
          <a:prstGeom prst="rect">
            <a:avLst/>
          </a:prstGeom>
        </p:spPr>
      </p:pic>
      <p:sp>
        <p:nvSpPr>
          <p:cNvPr id="9" name="CuadroTexto 8">
            <a:extLst>
              <a:ext uri="{FF2B5EF4-FFF2-40B4-BE49-F238E27FC236}">
                <a16:creationId xmlns:a16="http://schemas.microsoft.com/office/drawing/2014/main" id="{9B3F561E-982B-6740-8438-A8BC13944185}"/>
              </a:ext>
            </a:extLst>
          </p:cNvPr>
          <p:cNvSpPr txBox="1"/>
          <p:nvPr/>
        </p:nvSpPr>
        <p:spPr>
          <a:xfrm>
            <a:off x="917707" y="1250152"/>
            <a:ext cx="7278130" cy="2154436"/>
          </a:xfrm>
          <a:prstGeom prst="rect">
            <a:avLst/>
          </a:prstGeom>
          <a:noFill/>
        </p:spPr>
        <p:txBody>
          <a:bodyPr wrap="square" rtlCol="0">
            <a:spAutoFit/>
          </a:bodyPr>
          <a:lstStyle/>
          <a:p>
            <a:pPr>
              <a:buClr>
                <a:srgbClr val="001C35"/>
              </a:buClr>
            </a:pPr>
            <a:r>
              <a:rPr lang="es-ES" sz="5400" b="1" dirty="0">
                <a:solidFill>
                  <a:schemeClr val="bg1"/>
                </a:solidFill>
                <a:latin typeface="Poppins ExtraBold" pitchFamily="2" charset="77"/>
                <a:cs typeface="Poppins ExtraBold" pitchFamily="2" charset="77"/>
              </a:rPr>
              <a:t>06.</a:t>
            </a:r>
          </a:p>
          <a:p>
            <a:pPr>
              <a:buClr>
                <a:srgbClr val="001C35"/>
              </a:buClr>
            </a:pPr>
            <a:r>
              <a:rPr lang="es-ES" sz="4400" b="1" dirty="0">
                <a:solidFill>
                  <a:schemeClr val="bg1"/>
                </a:solidFill>
                <a:latin typeface="Poppins SemiBold" pitchFamily="2" charset="77"/>
                <a:cs typeface="Poppins SemiBold" pitchFamily="2" charset="77"/>
              </a:rPr>
              <a:t>Introducción a CSS</a:t>
            </a:r>
          </a:p>
          <a:p>
            <a:endParaRPr lang="es-ES" sz="3600" b="1" dirty="0">
              <a:solidFill>
                <a:schemeClr val="bg1"/>
              </a:solidFill>
              <a:latin typeface="Poppins ExtraBold" pitchFamily="2" charset="77"/>
              <a:cs typeface="Poppins ExtraBold" pitchFamily="2" charset="77"/>
            </a:endParaRPr>
          </a:p>
        </p:txBody>
      </p:sp>
    </p:spTree>
    <p:extLst>
      <p:ext uri="{BB962C8B-B14F-4D97-AF65-F5344CB8AC3E}">
        <p14:creationId xmlns:p14="http://schemas.microsoft.com/office/powerpoint/2010/main" val="2641909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23E60C-45C4-7842-820E-1B9863AEB3D2}"/>
              </a:ext>
            </a:extLst>
          </p:cNvPr>
          <p:cNvSpPr>
            <a:spLocks noGrp="1"/>
          </p:cNvSpPr>
          <p:nvPr>
            <p:ph type="title"/>
          </p:nvPr>
        </p:nvSpPr>
        <p:spPr/>
        <p:txBody>
          <a:bodyPr>
            <a:normAutofit/>
          </a:bodyPr>
          <a:lstStyle/>
          <a:p>
            <a:r>
              <a:rPr lang="es-ES" sz="3500" b="1" dirty="0">
                <a:solidFill>
                  <a:srgbClr val="0045FF"/>
                </a:solidFill>
                <a:latin typeface="Poppins ExtraBold" pitchFamily="2" charset="77"/>
                <a:cs typeface="Poppins ExtraBold" pitchFamily="2" charset="77"/>
              </a:rPr>
              <a:t>Hojas de estilo en cascada</a:t>
            </a:r>
          </a:p>
        </p:txBody>
      </p:sp>
      <p:sp>
        <p:nvSpPr>
          <p:cNvPr id="3" name="Marcador de contenido 2">
            <a:extLst>
              <a:ext uri="{FF2B5EF4-FFF2-40B4-BE49-F238E27FC236}">
                <a16:creationId xmlns:a16="http://schemas.microsoft.com/office/drawing/2014/main" id="{184473C1-7632-DD4C-B5AA-4D3D027D13E6}"/>
              </a:ext>
            </a:extLst>
          </p:cNvPr>
          <p:cNvSpPr>
            <a:spLocks noGrp="1"/>
          </p:cNvSpPr>
          <p:nvPr>
            <p:ph idx="1"/>
          </p:nvPr>
        </p:nvSpPr>
        <p:spPr/>
        <p:txBody>
          <a:bodyPr>
            <a:normAutofit/>
          </a:bodyPr>
          <a:lstStyle/>
          <a:p>
            <a:pPr marL="0" indent="0">
              <a:lnSpc>
                <a:spcPct val="100000"/>
              </a:lnSpc>
              <a:buNone/>
            </a:pPr>
            <a:r>
              <a:rPr lang="es-ES" sz="1600" dirty="0">
                <a:solidFill>
                  <a:srgbClr val="001C35"/>
                </a:solidFill>
                <a:latin typeface="Poppins" pitchFamily="2" charset="77"/>
                <a:cs typeface="Poppins" pitchFamily="2" charset="77"/>
              </a:rPr>
              <a:t>El objetivo de las hojas de estilo es dotar a los contenedores y contenidos de determinadas propiedades que configuren su aspecto visual.</a:t>
            </a:r>
          </a:p>
          <a:p>
            <a:pPr marL="0" indent="0">
              <a:lnSpc>
                <a:spcPct val="100000"/>
              </a:lnSpc>
              <a:buNone/>
            </a:pPr>
            <a:r>
              <a:rPr lang="es-ES" sz="1600" dirty="0">
                <a:solidFill>
                  <a:srgbClr val="001C35"/>
                </a:solidFill>
                <a:latin typeface="Poppins" pitchFamily="2" charset="77"/>
                <a:cs typeface="Poppins" pitchFamily="2" charset="77"/>
              </a:rPr>
              <a:t>Para aplicar unos determinados estilos a un elemento, se configuran estas propiedades a través de un selector CSS que permite identificar el elemento o el tipo de elementos a los que corresponden esas reglas.</a:t>
            </a:r>
          </a:p>
          <a:p>
            <a:pPr marL="0" indent="0">
              <a:lnSpc>
                <a:spcPct val="100000"/>
              </a:lnSpc>
              <a:buNone/>
            </a:pPr>
            <a:endParaRPr lang="es-ES" sz="1600" dirty="0">
              <a:solidFill>
                <a:srgbClr val="001C35"/>
              </a:solidFill>
              <a:latin typeface="Poppins" pitchFamily="2" charset="77"/>
              <a:cs typeface="Poppins" pitchFamily="2" charset="77"/>
            </a:endParaRPr>
          </a:p>
          <a:p>
            <a:pPr marL="685800" indent="-685800"/>
            <a:r>
              <a:rPr lang="es-ES" sz="1600" dirty="0">
                <a:solidFill>
                  <a:srgbClr val="001C35"/>
                </a:solidFill>
                <a:latin typeface="Poppins" pitchFamily="2" charset="77"/>
              </a:rPr>
              <a:t>Vías para declarar estilos: </a:t>
            </a:r>
            <a:r>
              <a:rPr lang="es-ES" sz="1600" dirty="0" err="1">
                <a:solidFill>
                  <a:srgbClr val="001C35"/>
                </a:solidFill>
                <a:latin typeface="Poppins" pitchFamily="2" charset="77"/>
              </a:rPr>
              <a:t>style</a:t>
            </a:r>
            <a:r>
              <a:rPr lang="es-ES" sz="1600" dirty="0">
                <a:solidFill>
                  <a:srgbClr val="001C35"/>
                </a:solidFill>
                <a:latin typeface="Poppins" pitchFamily="2" charset="77"/>
              </a:rPr>
              <a:t>-tag; </a:t>
            </a:r>
            <a:r>
              <a:rPr lang="es-ES" sz="1600" dirty="0" err="1">
                <a:solidFill>
                  <a:srgbClr val="001C35"/>
                </a:solidFill>
                <a:latin typeface="Poppins" pitchFamily="2" charset="77"/>
              </a:rPr>
              <a:t>inline</a:t>
            </a:r>
            <a:r>
              <a:rPr lang="es-ES" sz="1600" dirty="0">
                <a:solidFill>
                  <a:srgbClr val="001C35"/>
                </a:solidFill>
                <a:latin typeface="Poppins" pitchFamily="2" charset="77"/>
              </a:rPr>
              <a:t>; </a:t>
            </a:r>
            <a:r>
              <a:rPr lang="es-ES" sz="1600" dirty="0" err="1">
                <a:solidFill>
                  <a:srgbClr val="001C35"/>
                </a:solidFill>
                <a:latin typeface="Poppins" pitchFamily="2" charset="77"/>
              </a:rPr>
              <a:t>css</a:t>
            </a:r>
            <a:r>
              <a:rPr lang="es-ES" sz="1600" dirty="0">
                <a:solidFill>
                  <a:srgbClr val="001C35"/>
                </a:solidFill>
                <a:latin typeface="Poppins" pitchFamily="2" charset="77"/>
              </a:rPr>
              <a:t> file.</a:t>
            </a:r>
          </a:p>
          <a:p>
            <a:pPr marL="685800" indent="-685800"/>
            <a:r>
              <a:rPr lang="es-ES" sz="1600" dirty="0">
                <a:solidFill>
                  <a:srgbClr val="001C35"/>
                </a:solidFill>
                <a:latin typeface="Poppins" pitchFamily="2" charset="77"/>
              </a:rPr>
              <a:t>Herencia de propiedades en cascada</a:t>
            </a:r>
          </a:p>
          <a:p>
            <a:pPr marL="685800" indent="-685800"/>
            <a:r>
              <a:rPr lang="es-ES" sz="1600" dirty="0">
                <a:solidFill>
                  <a:srgbClr val="001C35"/>
                </a:solidFill>
                <a:latin typeface="Poppins" pitchFamily="2" charset="77"/>
              </a:rPr>
              <a:t>Orden de propiedades en hoja de estilos</a:t>
            </a:r>
          </a:p>
          <a:p>
            <a:pPr marL="685800" indent="-685800"/>
            <a:r>
              <a:rPr lang="es-ES" sz="1600" dirty="0">
                <a:solidFill>
                  <a:srgbClr val="001C35"/>
                </a:solidFill>
                <a:latin typeface="Poppins" pitchFamily="2" charset="77"/>
              </a:rPr>
              <a:t>Anidación de nodos en HTML</a:t>
            </a:r>
          </a:p>
          <a:p>
            <a:pPr marL="685800" indent="-685800"/>
            <a:r>
              <a:rPr lang="es-ES" sz="1600" dirty="0">
                <a:solidFill>
                  <a:srgbClr val="001C35"/>
                </a:solidFill>
                <a:latin typeface="Poppins" pitchFamily="2" charset="77"/>
              </a:rPr>
              <a:t>Algoritmo de cálculo de regla aplicada</a:t>
            </a:r>
          </a:p>
          <a:p>
            <a:pPr marL="685800" indent="-685800"/>
            <a:r>
              <a:rPr lang="es-ES" sz="1600" dirty="0" err="1">
                <a:solidFill>
                  <a:srgbClr val="001C35"/>
                </a:solidFill>
                <a:latin typeface="Poppins" pitchFamily="2" charset="77"/>
              </a:rPr>
              <a:t>Subfijo</a:t>
            </a:r>
            <a:r>
              <a:rPr lang="es-ES" sz="1600" dirty="0">
                <a:solidFill>
                  <a:srgbClr val="001C35"/>
                </a:solidFill>
                <a:latin typeface="Poppins" pitchFamily="2" charset="77"/>
              </a:rPr>
              <a:t> </a:t>
            </a:r>
            <a:r>
              <a:rPr lang="es-ES" sz="1600" strike="sngStrike" dirty="0">
                <a:solidFill>
                  <a:srgbClr val="FF0000"/>
                </a:solidFill>
                <a:latin typeface="Poppins" pitchFamily="2" charset="77"/>
              </a:rPr>
              <a:t>!</a:t>
            </a:r>
            <a:r>
              <a:rPr lang="es-ES" sz="1600" strike="sngStrike" dirty="0" err="1">
                <a:solidFill>
                  <a:srgbClr val="FF0000"/>
                </a:solidFill>
                <a:latin typeface="Poppins" pitchFamily="2" charset="77"/>
              </a:rPr>
              <a:t>important</a:t>
            </a:r>
            <a:endParaRPr lang="en-US" sz="1600" strike="sngStrike" dirty="0">
              <a:solidFill>
                <a:srgbClr val="FF0000"/>
              </a:solidFill>
              <a:latin typeface="Poppins" pitchFamily="2" charset="77"/>
            </a:endParaRPr>
          </a:p>
          <a:p>
            <a:pPr marL="0" indent="0">
              <a:lnSpc>
                <a:spcPct val="100000"/>
              </a:lnSpc>
              <a:buNone/>
            </a:pPr>
            <a:endParaRPr lang="es-ES" sz="1600" dirty="0">
              <a:solidFill>
                <a:srgbClr val="001C35"/>
              </a:solidFill>
              <a:latin typeface="Poppins" pitchFamily="2" charset="77"/>
              <a:cs typeface="Poppins" pitchFamily="2" charset="77"/>
            </a:endParaRPr>
          </a:p>
        </p:txBody>
      </p:sp>
    </p:spTree>
    <p:extLst>
      <p:ext uri="{BB962C8B-B14F-4D97-AF65-F5344CB8AC3E}">
        <p14:creationId xmlns:p14="http://schemas.microsoft.com/office/powerpoint/2010/main" val="37908064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23E60C-45C4-7842-820E-1B9863AEB3D2}"/>
              </a:ext>
            </a:extLst>
          </p:cNvPr>
          <p:cNvSpPr>
            <a:spLocks noGrp="1"/>
          </p:cNvSpPr>
          <p:nvPr>
            <p:ph type="title"/>
          </p:nvPr>
        </p:nvSpPr>
        <p:spPr/>
        <p:txBody>
          <a:bodyPr>
            <a:normAutofit/>
          </a:bodyPr>
          <a:lstStyle/>
          <a:p>
            <a:r>
              <a:rPr lang="es-ES" sz="3500" b="1" dirty="0">
                <a:solidFill>
                  <a:srgbClr val="0045FF"/>
                </a:solidFill>
                <a:latin typeface="Poppins ExtraBold" pitchFamily="2" charset="77"/>
                <a:cs typeface="Poppins ExtraBold" pitchFamily="2" charset="77"/>
              </a:rPr>
              <a:t>Sintaxis CSS</a:t>
            </a:r>
          </a:p>
        </p:txBody>
      </p:sp>
      <p:sp>
        <p:nvSpPr>
          <p:cNvPr id="3" name="Marcador de contenido 2">
            <a:extLst>
              <a:ext uri="{FF2B5EF4-FFF2-40B4-BE49-F238E27FC236}">
                <a16:creationId xmlns:a16="http://schemas.microsoft.com/office/drawing/2014/main" id="{184473C1-7632-DD4C-B5AA-4D3D027D13E6}"/>
              </a:ext>
            </a:extLst>
          </p:cNvPr>
          <p:cNvSpPr>
            <a:spLocks noGrp="1"/>
          </p:cNvSpPr>
          <p:nvPr>
            <p:ph idx="1"/>
          </p:nvPr>
        </p:nvSpPr>
        <p:spPr/>
        <p:txBody>
          <a:bodyPr>
            <a:normAutofit/>
          </a:bodyPr>
          <a:lstStyle/>
          <a:p>
            <a:pPr marL="0" indent="0">
              <a:buNone/>
            </a:pPr>
            <a:r>
              <a:rPr lang="es-ES" sz="1600" dirty="0">
                <a:solidFill>
                  <a:srgbClr val="333941"/>
                </a:solidFill>
                <a:latin typeface="Consolas" panose="020B0609020204030204" pitchFamily="49" charset="0"/>
              </a:rPr>
              <a:t>[</a:t>
            </a:r>
            <a:r>
              <a:rPr lang="es-ES" sz="1600" dirty="0" err="1">
                <a:solidFill>
                  <a:srgbClr val="333941"/>
                </a:solidFill>
                <a:latin typeface="Consolas" panose="020B0609020204030204" pitchFamily="49" charset="0"/>
              </a:rPr>
              <a:t>prefijoSelector</a:t>
            </a:r>
            <a:r>
              <a:rPr lang="es-ES" sz="1600" dirty="0">
                <a:solidFill>
                  <a:srgbClr val="333941"/>
                </a:solidFill>
                <a:latin typeface="Consolas" panose="020B0609020204030204" pitchFamily="49" charset="0"/>
              </a:rPr>
              <a:t>]selector {</a:t>
            </a:r>
          </a:p>
          <a:p>
            <a:pPr marL="0" indent="0">
              <a:buNone/>
            </a:pPr>
            <a:r>
              <a:rPr lang="es-ES" sz="1600" dirty="0">
                <a:solidFill>
                  <a:srgbClr val="333941"/>
                </a:solidFill>
                <a:latin typeface="Consolas" panose="020B0609020204030204" pitchFamily="49" charset="0"/>
              </a:rPr>
              <a:t>  propiedad : valor;</a:t>
            </a:r>
          </a:p>
          <a:p>
            <a:pPr marL="0" indent="0">
              <a:buNone/>
            </a:pPr>
            <a:r>
              <a:rPr lang="es-ES" sz="1600" dirty="0">
                <a:solidFill>
                  <a:srgbClr val="333941"/>
                </a:solidFill>
                <a:latin typeface="Consolas" panose="020B0609020204030204" pitchFamily="49" charset="0"/>
              </a:rPr>
              <a:t>}</a:t>
            </a:r>
          </a:p>
          <a:p>
            <a:pPr marL="0" indent="0">
              <a:buNone/>
            </a:pPr>
            <a:endParaRPr lang="es-ES" sz="1800" dirty="0"/>
          </a:p>
          <a:p>
            <a:pPr marL="0" indent="0">
              <a:buNone/>
            </a:pPr>
            <a:r>
              <a:rPr lang="es-ES" sz="1800" dirty="0"/>
              <a:t>Ejemplo:</a:t>
            </a:r>
          </a:p>
          <a:p>
            <a:pPr marL="0" indent="0">
              <a:buNone/>
            </a:pPr>
            <a:r>
              <a:rPr lang="es-ES" sz="1600" dirty="0" err="1">
                <a:solidFill>
                  <a:schemeClr val="accent1"/>
                </a:solidFill>
                <a:latin typeface="Consolas" panose="020B0609020204030204" pitchFamily="49" charset="0"/>
              </a:rPr>
              <a:t>p</a:t>
            </a:r>
            <a:r>
              <a:rPr lang="es-ES" sz="1600" dirty="0" err="1">
                <a:solidFill>
                  <a:srgbClr val="FF0000"/>
                </a:solidFill>
                <a:latin typeface="Consolas" panose="020B0609020204030204" pitchFamily="49" charset="0"/>
              </a:rPr>
              <a:t>.</a:t>
            </a:r>
            <a:r>
              <a:rPr lang="es-ES" sz="1600" dirty="0" err="1">
                <a:solidFill>
                  <a:schemeClr val="accent6"/>
                </a:solidFill>
                <a:latin typeface="Consolas" panose="020B0609020204030204" pitchFamily="49" charset="0"/>
              </a:rPr>
              <a:t>parrafoRojo</a:t>
            </a:r>
            <a:r>
              <a:rPr lang="es-ES" sz="1600" dirty="0">
                <a:solidFill>
                  <a:srgbClr val="333941"/>
                </a:solidFill>
                <a:latin typeface="Consolas" panose="020B0609020204030204" pitchFamily="49" charset="0"/>
              </a:rPr>
              <a:t>{</a:t>
            </a:r>
          </a:p>
          <a:p>
            <a:pPr marL="0" indent="0">
              <a:buNone/>
            </a:pPr>
            <a:r>
              <a:rPr lang="es-ES" sz="1600" dirty="0">
                <a:solidFill>
                  <a:srgbClr val="333941"/>
                </a:solidFill>
                <a:latin typeface="Consolas" panose="020B0609020204030204" pitchFamily="49" charset="0"/>
              </a:rPr>
              <a:t>   </a:t>
            </a:r>
            <a:r>
              <a:rPr lang="es-ES" sz="1600" dirty="0">
                <a:solidFill>
                  <a:schemeClr val="accent2"/>
                </a:solidFill>
                <a:latin typeface="Consolas" panose="020B0609020204030204" pitchFamily="49" charset="0"/>
              </a:rPr>
              <a:t>color</a:t>
            </a:r>
            <a:r>
              <a:rPr lang="es-ES" sz="1600" dirty="0">
                <a:solidFill>
                  <a:srgbClr val="333941"/>
                </a:solidFill>
                <a:latin typeface="Consolas" panose="020B0609020204030204" pitchFamily="49" charset="0"/>
              </a:rPr>
              <a:t>: </a:t>
            </a:r>
            <a:r>
              <a:rPr lang="es-ES" sz="1600" dirty="0">
                <a:solidFill>
                  <a:schemeClr val="accent4"/>
                </a:solidFill>
                <a:latin typeface="Consolas" panose="020B0609020204030204" pitchFamily="49" charset="0"/>
              </a:rPr>
              <a:t>#FF0000</a:t>
            </a:r>
            <a:r>
              <a:rPr lang="es-ES" sz="1600" dirty="0">
                <a:solidFill>
                  <a:srgbClr val="333941"/>
                </a:solidFill>
                <a:latin typeface="Consolas" panose="020B0609020204030204" pitchFamily="49" charset="0"/>
              </a:rPr>
              <a:t>;</a:t>
            </a:r>
          </a:p>
          <a:p>
            <a:pPr marL="0" indent="0">
              <a:buNone/>
            </a:pPr>
            <a:r>
              <a:rPr lang="es-ES" sz="1600" dirty="0">
                <a:solidFill>
                  <a:srgbClr val="333941"/>
                </a:solidFill>
                <a:latin typeface="Consolas" panose="020B0609020204030204" pitchFamily="49" charset="0"/>
              </a:rPr>
              <a:t>}</a:t>
            </a:r>
            <a:endParaRPr lang="es-ES" sz="1600" dirty="0"/>
          </a:p>
          <a:p>
            <a:pPr marL="0" indent="0">
              <a:lnSpc>
                <a:spcPct val="100000"/>
              </a:lnSpc>
              <a:buNone/>
            </a:pPr>
            <a:endParaRPr lang="es-ES" sz="1600" dirty="0">
              <a:solidFill>
                <a:srgbClr val="001C35"/>
              </a:solidFill>
              <a:latin typeface="Poppins" pitchFamily="2" charset="77"/>
              <a:cs typeface="Poppins" pitchFamily="2" charset="77"/>
            </a:endParaRPr>
          </a:p>
        </p:txBody>
      </p:sp>
    </p:spTree>
    <p:extLst>
      <p:ext uri="{BB962C8B-B14F-4D97-AF65-F5344CB8AC3E}">
        <p14:creationId xmlns:p14="http://schemas.microsoft.com/office/powerpoint/2010/main" val="17199323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23E60C-45C4-7842-820E-1B9863AEB3D2}"/>
              </a:ext>
            </a:extLst>
          </p:cNvPr>
          <p:cNvSpPr>
            <a:spLocks noGrp="1"/>
          </p:cNvSpPr>
          <p:nvPr>
            <p:ph type="title"/>
          </p:nvPr>
        </p:nvSpPr>
        <p:spPr/>
        <p:txBody>
          <a:bodyPr>
            <a:normAutofit/>
          </a:bodyPr>
          <a:lstStyle/>
          <a:p>
            <a:r>
              <a:rPr lang="es-ES" sz="3500" b="1" dirty="0">
                <a:solidFill>
                  <a:srgbClr val="0045FF"/>
                </a:solidFill>
                <a:latin typeface="Poppins ExtraBold" pitchFamily="2" charset="77"/>
                <a:cs typeface="Poppins ExtraBold" pitchFamily="2" charset="77"/>
              </a:rPr>
              <a:t>Selectores CSS</a:t>
            </a:r>
          </a:p>
        </p:txBody>
      </p:sp>
      <p:sp>
        <p:nvSpPr>
          <p:cNvPr id="3" name="Marcador de contenido 2">
            <a:extLst>
              <a:ext uri="{FF2B5EF4-FFF2-40B4-BE49-F238E27FC236}">
                <a16:creationId xmlns:a16="http://schemas.microsoft.com/office/drawing/2014/main" id="{184473C1-7632-DD4C-B5AA-4D3D027D13E6}"/>
              </a:ext>
            </a:extLst>
          </p:cNvPr>
          <p:cNvSpPr>
            <a:spLocks noGrp="1"/>
          </p:cNvSpPr>
          <p:nvPr>
            <p:ph idx="1"/>
          </p:nvPr>
        </p:nvSpPr>
        <p:spPr>
          <a:xfrm>
            <a:off x="838200" y="1690688"/>
            <a:ext cx="10515600" cy="4486275"/>
          </a:xfrm>
        </p:spPr>
        <p:txBody>
          <a:bodyPr>
            <a:normAutofit fontScale="92500" lnSpcReduction="20000"/>
          </a:bodyPr>
          <a:lstStyle/>
          <a:p>
            <a:pPr marL="0" indent="0">
              <a:buNone/>
            </a:pPr>
            <a:r>
              <a:rPr lang="es-ES" sz="1600" dirty="0">
                <a:solidFill>
                  <a:srgbClr val="001C35"/>
                </a:solidFill>
                <a:latin typeface="Poppins" pitchFamily="2" charset="77"/>
              </a:rPr>
              <a:t>Los selectores son un tipo de nomenclatura que sirve para identificar una colección de nodos del árbol del DOM. Pueden construirse fórmulas muy complejas, pero para la maquetación por lo general se utilizan elementos sencillos.</a:t>
            </a:r>
          </a:p>
          <a:p>
            <a:endParaRPr lang="es-ES" sz="1600" dirty="0"/>
          </a:p>
          <a:p>
            <a:pPr marL="0" indent="0">
              <a:buNone/>
            </a:pPr>
            <a:r>
              <a:rPr lang="es-ES" sz="1600" b="1" dirty="0"/>
              <a:t>Id</a:t>
            </a:r>
          </a:p>
          <a:p>
            <a:pPr marL="0" indent="0">
              <a:buNone/>
            </a:pPr>
            <a:r>
              <a:rPr lang="es-ES" sz="1600" dirty="0">
                <a:solidFill>
                  <a:srgbClr val="001C35"/>
                </a:solidFill>
                <a:latin typeface="Poppins" pitchFamily="2" charset="77"/>
              </a:rPr>
              <a:t>El prefijo del selector es: # y salvo excepciones su uso está desaconsejado para la maquetación, puesto que los atributos id con frecuencia son recursos gestionados y/o generados por </a:t>
            </a:r>
            <a:r>
              <a:rPr lang="es-ES" sz="1600" dirty="0" err="1">
                <a:solidFill>
                  <a:srgbClr val="001C35"/>
                </a:solidFill>
                <a:latin typeface="Poppins" pitchFamily="2" charset="77"/>
              </a:rPr>
              <a:t>javascript</a:t>
            </a:r>
            <a:r>
              <a:rPr lang="es-ES" sz="1600" dirty="0">
                <a:solidFill>
                  <a:srgbClr val="001C35"/>
                </a:solidFill>
                <a:latin typeface="Poppins" pitchFamily="2" charset="77"/>
              </a:rPr>
              <a:t>.</a:t>
            </a:r>
          </a:p>
          <a:p>
            <a:pPr marL="0" indent="0">
              <a:buNone/>
            </a:pPr>
            <a:r>
              <a:rPr lang="es-ES" sz="1600" dirty="0">
                <a:solidFill>
                  <a:srgbClr val="333941"/>
                </a:solidFill>
                <a:latin typeface="Consolas" panose="020B0609020204030204" pitchFamily="49" charset="0"/>
              </a:rPr>
              <a:t>	#</a:t>
            </a:r>
            <a:r>
              <a:rPr lang="es-ES" sz="1600" dirty="0" err="1">
                <a:solidFill>
                  <a:srgbClr val="333941"/>
                </a:solidFill>
                <a:latin typeface="Consolas" panose="020B0609020204030204" pitchFamily="49" charset="0"/>
              </a:rPr>
              <a:t>cabeceraPaginaHome</a:t>
            </a:r>
            <a:r>
              <a:rPr lang="es-ES" sz="1600" dirty="0">
                <a:solidFill>
                  <a:srgbClr val="333941"/>
                </a:solidFill>
                <a:latin typeface="Consolas" panose="020B0609020204030204" pitchFamily="49" charset="0"/>
              </a:rPr>
              <a:t>{</a:t>
            </a:r>
            <a:r>
              <a:rPr lang="es-ES" sz="1600" dirty="0" err="1">
                <a:solidFill>
                  <a:srgbClr val="333941"/>
                </a:solidFill>
                <a:latin typeface="Consolas" panose="020B0609020204030204" pitchFamily="49" charset="0"/>
              </a:rPr>
              <a:t>border</a:t>
            </a:r>
            <a:r>
              <a:rPr lang="es-ES" sz="1600" dirty="0">
                <a:solidFill>
                  <a:srgbClr val="333941"/>
                </a:solidFill>
                <a:latin typeface="Consolas" panose="020B0609020204030204" pitchFamily="49" charset="0"/>
              </a:rPr>
              <a:t>: 2px </a:t>
            </a:r>
            <a:r>
              <a:rPr lang="es-ES" sz="1600" dirty="0" err="1">
                <a:solidFill>
                  <a:srgbClr val="333941"/>
                </a:solidFill>
                <a:latin typeface="Consolas" panose="020B0609020204030204" pitchFamily="49" charset="0"/>
              </a:rPr>
              <a:t>solid</a:t>
            </a:r>
            <a:r>
              <a:rPr lang="es-ES" sz="1600" dirty="0">
                <a:solidFill>
                  <a:srgbClr val="333941"/>
                </a:solidFill>
                <a:latin typeface="Consolas" panose="020B0609020204030204" pitchFamily="49" charset="0"/>
              </a:rPr>
              <a:t> #444444;}</a:t>
            </a:r>
            <a:endParaRPr lang="es-ES" sz="1600" dirty="0"/>
          </a:p>
          <a:p>
            <a:pPr marL="0" indent="0">
              <a:buNone/>
            </a:pPr>
            <a:r>
              <a:rPr lang="es-ES" sz="1600" b="1" dirty="0"/>
              <a:t>Clase</a:t>
            </a:r>
          </a:p>
          <a:p>
            <a:pPr marL="0" indent="0">
              <a:buNone/>
            </a:pPr>
            <a:r>
              <a:rPr lang="es-ES" sz="1600" dirty="0">
                <a:solidFill>
                  <a:srgbClr val="001C35"/>
                </a:solidFill>
                <a:latin typeface="Poppins" pitchFamily="2" charset="77"/>
              </a:rPr>
              <a:t>El prefijo del selector es el . y es con diferencia el más utilizando en maquetación.</a:t>
            </a:r>
          </a:p>
          <a:p>
            <a:pPr marL="0" indent="0">
              <a:buNone/>
            </a:pPr>
            <a:r>
              <a:rPr lang="es-ES" sz="1600" dirty="0">
                <a:solidFill>
                  <a:srgbClr val="333941"/>
                </a:solidFill>
                <a:latin typeface="Consolas" panose="020B0609020204030204" pitchFamily="49" charset="0"/>
              </a:rPr>
              <a:t>	.</a:t>
            </a:r>
            <a:r>
              <a:rPr lang="es-ES" sz="1600" dirty="0" err="1">
                <a:solidFill>
                  <a:srgbClr val="333941"/>
                </a:solidFill>
                <a:latin typeface="Consolas" panose="020B0609020204030204" pitchFamily="49" charset="0"/>
              </a:rPr>
              <a:t>textoRojo</a:t>
            </a:r>
            <a:r>
              <a:rPr lang="es-ES" sz="1600" dirty="0">
                <a:solidFill>
                  <a:srgbClr val="333941"/>
                </a:solidFill>
                <a:latin typeface="Consolas" panose="020B0609020204030204" pitchFamily="49" charset="0"/>
              </a:rPr>
              <a:t>{color: #ff0000;}</a:t>
            </a:r>
            <a:endParaRPr lang="es-ES" sz="1600" dirty="0"/>
          </a:p>
          <a:p>
            <a:pPr marL="0" indent="0">
              <a:buNone/>
            </a:pPr>
            <a:r>
              <a:rPr lang="es-ES" sz="1600" b="1" dirty="0"/>
              <a:t>Etiqueta</a:t>
            </a:r>
            <a:endParaRPr lang="es-ES" sz="1600" dirty="0"/>
          </a:p>
          <a:p>
            <a:pPr marL="0" indent="0">
              <a:buNone/>
            </a:pPr>
            <a:r>
              <a:rPr lang="es-ES" sz="1600" dirty="0">
                <a:solidFill>
                  <a:srgbClr val="001C35"/>
                </a:solidFill>
                <a:latin typeface="Poppins" pitchFamily="2" charset="77"/>
              </a:rPr>
              <a:t>Si no incluye ningún prefijo selector se entiende que el selector es una etiqueta. Salvo excepciones, su uso está desaconsejado en maquetación.</a:t>
            </a:r>
          </a:p>
          <a:p>
            <a:pPr marL="0" indent="0">
              <a:buNone/>
            </a:pPr>
            <a:r>
              <a:rPr lang="es-ES" sz="1600" dirty="0">
                <a:solidFill>
                  <a:srgbClr val="333941"/>
                </a:solidFill>
                <a:latin typeface="Consolas" panose="020B0609020204030204" pitchFamily="49" charset="0"/>
              </a:rPr>
              <a:t>	p{font-size:14px;}</a:t>
            </a:r>
            <a:endParaRPr lang="es-ES" sz="1600" dirty="0"/>
          </a:p>
          <a:p>
            <a:pPr marL="0" indent="0">
              <a:lnSpc>
                <a:spcPct val="100000"/>
              </a:lnSpc>
              <a:buNone/>
            </a:pPr>
            <a:endParaRPr lang="es-ES" sz="1600" dirty="0">
              <a:solidFill>
                <a:srgbClr val="001C35"/>
              </a:solidFill>
              <a:latin typeface="Poppins" pitchFamily="2" charset="77"/>
              <a:cs typeface="Poppins" pitchFamily="2" charset="77"/>
            </a:endParaRPr>
          </a:p>
          <a:p>
            <a:pPr marL="0" indent="0">
              <a:lnSpc>
                <a:spcPct val="100000"/>
              </a:lnSpc>
              <a:buNone/>
            </a:pPr>
            <a:r>
              <a:rPr lang="es-ES" sz="1600" dirty="0">
                <a:solidFill>
                  <a:srgbClr val="001C35"/>
                </a:solidFill>
                <a:latin typeface="Poppins" pitchFamily="2" charset="77"/>
                <a:cs typeface="Poppins" pitchFamily="2" charset="77"/>
              </a:rPr>
              <a:t>Nota: Estos mismos selectores se utilizan desde JavaScript para seleccionar los nodos del DOM sobre los que realizar una determinada acción.</a:t>
            </a:r>
          </a:p>
        </p:txBody>
      </p:sp>
    </p:spTree>
    <p:extLst>
      <p:ext uri="{BB962C8B-B14F-4D97-AF65-F5344CB8AC3E}">
        <p14:creationId xmlns:p14="http://schemas.microsoft.com/office/powerpoint/2010/main" val="25421839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23E60C-45C4-7842-820E-1B9863AEB3D2}"/>
              </a:ext>
            </a:extLst>
          </p:cNvPr>
          <p:cNvSpPr>
            <a:spLocks noGrp="1"/>
          </p:cNvSpPr>
          <p:nvPr>
            <p:ph type="title"/>
          </p:nvPr>
        </p:nvSpPr>
        <p:spPr/>
        <p:txBody>
          <a:bodyPr>
            <a:normAutofit/>
          </a:bodyPr>
          <a:lstStyle/>
          <a:p>
            <a:r>
              <a:rPr lang="es-ES" sz="3500" b="1" dirty="0">
                <a:solidFill>
                  <a:srgbClr val="0045FF"/>
                </a:solidFill>
                <a:latin typeface="Poppins ExtraBold" pitchFamily="2" charset="77"/>
                <a:cs typeface="Poppins ExtraBold" pitchFamily="2" charset="77"/>
              </a:rPr>
              <a:t>Combinación de selectores CSS</a:t>
            </a:r>
          </a:p>
        </p:txBody>
      </p:sp>
      <p:sp>
        <p:nvSpPr>
          <p:cNvPr id="3" name="Marcador de contenido 2">
            <a:extLst>
              <a:ext uri="{FF2B5EF4-FFF2-40B4-BE49-F238E27FC236}">
                <a16:creationId xmlns:a16="http://schemas.microsoft.com/office/drawing/2014/main" id="{184473C1-7632-DD4C-B5AA-4D3D027D13E6}"/>
              </a:ext>
            </a:extLst>
          </p:cNvPr>
          <p:cNvSpPr>
            <a:spLocks noGrp="1"/>
          </p:cNvSpPr>
          <p:nvPr>
            <p:ph idx="1"/>
          </p:nvPr>
        </p:nvSpPr>
        <p:spPr>
          <a:xfrm>
            <a:off x="838200" y="1690688"/>
            <a:ext cx="10515600" cy="4486275"/>
          </a:xfrm>
        </p:spPr>
        <p:txBody>
          <a:bodyPr>
            <a:normAutofit/>
          </a:bodyPr>
          <a:lstStyle/>
          <a:p>
            <a:pPr marL="0" indent="0">
              <a:buNone/>
            </a:pPr>
            <a:r>
              <a:rPr lang="es-ES" sz="1600" dirty="0">
                <a:latin typeface="Poppins"/>
              </a:rPr>
              <a:t>Juntos: Dos o más selectores juntos indican que las reglas solo se aplicarán a los elementos que cumplan con todos los selectores en el mismo nodo.</a:t>
            </a:r>
          </a:p>
          <a:p>
            <a:pPr marL="0" indent="0">
              <a:buNone/>
            </a:pPr>
            <a:r>
              <a:rPr lang="es-ES" sz="1600" dirty="0">
                <a:latin typeface="Poppins"/>
              </a:rPr>
              <a:t>Separados: Un espacio en blanco entre selectores indica que los de la izquierda se corresponden con algún nodo padre.</a:t>
            </a:r>
          </a:p>
          <a:p>
            <a:pPr marL="0" indent="0">
              <a:buNone/>
            </a:pPr>
            <a:r>
              <a:rPr lang="es-ES" sz="2000" b="1" dirty="0">
                <a:solidFill>
                  <a:srgbClr val="333941"/>
                </a:solidFill>
                <a:latin typeface="Poppins"/>
              </a:rPr>
              <a:t>+</a:t>
            </a:r>
            <a:r>
              <a:rPr lang="es-ES" sz="1600" dirty="0">
                <a:latin typeface="Poppins"/>
              </a:rPr>
              <a:t> : Indica que el selector anterior no se corresponde con un nodo padre, sino con el nodo hermano inmediatamente anterior.</a:t>
            </a:r>
          </a:p>
          <a:p>
            <a:pPr marL="0" indent="0">
              <a:buNone/>
            </a:pPr>
            <a:r>
              <a:rPr lang="es-ES" sz="2000" b="1" dirty="0">
                <a:solidFill>
                  <a:srgbClr val="333941"/>
                </a:solidFill>
                <a:latin typeface="Poppins"/>
              </a:rPr>
              <a:t>~</a:t>
            </a:r>
            <a:r>
              <a:rPr lang="es-ES" sz="2000" b="1" dirty="0">
                <a:latin typeface="Poppins"/>
              </a:rPr>
              <a:t> </a:t>
            </a:r>
            <a:r>
              <a:rPr lang="es-ES" sz="1600" dirty="0">
                <a:latin typeface="Poppins"/>
              </a:rPr>
              <a:t>: Igual que el ‘</a:t>
            </a:r>
            <a:r>
              <a:rPr lang="es-ES" sz="1600" dirty="0">
                <a:solidFill>
                  <a:srgbClr val="333941"/>
                </a:solidFill>
                <a:latin typeface="Poppins"/>
              </a:rPr>
              <a:t>+</a:t>
            </a:r>
            <a:r>
              <a:rPr lang="es-ES" sz="1600" dirty="0">
                <a:latin typeface="Poppins"/>
              </a:rPr>
              <a:t>’ pero en este caso no tiene que se el hermano inmediatamente anterior.</a:t>
            </a:r>
            <a:endParaRPr lang="es-ES" sz="1600" dirty="0">
              <a:solidFill>
                <a:srgbClr val="333941"/>
              </a:solidFill>
              <a:latin typeface="Poppins"/>
            </a:endParaRPr>
          </a:p>
          <a:p>
            <a:pPr marL="0" indent="0">
              <a:buNone/>
            </a:pPr>
            <a:r>
              <a:rPr lang="es-ES" sz="2000" b="1" dirty="0">
                <a:solidFill>
                  <a:srgbClr val="333941"/>
                </a:solidFill>
                <a:latin typeface="Poppins"/>
              </a:rPr>
              <a:t>&gt;</a:t>
            </a:r>
            <a:r>
              <a:rPr lang="es-ES" sz="1600" dirty="0">
                <a:latin typeface="Poppins"/>
              </a:rPr>
              <a:t> : Indica que el selector anterior se debe corresponder con el nodo padre inmediato.</a:t>
            </a:r>
            <a:endParaRPr lang="es-ES" sz="1600" dirty="0">
              <a:solidFill>
                <a:srgbClr val="333941"/>
              </a:solidFill>
              <a:latin typeface="Poppins"/>
            </a:endParaRPr>
          </a:p>
          <a:p>
            <a:pPr marL="0" indent="0">
              <a:buNone/>
            </a:pPr>
            <a:endParaRPr lang="es-ES" sz="1600" dirty="0">
              <a:solidFill>
                <a:srgbClr val="001C35"/>
              </a:solidFill>
              <a:latin typeface="Poppins" pitchFamily="2" charset="77"/>
              <a:cs typeface="Poppins" pitchFamily="2" charset="77"/>
            </a:endParaRPr>
          </a:p>
        </p:txBody>
      </p:sp>
    </p:spTree>
    <p:extLst>
      <p:ext uri="{BB962C8B-B14F-4D97-AF65-F5344CB8AC3E}">
        <p14:creationId xmlns:p14="http://schemas.microsoft.com/office/powerpoint/2010/main" val="35618938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23E60C-45C4-7842-820E-1B9863AEB3D2}"/>
              </a:ext>
            </a:extLst>
          </p:cNvPr>
          <p:cNvSpPr>
            <a:spLocks noGrp="1"/>
          </p:cNvSpPr>
          <p:nvPr>
            <p:ph type="title"/>
          </p:nvPr>
        </p:nvSpPr>
        <p:spPr/>
        <p:txBody>
          <a:bodyPr>
            <a:normAutofit/>
          </a:bodyPr>
          <a:lstStyle/>
          <a:p>
            <a:r>
              <a:rPr lang="es-ES" sz="3500" b="1" dirty="0">
                <a:solidFill>
                  <a:srgbClr val="0045FF"/>
                </a:solidFill>
                <a:latin typeface="Poppins ExtraBold" pitchFamily="2" charset="77"/>
                <a:cs typeface="Poppins ExtraBold" pitchFamily="2" charset="77"/>
              </a:rPr>
              <a:t>Práctica 1 con CSS</a:t>
            </a:r>
          </a:p>
        </p:txBody>
      </p:sp>
      <p:sp>
        <p:nvSpPr>
          <p:cNvPr id="3" name="Marcador de contenido 2">
            <a:extLst>
              <a:ext uri="{FF2B5EF4-FFF2-40B4-BE49-F238E27FC236}">
                <a16:creationId xmlns:a16="http://schemas.microsoft.com/office/drawing/2014/main" id="{184473C1-7632-DD4C-B5AA-4D3D027D13E6}"/>
              </a:ext>
            </a:extLst>
          </p:cNvPr>
          <p:cNvSpPr>
            <a:spLocks noGrp="1"/>
          </p:cNvSpPr>
          <p:nvPr>
            <p:ph idx="1"/>
          </p:nvPr>
        </p:nvSpPr>
        <p:spPr>
          <a:xfrm>
            <a:off x="838200" y="1690688"/>
            <a:ext cx="10515600" cy="4486275"/>
          </a:xfrm>
        </p:spPr>
        <p:txBody>
          <a:bodyPr>
            <a:normAutofit/>
          </a:bodyPr>
          <a:lstStyle/>
          <a:p>
            <a:pPr marL="0" indent="0">
              <a:buNone/>
            </a:pPr>
            <a:r>
              <a:rPr lang="es-ES" sz="1600" dirty="0">
                <a:latin typeface="Poppins"/>
              </a:rPr>
              <a:t>La siguiente aplicación sirve para ir probando el uso de los selectores CSS.</a:t>
            </a:r>
          </a:p>
          <a:p>
            <a:pPr marL="0" indent="0">
              <a:buNone/>
            </a:pPr>
            <a:r>
              <a:rPr lang="es-ES" sz="1600" dirty="0">
                <a:solidFill>
                  <a:srgbClr val="333941"/>
                </a:solidFill>
                <a:latin typeface="Poppins"/>
              </a:rPr>
              <a:t>Con lo visto hasta ahora, se pueden completar los 14 primeros niveles.</a:t>
            </a:r>
          </a:p>
          <a:p>
            <a:pPr marL="0" indent="0">
              <a:buNone/>
            </a:pPr>
            <a:r>
              <a:rPr lang="es-ES" sz="1600" dirty="0">
                <a:hlinkClick r:id="rId3"/>
              </a:rPr>
              <a:t>http://flukeout.github.io/#</a:t>
            </a:r>
            <a:endParaRPr lang="es-ES" sz="1600" dirty="0">
              <a:solidFill>
                <a:srgbClr val="333941"/>
              </a:solidFill>
              <a:latin typeface="Poppins"/>
            </a:endParaRPr>
          </a:p>
          <a:p>
            <a:pPr marL="0" indent="0">
              <a:buNone/>
            </a:pPr>
            <a:endParaRPr lang="es-ES" sz="1600" dirty="0">
              <a:solidFill>
                <a:srgbClr val="001C35"/>
              </a:solidFill>
              <a:latin typeface="Poppins" pitchFamily="2" charset="77"/>
              <a:cs typeface="Poppins" pitchFamily="2" charset="77"/>
            </a:endParaRPr>
          </a:p>
        </p:txBody>
      </p:sp>
      <p:sp>
        <p:nvSpPr>
          <p:cNvPr id="4" name="Rectángulo: esquinas redondeadas 3">
            <a:hlinkClick r:id="rId3"/>
            <a:extLst>
              <a:ext uri="{FF2B5EF4-FFF2-40B4-BE49-F238E27FC236}">
                <a16:creationId xmlns:a16="http://schemas.microsoft.com/office/drawing/2014/main" id="{00F94268-0533-4392-B3DC-9FA5E97EBDD2}"/>
              </a:ext>
            </a:extLst>
          </p:cNvPr>
          <p:cNvSpPr/>
          <p:nvPr/>
        </p:nvSpPr>
        <p:spPr>
          <a:xfrm>
            <a:off x="3105150" y="3429000"/>
            <a:ext cx="5257800" cy="819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Juego de selectores CSS</a:t>
            </a:r>
          </a:p>
        </p:txBody>
      </p:sp>
    </p:spTree>
    <p:extLst>
      <p:ext uri="{BB962C8B-B14F-4D97-AF65-F5344CB8AC3E}">
        <p14:creationId xmlns:p14="http://schemas.microsoft.com/office/powerpoint/2010/main" val="36302958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23E60C-45C4-7842-820E-1B9863AEB3D2}"/>
              </a:ext>
            </a:extLst>
          </p:cNvPr>
          <p:cNvSpPr>
            <a:spLocks noGrp="1"/>
          </p:cNvSpPr>
          <p:nvPr>
            <p:ph type="title"/>
          </p:nvPr>
        </p:nvSpPr>
        <p:spPr/>
        <p:txBody>
          <a:bodyPr>
            <a:normAutofit/>
          </a:bodyPr>
          <a:lstStyle/>
          <a:p>
            <a:r>
              <a:rPr lang="es-ES" sz="3500" b="1" dirty="0">
                <a:solidFill>
                  <a:srgbClr val="0045FF"/>
                </a:solidFill>
                <a:latin typeface="Poppins ExtraBold" pitchFamily="2" charset="77"/>
                <a:cs typeface="Poppins ExtraBold" pitchFamily="2" charset="77"/>
              </a:rPr>
              <a:t>Valores CSS</a:t>
            </a:r>
          </a:p>
        </p:txBody>
      </p:sp>
      <p:sp>
        <p:nvSpPr>
          <p:cNvPr id="3" name="Marcador de contenido 2">
            <a:extLst>
              <a:ext uri="{FF2B5EF4-FFF2-40B4-BE49-F238E27FC236}">
                <a16:creationId xmlns:a16="http://schemas.microsoft.com/office/drawing/2014/main" id="{184473C1-7632-DD4C-B5AA-4D3D027D13E6}"/>
              </a:ext>
            </a:extLst>
          </p:cNvPr>
          <p:cNvSpPr>
            <a:spLocks noGrp="1"/>
          </p:cNvSpPr>
          <p:nvPr>
            <p:ph idx="1"/>
          </p:nvPr>
        </p:nvSpPr>
        <p:spPr>
          <a:xfrm>
            <a:off x="838200" y="1690688"/>
            <a:ext cx="10515600" cy="4802187"/>
          </a:xfrm>
        </p:spPr>
        <p:txBody>
          <a:bodyPr>
            <a:noAutofit/>
          </a:bodyPr>
          <a:lstStyle/>
          <a:p>
            <a:pPr marL="0" indent="0">
              <a:buNone/>
            </a:pPr>
            <a:r>
              <a:rPr lang="es-ES" sz="1600" dirty="0">
                <a:latin typeface="Poppins"/>
              </a:rPr>
              <a:t>Una propiedad CSS reescribe el valor por defecto (o indicado por un selector de menor peso) de un elemento o su contenido.</a:t>
            </a:r>
          </a:p>
          <a:p>
            <a:pPr marL="0" indent="0">
              <a:buNone/>
            </a:pPr>
            <a:r>
              <a:rPr lang="es-ES" sz="1600" dirty="0">
                <a:solidFill>
                  <a:srgbClr val="333941"/>
                </a:solidFill>
                <a:latin typeface="Poppins"/>
              </a:rPr>
              <a:t>Cada propiedad acepta un determinado tipo de valores:</a:t>
            </a:r>
          </a:p>
          <a:p>
            <a:pPr marL="0" indent="0">
              <a:buNone/>
            </a:pPr>
            <a:r>
              <a:rPr lang="en-US" sz="1600" dirty="0" err="1"/>
              <a:t>Valores</a:t>
            </a:r>
            <a:r>
              <a:rPr lang="en-US" sz="1600" dirty="0"/>
              <a:t> </a:t>
            </a:r>
            <a:r>
              <a:rPr lang="en-US" sz="1600" dirty="0" err="1"/>
              <a:t>predeterminados</a:t>
            </a:r>
            <a:r>
              <a:rPr lang="en-US" sz="1600" dirty="0"/>
              <a:t>: </a:t>
            </a:r>
            <a:r>
              <a:rPr lang="en-US" sz="1600" dirty="0" err="1"/>
              <a:t>Cuando</a:t>
            </a:r>
            <a:r>
              <a:rPr lang="en-US" sz="1600" dirty="0"/>
              <a:t> una </a:t>
            </a:r>
            <a:r>
              <a:rPr lang="en-US" sz="1600" dirty="0" err="1"/>
              <a:t>propiedad</a:t>
            </a:r>
            <a:r>
              <a:rPr lang="en-US" sz="1600" dirty="0"/>
              <a:t> solo </a:t>
            </a:r>
            <a:r>
              <a:rPr lang="en-US" sz="1600" dirty="0" err="1"/>
              <a:t>admite</a:t>
            </a:r>
            <a:r>
              <a:rPr lang="en-US" sz="1600" dirty="0"/>
              <a:t> </a:t>
            </a:r>
            <a:r>
              <a:rPr lang="en-US" sz="1600" dirty="0" err="1"/>
              <a:t>determinados</a:t>
            </a:r>
            <a:r>
              <a:rPr lang="en-US" sz="1600" dirty="0"/>
              <a:t> </a:t>
            </a:r>
            <a:r>
              <a:rPr lang="en-US" sz="1600" dirty="0" err="1"/>
              <a:t>valores</a:t>
            </a:r>
            <a:r>
              <a:rPr lang="en-US" sz="1600" dirty="0"/>
              <a:t>.</a:t>
            </a:r>
          </a:p>
          <a:p>
            <a:pPr marL="0" indent="0">
              <a:buNone/>
            </a:pPr>
            <a:r>
              <a:rPr lang="en-US" sz="1600" dirty="0" err="1"/>
              <a:t>Valores</a:t>
            </a:r>
            <a:r>
              <a:rPr lang="en-US" sz="1600" dirty="0"/>
              <a:t> variables (van </a:t>
            </a:r>
            <a:r>
              <a:rPr lang="en-US" sz="1600" dirty="0" err="1"/>
              <a:t>entrecomillados</a:t>
            </a:r>
            <a:r>
              <a:rPr lang="en-US" sz="1600" dirty="0"/>
              <a:t>): </a:t>
            </a:r>
            <a:r>
              <a:rPr lang="en-US" sz="1600" dirty="0" err="1"/>
              <a:t>Cuando</a:t>
            </a:r>
            <a:r>
              <a:rPr lang="en-US" sz="1600" dirty="0"/>
              <a:t> se </a:t>
            </a:r>
            <a:r>
              <a:rPr lang="en-US" sz="1600" dirty="0" err="1"/>
              <a:t>trata</a:t>
            </a:r>
            <a:r>
              <a:rPr lang="en-US" sz="1600" dirty="0"/>
              <a:t> de </a:t>
            </a:r>
            <a:r>
              <a:rPr lang="en-US" sz="1600" dirty="0" err="1"/>
              <a:t>medidas</a:t>
            </a:r>
            <a:r>
              <a:rPr lang="en-US" sz="1600" dirty="0"/>
              <a:t> o </a:t>
            </a:r>
            <a:r>
              <a:rPr lang="en-US" sz="1600" dirty="0" err="1"/>
              <a:t>textos</a:t>
            </a:r>
            <a:r>
              <a:rPr lang="en-US" sz="1600" dirty="0"/>
              <a:t>.</a:t>
            </a:r>
          </a:p>
          <a:p>
            <a:pPr marL="0" indent="0">
              <a:buNone/>
            </a:pPr>
            <a:endParaRPr lang="en-US" sz="1600" dirty="0"/>
          </a:p>
          <a:p>
            <a:r>
              <a:rPr lang="en-US" sz="1600" dirty="0" err="1"/>
              <a:t>Medidas</a:t>
            </a:r>
            <a:r>
              <a:rPr lang="en-US" sz="1600" dirty="0"/>
              <a:t> (</a:t>
            </a:r>
            <a:r>
              <a:rPr lang="es-ES" sz="1600" i="1" dirty="0" err="1">
                <a:latin typeface="Poppins"/>
              </a:rPr>
              <a:t>size</a:t>
            </a:r>
            <a:r>
              <a:rPr lang="es-ES" sz="1600" i="1" dirty="0">
                <a:latin typeface="Poppins"/>
              </a:rPr>
              <a:t>)</a:t>
            </a:r>
            <a:r>
              <a:rPr lang="en-US" sz="1600" dirty="0"/>
              <a:t>: </a:t>
            </a:r>
            <a:r>
              <a:rPr lang="en-US" sz="1600" dirty="0">
                <a:latin typeface="Poppins"/>
              </a:rPr>
              <a:t>px, %, </a:t>
            </a:r>
            <a:r>
              <a:rPr lang="en-US" sz="1600" dirty="0" err="1">
                <a:latin typeface="Poppins"/>
              </a:rPr>
              <a:t>em</a:t>
            </a:r>
            <a:r>
              <a:rPr lang="en-US" sz="1600" dirty="0">
                <a:latin typeface="Poppins"/>
              </a:rPr>
              <a:t>, rem, </a:t>
            </a:r>
            <a:r>
              <a:rPr lang="en-US" sz="1600" dirty="0" err="1">
                <a:latin typeface="Poppins"/>
              </a:rPr>
              <a:t>vh</a:t>
            </a:r>
            <a:r>
              <a:rPr lang="en-US" sz="1600" dirty="0">
                <a:latin typeface="Poppins"/>
              </a:rPr>
              <a:t>, </a:t>
            </a:r>
            <a:r>
              <a:rPr lang="en-US" sz="1600" dirty="0" err="1">
                <a:latin typeface="Poppins"/>
              </a:rPr>
              <a:t>vw</a:t>
            </a:r>
            <a:r>
              <a:rPr lang="en-US" sz="1600" dirty="0">
                <a:latin typeface="Poppins"/>
              </a:rPr>
              <a:t>, ~calc( ), …</a:t>
            </a:r>
          </a:p>
          <a:p>
            <a:r>
              <a:rPr lang="en-US" sz="1600" dirty="0" err="1"/>
              <a:t>Colores</a:t>
            </a:r>
            <a:r>
              <a:rPr lang="en-US" sz="1600" dirty="0"/>
              <a:t>: HEX, RGB, RGBA</a:t>
            </a:r>
          </a:p>
          <a:p>
            <a:r>
              <a:rPr lang="en-US" sz="1600" dirty="0" err="1"/>
              <a:t>Propiedades</a:t>
            </a:r>
            <a:r>
              <a:rPr lang="en-US" sz="1600" dirty="0"/>
              <a:t> </a:t>
            </a:r>
            <a:r>
              <a:rPr lang="en-US" sz="1600" dirty="0" err="1"/>
              <a:t>múltiples</a:t>
            </a:r>
            <a:r>
              <a:rPr lang="en-US" sz="1600" dirty="0"/>
              <a:t>: border/background/box-shadow…</a:t>
            </a:r>
          </a:p>
          <a:p>
            <a:pPr marL="0" indent="0">
              <a:buNone/>
            </a:pPr>
            <a:endParaRPr lang="es-ES" sz="1600" dirty="0">
              <a:solidFill>
                <a:srgbClr val="333941"/>
              </a:solidFill>
              <a:latin typeface="Poppins"/>
            </a:endParaRPr>
          </a:p>
          <a:p>
            <a:pPr marL="0" indent="0">
              <a:buNone/>
            </a:pPr>
            <a:endParaRPr lang="es-ES" sz="1600" dirty="0">
              <a:solidFill>
                <a:srgbClr val="001C35"/>
              </a:solidFill>
              <a:latin typeface="Poppins" pitchFamily="2" charset="77"/>
              <a:cs typeface="Poppins" pitchFamily="2" charset="77"/>
            </a:endParaRPr>
          </a:p>
        </p:txBody>
      </p:sp>
    </p:spTree>
    <p:extLst>
      <p:ext uri="{BB962C8B-B14F-4D97-AF65-F5344CB8AC3E}">
        <p14:creationId xmlns:p14="http://schemas.microsoft.com/office/powerpoint/2010/main" val="28050786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23E60C-45C4-7842-820E-1B9863AEB3D2}"/>
              </a:ext>
            </a:extLst>
          </p:cNvPr>
          <p:cNvSpPr>
            <a:spLocks noGrp="1"/>
          </p:cNvSpPr>
          <p:nvPr>
            <p:ph type="title"/>
          </p:nvPr>
        </p:nvSpPr>
        <p:spPr/>
        <p:txBody>
          <a:bodyPr>
            <a:normAutofit/>
          </a:bodyPr>
          <a:lstStyle/>
          <a:p>
            <a:r>
              <a:rPr lang="es-ES" sz="3500" b="1" dirty="0">
                <a:solidFill>
                  <a:srgbClr val="0045FF"/>
                </a:solidFill>
                <a:latin typeface="Poppins ExtraBold" pitchFamily="2" charset="77"/>
                <a:cs typeface="Poppins ExtraBold" pitchFamily="2" charset="77"/>
              </a:rPr>
              <a:t>Propiedades para texto</a:t>
            </a:r>
          </a:p>
        </p:txBody>
      </p:sp>
      <p:sp>
        <p:nvSpPr>
          <p:cNvPr id="3" name="Marcador de contenido 2">
            <a:extLst>
              <a:ext uri="{FF2B5EF4-FFF2-40B4-BE49-F238E27FC236}">
                <a16:creationId xmlns:a16="http://schemas.microsoft.com/office/drawing/2014/main" id="{184473C1-7632-DD4C-B5AA-4D3D027D13E6}"/>
              </a:ext>
            </a:extLst>
          </p:cNvPr>
          <p:cNvSpPr>
            <a:spLocks noGrp="1"/>
          </p:cNvSpPr>
          <p:nvPr>
            <p:ph idx="1"/>
          </p:nvPr>
        </p:nvSpPr>
        <p:spPr>
          <a:xfrm>
            <a:off x="838200" y="1690688"/>
            <a:ext cx="10515600" cy="4486275"/>
          </a:xfrm>
        </p:spPr>
        <p:txBody>
          <a:bodyPr>
            <a:normAutofit/>
          </a:bodyPr>
          <a:lstStyle/>
          <a:p>
            <a:r>
              <a:rPr lang="es-ES" sz="1600" dirty="0" err="1">
                <a:latin typeface="Poppins"/>
              </a:rPr>
              <a:t>font-family</a:t>
            </a:r>
            <a:r>
              <a:rPr lang="es-ES" sz="1600" dirty="0">
                <a:latin typeface="Poppins"/>
              </a:rPr>
              <a:t>: </a:t>
            </a:r>
            <a:r>
              <a:rPr lang="es-ES" sz="1600" i="1" dirty="0" err="1">
                <a:latin typeface="Poppins"/>
              </a:rPr>
              <a:t>familyName</a:t>
            </a:r>
            <a:endParaRPr lang="es-ES" sz="1600" dirty="0">
              <a:latin typeface="Poppins"/>
            </a:endParaRPr>
          </a:p>
          <a:p>
            <a:r>
              <a:rPr lang="es-ES" sz="1600" dirty="0" err="1">
                <a:latin typeface="Poppins"/>
              </a:rPr>
              <a:t>font-size</a:t>
            </a:r>
            <a:r>
              <a:rPr lang="es-ES" sz="1600" dirty="0">
                <a:latin typeface="Poppins"/>
              </a:rPr>
              <a:t>: [ </a:t>
            </a:r>
            <a:r>
              <a:rPr lang="es-ES" sz="1600" i="1" dirty="0" err="1">
                <a:latin typeface="Poppins"/>
              </a:rPr>
              <a:t>size</a:t>
            </a:r>
            <a:r>
              <a:rPr lang="es-ES" sz="1600" dirty="0">
                <a:latin typeface="Poppins"/>
              </a:rPr>
              <a:t> ]</a:t>
            </a:r>
          </a:p>
          <a:p>
            <a:r>
              <a:rPr lang="es-ES" sz="1600" dirty="0" err="1">
                <a:latin typeface="Poppins"/>
              </a:rPr>
              <a:t>font-weight</a:t>
            </a:r>
            <a:r>
              <a:rPr lang="es-ES" sz="1600" dirty="0">
                <a:latin typeface="Poppins"/>
              </a:rPr>
              <a:t>: [ x00 | </a:t>
            </a:r>
            <a:r>
              <a:rPr lang="es-ES" sz="1600" dirty="0" err="1">
                <a:latin typeface="Poppins"/>
              </a:rPr>
              <a:t>bold</a:t>
            </a:r>
            <a:r>
              <a:rPr lang="es-ES" sz="1600" dirty="0">
                <a:latin typeface="Poppins"/>
              </a:rPr>
              <a:t> | normal |… ]</a:t>
            </a:r>
          </a:p>
          <a:p>
            <a:r>
              <a:rPr lang="en-US" sz="1600" dirty="0">
                <a:latin typeface="Poppins"/>
              </a:rPr>
              <a:t>color: [ color ]</a:t>
            </a:r>
          </a:p>
          <a:p>
            <a:r>
              <a:rPr lang="en-US" sz="1600" dirty="0">
                <a:latin typeface="Poppins"/>
              </a:rPr>
              <a:t>line-height: [</a:t>
            </a:r>
            <a:r>
              <a:rPr lang="es-ES" sz="1600" i="1" dirty="0" err="1">
                <a:latin typeface="Poppins"/>
              </a:rPr>
              <a:t>size</a:t>
            </a:r>
            <a:r>
              <a:rPr lang="en-US" sz="1600" dirty="0">
                <a:latin typeface="Poppins"/>
              </a:rPr>
              <a:t> ]</a:t>
            </a:r>
          </a:p>
          <a:p>
            <a:r>
              <a:rPr lang="en-US" sz="1600" dirty="0">
                <a:latin typeface="Poppins"/>
              </a:rPr>
              <a:t>letter-spacing: [</a:t>
            </a:r>
            <a:r>
              <a:rPr lang="es-ES" sz="1600" i="1" dirty="0" err="1">
                <a:latin typeface="Poppins"/>
              </a:rPr>
              <a:t>size</a:t>
            </a:r>
            <a:r>
              <a:rPr lang="en-US" sz="1600" dirty="0">
                <a:latin typeface="Poppins"/>
              </a:rPr>
              <a:t>]</a:t>
            </a:r>
          </a:p>
          <a:p>
            <a:r>
              <a:rPr lang="en-US" sz="1600" dirty="0">
                <a:latin typeface="Poppins"/>
              </a:rPr>
              <a:t>white-space: [ normal | </a:t>
            </a:r>
            <a:r>
              <a:rPr lang="en-US" sz="1600" dirty="0" err="1">
                <a:latin typeface="Poppins"/>
              </a:rPr>
              <a:t>nowrap</a:t>
            </a:r>
            <a:r>
              <a:rPr lang="en-US" sz="1600" dirty="0">
                <a:latin typeface="Poppins"/>
              </a:rPr>
              <a:t> ]</a:t>
            </a:r>
          </a:p>
          <a:p>
            <a:r>
              <a:rPr lang="en-US" sz="1600" dirty="0">
                <a:latin typeface="Poppins"/>
              </a:rPr>
              <a:t>text-align: [ left | center | right ]</a:t>
            </a:r>
          </a:p>
          <a:p>
            <a:r>
              <a:rPr lang="en-US" sz="1600" dirty="0">
                <a:latin typeface="Poppins"/>
              </a:rPr>
              <a:t>text-decoration: [ underline | overline | line-through ]</a:t>
            </a:r>
          </a:p>
          <a:p>
            <a:r>
              <a:rPr lang="en-US" sz="1600" dirty="0">
                <a:latin typeface="Poppins"/>
              </a:rPr>
              <a:t>text-transform: [ uppercase | lowercase | capitalize ]</a:t>
            </a:r>
          </a:p>
          <a:p>
            <a:r>
              <a:rPr lang="en-US" sz="1600" dirty="0">
                <a:latin typeface="Poppins"/>
              </a:rPr>
              <a:t>text-indent: [</a:t>
            </a:r>
            <a:r>
              <a:rPr lang="es-ES" sz="1600" i="1" dirty="0" err="1">
                <a:latin typeface="Poppins"/>
              </a:rPr>
              <a:t>size</a:t>
            </a:r>
            <a:r>
              <a:rPr lang="en-US" sz="1600" dirty="0">
                <a:latin typeface="Poppins"/>
              </a:rPr>
              <a:t> ]</a:t>
            </a:r>
          </a:p>
          <a:p>
            <a:r>
              <a:rPr lang="en-US" sz="1600" dirty="0">
                <a:latin typeface="Poppins"/>
              </a:rPr>
              <a:t>text-overflow: [ clip | ellipsis |… ]</a:t>
            </a:r>
          </a:p>
          <a:p>
            <a:r>
              <a:rPr lang="en-US" sz="1600" dirty="0">
                <a:latin typeface="Poppins"/>
              </a:rPr>
              <a:t>text-shadow: [</a:t>
            </a:r>
            <a:r>
              <a:rPr lang="es-ES" sz="1600" i="1" dirty="0" err="1">
                <a:latin typeface="Poppins"/>
              </a:rPr>
              <a:t>size</a:t>
            </a:r>
            <a:r>
              <a:rPr lang="es-ES" sz="1600" i="1" dirty="0">
                <a:latin typeface="Poppins"/>
              </a:rPr>
              <a:t> </a:t>
            </a:r>
            <a:r>
              <a:rPr lang="es-ES" sz="1600" i="1" dirty="0" err="1">
                <a:latin typeface="Poppins"/>
              </a:rPr>
              <a:t>size</a:t>
            </a:r>
            <a:r>
              <a:rPr lang="es-ES" sz="1600" i="1" dirty="0">
                <a:latin typeface="Poppins"/>
              </a:rPr>
              <a:t> </a:t>
            </a:r>
            <a:r>
              <a:rPr lang="es-ES" sz="1600" i="1" dirty="0" err="1">
                <a:latin typeface="Poppins"/>
              </a:rPr>
              <a:t>size</a:t>
            </a:r>
            <a:r>
              <a:rPr lang="en-US" sz="1600" dirty="0">
                <a:latin typeface="Poppins"/>
              </a:rPr>
              <a:t> color | none ]</a:t>
            </a:r>
          </a:p>
          <a:p>
            <a:pPr marL="0" indent="0">
              <a:buNone/>
            </a:pPr>
            <a:endParaRPr lang="es-ES" sz="1600" dirty="0">
              <a:solidFill>
                <a:srgbClr val="333941"/>
              </a:solidFill>
              <a:latin typeface="Poppins"/>
            </a:endParaRPr>
          </a:p>
          <a:p>
            <a:pPr marL="0" indent="0">
              <a:buNone/>
            </a:pPr>
            <a:endParaRPr lang="es-ES" sz="1600" dirty="0">
              <a:solidFill>
                <a:srgbClr val="001C35"/>
              </a:solidFill>
              <a:latin typeface="Poppins" pitchFamily="2" charset="77"/>
              <a:cs typeface="Poppins" pitchFamily="2" charset="77"/>
            </a:endParaRPr>
          </a:p>
        </p:txBody>
      </p:sp>
    </p:spTree>
    <p:extLst>
      <p:ext uri="{BB962C8B-B14F-4D97-AF65-F5344CB8AC3E}">
        <p14:creationId xmlns:p14="http://schemas.microsoft.com/office/powerpoint/2010/main" val="34902417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23E60C-45C4-7842-820E-1B9863AEB3D2}"/>
              </a:ext>
            </a:extLst>
          </p:cNvPr>
          <p:cNvSpPr>
            <a:spLocks noGrp="1"/>
          </p:cNvSpPr>
          <p:nvPr>
            <p:ph type="title"/>
          </p:nvPr>
        </p:nvSpPr>
        <p:spPr/>
        <p:txBody>
          <a:bodyPr>
            <a:normAutofit/>
          </a:bodyPr>
          <a:lstStyle/>
          <a:p>
            <a:r>
              <a:rPr lang="es-ES" sz="3500" b="1" dirty="0">
                <a:solidFill>
                  <a:srgbClr val="0045FF"/>
                </a:solidFill>
                <a:latin typeface="Poppins ExtraBold" pitchFamily="2" charset="77"/>
                <a:cs typeface="Poppins ExtraBold" pitchFamily="2" charset="77"/>
              </a:rPr>
              <a:t>Posicionamiento estándar - display</a:t>
            </a:r>
          </a:p>
        </p:txBody>
      </p:sp>
      <p:sp>
        <p:nvSpPr>
          <p:cNvPr id="3" name="Marcador de contenido 2">
            <a:extLst>
              <a:ext uri="{FF2B5EF4-FFF2-40B4-BE49-F238E27FC236}">
                <a16:creationId xmlns:a16="http://schemas.microsoft.com/office/drawing/2014/main" id="{184473C1-7632-DD4C-B5AA-4D3D027D13E6}"/>
              </a:ext>
            </a:extLst>
          </p:cNvPr>
          <p:cNvSpPr>
            <a:spLocks noGrp="1"/>
          </p:cNvSpPr>
          <p:nvPr>
            <p:ph idx="1"/>
          </p:nvPr>
        </p:nvSpPr>
        <p:spPr>
          <a:xfrm>
            <a:off x="838200" y="1690688"/>
            <a:ext cx="10515600" cy="4486275"/>
          </a:xfrm>
        </p:spPr>
        <p:txBody>
          <a:bodyPr>
            <a:normAutofit/>
          </a:bodyPr>
          <a:lstStyle/>
          <a:p>
            <a:r>
              <a:rPr lang="es-ES" sz="1600" dirty="0">
                <a:latin typeface="Poppins"/>
              </a:rPr>
              <a:t>display: block;</a:t>
            </a:r>
          </a:p>
          <a:p>
            <a:r>
              <a:rPr lang="es-ES" sz="1600" dirty="0">
                <a:latin typeface="Poppins"/>
              </a:rPr>
              <a:t>display: </a:t>
            </a:r>
            <a:r>
              <a:rPr lang="es-ES" sz="1600" dirty="0" err="1">
                <a:latin typeface="Poppins"/>
              </a:rPr>
              <a:t>inline</a:t>
            </a:r>
            <a:r>
              <a:rPr lang="es-ES" sz="1600" dirty="0">
                <a:latin typeface="Poppins"/>
              </a:rPr>
              <a:t>;</a:t>
            </a:r>
          </a:p>
          <a:p>
            <a:r>
              <a:rPr lang="es-ES" sz="1600" dirty="0">
                <a:latin typeface="Poppins"/>
              </a:rPr>
              <a:t>display: </a:t>
            </a:r>
            <a:r>
              <a:rPr lang="es-ES" sz="1600" dirty="0" err="1">
                <a:latin typeface="Poppins"/>
              </a:rPr>
              <a:t>inline</a:t>
            </a:r>
            <a:r>
              <a:rPr lang="es-ES" sz="1600" dirty="0">
                <a:latin typeface="Poppins"/>
              </a:rPr>
              <a:t>-block;</a:t>
            </a:r>
          </a:p>
          <a:p>
            <a:r>
              <a:rPr lang="es-ES" sz="1600" dirty="0">
                <a:latin typeface="Poppins"/>
              </a:rPr>
              <a:t>display: </a:t>
            </a:r>
            <a:r>
              <a:rPr lang="es-ES" sz="1600" dirty="0" err="1">
                <a:latin typeface="Poppins"/>
              </a:rPr>
              <a:t>contents</a:t>
            </a:r>
            <a:r>
              <a:rPr lang="es-ES" sz="1600" dirty="0">
                <a:latin typeface="Poppins"/>
              </a:rPr>
              <a:t>;</a:t>
            </a:r>
          </a:p>
          <a:p>
            <a:r>
              <a:rPr lang="es-ES" sz="1600" dirty="0">
                <a:latin typeface="Poppins"/>
              </a:rPr>
              <a:t>display: </a:t>
            </a:r>
            <a:r>
              <a:rPr lang="es-ES" sz="1600" dirty="0" err="1">
                <a:latin typeface="Poppins"/>
              </a:rPr>
              <a:t>none</a:t>
            </a:r>
            <a:r>
              <a:rPr lang="es-ES" sz="1600" dirty="0">
                <a:latin typeface="Poppins"/>
              </a:rPr>
              <a:t>;</a:t>
            </a:r>
          </a:p>
          <a:p>
            <a:pPr lvl="1"/>
            <a:r>
              <a:rPr lang="es-ES" sz="1400" i="1" dirty="0" err="1">
                <a:latin typeface="Poppins"/>
              </a:rPr>
              <a:t>visibility</a:t>
            </a:r>
            <a:r>
              <a:rPr lang="es-ES" sz="1400" i="1" dirty="0">
                <a:latin typeface="Poppins"/>
              </a:rPr>
              <a:t>: </a:t>
            </a:r>
            <a:r>
              <a:rPr lang="es-ES" sz="1400" i="1" dirty="0" err="1">
                <a:latin typeface="Poppins"/>
              </a:rPr>
              <a:t>hidden</a:t>
            </a:r>
            <a:r>
              <a:rPr lang="es-ES" sz="1400" i="1" dirty="0">
                <a:latin typeface="Poppins"/>
              </a:rPr>
              <a:t>;</a:t>
            </a:r>
          </a:p>
          <a:p>
            <a:r>
              <a:rPr lang="es-ES" sz="1600" dirty="0">
                <a:latin typeface="Poppins"/>
              </a:rPr>
              <a:t>display: </a:t>
            </a:r>
            <a:r>
              <a:rPr lang="es-ES" sz="1600" dirty="0" err="1">
                <a:latin typeface="Poppins"/>
              </a:rPr>
              <a:t>flex</a:t>
            </a:r>
            <a:endParaRPr lang="es-ES" sz="1600" dirty="0">
              <a:latin typeface="Poppins"/>
            </a:endParaRPr>
          </a:p>
          <a:p>
            <a:pPr marL="0" indent="0">
              <a:buNone/>
            </a:pPr>
            <a:endParaRPr lang="es-ES" sz="1600" dirty="0">
              <a:solidFill>
                <a:srgbClr val="333941"/>
              </a:solidFill>
              <a:latin typeface="Poppins"/>
            </a:endParaRPr>
          </a:p>
          <a:p>
            <a:pPr marL="0" indent="0">
              <a:buNone/>
            </a:pPr>
            <a:endParaRPr lang="es-ES" sz="1600" dirty="0">
              <a:solidFill>
                <a:srgbClr val="001C35"/>
              </a:solidFill>
              <a:latin typeface="Poppins" pitchFamily="2" charset="77"/>
              <a:cs typeface="Poppins" pitchFamily="2" charset="77"/>
            </a:endParaRPr>
          </a:p>
        </p:txBody>
      </p:sp>
      <p:sp>
        <p:nvSpPr>
          <p:cNvPr id="4" name="Rectángulo 3">
            <a:extLst>
              <a:ext uri="{FF2B5EF4-FFF2-40B4-BE49-F238E27FC236}">
                <a16:creationId xmlns:a16="http://schemas.microsoft.com/office/drawing/2014/main" id="{15D8D86B-2FC4-477C-A0B1-A948967A0309}"/>
              </a:ext>
            </a:extLst>
          </p:cNvPr>
          <p:cNvSpPr/>
          <p:nvPr/>
        </p:nvSpPr>
        <p:spPr>
          <a:xfrm>
            <a:off x="4676775" y="2138363"/>
            <a:ext cx="2219325" cy="404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block</a:t>
            </a:r>
          </a:p>
        </p:txBody>
      </p:sp>
      <p:sp>
        <p:nvSpPr>
          <p:cNvPr id="6" name="Rectángulo 5">
            <a:extLst>
              <a:ext uri="{FF2B5EF4-FFF2-40B4-BE49-F238E27FC236}">
                <a16:creationId xmlns:a16="http://schemas.microsoft.com/office/drawing/2014/main" id="{0AD8D3B5-3D13-43BC-AEF9-208F4CCD5B60}"/>
              </a:ext>
            </a:extLst>
          </p:cNvPr>
          <p:cNvSpPr/>
          <p:nvPr/>
        </p:nvSpPr>
        <p:spPr>
          <a:xfrm>
            <a:off x="4676775" y="3009900"/>
            <a:ext cx="2219325" cy="404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block</a:t>
            </a:r>
            <a:endParaRPr lang="es-ES" dirty="0"/>
          </a:p>
        </p:txBody>
      </p:sp>
      <p:sp>
        <p:nvSpPr>
          <p:cNvPr id="7" name="Rectángulo 6">
            <a:extLst>
              <a:ext uri="{FF2B5EF4-FFF2-40B4-BE49-F238E27FC236}">
                <a16:creationId xmlns:a16="http://schemas.microsoft.com/office/drawing/2014/main" id="{B689D353-9D20-4E80-B65D-35E55885ECDD}"/>
              </a:ext>
            </a:extLst>
          </p:cNvPr>
          <p:cNvSpPr/>
          <p:nvPr/>
        </p:nvSpPr>
        <p:spPr>
          <a:xfrm>
            <a:off x="4676774" y="2569369"/>
            <a:ext cx="2219325" cy="404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block</a:t>
            </a:r>
            <a:endParaRPr lang="es-ES" dirty="0"/>
          </a:p>
        </p:txBody>
      </p:sp>
      <p:sp>
        <p:nvSpPr>
          <p:cNvPr id="8" name="Rectángulo 7">
            <a:extLst>
              <a:ext uri="{FF2B5EF4-FFF2-40B4-BE49-F238E27FC236}">
                <a16:creationId xmlns:a16="http://schemas.microsoft.com/office/drawing/2014/main" id="{7686B28F-DA00-4426-B645-BCB3543DAE45}"/>
              </a:ext>
            </a:extLst>
          </p:cNvPr>
          <p:cNvSpPr/>
          <p:nvPr/>
        </p:nvSpPr>
        <p:spPr>
          <a:xfrm>
            <a:off x="4676773" y="3450431"/>
            <a:ext cx="2219325" cy="404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block</a:t>
            </a:r>
            <a:endParaRPr lang="es-ES" dirty="0"/>
          </a:p>
        </p:txBody>
      </p:sp>
      <p:pic>
        <p:nvPicPr>
          <p:cNvPr id="9" name="Imagen 8">
            <a:extLst>
              <a:ext uri="{FF2B5EF4-FFF2-40B4-BE49-F238E27FC236}">
                <a16:creationId xmlns:a16="http://schemas.microsoft.com/office/drawing/2014/main" id="{8A6C0089-1E61-45F2-BD9F-AC6611B7098C}"/>
              </a:ext>
            </a:extLst>
          </p:cNvPr>
          <p:cNvPicPr>
            <a:picLocks noChangeAspect="1"/>
          </p:cNvPicPr>
          <p:nvPr/>
        </p:nvPicPr>
        <p:blipFill>
          <a:blip r:embed="rId3"/>
          <a:stretch>
            <a:fillRect/>
          </a:stretch>
        </p:blipFill>
        <p:spPr>
          <a:xfrm>
            <a:off x="7696200" y="2090738"/>
            <a:ext cx="3200400" cy="885825"/>
          </a:xfrm>
          <a:prstGeom prst="rect">
            <a:avLst/>
          </a:prstGeom>
        </p:spPr>
      </p:pic>
      <p:sp>
        <p:nvSpPr>
          <p:cNvPr id="10" name="CuadroTexto 9">
            <a:extLst>
              <a:ext uri="{FF2B5EF4-FFF2-40B4-BE49-F238E27FC236}">
                <a16:creationId xmlns:a16="http://schemas.microsoft.com/office/drawing/2014/main" id="{99FFD6C9-8D0C-4BC1-8617-C3A118F0DB43}"/>
              </a:ext>
            </a:extLst>
          </p:cNvPr>
          <p:cNvSpPr txBox="1"/>
          <p:nvPr/>
        </p:nvSpPr>
        <p:spPr>
          <a:xfrm>
            <a:off x="7616350" y="1615321"/>
            <a:ext cx="2567049" cy="369332"/>
          </a:xfrm>
          <a:prstGeom prst="rect">
            <a:avLst/>
          </a:prstGeom>
          <a:noFill/>
        </p:spPr>
        <p:txBody>
          <a:bodyPr wrap="none" rtlCol="0">
            <a:spAutoFit/>
          </a:bodyPr>
          <a:lstStyle/>
          <a:p>
            <a:r>
              <a:rPr lang="es-ES" u="sng" dirty="0" err="1"/>
              <a:t>inline</a:t>
            </a:r>
            <a:r>
              <a:rPr lang="es-ES" dirty="0"/>
              <a:t> (criterio horizontal)</a:t>
            </a:r>
          </a:p>
        </p:txBody>
      </p:sp>
      <p:sp>
        <p:nvSpPr>
          <p:cNvPr id="11" name="CuadroTexto 10">
            <a:extLst>
              <a:ext uri="{FF2B5EF4-FFF2-40B4-BE49-F238E27FC236}">
                <a16:creationId xmlns:a16="http://schemas.microsoft.com/office/drawing/2014/main" id="{999FE140-0A24-47DC-92FF-1B71EA43870B}"/>
              </a:ext>
            </a:extLst>
          </p:cNvPr>
          <p:cNvSpPr txBox="1"/>
          <p:nvPr/>
        </p:nvSpPr>
        <p:spPr>
          <a:xfrm>
            <a:off x="4600573" y="1615321"/>
            <a:ext cx="2292359" cy="369332"/>
          </a:xfrm>
          <a:prstGeom prst="rect">
            <a:avLst/>
          </a:prstGeom>
          <a:noFill/>
        </p:spPr>
        <p:txBody>
          <a:bodyPr wrap="none" rtlCol="0">
            <a:spAutoFit/>
          </a:bodyPr>
          <a:lstStyle/>
          <a:p>
            <a:r>
              <a:rPr lang="es-ES" u="sng" dirty="0"/>
              <a:t>block</a:t>
            </a:r>
            <a:r>
              <a:rPr lang="es-ES" dirty="0"/>
              <a:t> (criterio vertical)</a:t>
            </a:r>
          </a:p>
        </p:txBody>
      </p:sp>
      <p:sp>
        <p:nvSpPr>
          <p:cNvPr id="12" name="CuadroTexto 11">
            <a:extLst>
              <a:ext uri="{FF2B5EF4-FFF2-40B4-BE49-F238E27FC236}">
                <a16:creationId xmlns:a16="http://schemas.microsoft.com/office/drawing/2014/main" id="{41A8936F-28F0-4BD2-8BFC-7D51B52F5E65}"/>
              </a:ext>
            </a:extLst>
          </p:cNvPr>
          <p:cNvSpPr txBox="1"/>
          <p:nvPr/>
        </p:nvSpPr>
        <p:spPr>
          <a:xfrm>
            <a:off x="4600573" y="4151313"/>
            <a:ext cx="1271502" cy="369332"/>
          </a:xfrm>
          <a:prstGeom prst="rect">
            <a:avLst/>
          </a:prstGeom>
          <a:noFill/>
        </p:spPr>
        <p:txBody>
          <a:bodyPr wrap="none" rtlCol="0">
            <a:spAutoFit/>
          </a:bodyPr>
          <a:lstStyle/>
          <a:p>
            <a:r>
              <a:rPr lang="es-ES" u="sng" dirty="0" err="1"/>
              <a:t>inline</a:t>
            </a:r>
            <a:r>
              <a:rPr lang="es-ES" u="sng" dirty="0"/>
              <a:t>-block</a:t>
            </a:r>
          </a:p>
        </p:txBody>
      </p:sp>
      <p:sp>
        <p:nvSpPr>
          <p:cNvPr id="13" name="Rectángulo 12">
            <a:extLst>
              <a:ext uri="{FF2B5EF4-FFF2-40B4-BE49-F238E27FC236}">
                <a16:creationId xmlns:a16="http://schemas.microsoft.com/office/drawing/2014/main" id="{6FA0B1D8-88CB-4A86-842F-AE335ADFB1AF}"/>
              </a:ext>
            </a:extLst>
          </p:cNvPr>
          <p:cNvSpPr/>
          <p:nvPr/>
        </p:nvSpPr>
        <p:spPr>
          <a:xfrm>
            <a:off x="4676775" y="4673600"/>
            <a:ext cx="2219325" cy="404812"/>
          </a:xfrm>
          <a:prstGeom prst="rect">
            <a:avLst/>
          </a:prstGeom>
          <a:solidFill>
            <a:schemeClr val="accent6">
              <a:lumMod val="7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inline</a:t>
            </a:r>
            <a:r>
              <a:rPr lang="es-ES" dirty="0"/>
              <a:t>-block</a:t>
            </a:r>
          </a:p>
        </p:txBody>
      </p:sp>
      <p:sp>
        <p:nvSpPr>
          <p:cNvPr id="17" name="Rectángulo 16">
            <a:extLst>
              <a:ext uri="{FF2B5EF4-FFF2-40B4-BE49-F238E27FC236}">
                <a16:creationId xmlns:a16="http://schemas.microsoft.com/office/drawing/2014/main" id="{D1F12652-38F0-41B1-B8A8-9E71F4F387B5}"/>
              </a:ext>
            </a:extLst>
          </p:cNvPr>
          <p:cNvSpPr/>
          <p:nvPr/>
        </p:nvSpPr>
        <p:spPr>
          <a:xfrm>
            <a:off x="6934198" y="4673600"/>
            <a:ext cx="1533527" cy="404812"/>
          </a:xfrm>
          <a:prstGeom prst="rect">
            <a:avLst/>
          </a:prstGeom>
          <a:solidFill>
            <a:schemeClr val="accent6">
              <a:lumMod val="7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inline</a:t>
            </a:r>
            <a:r>
              <a:rPr lang="es-ES" dirty="0"/>
              <a:t>-block</a:t>
            </a:r>
          </a:p>
        </p:txBody>
      </p:sp>
      <p:sp>
        <p:nvSpPr>
          <p:cNvPr id="18" name="Rectángulo 17">
            <a:extLst>
              <a:ext uri="{FF2B5EF4-FFF2-40B4-BE49-F238E27FC236}">
                <a16:creationId xmlns:a16="http://schemas.microsoft.com/office/drawing/2014/main" id="{2F7783AC-045A-4469-9C1F-8709884FD649}"/>
              </a:ext>
            </a:extLst>
          </p:cNvPr>
          <p:cNvSpPr/>
          <p:nvPr/>
        </p:nvSpPr>
        <p:spPr>
          <a:xfrm>
            <a:off x="8505823" y="4673600"/>
            <a:ext cx="2971802" cy="404812"/>
          </a:xfrm>
          <a:prstGeom prst="rect">
            <a:avLst/>
          </a:prstGeom>
          <a:solidFill>
            <a:schemeClr val="accent6">
              <a:lumMod val="7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inline</a:t>
            </a:r>
            <a:r>
              <a:rPr lang="es-ES" dirty="0"/>
              <a:t>-block</a:t>
            </a:r>
          </a:p>
        </p:txBody>
      </p:sp>
      <p:sp>
        <p:nvSpPr>
          <p:cNvPr id="19" name="Rectángulo 18">
            <a:extLst>
              <a:ext uri="{FF2B5EF4-FFF2-40B4-BE49-F238E27FC236}">
                <a16:creationId xmlns:a16="http://schemas.microsoft.com/office/drawing/2014/main" id="{28DC504D-59B1-474B-AD55-71D15CE9A922}"/>
              </a:ext>
            </a:extLst>
          </p:cNvPr>
          <p:cNvSpPr/>
          <p:nvPr/>
        </p:nvSpPr>
        <p:spPr>
          <a:xfrm>
            <a:off x="4676776" y="5109886"/>
            <a:ext cx="1771650" cy="404812"/>
          </a:xfrm>
          <a:prstGeom prst="rect">
            <a:avLst/>
          </a:prstGeom>
          <a:solidFill>
            <a:schemeClr val="accent6">
              <a:lumMod val="7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inline</a:t>
            </a:r>
            <a:r>
              <a:rPr lang="es-ES" dirty="0"/>
              <a:t>-block</a:t>
            </a:r>
          </a:p>
        </p:txBody>
      </p:sp>
      <p:sp>
        <p:nvSpPr>
          <p:cNvPr id="20" name="Rectángulo 19">
            <a:extLst>
              <a:ext uri="{FF2B5EF4-FFF2-40B4-BE49-F238E27FC236}">
                <a16:creationId xmlns:a16="http://schemas.microsoft.com/office/drawing/2014/main" id="{546DD8CD-BBD2-4456-A046-FF3D0F5086F7}"/>
              </a:ext>
            </a:extLst>
          </p:cNvPr>
          <p:cNvSpPr/>
          <p:nvPr/>
        </p:nvSpPr>
        <p:spPr>
          <a:xfrm>
            <a:off x="6486524" y="5101948"/>
            <a:ext cx="3438526" cy="404812"/>
          </a:xfrm>
          <a:prstGeom prst="rect">
            <a:avLst/>
          </a:prstGeom>
          <a:solidFill>
            <a:schemeClr val="accent6">
              <a:lumMod val="7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inline</a:t>
            </a:r>
            <a:r>
              <a:rPr lang="es-ES" dirty="0"/>
              <a:t>-block</a:t>
            </a:r>
          </a:p>
        </p:txBody>
      </p:sp>
      <p:sp>
        <p:nvSpPr>
          <p:cNvPr id="21" name="Rectángulo 20">
            <a:extLst>
              <a:ext uri="{FF2B5EF4-FFF2-40B4-BE49-F238E27FC236}">
                <a16:creationId xmlns:a16="http://schemas.microsoft.com/office/drawing/2014/main" id="{693FDCFA-3FA3-4856-A23E-EA4AC68C0925}"/>
              </a:ext>
            </a:extLst>
          </p:cNvPr>
          <p:cNvSpPr/>
          <p:nvPr/>
        </p:nvSpPr>
        <p:spPr>
          <a:xfrm>
            <a:off x="4676773" y="5545137"/>
            <a:ext cx="2733677" cy="404812"/>
          </a:xfrm>
          <a:prstGeom prst="rect">
            <a:avLst/>
          </a:prstGeom>
          <a:solidFill>
            <a:schemeClr val="accent6">
              <a:lumMod val="7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inline</a:t>
            </a:r>
            <a:r>
              <a:rPr lang="es-ES" dirty="0"/>
              <a:t>-block</a:t>
            </a:r>
          </a:p>
        </p:txBody>
      </p:sp>
      <p:sp>
        <p:nvSpPr>
          <p:cNvPr id="22" name="Rectángulo 21">
            <a:extLst>
              <a:ext uri="{FF2B5EF4-FFF2-40B4-BE49-F238E27FC236}">
                <a16:creationId xmlns:a16="http://schemas.microsoft.com/office/drawing/2014/main" id="{E44997CF-1167-4069-85E6-7E7C18442EDF}"/>
              </a:ext>
            </a:extLst>
          </p:cNvPr>
          <p:cNvSpPr/>
          <p:nvPr/>
        </p:nvSpPr>
        <p:spPr>
          <a:xfrm>
            <a:off x="7439023" y="5541685"/>
            <a:ext cx="1533527" cy="404812"/>
          </a:xfrm>
          <a:prstGeom prst="rect">
            <a:avLst/>
          </a:prstGeom>
          <a:solidFill>
            <a:schemeClr val="accent6">
              <a:lumMod val="7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inline</a:t>
            </a:r>
            <a:r>
              <a:rPr lang="es-ES" dirty="0"/>
              <a:t>-block</a:t>
            </a:r>
          </a:p>
        </p:txBody>
      </p:sp>
      <p:sp>
        <p:nvSpPr>
          <p:cNvPr id="23" name="Rectángulo 22">
            <a:extLst>
              <a:ext uri="{FF2B5EF4-FFF2-40B4-BE49-F238E27FC236}">
                <a16:creationId xmlns:a16="http://schemas.microsoft.com/office/drawing/2014/main" id="{B63A6E0F-7E85-43BA-A405-8B33C3798216}"/>
              </a:ext>
            </a:extLst>
          </p:cNvPr>
          <p:cNvSpPr/>
          <p:nvPr/>
        </p:nvSpPr>
        <p:spPr>
          <a:xfrm>
            <a:off x="9001123" y="5536923"/>
            <a:ext cx="1771650" cy="404812"/>
          </a:xfrm>
          <a:prstGeom prst="rect">
            <a:avLst/>
          </a:prstGeom>
          <a:solidFill>
            <a:schemeClr val="accent6">
              <a:lumMod val="7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inline</a:t>
            </a:r>
            <a:r>
              <a:rPr lang="es-ES" dirty="0"/>
              <a:t>-block</a:t>
            </a:r>
          </a:p>
        </p:txBody>
      </p:sp>
    </p:spTree>
    <p:extLst>
      <p:ext uri="{BB962C8B-B14F-4D97-AF65-F5344CB8AC3E}">
        <p14:creationId xmlns:p14="http://schemas.microsoft.com/office/powerpoint/2010/main" val="215987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23E60C-45C4-7842-820E-1B9863AEB3D2}"/>
              </a:ext>
            </a:extLst>
          </p:cNvPr>
          <p:cNvSpPr>
            <a:spLocks noGrp="1"/>
          </p:cNvSpPr>
          <p:nvPr>
            <p:ph type="title"/>
          </p:nvPr>
        </p:nvSpPr>
        <p:spPr/>
        <p:txBody>
          <a:bodyPr>
            <a:normAutofit/>
          </a:bodyPr>
          <a:lstStyle/>
          <a:p>
            <a:r>
              <a:rPr lang="es-ES" sz="3500" b="1" dirty="0">
                <a:solidFill>
                  <a:srgbClr val="0045FF"/>
                </a:solidFill>
                <a:latin typeface="Poppins ExtraBold" pitchFamily="2" charset="77"/>
                <a:cs typeface="Poppins ExtraBold" pitchFamily="2" charset="77"/>
              </a:rPr>
              <a:t>¿Qué es un repositorio?</a:t>
            </a:r>
          </a:p>
        </p:txBody>
      </p:sp>
      <p:sp>
        <p:nvSpPr>
          <p:cNvPr id="3" name="Marcador de contenido 2">
            <a:extLst>
              <a:ext uri="{FF2B5EF4-FFF2-40B4-BE49-F238E27FC236}">
                <a16:creationId xmlns:a16="http://schemas.microsoft.com/office/drawing/2014/main" id="{184473C1-7632-DD4C-B5AA-4D3D027D13E6}"/>
              </a:ext>
            </a:extLst>
          </p:cNvPr>
          <p:cNvSpPr>
            <a:spLocks noGrp="1"/>
          </p:cNvSpPr>
          <p:nvPr>
            <p:ph idx="1"/>
          </p:nvPr>
        </p:nvSpPr>
        <p:spPr/>
        <p:txBody>
          <a:bodyPr>
            <a:normAutofit lnSpcReduction="10000"/>
          </a:bodyPr>
          <a:lstStyle/>
          <a:p>
            <a:pPr marL="0" indent="0">
              <a:lnSpc>
                <a:spcPct val="100000"/>
              </a:lnSpc>
              <a:buNone/>
            </a:pPr>
            <a:r>
              <a:rPr lang="es-ES" sz="1600" dirty="0">
                <a:solidFill>
                  <a:srgbClr val="001C35"/>
                </a:solidFill>
                <a:latin typeface="Poppins" pitchFamily="2" charset="77"/>
                <a:cs typeface="Poppins" pitchFamily="2" charset="77"/>
              </a:rPr>
              <a:t>Un repositorio es un sistema para almacenar, proteger y compartir código.</a:t>
            </a:r>
          </a:p>
          <a:p>
            <a:pPr>
              <a:lnSpc>
                <a:spcPct val="100000"/>
              </a:lnSpc>
            </a:pPr>
            <a:r>
              <a:rPr lang="es-ES" sz="1600" dirty="0">
                <a:solidFill>
                  <a:srgbClr val="001C35"/>
                </a:solidFill>
                <a:latin typeface="Poppins" pitchFamily="2" charset="77"/>
                <a:cs typeface="Poppins" pitchFamily="2" charset="77"/>
              </a:rPr>
              <a:t>Funciona como una carpeta compartida</a:t>
            </a:r>
          </a:p>
          <a:p>
            <a:pPr>
              <a:lnSpc>
                <a:spcPct val="100000"/>
              </a:lnSpc>
            </a:pPr>
            <a:r>
              <a:rPr lang="es-ES" sz="1600" dirty="0">
                <a:solidFill>
                  <a:srgbClr val="001C35"/>
                </a:solidFill>
                <a:latin typeface="Poppins" pitchFamily="2" charset="77"/>
                <a:cs typeface="Poppins" pitchFamily="2" charset="77"/>
              </a:rPr>
              <a:t>Tiene control de versiones</a:t>
            </a:r>
          </a:p>
          <a:p>
            <a:pPr>
              <a:lnSpc>
                <a:spcPct val="100000"/>
              </a:lnSpc>
            </a:pPr>
            <a:r>
              <a:rPr lang="es-ES" sz="1600" dirty="0">
                <a:solidFill>
                  <a:srgbClr val="001C35"/>
                </a:solidFill>
                <a:latin typeface="Poppins" pitchFamily="2" charset="77"/>
                <a:cs typeface="Poppins" pitchFamily="2" charset="77"/>
              </a:rPr>
              <a:t>Facilita el trabajo en equipo donde varios desarrolladores aplican cambios sobre las mismas piezas de código</a:t>
            </a:r>
          </a:p>
          <a:p>
            <a:pPr>
              <a:lnSpc>
                <a:spcPct val="100000"/>
              </a:lnSpc>
            </a:pPr>
            <a:r>
              <a:rPr lang="es-ES" sz="1600" dirty="0">
                <a:solidFill>
                  <a:srgbClr val="001C35"/>
                </a:solidFill>
                <a:latin typeface="Poppins" pitchFamily="2" charset="77"/>
                <a:cs typeface="Poppins" pitchFamily="2" charset="77"/>
              </a:rPr>
              <a:t>La modificación de los fuentes no es en tiempo real.</a:t>
            </a:r>
          </a:p>
          <a:p>
            <a:pPr>
              <a:lnSpc>
                <a:spcPct val="100000"/>
              </a:lnSpc>
            </a:pPr>
            <a:r>
              <a:rPr lang="es-ES" sz="1600" b="1" dirty="0">
                <a:solidFill>
                  <a:srgbClr val="001C35"/>
                </a:solidFill>
                <a:latin typeface="Poppins" pitchFamily="2" charset="77"/>
                <a:cs typeface="Poppins" pitchFamily="2" charset="77"/>
              </a:rPr>
              <a:t>Origen</a:t>
            </a:r>
            <a:r>
              <a:rPr lang="es-ES" sz="1600" dirty="0">
                <a:solidFill>
                  <a:srgbClr val="001C35"/>
                </a:solidFill>
                <a:latin typeface="Poppins" pitchFamily="2" charset="77"/>
                <a:cs typeface="Poppins" pitchFamily="2" charset="77"/>
              </a:rPr>
              <a:t>: Es donde está la información compartida (visible por cualquiera que tenga acceso)</a:t>
            </a:r>
          </a:p>
          <a:p>
            <a:pPr>
              <a:lnSpc>
                <a:spcPct val="100000"/>
              </a:lnSpc>
            </a:pPr>
            <a:r>
              <a:rPr lang="es-ES" sz="1600" b="1" dirty="0">
                <a:solidFill>
                  <a:srgbClr val="001C35"/>
                </a:solidFill>
                <a:latin typeface="Poppins" pitchFamily="2" charset="77"/>
                <a:cs typeface="Poppins" pitchFamily="2" charset="77"/>
              </a:rPr>
              <a:t>Local</a:t>
            </a:r>
            <a:r>
              <a:rPr lang="es-ES" sz="1600" dirty="0">
                <a:solidFill>
                  <a:srgbClr val="001C35"/>
                </a:solidFill>
                <a:latin typeface="Poppins" pitchFamily="2" charset="77"/>
                <a:cs typeface="Poppins" pitchFamily="2" charset="77"/>
              </a:rPr>
              <a:t>: Es una copia del origen en nuestra máquina donde realizaremos los cambios.</a:t>
            </a:r>
          </a:p>
          <a:p>
            <a:pPr>
              <a:lnSpc>
                <a:spcPct val="100000"/>
              </a:lnSpc>
            </a:pPr>
            <a:r>
              <a:rPr lang="es-ES" sz="1600" b="1" dirty="0" err="1">
                <a:solidFill>
                  <a:srgbClr val="001C35"/>
                </a:solidFill>
                <a:latin typeface="Poppins" pitchFamily="2" charset="77"/>
                <a:cs typeface="Poppins" pitchFamily="2" charset="77"/>
              </a:rPr>
              <a:t>Pull</a:t>
            </a:r>
            <a:r>
              <a:rPr lang="es-ES" sz="1600" dirty="0">
                <a:solidFill>
                  <a:srgbClr val="001C35"/>
                </a:solidFill>
                <a:latin typeface="Poppins" pitchFamily="2" charset="77"/>
                <a:cs typeface="Poppins" pitchFamily="2" charset="77"/>
              </a:rPr>
              <a:t>: Es la operación por la cual descargamos la última versión del repositorio en nuestro local</a:t>
            </a:r>
          </a:p>
          <a:p>
            <a:pPr>
              <a:lnSpc>
                <a:spcPct val="100000"/>
              </a:lnSpc>
            </a:pPr>
            <a:r>
              <a:rPr lang="es-ES" sz="1600" b="1" dirty="0">
                <a:solidFill>
                  <a:srgbClr val="001C35"/>
                </a:solidFill>
                <a:latin typeface="Poppins" pitchFamily="2" charset="77"/>
                <a:cs typeface="Poppins" pitchFamily="2" charset="77"/>
              </a:rPr>
              <a:t>Status</a:t>
            </a:r>
            <a:r>
              <a:rPr lang="es-ES" sz="1600" dirty="0">
                <a:solidFill>
                  <a:srgbClr val="001C35"/>
                </a:solidFill>
                <a:latin typeface="Poppins" pitchFamily="2" charset="77"/>
                <a:cs typeface="Poppins" pitchFamily="2" charset="77"/>
              </a:rPr>
              <a:t>: Indica el estado del integración del contenido</a:t>
            </a:r>
          </a:p>
          <a:p>
            <a:pPr>
              <a:lnSpc>
                <a:spcPct val="100000"/>
              </a:lnSpc>
            </a:pPr>
            <a:r>
              <a:rPr lang="es-ES" sz="1600" b="1" dirty="0" err="1">
                <a:solidFill>
                  <a:srgbClr val="001C35"/>
                </a:solidFill>
                <a:latin typeface="Poppins" pitchFamily="2" charset="77"/>
                <a:cs typeface="Poppins" pitchFamily="2" charset="77"/>
              </a:rPr>
              <a:t>Add</a:t>
            </a:r>
            <a:r>
              <a:rPr lang="es-ES" sz="1600" dirty="0">
                <a:solidFill>
                  <a:srgbClr val="001C35"/>
                </a:solidFill>
                <a:latin typeface="Poppins" pitchFamily="2" charset="77"/>
                <a:cs typeface="Poppins" pitchFamily="2" charset="77"/>
              </a:rPr>
              <a:t>: Mediante esta operación todos los cambios que indiquemos se añaden para generar un </a:t>
            </a:r>
            <a:r>
              <a:rPr lang="es-ES" sz="1600" dirty="0" err="1">
                <a:solidFill>
                  <a:srgbClr val="001C35"/>
                </a:solidFill>
                <a:latin typeface="Poppins" pitchFamily="2" charset="77"/>
                <a:cs typeface="Poppins" pitchFamily="2" charset="77"/>
              </a:rPr>
              <a:t>commit</a:t>
            </a:r>
            <a:endParaRPr lang="es-ES" sz="1600" dirty="0">
              <a:solidFill>
                <a:srgbClr val="001C35"/>
              </a:solidFill>
              <a:latin typeface="Poppins" pitchFamily="2" charset="77"/>
              <a:cs typeface="Poppins" pitchFamily="2" charset="77"/>
            </a:endParaRPr>
          </a:p>
          <a:p>
            <a:pPr>
              <a:lnSpc>
                <a:spcPct val="100000"/>
              </a:lnSpc>
            </a:pPr>
            <a:r>
              <a:rPr lang="es-ES" sz="1600" b="1" dirty="0" err="1">
                <a:solidFill>
                  <a:srgbClr val="001C35"/>
                </a:solidFill>
                <a:latin typeface="Poppins" pitchFamily="2" charset="77"/>
                <a:cs typeface="Poppins" pitchFamily="2" charset="77"/>
              </a:rPr>
              <a:t>Commit</a:t>
            </a:r>
            <a:r>
              <a:rPr lang="es-ES" sz="1600" dirty="0">
                <a:solidFill>
                  <a:srgbClr val="001C35"/>
                </a:solidFill>
                <a:latin typeface="Poppins" pitchFamily="2" charset="77"/>
                <a:cs typeface="Poppins" pitchFamily="2" charset="77"/>
              </a:rPr>
              <a:t>: Es la operación por la cual integra en nuestra copia local todos los cambios añadidos (</a:t>
            </a:r>
            <a:r>
              <a:rPr lang="es-ES" sz="1600" dirty="0" err="1">
                <a:solidFill>
                  <a:srgbClr val="001C35"/>
                </a:solidFill>
                <a:latin typeface="Poppins" pitchFamily="2" charset="77"/>
                <a:cs typeface="Poppins" pitchFamily="2" charset="77"/>
              </a:rPr>
              <a:t>add</a:t>
            </a:r>
            <a:r>
              <a:rPr lang="es-ES" sz="1600" dirty="0">
                <a:solidFill>
                  <a:srgbClr val="001C35"/>
                </a:solidFill>
                <a:latin typeface="Poppins" pitchFamily="2" charset="77"/>
                <a:cs typeface="Poppins" pitchFamily="2" charset="77"/>
              </a:rPr>
              <a:t>)</a:t>
            </a:r>
          </a:p>
          <a:p>
            <a:pPr>
              <a:lnSpc>
                <a:spcPct val="100000"/>
              </a:lnSpc>
            </a:pPr>
            <a:r>
              <a:rPr lang="es-ES" sz="1600" b="1" dirty="0" err="1">
                <a:solidFill>
                  <a:srgbClr val="001C35"/>
                </a:solidFill>
                <a:latin typeface="Poppins" pitchFamily="2" charset="77"/>
                <a:cs typeface="Poppins" pitchFamily="2" charset="77"/>
              </a:rPr>
              <a:t>Push</a:t>
            </a:r>
            <a:r>
              <a:rPr lang="es-ES" sz="1600" dirty="0">
                <a:solidFill>
                  <a:srgbClr val="001C35"/>
                </a:solidFill>
                <a:latin typeface="Poppins" pitchFamily="2" charset="77"/>
                <a:cs typeface="Poppins" pitchFamily="2" charset="77"/>
              </a:rPr>
              <a:t>: Es la operación que sube nuestros cambios a la versión origen del repositorio para que esté disponible para los demás. Solo subirá los </a:t>
            </a:r>
            <a:r>
              <a:rPr lang="es-ES" sz="1600" dirty="0" err="1">
                <a:solidFill>
                  <a:srgbClr val="001C35"/>
                </a:solidFill>
                <a:latin typeface="Poppins" pitchFamily="2" charset="77"/>
                <a:cs typeface="Poppins" pitchFamily="2" charset="77"/>
              </a:rPr>
              <a:t>commits</a:t>
            </a:r>
            <a:r>
              <a:rPr lang="es-ES" sz="1600" dirty="0">
                <a:solidFill>
                  <a:srgbClr val="001C35"/>
                </a:solidFill>
                <a:latin typeface="Poppins" pitchFamily="2" charset="77"/>
                <a:cs typeface="Poppins" pitchFamily="2" charset="77"/>
              </a:rPr>
              <a:t>!</a:t>
            </a:r>
          </a:p>
        </p:txBody>
      </p:sp>
    </p:spTree>
    <p:extLst>
      <p:ext uri="{BB962C8B-B14F-4D97-AF65-F5344CB8AC3E}">
        <p14:creationId xmlns:p14="http://schemas.microsoft.com/office/powerpoint/2010/main" val="27599783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23E60C-45C4-7842-820E-1B9863AEB3D2}"/>
              </a:ext>
            </a:extLst>
          </p:cNvPr>
          <p:cNvSpPr>
            <a:spLocks noGrp="1"/>
          </p:cNvSpPr>
          <p:nvPr>
            <p:ph type="title"/>
          </p:nvPr>
        </p:nvSpPr>
        <p:spPr/>
        <p:txBody>
          <a:bodyPr>
            <a:normAutofit/>
          </a:bodyPr>
          <a:lstStyle/>
          <a:p>
            <a:r>
              <a:rPr lang="es-ES" sz="3500" b="1" dirty="0">
                <a:solidFill>
                  <a:srgbClr val="0045FF"/>
                </a:solidFill>
                <a:latin typeface="Poppins ExtraBold" pitchFamily="2" charset="77"/>
                <a:cs typeface="Poppins ExtraBold" pitchFamily="2" charset="77"/>
              </a:rPr>
              <a:t>Modelo de caja</a:t>
            </a:r>
          </a:p>
        </p:txBody>
      </p:sp>
      <p:sp>
        <p:nvSpPr>
          <p:cNvPr id="5" name="Marcador de contenido 4">
            <a:extLst>
              <a:ext uri="{FF2B5EF4-FFF2-40B4-BE49-F238E27FC236}">
                <a16:creationId xmlns:a16="http://schemas.microsoft.com/office/drawing/2014/main" id="{AEB0A491-64FA-47D9-A166-C1E3ED5D4664}"/>
              </a:ext>
            </a:extLst>
          </p:cNvPr>
          <p:cNvSpPr>
            <a:spLocks noGrp="1"/>
          </p:cNvSpPr>
          <p:nvPr>
            <p:ph idx="1"/>
          </p:nvPr>
        </p:nvSpPr>
        <p:spPr/>
        <p:txBody>
          <a:bodyPr>
            <a:normAutofit/>
          </a:bodyPr>
          <a:lstStyle/>
          <a:p>
            <a:pPr marL="0" indent="0">
              <a:buNone/>
            </a:pPr>
            <a:r>
              <a:rPr lang="es-ES" sz="1600" dirty="0">
                <a:latin typeface="Poppins"/>
              </a:rPr>
              <a:t>Solo aplica a los contenedores y otros elementos que no son en línea.</a:t>
            </a:r>
          </a:p>
          <a:p>
            <a:r>
              <a:rPr lang="es-ES" sz="1600" dirty="0" err="1">
                <a:latin typeface="Poppins"/>
              </a:rPr>
              <a:t>width</a:t>
            </a:r>
            <a:r>
              <a:rPr lang="es-ES" sz="1600" dirty="0">
                <a:latin typeface="Poppins"/>
              </a:rPr>
              <a:t>:[ </a:t>
            </a:r>
            <a:r>
              <a:rPr lang="es-ES" sz="1600" i="1" dirty="0" err="1">
                <a:latin typeface="Poppins"/>
              </a:rPr>
              <a:t>size</a:t>
            </a:r>
            <a:r>
              <a:rPr lang="es-ES" sz="1600" dirty="0">
                <a:latin typeface="Poppins"/>
              </a:rPr>
              <a:t> ] (min-</a:t>
            </a:r>
            <a:r>
              <a:rPr lang="es-ES" sz="1600" dirty="0" err="1">
                <a:latin typeface="Poppins"/>
              </a:rPr>
              <a:t>max</a:t>
            </a:r>
            <a:r>
              <a:rPr lang="es-ES" sz="1600" dirty="0">
                <a:latin typeface="Poppins"/>
              </a:rPr>
              <a:t>)</a:t>
            </a:r>
          </a:p>
          <a:p>
            <a:r>
              <a:rPr lang="es-ES" sz="1600" dirty="0" err="1">
                <a:latin typeface="Poppins"/>
              </a:rPr>
              <a:t>height</a:t>
            </a:r>
            <a:r>
              <a:rPr lang="es-ES" sz="1600" dirty="0">
                <a:latin typeface="Poppins"/>
              </a:rPr>
              <a:t>:[</a:t>
            </a:r>
            <a:r>
              <a:rPr lang="es-ES" sz="1600" i="1" dirty="0" err="1">
                <a:latin typeface="Poppins"/>
              </a:rPr>
              <a:t>size</a:t>
            </a:r>
            <a:r>
              <a:rPr lang="es-ES" sz="1600" dirty="0">
                <a:latin typeface="Poppins"/>
              </a:rPr>
              <a:t> ] (min-</a:t>
            </a:r>
            <a:r>
              <a:rPr lang="es-ES" sz="1600" dirty="0" err="1">
                <a:latin typeface="Poppins"/>
              </a:rPr>
              <a:t>max</a:t>
            </a:r>
            <a:r>
              <a:rPr lang="es-ES" sz="1600" dirty="0">
                <a:latin typeface="Poppins"/>
              </a:rPr>
              <a:t>)</a:t>
            </a:r>
          </a:p>
          <a:p>
            <a:r>
              <a:rPr lang="es-ES" sz="1600" dirty="0" err="1">
                <a:latin typeface="Poppins"/>
              </a:rPr>
              <a:t>padding</a:t>
            </a:r>
            <a:r>
              <a:rPr lang="es-ES" sz="1600" dirty="0">
                <a:latin typeface="Poppins"/>
              </a:rPr>
              <a:t>: [</a:t>
            </a:r>
            <a:r>
              <a:rPr lang="es-ES" sz="1600" i="1" dirty="0" err="1">
                <a:latin typeface="Poppins"/>
              </a:rPr>
              <a:t>size</a:t>
            </a:r>
            <a:r>
              <a:rPr lang="es-ES" sz="1600" dirty="0">
                <a:latin typeface="Poppins"/>
              </a:rPr>
              <a:t> ]</a:t>
            </a:r>
          </a:p>
          <a:p>
            <a:r>
              <a:rPr lang="es-ES" sz="1600" dirty="0" err="1">
                <a:latin typeface="Poppins"/>
              </a:rPr>
              <a:t>border</a:t>
            </a:r>
            <a:r>
              <a:rPr lang="es-ES" sz="1600" dirty="0">
                <a:latin typeface="Poppins"/>
              </a:rPr>
              <a:t>: [</a:t>
            </a:r>
            <a:r>
              <a:rPr lang="es-ES" sz="1600" i="1" dirty="0" err="1">
                <a:latin typeface="Poppins"/>
              </a:rPr>
              <a:t>size</a:t>
            </a:r>
            <a:r>
              <a:rPr lang="es-ES" sz="1600" dirty="0">
                <a:latin typeface="Poppins"/>
              </a:rPr>
              <a:t> ] [ </a:t>
            </a:r>
            <a:r>
              <a:rPr lang="es-ES" sz="1600" dirty="0" err="1">
                <a:latin typeface="Poppins"/>
              </a:rPr>
              <a:t>type</a:t>
            </a:r>
            <a:r>
              <a:rPr lang="es-ES" sz="1600" dirty="0">
                <a:latin typeface="Poppins"/>
              </a:rPr>
              <a:t> ] [ color ]</a:t>
            </a:r>
          </a:p>
          <a:p>
            <a:r>
              <a:rPr lang="es-ES" sz="1600" dirty="0" err="1">
                <a:latin typeface="Poppins"/>
              </a:rPr>
              <a:t>margin</a:t>
            </a:r>
            <a:r>
              <a:rPr lang="es-ES" sz="1600" dirty="0">
                <a:latin typeface="Poppins"/>
              </a:rPr>
              <a:t>: [</a:t>
            </a:r>
            <a:r>
              <a:rPr lang="es-ES" sz="1600" i="1" dirty="0" err="1">
                <a:latin typeface="Poppins"/>
              </a:rPr>
              <a:t>size</a:t>
            </a:r>
            <a:r>
              <a:rPr lang="es-ES" sz="1600" dirty="0">
                <a:latin typeface="Poppins"/>
              </a:rPr>
              <a:t> | auto ]  -&gt; </a:t>
            </a:r>
            <a:r>
              <a:rPr lang="es-ES" sz="1600" i="1" dirty="0" err="1">
                <a:latin typeface="Poppins"/>
              </a:rPr>
              <a:t>margin</a:t>
            </a:r>
            <a:r>
              <a:rPr lang="es-ES" sz="1600" i="1" dirty="0">
                <a:latin typeface="Poppins"/>
              </a:rPr>
              <a:t>: 0 auto para centrar </a:t>
            </a:r>
            <a:r>
              <a:rPr lang="es-ES" sz="1600" i="1" dirty="0" err="1">
                <a:latin typeface="Poppins"/>
              </a:rPr>
              <a:t>items</a:t>
            </a:r>
            <a:endParaRPr lang="es-ES" sz="1600" dirty="0">
              <a:latin typeface="Poppins"/>
            </a:endParaRPr>
          </a:p>
          <a:p>
            <a:r>
              <a:rPr lang="es-ES" sz="1600" dirty="0" err="1">
                <a:latin typeface="Poppins"/>
              </a:rPr>
              <a:t>overflow</a:t>
            </a:r>
            <a:r>
              <a:rPr lang="es-ES" sz="1600" dirty="0">
                <a:latin typeface="Poppins"/>
              </a:rPr>
              <a:t>: [ </a:t>
            </a:r>
            <a:r>
              <a:rPr lang="es-ES" sz="1600" dirty="0" err="1">
                <a:latin typeface="Poppins"/>
              </a:rPr>
              <a:t>hidden</a:t>
            </a:r>
            <a:r>
              <a:rPr lang="es-ES" sz="1600" dirty="0">
                <a:latin typeface="Poppins"/>
              </a:rPr>
              <a:t> | visible ]</a:t>
            </a:r>
          </a:p>
          <a:p>
            <a:r>
              <a:rPr lang="es-ES" sz="1600" dirty="0">
                <a:latin typeface="Poppins"/>
              </a:rPr>
              <a:t>box-</a:t>
            </a:r>
            <a:r>
              <a:rPr lang="es-ES" sz="1600" dirty="0" err="1">
                <a:latin typeface="Poppins"/>
              </a:rPr>
              <a:t>sizing</a:t>
            </a:r>
            <a:r>
              <a:rPr lang="es-ES" sz="1600" dirty="0">
                <a:latin typeface="Poppins"/>
              </a:rPr>
              <a:t>: [ </a:t>
            </a:r>
            <a:r>
              <a:rPr lang="es-ES" sz="1600" dirty="0" err="1">
                <a:latin typeface="Poppins"/>
              </a:rPr>
              <a:t>border</a:t>
            </a:r>
            <a:r>
              <a:rPr lang="es-ES" sz="1600" dirty="0">
                <a:latin typeface="Poppins"/>
              </a:rPr>
              <a:t>-box ]</a:t>
            </a:r>
          </a:p>
          <a:p>
            <a:r>
              <a:rPr lang="es-ES" sz="1600" dirty="0" err="1">
                <a:latin typeface="Poppins"/>
              </a:rPr>
              <a:t>background</a:t>
            </a:r>
            <a:r>
              <a:rPr lang="es-ES" sz="1600" dirty="0">
                <a:latin typeface="Poppins"/>
              </a:rPr>
              <a:t>: (color, </a:t>
            </a:r>
            <a:r>
              <a:rPr lang="es-ES" sz="1600" dirty="0" err="1">
                <a:latin typeface="Poppins"/>
              </a:rPr>
              <a:t>image</a:t>
            </a:r>
            <a:r>
              <a:rPr lang="es-ES" sz="1600" dirty="0">
                <a:latin typeface="Poppins"/>
              </a:rPr>
              <a:t>, </a:t>
            </a:r>
            <a:r>
              <a:rPr lang="es-ES" sz="1600" dirty="0" err="1">
                <a:latin typeface="Poppins"/>
              </a:rPr>
              <a:t>repeat</a:t>
            </a:r>
            <a:r>
              <a:rPr lang="es-ES" sz="1600" dirty="0">
                <a:latin typeface="Poppins"/>
              </a:rPr>
              <a:t>, position, </a:t>
            </a:r>
            <a:r>
              <a:rPr lang="es-ES" sz="1600" dirty="0" err="1">
                <a:latin typeface="Poppins"/>
              </a:rPr>
              <a:t>size</a:t>
            </a:r>
            <a:r>
              <a:rPr lang="es-ES" sz="1600" dirty="0">
                <a:latin typeface="Poppins"/>
              </a:rPr>
              <a:t>…)</a:t>
            </a:r>
          </a:p>
          <a:p>
            <a:pPr marL="0" indent="0">
              <a:buNone/>
            </a:pPr>
            <a:endParaRPr lang="es-ES" dirty="0"/>
          </a:p>
          <a:p>
            <a:pPr marL="0" indent="0">
              <a:buNone/>
            </a:pPr>
            <a:r>
              <a:rPr lang="es-ES" sz="1400" i="1" dirty="0">
                <a:latin typeface="Poppins"/>
              </a:rPr>
              <a:t>Nota: se puede forzar el modelo de caja con la propiedad: box-</a:t>
            </a:r>
            <a:r>
              <a:rPr lang="es-ES" sz="1400" i="1" dirty="0" err="1">
                <a:latin typeface="Poppins"/>
              </a:rPr>
              <a:t>sizing</a:t>
            </a:r>
            <a:r>
              <a:rPr lang="es-ES" sz="1400" i="1" dirty="0">
                <a:latin typeface="Poppins"/>
              </a:rPr>
              <a:t>: </a:t>
            </a:r>
            <a:r>
              <a:rPr lang="es-ES" sz="1400" i="1" dirty="0" err="1">
                <a:latin typeface="Poppins"/>
              </a:rPr>
              <a:t>border</a:t>
            </a:r>
            <a:r>
              <a:rPr lang="es-ES" sz="1400" i="1" dirty="0">
                <a:latin typeface="Poppins"/>
              </a:rPr>
              <a:t>-box</a:t>
            </a:r>
          </a:p>
        </p:txBody>
      </p:sp>
      <p:pic>
        <p:nvPicPr>
          <p:cNvPr id="7" name="Imagen 6">
            <a:extLst>
              <a:ext uri="{FF2B5EF4-FFF2-40B4-BE49-F238E27FC236}">
                <a16:creationId xmlns:a16="http://schemas.microsoft.com/office/drawing/2014/main" id="{16505438-0C6F-4256-900F-7AEB82DFA4A9}"/>
              </a:ext>
            </a:extLst>
          </p:cNvPr>
          <p:cNvPicPr>
            <a:picLocks noChangeAspect="1"/>
          </p:cNvPicPr>
          <p:nvPr/>
        </p:nvPicPr>
        <p:blipFill>
          <a:blip r:embed="rId3"/>
          <a:stretch>
            <a:fillRect/>
          </a:stretch>
        </p:blipFill>
        <p:spPr>
          <a:xfrm>
            <a:off x="7599178" y="1690688"/>
            <a:ext cx="3388329" cy="2720678"/>
          </a:xfrm>
          <a:prstGeom prst="rect">
            <a:avLst/>
          </a:prstGeom>
        </p:spPr>
      </p:pic>
    </p:spTree>
    <p:extLst>
      <p:ext uri="{BB962C8B-B14F-4D97-AF65-F5344CB8AC3E}">
        <p14:creationId xmlns:p14="http://schemas.microsoft.com/office/powerpoint/2010/main" val="1100403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23E60C-45C4-7842-820E-1B9863AEB3D2}"/>
              </a:ext>
            </a:extLst>
          </p:cNvPr>
          <p:cNvSpPr>
            <a:spLocks noGrp="1"/>
          </p:cNvSpPr>
          <p:nvPr>
            <p:ph type="title"/>
          </p:nvPr>
        </p:nvSpPr>
        <p:spPr/>
        <p:txBody>
          <a:bodyPr>
            <a:normAutofit/>
          </a:bodyPr>
          <a:lstStyle/>
          <a:p>
            <a:r>
              <a:rPr lang="es-ES" sz="3500" b="1" dirty="0">
                <a:solidFill>
                  <a:srgbClr val="0045FF"/>
                </a:solidFill>
                <a:latin typeface="Poppins ExtraBold" pitchFamily="2" charset="77"/>
                <a:cs typeface="Poppins ExtraBold" pitchFamily="2" charset="77"/>
              </a:rPr>
              <a:t>Posicionamiento Flex</a:t>
            </a:r>
          </a:p>
        </p:txBody>
      </p:sp>
      <p:sp>
        <p:nvSpPr>
          <p:cNvPr id="5" name="Marcador de contenido 4">
            <a:extLst>
              <a:ext uri="{FF2B5EF4-FFF2-40B4-BE49-F238E27FC236}">
                <a16:creationId xmlns:a16="http://schemas.microsoft.com/office/drawing/2014/main" id="{AEB0A491-64FA-47D9-A166-C1E3ED5D4664}"/>
              </a:ext>
            </a:extLst>
          </p:cNvPr>
          <p:cNvSpPr>
            <a:spLocks noGrp="1"/>
          </p:cNvSpPr>
          <p:nvPr>
            <p:ph idx="1"/>
          </p:nvPr>
        </p:nvSpPr>
        <p:spPr/>
        <p:txBody>
          <a:bodyPr>
            <a:normAutofit/>
          </a:bodyPr>
          <a:lstStyle/>
          <a:p>
            <a:pPr marL="0" indent="0">
              <a:buNone/>
            </a:pPr>
            <a:r>
              <a:rPr lang="es-ES" sz="1600" dirty="0">
                <a:latin typeface="Poppins"/>
              </a:rPr>
              <a:t>El posicionamiento en bloque está indicado para contenedores y el </a:t>
            </a:r>
            <a:r>
              <a:rPr lang="es-ES" sz="1600" dirty="0" err="1">
                <a:latin typeface="Poppins"/>
              </a:rPr>
              <a:t>inline</a:t>
            </a:r>
            <a:r>
              <a:rPr lang="es-ES" sz="1600" dirty="0">
                <a:latin typeface="Poppins"/>
              </a:rPr>
              <a:t> para contenidos.</a:t>
            </a:r>
          </a:p>
          <a:p>
            <a:pPr marL="0" indent="0">
              <a:buNone/>
            </a:pPr>
            <a:r>
              <a:rPr lang="es-ES" sz="1600" dirty="0">
                <a:latin typeface="Poppins"/>
              </a:rPr>
              <a:t>El </a:t>
            </a:r>
            <a:r>
              <a:rPr lang="es-ES" sz="1600" dirty="0" err="1">
                <a:latin typeface="Poppins"/>
              </a:rPr>
              <a:t>inline</a:t>
            </a:r>
            <a:r>
              <a:rPr lang="es-ES" sz="1600" dirty="0">
                <a:latin typeface="Poppins"/>
              </a:rPr>
              <a:t>-block, para caso particulares en los que necesitamos un comportamiento específico.</a:t>
            </a:r>
          </a:p>
          <a:p>
            <a:pPr marL="0" indent="0">
              <a:buNone/>
            </a:pPr>
            <a:r>
              <a:rPr lang="es-ES" sz="1600" dirty="0">
                <a:latin typeface="Poppins"/>
              </a:rPr>
              <a:t>El </a:t>
            </a:r>
            <a:r>
              <a:rPr lang="es-ES" sz="1600" dirty="0" err="1">
                <a:latin typeface="Poppins"/>
              </a:rPr>
              <a:t>flex</a:t>
            </a:r>
            <a:r>
              <a:rPr lang="es-ES" sz="1600" dirty="0">
                <a:latin typeface="Poppins"/>
              </a:rPr>
              <a:t> es el posicionamiento más potente de todos y está indicado para construir composiciones visuales complejas que sigan siendo robustas, especialmente en componentes y </a:t>
            </a:r>
            <a:r>
              <a:rPr lang="es-ES" sz="1600" dirty="0" err="1">
                <a:latin typeface="Poppins"/>
              </a:rPr>
              <a:t>layouts</a:t>
            </a:r>
            <a:r>
              <a:rPr lang="es-ES" sz="1600" dirty="0">
                <a:latin typeface="Poppins"/>
              </a:rPr>
              <a:t>.</a:t>
            </a:r>
          </a:p>
          <a:p>
            <a:r>
              <a:rPr lang="es-ES" sz="1600" dirty="0">
                <a:latin typeface="Poppins"/>
              </a:rPr>
              <a:t>display: </a:t>
            </a:r>
            <a:r>
              <a:rPr lang="es-ES" sz="1600" dirty="0" err="1">
                <a:latin typeface="Poppins"/>
              </a:rPr>
              <a:t>flex</a:t>
            </a:r>
            <a:r>
              <a:rPr lang="es-ES" sz="1600" dirty="0">
                <a:latin typeface="Poppins"/>
              </a:rPr>
              <a:t>;</a:t>
            </a:r>
          </a:p>
          <a:p>
            <a:pPr marL="0" indent="0">
              <a:buNone/>
            </a:pPr>
            <a:endParaRPr lang="es-ES" sz="1600" dirty="0">
              <a:latin typeface="Poppins"/>
            </a:endParaRPr>
          </a:p>
          <a:p>
            <a:pPr marL="0" indent="0">
              <a:buNone/>
            </a:pPr>
            <a:endParaRPr lang="es-ES" sz="1600" dirty="0">
              <a:latin typeface="Poppins"/>
            </a:endParaRPr>
          </a:p>
          <a:p>
            <a:pPr marL="0" indent="0">
              <a:buNone/>
            </a:pPr>
            <a:endParaRPr lang="es-ES" sz="1600" dirty="0">
              <a:latin typeface="Poppins"/>
            </a:endParaRPr>
          </a:p>
        </p:txBody>
      </p:sp>
      <p:sp>
        <p:nvSpPr>
          <p:cNvPr id="3" name="CuadroTexto 2">
            <a:extLst>
              <a:ext uri="{FF2B5EF4-FFF2-40B4-BE49-F238E27FC236}">
                <a16:creationId xmlns:a16="http://schemas.microsoft.com/office/drawing/2014/main" id="{8E96C686-E32F-4D6C-9917-E7EFC1F1656D}"/>
              </a:ext>
            </a:extLst>
          </p:cNvPr>
          <p:cNvSpPr txBox="1"/>
          <p:nvPr/>
        </p:nvSpPr>
        <p:spPr>
          <a:xfrm>
            <a:off x="838200" y="3816628"/>
            <a:ext cx="5644879" cy="2985433"/>
          </a:xfrm>
          <a:prstGeom prst="rect">
            <a:avLst/>
          </a:prstGeom>
          <a:noFill/>
        </p:spPr>
        <p:txBody>
          <a:bodyPr wrap="none" rtlCol="0">
            <a:spAutoFit/>
          </a:bodyPr>
          <a:lstStyle/>
          <a:p>
            <a:r>
              <a:rPr lang="es-ES" sz="1600" b="1" dirty="0">
                <a:latin typeface="Poppins"/>
              </a:rPr>
              <a:t>Propiedades que aplican al contenedor:</a:t>
            </a:r>
          </a:p>
          <a:p>
            <a:endParaRPr lang="es-ES" sz="1600" b="1" dirty="0">
              <a:latin typeface="Poppins"/>
            </a:endParaRPr>
          </a:p>
          <a:p>
            <a:r>
              <a:rPr lang="es-ES" sz="1600" b="1" dirty="0" err="1">
                <a:latin typeface="Poppins"/>
              </a:rPr>
              <a:t>flex-direction</a:t>
            </a:r>
            <a:r>
              <a:rPr lang="es-ES" sz="1600" dirty="0">
                <a:latin typeface="Poppins"/>
              </a:rPr>
              <a:t>: [ </a:t>
            </a:r>
            <a:r>
              <a:rPr lang="es-ES" sz="1600" dirty="0" err="1">
                <a:latin typeface="Poppins"/>
              </a:rPr>
              <a:t>row</a:t>
            </a:r>
            <a:r>
              <a:rPr lang="es-ES" sz="1600" dirty="0">
                <a:latin typeface="Poppins"/>
              </a:rPr>
              <a:t> | </a:t>
            </a:r>
            <a:r>
              <a:rPr lang="es-ES" sz="1600" dirty="0" err="1">
                <a:latin typeface="Poppins"/>
              </a:rPr>
              <a:t>row</a:t>
            </a:r>
            <a:r>
              <a:rPr lang="es-ES" sz="1600" dirty="0">
                <a:latin typeface="Poppins"/>
              </a:rPr>
              <a:t>-reverse |</a:t>
            </a:r>
            <a:r>
              <a:rPr lang="es-ES" sz="1600" dirty="0" err="1">
                <a:latin typeface="Poppins"/>
              </a:rPr>
              <a:t>column</a:t>
            </a:r>
            <a:r>
              <a:rPr lang="es-ES" sz="1600" dirty="0">
                <a:latin typeface="Poppins"/>
              </a:rPr>
              <a:t> | </a:t>
            </a:r>
            <a:r>
              <a:rPr lang="es-ES" sz="1600" dirty="0" err="1">
                <a:latin typeface="Poppins"/>
              </a:rPr>
              <a:t>column</a:t>
            </a:r>
            <a:r>
              <a:rPr lang="es-ES" sz="1600" dirty="0">
                <a:latin typeface="Poppins"/>
              </a:rPr>
              <a:t>-reverse ];</a:t>
            </a:r>
          </a:p>
          <a:p>
            <a:r>
              <a:rPr lang="es-ES" sz="1600" b="1" dirty="0" err="1">
                <a:latin typeface="Poppins"/>
              </a:rPr>
              <a:t>flex-wrap</a:t>
            </a:r>
            <a:r>
              <a:rPr lang="es-ES" sz="1600" dirty="0">
                <a:latin typeface="Poppins"/>
              </a:rPr>
              <a:t>: [ </a:t>
            </a:r>
            <a:r>
              <a:rPr lang="es-ES" sz="1600" dirty="0" err="1">
                <a:latin typeface="Poppins"/>
              </a:rPr>
              <a:t>nowrap</a:t>
            </a:r>
            <a:r>
              <a:rPr lang="es-ES" sz="1600" dirty="0">
                <a:latin typeface="Poppins"/>
              </a:rPr>
              <a:t> | </a:t>
            </a:r>
            <a:r>
              <a:rPr lang="es-ES" sz="1600" dirty="0" err="1">
                <a:latin typeface="Poppins"/>
              </a:rPr>
              <a:t>wrap</a:t>
            </a:r>
            <a:r>
              <a:rPr lang="es-ES" sz="1600" dirty="0">
                <a:latin typeface="Poppins"/>
              </a:rPr>
              <a:t> | </a:t>
            </a:r>
            <a:r>
              <a:rPr lang="es-ES" sz="1600" dirty="0" err="1">
                <a:latin typeface="Poppins"/>
              </a:rPr>
              <a:t>wrap</a:t>
            </a:r>
            <a:r>
              <a:rPr lang="es-ES" sz="1600" dirty="0">
                <a:latin typeface="Poppins"/>
              </a:rPr>
              <a:t>-reverse ]; </a:t>
            </a:r>
          </a:p>
          <a:p>
            <a:r>
              <a:rPr lang="es-ES" sz="1600" b="1" dirty="0" err="1">
                <a:latin typeface="Poppins"/>
              </a:rPr>
              <a:t>justify-content</a:t>
            </a:r>
            <a:r>
              <a:rPr lang="es-ES" sz="1600" dirty="0">
                <a:latin typeface="Poppins"/>
              </a:rPr>
              <a:t>: [ </a:t>
            </a:r>
            <a:r>
              <a:rPr lang="es-ES" sz="1600" dirty="0" err="1">
                <a:latin typeface="Poppins"/>
              </a:rPr>
              <a:t>flex-start</a:t>
            </a:r>
            <a:r>
              <a:rPr lang="es-ES" sz="1600" dirty="0">
                <a:latin typeface="Poppins"/>
              </a:rPr>
              <a:t> | </a:t>
            </a:r>
            <a:r>
              <a:rPr lang="es-ES" sz="1600" dirty="0" err="1">
                <a:latin typeface="Poppins"/>
              </a:rPr>
              <a:t>flex-end</a:t>
            </a:r>
            <a:r>
              <a:rPr lang="es-ES" sz="1600" dirty="0">
                <a:latin typeface="Poppins"/>
              </a:rPr>
              <a:t> | center |</a:t>
            </a:r>
            <a:br>
              <a:rPr lang="es-ES" sz="1600" dirty="0">
                <a:latin typeface="Poppins"/>
              </a:rPr>
            </a:br>
            <a:r>
              <a:rPr lang="es-ES" sz="1600" dirty="0">
                <a:latin typeface="Poppins"/>
              </a:rPr>
              <a:t>	           </a:t>
            </a:r>
            <a:r>
              <a:rPr lang="es-ES" sz="1600" dirty="0" err="1">
                <a:latin typeface="Poppins"/>
              </a:rPr>
              <a:t>space-between</a:t>
            </a:r>
            <a:r>
              <a:rPr lang="es-ES" sz="1600" dirty="0">
                <a:latin typeface="Poppins"/>
              </a:rPr>
              <a:t> | </a:t>
            </a:r>
            <a:r>
              <a:rPr lang="es-ES" sz="1600" dirty="0" err="1">
                <a:latin typeface="Poppins"/>
              </a:rPr>
              <a:t>space-around</a:t>
            </a:r>
            <a:r>
              <a:rPr lang="es-ES" sz="1600" dirty="0">
                <a:latin typeface="Poppins"/>
              </a:rPr>
              <a:t> | </a:t>
            </a:r>
            <a:r>
              <a:rPr lang="es-ES" sz="1600" dirty="0" err="1">
                <a:latin typeface="Poppins"/>
              </a:rPr>
              <a:t>space-evenly</a:t>
            </a:r>
            <a:r>
              <a:rPr lang="es-ES" sz="1600" dirty="0">
                <a:latin typeface="Poppins"/>
              </a:rPr>
              <a:t> ];</a:t>
            </a:r>
          </a:p>
          <a:p>
            <a:r>
              <a:rPr lang="es-ES" sz="1600" dirty="0" err="1">
                <a:latin typeface="Poppins"/>
              </a:rPr>
              <a:t>align-items</a:t>
            </a:r>
            <a:r>
              <a:rPr lang="es-ES" sz="1600" dirty="0">
                <a:latin typeface="Poppins"/>
              </a:rPr>
              <a:t>: [ </a:t>
            </a:r>
            <a:r>
              <a:rPr lang="es-ES" sz="1600" dirty="0" err="1">
                <a:latin typeface="Poppins"/>
              </a:rPr>
              <a:t>flex-start</a:t>
            </a:r>
            <a:r>
              <a:rPr lang="es-ES" sz="1600" dirty="0">
                <a:latin typeface="Poppins"/>
              </a:rPr>
              <a:t> | </a:t>
            </a:r>
            <a:r>
              <a:rPr lang="es-ES" sz="1600" dirty="0" err="1">
                <a:latin typeface="Poppins"/>
              </a:rPr>
              <a:t>flex-end</a:t>
            </a:r>
            <a:r>
              <a:rPr lang="es-ES" sz="1600" dirty="0">
                <a:latin typeface="Poppins"/>
              </a:rPr>
              <a:t> | center |</a:t>
            </a:r>
            <a:br>
              <a:rPr lang="es-ES" sz="1600" dirty="0">
                <a:latin typeface="Poppins"/>
              </a:rPr>
            </a:br>
            <a:r>
              <a:rPr lang="es-ES" sz="1600" dirty="0">
                <a:latin typeface="Poppins"/>
              </a:rPr>
              <a:t>	    </a:t>
            </a:r>
            <a:r>
              <a:rPr lang="es-ES" sz="1600" dirty="0" err="1">
                <a:latin typeface="Poppins"/>
              </a:rPr>
              <a:t>stretch</a:t>
            </a:r>
            <a:r>
              <a:rPr lang="es-ES" sz="1600" dirty="0">
                <a:latin typeface="Poppins"/>
              </a:rPr>
              <a:t> | </a:t>
            </a:r>
            <a:r>
              <a:rPr lang="es-ES" sz="1600" dirty="0" err="1">
                <a:latin typeface="Poppins"/>
              </a:rPr>
              <a:t>baseline</a:t>
            </a:r>
            <a:r>
              <a:rPr lang="es-ES" sz="1600" dirty="0">
                <a:latin typeface="Poppins"/>
              </a:rPr>
              <a:t> ];</a:t>
            </a:r>
          </a:p>
          <a:p>
            <a:r>
              <a:rPr lang="es-ES" sz="1600" dirty="0" err="1">
                <a:latin typeface="Poppins"/>
              </a:rPr>
              <a:t>align-content</a:t>
            </a:r>
            <a:r>
              <a:rPr lang="es-ES" sz="1600" dirty="0">
                <a:latin typeface="Poppins"/>
              </a:rPr>
              <a:t>: [ </a:t>
            </a:r>
            <a:r>
              <a:rPr lang="es-ES" sz="1600" dirty="0" err="1">
                <a:latin typeface="Poppins"/>
              </a:rPr>
              <a:t>flex-start</a:t>
            </a:r>
            <a:r>
              <a:rPr lang="es-ES" sz="1600" dirty="0">
                <a:latin typeface="Poppins"/>
              </a:rPr>
              <a:t> | </a:t>
            </a:r>
            <a:r>
              <a:rPr lang="es-ES" sz="1600" dirty="0" err="1">
                <a:latin typeface="Poppins"/>
              </a:rPr>
              <a:t>flex-end</a:t>
            </a:r>
            <a:r>
              <a:rPr lang="es-ES" sz="1600" dirty="0">
                <a:latin typeface="Poppins"/>
              </a:rPr>
              <a:t> | center | </a:t>
            </a:r>
          </a:p>
          <a:p>
            <a:r>
              <a:rPr lang="es-ES" sz="1600" dirty="0">
                <a:latin typeface="Poppins"/>
              </a:rPr>
              <a:t>	        </a:t>
            </a:r>
            <a:r>
              <a:rPr lang="es-ES" sz="1600" dirty="0" err="1">
                <a:latin typeface="Poppins"/>
              </a:rPr>
              <a:t>space-between</a:t>
            </a:r>
            <a:r>
              <a:rPr lang="es-ES" sz="1600" dirty="0">
                <a:latin typeface="Poppins"/>
              </a:rPr>
              <a:t> | </a:t>
            </a:r>
            <a:r>
              <a:rPr lang="es-ES" sz="1600" dirty="0" err="1">
                <a:latin typeface="Poppins"/>
              </a:rPr>
              <a:t>space-around</a:t>
            </a:r>
            <a:r>
              <a:rPr lang="es-ES" sz="1600" dirty="0">
                <a:latin typeface="Poppins"/>
              </a:rPr>
              <a:t> | </a:t>
            </a:r>
            <a:r>
              <a:rPr lang="es-ES" sz="1600" dirty="0" err="1">
                <a:latin typeface="Poppins"/>
              </a:rPr>
              <a:t>stretch</a:t>
            </a:r>
            <a:r>
              <a:rPr lang="es-ES" sz="1600" dirty="0">
                <a:latin typeface="Poppins"/>
              </a:rPr>
              <a:t> ]; </a:t>
            </a:r>
            <a:br>
              <a:rPr lang="es-ES" sz="1600" dirty="0">
                <a:latin typeface="Poppins"/>
              </a:rPr>
            </a:br>
            <a:r>
              <a:rPr lang="es-ES" sz="1200" i="1" dirty="0">
                <a:latin typeface="Poppins"/>
              </a:rPr>
              <a:t>	Aplica en los casos en los que el contenido es multilínea.</a:t>
            </a:r>
          </a:p>
          <a:p>
            <a:endParaRPr lang="es-ES" sz="1600" dirty="0">
              <a:latin typeface="Poppins"/>
            </a:endParaRPr>
          </a:p>
        </p:txBody>
      </p:sp>
      <p:sp>
        <p:nvSpPr>
          <p:cNvPr id="6" name="CuadroTexto 5">
            <a:extLst>
              <a:ext uri="{FF2B5EF4-FFF2-40B4-BE49-F238E27FC236}">
                <a16:creationId xmlns:a16="http://schemas.microsoft.com/office/drawing/2014/main" id="{F62784F6-6685-429F-881E-91A2FAA03A36}"/>
              </a:ext>
            </a:extLst>
          </p:cNvPr>
          <p:cNvSpPr txBox="1"/>
          <p:nvPr/>
        </p:nvSpPr>
        <p:spPr>
          <a:xfrm>
            <a:off x="7278150" y="3813731"/>
            <a:ext cx="3426387" cy="1815882"/>
          </a:xfrm>
          <a:prstGeom prst="rect">
            <a:avLst/>
          </a:prstGeom>
          <a:noFill/>
        </p:spPr>
        <p:txBody>
          <a:bodyPr wrap="none" rtlCol="0">
            <a:spAutoFit/>
          </a:bodyPr>
          <a:lstStyle/>
          <a:p>
            <a:r>
              <a:rPr lang="es-ES" sz="1600" b="1" dirty="0">
                <a:latin typeface="Poppins"/>
              </a:rPr>
              <a:t>Propiedades que aplican al contenido:</a:t>
            </a:r>
          </a:p>
          <a:p>
            <a:endParaRPr lang="es-ES" sz="1600" b="1" dirty="0">
              <a:latin typeface="Poppins"/>
            </a:endParaRPr>
          </a:p>
          <a:p>
            <a:r>
              <a:rPr lang="en-US" sz="1600" dirty="0">
                <a:latin typeface="Poppins"/>
              </a:rPr>
              <a:t>flex-grow: &lt;INTEGER&gt;</a:t>
            </a:r>
          </a:p>
          <a:p>
            <a:r>
              <a:rPr lang="en-US" sz="1600" dirty="0">
                <a:latin typeface="Poppins"/>
              </a:rPr>
              <a:t>flex-shrink: &lt;INTEGER&gt;</a:t>
            </a:r>
          </a:p>
          <a:p>
            <a:r>
              <a:rPr lang="en-US" sz="1600" dirty="0">
                <a:latin typeface="Poppins"/>
              </a:rPr>
              <a:t>flex-basis: &lt;SIZE&gt;</a:t>
            </a:r>
          </a:p>
          <a:p>
            <a:r>
              <a:rPr lang="en-US" sz="1600" b="1" dirty="0">
                <a:latin typeface="Poppins"/>
              </a:rPr>
              <a:t>flex</a:t>
            </a:r>
            <a:r>
              <a:rPr lang="en-US" sz="1600" dirty="0">
                <a:latin typeface="Poppins"/>
              </a:rPr>
              <a:t>: </a:t>
            </a:r>
            <a:r>
              <a:rPr lang="en-US" sz="1600" dirty="0" err="1">
                <a:latin typeface="Poppins"/>
              </a:rPr>
              <a:t>flexGrow</a:t>
            </a:r>
            <a:r>
              <a:rPr lang="en-US" sz="1600" dirty="0">
                <a:latin typeface="Poppins"/>
              </a:rPr>
              <a:t>-shrink-basis</a:t>
            </a:r>
          </a:p>
          <a:p>
            <a:r>
              <a:rPr lang="es-ES" sz="1600" dirty="0" err="1">
                <a:latin typeface="Poppins"/>
              </a:rPr>
              <a:t>order</a:t>
            </a:r>
            <a:r>
              <a:rPr lang="es-ES" sz="1600" dirty="0">
                <a:latin typeface="Poppins"/>
              </a:rPr>
              <a:t>: &lt;INTEGER&gt;</a:t>
            </a:r>
          </a:p>
        </p:txBody>
      </p:sp>
    </p:spTree>
    <p:extLst>
      <p:ext uri="{BB962C8B-B14F-4D97-AF65-F5344CB8AC3E}">
        <p14:creationId xmlns:p14="http://schemas.microsoft.com/office/powerpoint/2010/main" val="37016946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23E60C-45C4-7842-820E-1B9863AEB3D2}"/>
              </a:ext>
            </a:extLst>
          </p:cNvPr>
          <p:cNvSpPr>
            <a:spLocks noGrp="1"/>
          </p:cNvSpPr>
          <p:nvPr>
            <p:ph type="title"/>
          </p:nvPr>
        </p:nvSpPr>
        <p:spPr/>
        <p:txBody>
          <a:bodyPr>
            <a:normAutofit/>
          </a:bodyPr>
          <a:lstStyle/>
          <a:p>
            <a:r>
              <a:rPr lang="es-ES" sz="3500" b="1" dirty="0">
                <a:solidFill>
                  <a:srgbClr val="0045FF"/>
                </a:solidFill>
                <a:latin typeface="Poppins ExtraBold" pitchFamily="2" charset="77"/>
                <a:cs typeface="Poppins ExtraBold" pitchFamily="2" charset="77"/>
              </a:rPr>
              <a:t>Posicionamiento Flex</a:t>
            </a:r>
          </a:p>
        </p:txBody>
      </p:sp>
      <p:sp>
        <p:nvSpPr>
          <p:cNvPr id="5" name="Marcador de contenido 4">
            <a:extLst>
              <a:ext uri="{FF2B5EF4-FFF2-40B4-BE49-F238E27FC236}">
                <a16:creationId xmlns:a16="http://schemas.microsoft.com/office/drawing/2014/main" id="{AEB0A491-64FA-47D9-A166-C1E3ED5D4664}"/>
              </a:ext>
            </a:extLst>
          </p:cNvPr>
          <p:cNvSpPr>
            <a:spLocks noGrp="1"/>
          </p:cNvSpPr>
          <p:nvPr>
            <p:ph idx="1"/>
          </p:nvPr>
        </p:nvSpPr>
        <p:spPr/>
        <p:txBody>
          <a:bodyPr>
            <a:normAutofit/>
          </a:bodyPr>
          <a:lstStyle/>
          <a:p>
            <a:pPr marL="0" indent="0">
              <a:buNone/>
            </a:pPr>
            <a:r>
              <a:rPr lang="es-ES" sz="1600" dirty="0">
                <a:latin typeface="Poppins"/>
              </a:rPr>
              <a:t>Una de las mejores referencias donde se explican las propiedades y posibilidades del modelos de </a:t>
            </a:r>
            <a:r>
              <a:rPr lang="es-ES" sz="1600" i="1" dirty="0" err="1">
                <a:latin typeface="Poppins"/>
              </a:rPr>
              <a:t>flexbox</a:t>
            </a:r>
            <a:r>
              <a:rPr lang="es-ES" sz="1600" dirty="0">
                <a:latin typeface="Poppins"/>
              </a:rPr>
              <a:t>:</a:t>
            </a:r>
          </a:p>
          <a:p>
            <a:pPr marL="0" indent="0">
              <a:buNone/>
            </a:pPr>
            <a:endParaRPr lang="es-ES" sz="1600" dirty="0">
              <a:latin typeface="Poppins"/>
            </a:endParaRPr>
          </a:p>
          <a:p>
            <a:pPr marL="0" indent="0">
              <a:buNone/>
            </a:pPr>
            <a:endParaRPr lang="es-ES" sz="1600" dirty="0">
              <a:latin typeface="Poppins"/>
            </a:endParaRPr>
          </a:p>
          <a:p>
            <a:pPr marL="0" indent="0">
              <a:buNone/>
            </a:pPr>
            <a:endParaRPr lang="es-ES" sz="1600" dirty="0">
              <a:latin typeface="Poppins"/>
            </a:endParaRPr>
          </a:p>
          <a:p>
            <a:pPr marL="0" indent="0">
              <a:buNone/>
            </a:pPr>
            <a:endParaRPr lang="es-ES" sz="1600" dirty="0">
              <a:latin typeface="Poppins"/>
            </a:endParaRPr>
          </a:p>
          <a:p>
            <a:pPr marL="0" indent="0">
              <a:buNone/>
            </a:pPr>
            <a:endParaRPr lang="es-ES" sz="1600" dirty="0">
              <a:latin typeface="Poppins"/>
            </a:endParaRPr>
          </a:p>
          <a:p>
            <a:pPr marL="0" indent="0">
              <a:buNone/>
            </a:pPr>
            <a:r>
              <a:rPr lang="es-ES" sz="1600" dirty="0">
                <a:latin typeface="Poppins"/>
              </a:rPr>
              <a:t>Para practicar con este modelo el siguiente juego es bastante ilustrativo:</a:t>
            </a:r>
          </a:p>
          <a:p>
            <a:pPr marL="0" indent="0">
              <a:buNone/>
            </a:pPr>
            <a:endParaRPr lang="es-ES" sz="1600" dirty="0">
              <a:latin typeface="Poppins"/>
            </a:endParaRPr>
          </a:p>
        </p:txBody>
      </p:sp>
      <p:sp>
        <p:nvSpPr>
          <p:cNvPr id="4" name="Rectángulo: esquinas redondeadas 3">
            <a:hlinkClick r:id="rId3"/>
            <a:extLst>
              <a:ext uri="{FF2B5EF4-FFF2-40B4-BE49-F238E27FC236}">
                <a16:creationId xmlns:a16="http://schemas.microsoft.com/office/drawing/2014/main" id="{F2981335-53D0-4B2F-9F65-3CAF9965B33D}"/>
              </a:ext>
            </a:extLst>
          </p:cNvPr>
          <p:cNvSpPr/>
          <p:nvPr/>
        </p:nvSpPr>
        <p:spPr>
          <a:xfrm>
            <a:off x="3695699" y="2219325"/>
            <a:ext cx="406717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bg1"/>
                </a:solidFill>
              </a:rPr>
              <a:t>FLEX GUIDE</a:t>
            </a:r>
          </a:p>
          <a:p>
            <a:pPr algn="ctr"/>
            <a:endParaRPr lang="es-ES" sz="1200" dirty="0">
              <a:solidFill>
                <a:schemeClr val="bg1"/>
              </a:solidFill>
            </a:endParaRPr>
          </a:p>
          <a:p>
            <a:pPr algn="ctr"/>
            <a:r>
              <a:rPr lang="es-ES" sz="1200" dirty="0">
                <a:solidFill>
                  <a:schemeClr val="tx1"/>
                </a:solidFill>
                <a:highlight>
                  <a:srgbClr val="FFFF00"/>
                </a:highlight>
                <a:hlinkClick r:id="rId3">
                  <a:extLst>
                    <a:ext uri="{A12FA001-AC4F-418D-AE19-62706E023703}">
                      <ahyp:hlinkClr xmlns:ahyp="http://schemas.microsoft.com/office/drawing/2018/hyperlinkcolor" val="tx"/>
                    </a:ext>
                  </a:extLst>
                </a:hlinkClick>
              </a:rPr>
              <a:t>https://css-tricks.com/snippets/css/a-guide-to-flexbox/</a:t>
            </a:r>
            <a:endParaRPr lang="es-ES" sz="1200" dirty="0">
              <a:solidFill>
                <a:schemeClr val="tx1"/>
              </a:solidFill>
              <a:highlight>
                <a:srgbClr val="FFFF00"/>
              </a:highlight>
            </a:endParaRPr>
          </a:p>
        </p:txBody>
      </p:sp>
      <p:pic>
        <p:nvPicPr>
          <p:cNvPr id="8" name="Imagen 7">
            <a:hlinkClick r:id="rId4"/>
            <a:extLst>
              <a:ext uri="{FF2B5EF4-FFF2-40B4-BE49-F238E27FC236}">
                <a16:creationId xmlns:a16="http://schemas.microsoft.com/office/drawing/2014/main" id="{D0C32FD9-ECEB-4309-9570-FD709F8117F8}"/>
              </a:ext>
            </a:extLst>
          </p:cNvPr>
          <p:cNvPicPr>
            <a:picLocks noChangeAspect="1"/>
          </p:cNvPicPr>
          <p:nvPr/>
        </p:nvPicPr>
        <p:blipFill>
          <a:blip r:embed="rId5"/>
          <a:stretch>
            <a:fillRect/>
          </a:stretch>
        </p:blipFill>
        <p:spPr>
          <a:xfrm>
            <a:off x="1285875" y="4352925"/>
            <a:ext cx="1562100" cy="1238250"/>
          </a:xfrm>
          <a:prstGeom prst="rect">
            <a:avLst/>
          </a:prstGeom>
        </p:spPr>
      </p:pic>
      <p:sp>
        <p:nvSpPr>
          <p:cNvPr id="9" name="CuadroTexto 8">
            <a:extLst>
              <a:ext uri="{FF2B5EF4-FFF2-40B4-BE49-F238E27FC236}">
                <a16:creationId xmlns:a16="http://schemas.microsoft.com/office/drawing/2014/main" id="{75B50292-8F74-4EE2-BCB9-7EC0AD3FD001}"/>
              </a:ext>
            </a:extLst>
          </p:cNvPr>
          <p:cNvSpPr txBox="1"/>
          <p:nvPr/>
        </p:nvSpPr>
        <p:spPr>
          <a:xfrm>
            <a:off x="3295650" y="4352925"/>
            <a:ext cx="3772636" cy="369332"/>
          </a:xfrm>
          <a:prstGeom prst="rect">
            <a:avLst/>
          </a:prstGeom>
          <a:noFill/>
        </p:spPr>
        <p:txBody>
          <a:bodyPr wrap="none" rtlCol="0">
            <a:spAutoFit/>
          </a:bodyPr>
          <a:lstStyle/>
          <a:p>
            <a:r>
              <a:rPr lang="es-ES" dirty="0" err="1"/>
              <a:t>Froggy</a:t>
            </a:r>
            <a:r>
              <a:rPr lang="es-ES" dirty="0"/>
              <a:t>: </a:t>
            </a:r>
            <a:r>
              <a:rPr lang="es-ES" dirty="0">
                <a:hlinkClick r:id="rId4"/>
              </a:rPr>
              <a:t>https://flexboxfroggy.com/#es</a:t>
            </a:r>
            <a:endParaRPr lang="es-ES" dirty="0"/>
          </a:p>
        </p:txBody>
      </p:sp>
    </p:spTree>
    <p:extLst>
      <p:ext uri="{BB962C8B-B14F-4D97-AF65-F5344CB8AC3E}">
        <p14:creationId xmlns:p14="http://schemas.microsoft.com/office/powerpoint/2010/main" val="21280123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23E60C-45C4-7842-820E-1B9863AEB3D2}"/>
              </a:ext>
            </a:extLst>
          </p:cNvPr>
          <p:cNvSpPr>
            <a:spLocks noGrp="1"/>
          </p:cNvSpPr>
          <p:nvPr>
            <p:ph type="title"/>
          </p:nvPr>
        </p:nvSpPr>
        <p:spPr/>
        <p:txBody>
          <a:bodyPr>
            <a:normAutofit/>
          </a:bodyPr>
          <a:lstStyle/>
          <a:p>
            <a:r>
              <a:rPr lang="es-ES" sz="3500" b="1" dirty="0">
                <a:solidFill>
                  <a:srgbClr val="0045FF"/>
                </a:solidFill>
                <a:latin typeface="Poppins ExtraBold" pitchFamily="2" charset="77"/>
                <a:cs typeface="Poppins ExtraBold" pitchFamily="2" charset="77"/>
              </a:rPr>
              <a:t>Otras propiedades básicas de CSS</a:t>
            </a:r>
          </a:p>
        </p:txBody>
      </p:sp>
      <p:sp>
        <p:nvSpPr>
          <p:cNvPr id="5" name="Marcador de contenido 4">
            <a:extLst>
              <a:ext uri="{FF2B5EF4-FFF2-40B4-BE49-F238E27FC236}">
                <a16:creationId xmlns:a16="http://schemas.microsoft.com/office/drawing/2014/main" id="{AEB0A491-64FA-47D9-A166-C1E3ED5D4664}"/>
              </a:ext>
            </a:extLst>
          </p:cNvPr>
          <p:cNvSpPr>
            <a:spLocks noGrp="1"/>
          </p:cNvSpPr>
          <p:nvPr>
            <p:ph idx="1"/>
          </p:nvPr>
        </p:nvSpPr>
        <p:spPr/>
        <p:txBody>
          <a:bodyPr numCol="2">
            <a:normAutofit/>
          </a:bodyPr>
          <a:lstStyle/>
          <a:p>
            <a:pPr marL="0" indent="0">
              <a:buNone/>
            </a:pPr>
            <a:r>
              <a:rPr lang="es-ES" sz="1600" dirty="0">
                <a:latin typeface="Poppins"/>
              </a:rPr>
              <a:t>Generales:</a:t>
            </a:r>
          </a:p>
          <a:p>
            <a:r>
              <a:rPr lang="es-ES" sz="1600" dirty="0">
                <a:latin typeface="Poppins"/>
              </a:rPr>
              <a:t>cursor</a:t>
            </a:r>
          </a:p>
          <a:p>
            <a:pPr marL="0" indent="0">
              <a:buNone/>
            </a:pPr>
            <a:r>
              <a:rPr lang="es-ES" sz="1600" dirty="0">
                <a:latin typeface="Poppins"/>
              </a:rPr>
              <a:t>Listas:</a:t>
            </a:r>
          </a:p>
          <a:p>
            <a:r>
              <a:rPr lang="es-ES" sz="1600" dirty="0" err="1">
                <a:latin typeface="Poppins"/>
              </a:rPr>
              <a:t>list-style</a:t>
            </a:r>
            <a:endParaRPr lang="es-ES" sz="1600" dirty="0">
              <a:latin typeface="Poppins"/>
            </a:endParaRPr>
          </a:p>
          <a:p>
            <a:pPr marL="0" indent="0">
              <a:buNone/>
            </a:pPr>
            <a:r>
              <a:rPr lang="es-ES" sz="1600" dirty="0">
                <a:latin typeface="Poppins"/>
              </a:rPr>
              <a:t>Cajas:</a:t>
            </a:r>
          </a:p>
          <a:p>
            <a:r>
              <a:rPr lang="es-ES" sz="1600" dirty="0" err="1">
                <a:latin typeface="Poppins"/>
              </a:rPr>
              <a:t>border-radius</a:t>
            </a:r>
            <a:endParaRPr lang="es-ES" sz="1600" dirty="0">
              <a:latin typeface="Poppins"/>
            </a:endParaRPr>
          </a:p>
          <a:p>
            <a:pPr marL="0" indent="0">
              <a:buNone/>
            </a:pPr>
            <a:endParaRPr lang="es-ES" sz="1600" dirty="0">
              <a:latin typeface="Poppins"/>
            </a:endParaRPr>
          </a:p>
        </p:txBody>
      </p:sp>
    </p:spTree>
    <p:extLst>
      <p:ext uri="{BB962C8B-B14F-4D97-AF65-F5344CB8AC3E}">
        <p14:creationId xmlns:p14="http://schemas.microsoft.com/office/powerpoint/2010/main" val="24836291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23E60C-45C4-7842-820E-1B9863AEB3D2}"/>
              </a:ext>
            </a:extLst>
          </p:cNvPr>
          <p:cNvSpPr>
            <a:spLocks noGrp="1"/>
          </p:cNvSpPr>
          <p:nvPr>
            <p:ph type="title"/>
          </p:nvPr>
        </p:nvSpPr>
        <p:spPr/>
        <p:txBody>
          <a:bodyPr>
            <a:normAutofit/>
          </a:bodyPr>
          <a:lstStyle/>
          <a:p>
            <a:r>
              <a:rPr lang="es-ES" sz="3500" b="1" dirty="0">
                <a:solidFill>
                  <a:srgbClr val="0045FF"/>
                </a:solidFill>
                <a:latin typeface="Poppins ExtraBold" pitchFamily="2" charset="77"/>
                <a:cs typeface="Poppins ExtraBold" pitchFamily="2" charset="77"/>
              </a:rPr>
              <a:t>Práctica CSS</a:t>
            </a:r>
          </a:p>
        </p:txBody>
      </p:sp>
      <p:sp>
        <p:nvSpPr>
          <p:cNvPr id="5" name="Marcador de contenido 4">
            <a:extLst>
              <a:ext uri="{FF2B5EF4-FFF2-40B4-BE49-F238E27FC236}">
                <a16:creationId xmlns:a16="http://schemas.microsoft.com/office/drawing/2014/main" id="{AEB0A491-64FA-47D9-A166-C1E3ED5D4664}"/>
              </a:ext>
            </a:extLst>
          </p:cNvPr>
          <p:cNvSpPr>
            <a:spLocks noGrp="1"/>
          </p:cNvSpPr>
          <p:nvPr>
            <p:ph idx="1"/>
          </p:nvPr>
        </p:nvSpPr>
        <p:spPr/>
        <p:txBody>
          <a:bodyPr>
            <a:normAutofit/>
          </a:bodyPr>
          <a:lstStyle/>
          <a:p>
            <a:pPr marL="0" indent="0">
              <a:buNone/>
            </a:pPr>
            <a:r>
              <a:rPr lang="es-ES" sz="1600" dirty="0">
                <a:latin typeface="Poppins"/>
              </a:rPr>
              <a:t>Hacer el código HTML y CSS para implementar esta vista.</a:t>
            </a:r>
          </a:p>
          <a:p>
            <a:pPr marL="0" indent="0">
              <a:buNone/>
            </a:pPr>
            <a:r>
              <a:rPr lang="es-ES" sz="1600" dirty="0">
                <a:latin typeface="Poppins"/>
              </a:rPr>
              <a:t>Para los colores, tamaños, espacios e imágenes podéis utilizar algo aproximado, no se requiere fidelidad al diseño.</a:t>
            </a:r>
          </a:p>
          <a:p>
            <a:pPr marL="0" indent="0">
              <a:buNone/>
            </a:pPr>
            <a:endParaRPr lang="es-ES" sz="1600" dirty="0">
              <a:latin typeface="Poppins"/>
            </a:endParaRPr>
          </a:p>
          <a:p>
            <a:pPr marL="0" indent="0">
              <a:buNone/>
            </a:pPr>
            <a:endParaRPr lang="es-ES" sz="1600" dirty="0">
              <a:latin typeface="Poppins"/>
            </a:endParaRPr>
          </a:p>
          <a:p>
            <a:pPr marL="0" indent="0">
              <a:buNone/>
            </a:pPr>
            <a:endParaRPr lang="es-ES" sz="1600" dirty="0">
              <a:latin typeface="Poppins"/>
            </a:endParaRPr>
          </a:p>
          <a:p>
            <a:pPr marL="0" indent="0">
              <a:buNone/>
            </a:pPr>
            <a:endParaRPr lang="es-ES" sz="1600" dirty="0">
              <a:latin typeface="Poppins"/>
            </a:endParaRPr>
          </a:p>
        </p:txBody>
      </p:sp>
    </p:spTree>
    <p:extLst>
      <p:ext uri="{BB962C8B-B14F-4D97-AF65-F5344CB8AC3E}">
        <p14:creationId xmlns:p14="http://schemas.microsoft.com/office/powerpoint/2010/main" val="16265766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a:extLst>
              <a:ext uri="{FF2B5EF4-FFF2-40B4-BE49-F238E27FC236}">
                <a16:creationId xmlns:a16="http://schemas.microsoft.com/office/drawing/2014/main" id="{AEB0A491-64FA-47D9-A166-C1E3ED5D4664}"/>
              </a:ext>
            </a:extLst>
          </p:cNvPr>
          <p:cNvSpPr>
            <a:spLocks noGrp="1"/>
          </p:cNvSpPr>
          <p:nvPr>
            <p:ph idx="1"/>
          </p:nvPr>
        </p:nvSpPr>
        <p:spPr/>
        <p:txBody>
          <a:bodyPr>
            <a:normAutofit/>
          </a:bodyPr>
          <a:lstStyle/>
          <a:p>
            <a:pPr marL="0" indent="0">
              <a:buNone/>
            </a:pPr>
            <a:endParaRPr lang="es-ES" sz="1600" dirty="0">
              <a:latin typeface="Poppins"/>
            </a:endParaRPr>
          </a:p>
          <a:p>
            <a:pPr marL="0" indent="0">
              <a:buNone/>
            </a:pPr>
            <a:endParaRPr lang="es-ES" sz="1600" dirty="0">
              <a:latin typeface="Poppins"/>
            </a:endParaRPr>
          </a:p>
          <a:p>
            <a:pPr marL="0" indent="0">
              <a:buNone/>
            </a:pPr>
            <a:endParaRPr lang="es-ES" sz="1600" dirty="0">
              <a:latin typeface="Poppins"/>
            </a:endParaRPr>
          </a:p>
          <a:p>
            <a:pPr marL="0" indent="0">
              <a:buNone/>
            </a:pPr>
            <a:endParaRPr lang="es-ES" sz="1600" dirty="0">
              <a:latin typeface="Poppins"/>
            </a:endParaRPr>
          </a:p>
        </p:txBody>
      </p:sp>
      <p:pic>
        <p:nvPicPr>
          <p:cNvPr id="8" name="Imagen 7">
            <a:extLst>
              <a:ext uri="{FF2B5EF4-FFF2-40B4-BE49-F238E27FC236}">
                <a16:creationId xmlns:a16="http://schemas.microsoft.com/office/drawing/2014/main" id="{4DCB4C24-5297-452F-9DE7-CEC79F7B9D38}"/>
              </a:ext>
            </a:extLst>
          </p:cNvPr>
          <p:cNvPicPr>
            <a:picLocks noChangeAspect="1"/>
          </p:cNvPicPr>
          <p:nvPr/>
        </p:nvPicPr>
        <p:blipFill>
          <a:blip r:embed="rId3"/>
          <a:stretch>
            <a:fillRect/>
          </a:stretch>
        </p:blipFill>
        <p:spPr>
          <a:xfrm>
            <a:off x="110756" y="0"/>
            <a:ext cx="11970488" cy="6858000"/>
          </a:xfrm>
          <a:prstGeom prst="rect">
            <a:avLst/>
          </a:prstGeom>
          <a:ln>
            <a:solidFill>
              <a:schemeClr val="accent1"/>
            </a:solidFill>
          </a:ln>
        </p:spPr>
      </p:pic>
    </p:spTree>
    <p:extLst>
      <p:ext uri="{BB962C8B-B14F-4D97-AF65-F5344CB8AC3E}">
        <p14:creationId xmlns:p14="http://schemas.microsoft.com/office/powerpoint/2010/main" val="34805875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ángulo 14">
            <a:extLst>
              <a:ext uri="{FF2B5EF4-FFF2-40B4-BE49-F238E27FC236}">
                <a16:creationId xmlns:a16="http://schemas.microsoft.com/office/drawing/2014/main" id="{7E05593D-A80C-F043-9692-A86A2CB31D27}"/>
              </a:ext>
            </a:extLst>
          </p:cNvPr>
          <p:cNvSpPr/>
          <p:nvPr/>
        </p:nvSpPr>
        <p:spPr>
          <a:xfrm>
            <a:off x="0" y="0"/>
            <a:ext cx="12192000" cy="6858000"/>
          </a:xfrm>
          <a:prstGeom prst="rect">
            <a:avLst/>
          </a:prstGeom>
          <a:solidFill>
            <a:srgbClr val="004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rgbClr val="0045FF"/>
              </a:solidFill>
            </a:endParaRPr>
          </a:p>
        </p:txBody>
      </p:sp>
      <p:pic>
        <p:nvPicPr>
          <p:cNvPr id="13" name="Imagen 12">
            <a:extLst>
              <a:ext uri="{FF2B5EF4-FFF2-40B4-BE49-F238E27FC236}">
                <a16:creationId xmlns:a16="http://schemas.microsoft.com/office/drawing/2014/main" id="{C09D57FD-16AF-1740-B81E-8E81E995BAFC}"/>
              </a:ext>
            </a:extLst>
          </p:cNvPr>
          <p:cNvPicPr>
            <a:picLocks noChangeAspect="1"/>
          </p:cNvPicPr>
          <p:nvPr/>
        </p:nvPicPr>
        <p:blipFill>
          <a:blip r:embed="rId2"/>
          <a:stretch>
            <a:fillRect/>
          </a:stretch>
        </p:blipFill>
        <p:spPr>
          <a:xfrm>
            <a:off x="2254" y="0"/>
            <a:ext cx="12187491" cy="6858000"/>
          </a:xfrm>
          <a:prstGeom prst="rect">
            <a:avLst/>
          </a:prstGeom>
        </p:spPr>
      </p:pic>
      <p:sp>
        <p:nvSpPr>
          <p:cNvPr id="9" name="CuadroTexto 8">
            <a:extLst>
              <a:ext uri="{FF2B5EF4-FFF2-40B4-BE49-F238E27FC236}">
                <a16:creationId xmlns:a16="http://schemas.microsoft.com/office/drawing/2014/main" id="{9B3F561E-982B-6740-8438-A8BC13944185}"/>
              </a:ext>
            </a:extLst>
          </p:cNvPr>
          <p:cNvSpPr txBox="1"/>
          <p:nvPr/>
        </p:nvSpPr>
        <p:spPr>
          <a:xfrm>
            <a:off x="7270" y="2126452"/>
            <a:ext cx="12187492" cy="2154436"/>
          </a:xfrm>
          <a:prstGeom prst="rect">
            <a:avLst/>
          </a:prstGeom>
          <a:noFill/>
        </p:spPr>
        <p:txBody>
          <a:bodyPr wrap="square" rtlCol="0">
            <a:spAutoFit/>
          </a:bodyPr>
          <a:lstStyle/>
          <a:p>
            <a:pPr>
              <a:buClr>
                <a:srgbClr val="001C35"/>
              </a:buClr>
            </a:pPr>
            <a:endParaRPr lang="es-ES" sz="5400" b="1" dirty="0">
              <a:solidFill>
                <a:schemeClr val="bg1"/>
              </a:solidFill>
              <a:latin typeface="Poppins ExtraBold" pitchFamily="2" charset="77"/>
              <a:cs typeface="Poppins ExtraBold" pitchFamily="2" charset="77"/>
            </a:endParaRPr>
          </a:p>
          <a:p>
            <a:pPr algn="ctr">
              <a:buClr>
                <a:srgbClr val="001C35"/>
              </a:buClr>
            </a:pPr>
            <a:r>
              <a:rPr lang="es-ES" sz="4400" b="1" dirty="0">
                <a:solidFill>
                  <a:schemeClr val="bg1"/>
                </a:solidFill>
                <a:latin typeface="Poppins SemiBold" pitchFamily="2" charset="77"/>
                <a:cs typeface="Poppins SemiBold" pitchFamily="2" charset="77"/>
              </a:rPr>
              <a:t>MUCHAS GRACIAS!</a:t>
            </a:r>
          </a:p>
          <a:p>
            <a:endParaRPr lang="es-ES" sz="3600" b="1" dirty="0">
              <a:solidFill>
                <a:schemeClr val="bg1"/>
              </a:solidFill>
              <a:latin typeface="Poppins ExtraBold" pitchFamily="2" charset="77"/>
              <a:cs typeface="Poppins ExtraBold" pitchFamily="2" charset="77"/>
            </a:endParaRPr>
          </a:p>
        </p:txBody>
      </p:sp>
    </p:spTree>
    <p:extLst>
      <p:ext uri="{BB962C8B-B14F-4D97-AF65-F5344CB8AC3E}">
        <p14:creationId xmlns:p14="http://schemas.microsoft.com/office/powerpoint/2010/main" val="2006134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937D54C6-2FF6-40BA-B373-64F206FF5C6D}"/>
              </a:ext>
            </a:extLst>
          </p:cNvPr>
          <p:cNvCxnSpPr>
            <a:cxnSpLocks/>
          </p:cNvCxnSpPr>
          <p:nvPr/>
        </p:nvCxnSpPr>
        <p:spPr>
          <a:xfrm>
            <a:off x="829734" y="3408893"/>
            <a:ext cx="10515600"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Flecha: a la derecha 34">
            <a:extLst>
              <a:ext uri="{FF2B5EF4-FFF2-40B4-BE49-F238E27FC236}">
                <a16:creationId xmlns:a16="http://schemas.microsoft.com/office/drawing/2014/main" id="{25ED09B3-4666-488A-807B-B2A1390A9950}"/>
              </a:ext>
            </a:extLst>
          </p:cNvPr>
          <p:cNvSpPr/>
          <p:nvPr/>
        </p:nvSpPr>
        <p:spPr>
          <a:xfrm rot="16200000" flipV="1">
            <a:off x="9899605" y="3180872"/>
            <a:ext cx="1394974" cy="146052"/>
          </a:xfrm>
          <a:prstGeom prst="rightArrow">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3" name="Flecha: a la derecha 32">
            <a:extLst>
              <a:ext uri="{FF2B5EF4-FFF2-40B4-BE49-F238E27FC236}">
                <a16:creationId xmlns:a16="http://schemas.microsoft.com/office/drawing/2014/main" id="{3C4A5657-FAAC-49DB-9C0D-9C5FFEF99BFF}"/>
              </a:ext>
            </a:extLst>
          </p:cNvPr>
          <p:cNvSpPr/>
          <p:nvPr/>
        </p:nvSpPr>
        <p:spPr>
          <a:xfrm rot="16200000" flipV="1">
            <a:off x="9875260" y="4515694"/>
            <a:ext cx="1221744" cy="127000"/>
          </a:xfrm>
          <a:prstGeom prst="rightArrow">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Flecha: a la derecha 26">
            <a:extLst>
              <a:ext uri="{FF2B5EF4-FFF2-40B4-BE49-F238E27FC236}">
                <a16:creationId xmlns:a16="http://schemas.microsoft.com/office/drawing/2014/main" id="{5FD02C07-D840-47AC-83A5-01F03CFE51D7}"/>
              </a:ext>
            </a:extLst>
          </p:cNvPr>
          <p:cNvSpPr/>
          <p:nvPr/>
        </p:nvSpPr>
        <p:spPr>
          <a:xfrm rot="16200000" flipV="1">
            <a:off x="7588572" y="4515694"/>
            <a:ext cx="1221744" cy="127000"/>
          </a:xfrm>
          <a:prstGeom prst="rightArrow">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Flecha: a la derecha 19">
            <a:extLst>
              <a:ext uri="{FF2B5EF4-FFF2-40B4-BE49-F238E27FC236}">
                <a16:creationId xmlns:a16="http://schemas.microsoft.com/office/drawing/2014/main" id="{9AA44640-E787-4887-9842-A9D2ED39238A}"/>
              </a:ext>
            </a:extLst>
          </p:cNvPr>
          <p:cNvSpPr/>
          <p:nvPr/>
        </p:nvSpPr>
        <p:spPr>
          <a:xfrm rot="16200000" flipV="1">
            <a:off x="5504974" y="4515695"/>
            <a:ext cx="1221744" cy="127000"/>
          </a:xfrm>
          <a:prstGeom prst="rightArrow">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CuadroTexto 20">
            <a:extLst>
              <a:ext uri="{FF2B5EF4-FFF2-40B4-BE49-F238E27FC236}">
                <a16:creationId xmlns:a16="http://schemas.microsoft.com/office/drawing/2014/main" id="{9313C32D-307B-4EA2-86D9-CF95B4732F89}"/>
              </a:ext>
            </a:extLst>
          </p:cNvPr>
          <p:cNvSpPr txBox="1"/>
          <p:nvPr/>
        </p:nvSpPr>
        <p:spPr>
          <a:xfrm>
            <a:off x="5684046" y="4299097"/>
            <a:ext cx="863600" cy="307777"/>
          </a:xfrm>
          <a:prstGeom prst="rect">
            <a:avLst/>
          </a:prstGeom>
          <a:solidFill>
            <a:schemeClr val="bg1"/>
          </a:solidFill>
          <a:ln>
            <a:solidFill>
              <a:schemeClr val="accent1"/>
            </a:solidFill>
          </a:ln>
        </p:spPr>
        <p:txBody>
          <a:bodyPr wrap="square" rtlCol="0">
            <a:spAutoFit/>
          </a:bodyPr>
          <a:lstStyle/>
          <a:p>
            <a:pPr algn="ctr"/>
            <a:r>
              <a:rPr lang="es-ES" sz="1400" dirty="0"/>
              <a:t>COMMIT</a:t>
            </a:r>
          </a:p>
        </p:txBody>
      </p:sp>
      <p:sp>
        <p:nvSpPr>
          <p:cNvPr id="10" name="Flecha: a la derecha 9">
            <a:extLst>
              <a:ext uri="{FF2B5EF4-FFF2-40B4-BE49-F238E27FC236}">
                <a16:creationId xmlns:a16="http://schemas.microsoft.com/office/drawing/2014/main" id="{39B8A40B-3744-49C2-BC29-A2AE983E3C1B}"/>
              </a:ext>
            </a:extLst>
          </p:cNvPr>
          <p:cNvSpPr/>
          <p:nvPr/>
        </p:nvSpPr>
        <p:spPr>
          <a:xfrm>
            <a:off x="3234267" y="5127096"/>
            <a:ext cx="7874000" cy="135466"/>
          </a:xfrm>
          <a:prstGeom prst="rightArrow">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Elipse 11">
            <a:extLst>
              <a:ext uri="{FF2B5EF4-FFF2-40B4-BE49-F238E27FC236}">
                <a16:creationId xmlns:a16="http://schemas.microsoft.com/office/drawing/2014/main" id="{1DAE9A94-9A4D-4170-AA5F-BE85BF0709E6}"/>
              </a:ext>
            </a:extLst>
          </p:cNvPr>
          <p:cNvSpPr/>
          <p:nvPr/>
        </p:nvSpPr>
        <p:spPr>
          <a:xfrm>
            <a:off x="2945085" y="4999567"/>
            <a:ext cx="366696" cy="366696"/>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7B23E60C-45C4-7842-820E-1B9863AEB3D2}"/>
              </a:ext>
            </a:extLst>
          </p:cNvPr>
          <p:cNvSpPr>
            <a:spLocks noGrp="1"/>
          </p:cNvSpPr>
          <p:nvPr>
            <p:ph type="title"/>
          </p:nvPr>
        </p:nvSpPr>
        <p:spPr/>
        <p:txBody>
          <a:bodyPr>
            <a:normAutofit/>
          </a:bodyPr>
          <a:lstStyle/>
          <a:p>
            <a:r>
              <a:rPr lang="es-ES" sz="3500" b="1" dirty="0">
                <a:solidFill>
                  <a:srgbClr val="0045FF"/>
                </a:solidFill>
                <a:latin typeface="Poppins ExtraBold" pitchFamily="2" charset="77"/>
                <a:cs typeface="Poppins ExtraBold" pitchFamily="2" charset="77"/>
              </a:rPr>
              <a:t>Flujo de trabajo</a:t>
            </a:r>
          </a:p>
        </p:txBody>
      </p:sp>
      <p:sp>
        <p:nvSpPr>
          <p:cNvPr id="7" name="Rectángulo: biselado 6">
            <a:extLst>
              <a:ext uri="{FF2B5EF4-FFF2-40B4-BE49-F238E27FC236}">
                <a16:creationId xmlns:a16="http://schemas.microsoft.com/office/drawing/2014/main" id="{A13E71CE-021C-44EB-ABAF-23A8C526F359}"/>
              </a:ext>
            </a:extLst>
          </p:cNvPr>
          <p:cNvSpPr/>
          <p:nvPr/>
        </p:nvSpPr>
        <p:spPr>
          <a:xfrm>
            <a:off x="1083733" y="4470401"/>
            <a:ext cx="1566333" cy="1058333"/>
          </a:xfrm>
          <a:prstGeom prst="bevel">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LOCAL</a:t>
            </a:r>
          </a:p>
        </p:txBody>
      </p:sp>
      <p:sp>
        <p:nvSpPr>
          <p:cNvPr id="8" name="Rectángulo: biselado 7">
            <a:extLst>
              <a:ext uri="{FF2B5EF4-FFF2-40B4-BE49-F238E27FC236}">
                <a16:creationId xmlns:a16="http://schemas.microsoft.com/office/drawing/2014/main" id="{6E1EBC90-8723-4FB3-A6D6-53A3BAD9262E}"/>
              </a:ext>
            </a:extLst>
          </p:cNvPr>
          <p:cNvSpPr/>
          <p:nvPr/>
        </p:nvSpPr>
        <p:spPr>
          <a:xfrm>
            <a:off x="1083732" y="5594084"/>
            <a:ext cx="1566333" cy="279400"/>
          </a:xfrm>
          <a:prstGeom prst="bevel">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Flecha: a la derecha 8">
            <a:extLst>
              <a:ext uri="{FF2B5EF4-FFF2-40B4-BE49-F238E27FC236}">
                <a16:creationId xmlns:a16="http://schemas.microsoft.com/office/drawing/2014/main" id="{75FB2594-AAD6-47E5-AC45-376E13C62EB7}"/>
              </a:ext>
            </a:extLst>
          </p:cNvPr>
          <p:cNvSpPr/>
          <p:nvPr/>
        </p:nvSpPr>
        <p:spPr>
          <a:xfrm>
            <a:off x="2506131" y="2437208"/>
            <a:ext cx="8602135" cy="1361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Nube 5">
            <a:extLst>
              <a:ext uri="{FF2B5EF4-FFF2-40B4-BE49-F238E27FC236}">
                <a16:creationId xmlns:a16="http://schemas.microsoft.com/office/drawing/2014/main" id="{5DFC3848-7C9E-459D-8DC4-1C4D0EA85483}"/>
              </a:ext>
            </a:extLst>
          </p:cNvPr>
          <p:cNvSpPr/>
          <p:nvPr/>
        </p:nvSpPr>
        <p:spPr>
          <a:xfrm>
            <a:off x="982133" y="2012685"/>
            <a:ext cx="1667933" cy="105833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ORIGEN</a:t>
            </a:r>
          </a:p>
        </p:txBody>
      </p:sp>
      <p:sp>
        <p:nvSpPr>
          <p:cNvPr id="11" name="Flecha: hacia abajo 10">
            <a:extLst>
              <a:ext uri="{FF2B5EF4-FFF2-40B4-BE49-F238E27FC236}">
                <a16:creationId xmlns:a16="http://schemas.microsoft.com/office/drawing/2014/main" id="{7E0441A2-9B15-4F6E-8460-FC875DDAB618}"/>
              </a:ext>
            </a:extLst>
          </p:cNvPr>
          <p:cNvSpPr/>
          <p:nvPr/>
        </p:nvSpPr>
        <p:spPr>
          <a:xfrm>
            <a:off x="3064933" y="2537617"/>
            <a:ext cx="127000" cy="24915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CuadroTexto 13">
            <a:extLst>
              <a:ext uri="{FF2B5EF4-FFF2-40B4-BE49-F238E27FC236}">
                <a16:creationId xmlns:a16="http://schemas.microsoft.com/office/drawing/2014/main" id="{64EB4039-CB7B-47B3-BB42-E8546C375196}"/>
              </a:ext>
            </a:extLst>
          </p:cNvPr>
          <p:cNvSpPr txBox="1"/>
          <p:nvPr/>
        </p:nvSpPr>
        <p:spPr>
          <a:xfrm>
            <a:off x="2709333" y="3665219"/>
            <a:ext cx="863600" cy="369332"/>
          </a:xfrm>
          <a:prstGeom prst="rect">
            <a:avLst/>
          </a:prstGeom>
          <a:solidFill>
            <a:schemeClr val="bg1"/>
          </a:solidFill>
          <a:ln>
            <a:solidFill>
              <a:schemeClr val="accent1"/>
            </a:solidFill>
          </a:ln>
        </p:spPr>
        <p:txBody>
          <a:bodyPr wrap="square" rtlCol="0">
            <a:spAutoFit/>
          </a:bodyPr>
          <a:lstStyle/>
          <a:p>
            <a:pPr algn="ctr"/>
            <a:r>
              <a:rPr lang="es-ES" dirty="0"/>
              <a:t>CLONE</a:t>
            </a:r>
          </a:p>
        </p:txBody>
      </p:sp>
      <p:sp>
        <p:nvSpPr>
          <p:cNvPr id="15" name="Flecha: hacia abajo 14">
            <a:extLst>
              <a:ext uri="{FF2B5EF4-FFF2-40B4-BE49-F238E27FC236}">
                <a16:creationId xmlns:a16="http://schemas.microsoft.com/office/drawing/2014/main" id="{AB4AF83F-62AA-4F71-AC5C-A8400D31C155}"/>
              </a:ext>
            </a:extLst>
          </p:cNvPr>
          <p:cNvSpPr/>
          <p:nvPr/>
        </p:nvSpPr>
        <p:spPr>
          <a:xfrm>
            <a:off x="3963714" y="2537616"/>
            <a:ext cx="127000" cy="25894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CuadroTexto 15">
            <a:extLst>
              <a:ext uri="{FF2B5EF4-FFF2-40B4-BE49-F238E27FC236}">
                <a16:creationId xmlns:a16="http://schemas.microsoft.com/office/drawing/2014/main" id="{26BE767F-5092-49A9-A7BD-B2FD34AAEB96}"/>
              </a:ext>
            </a:extLst>
          </p:cNvPr>
          <p:cNvSpPr txBox="1"/>
          <p:nvPr/>
        </p:nvSpPr>
        <p:spPr>
          <a:xfrm>
            <a:off x="3608114" y="3665219"/>
            <a:ext cx="863600" cy="369332"/>
          </a:xfrm>
          <a:prstGeom prst="rect">
            <a:avLst/>
          </a:prstGeom>
          <a:solidFill>
            <a:schemeClr val="bg1"/>
          </a:solidFill>
          <a:ln>
            <a:solidFill>
              <a:schemeClr val="accent1"/>
            </a:solidFill>
          </a:ln>
        </p:spPr>
        <p:txBody>
          <a:bodyPr wrap="square" rtlCol="0">
            <a:spAutoFit/>
          </a:bodyPr>
          <a:lstStyle/>
          <a:p>
            <a:pPr algn="ctr"/>
            <a:r>
              <a:rPr lang="es-ES" dirty="0"/>
              <a:t>PULL</a:t>
            </a:r>
          </a:p>
        </p:txBody>
      </p:sp>
      <p:sp>
        <p:nvSpPr>
          <p:cNvPr id="17" name="Flecha: a la derecha 16">
            <a:extLst>
              <a:ext uri="{FF2B5EF4-FFF2-40B4-BE49-F238E27FC236}">
                <a16:creationId xmlns:a16="http://schemas.microsoft.com/office/drawing/2014/main" id="{5BD87CF1-ECEC-40E0-A2DF-C93209D2A1A2}"/>
              </a:ext>
            </a:extLst>
          </p:cNvPr>
          <p:cNvSpPr/>
          <p:nvPr/>
        </p:nvSpPr>
        <p:spPr>
          <a:xfrm>
            <a:off x="5943594" y="3858301"/>
            <a:ext cx="5164673" cy="135461"/>
          </a:xfrm>
          <a:prstGeom prst="rightArrow">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Llaves 17">
            <a:extLst>
              <a:ext uri="{FF2B5EF4-FFF2-40B4-BE49-F238E27FC236}">
                <a16:creationId xmlns:a16="http://schemas.microsoft.com/office/drawing/2014/main" id="{D2983204-3DF0-426C-A9CE-8153F03C8DBE}"/>
              </a:ext>
            </a:extLst>
          </p:cNvPr>
          <p:cNvSpPr/>
          <p:nvPr/>
        </p:nvSpPr>
        <p:spPr>
          <a:xfrm>
            <a:off x="4216400" y="5276180"/>
            <a:ext cx="1014681" cy="227821"/>
          </a:xfrm>
          <a:prstGeom prst="bracePair">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r>
              <a:rPr lang="es-ES" sz="1400" i="1" dirty="0"/>
              <a:t>Desarrollo</a:t>
            </a:r>
          </a:p>
        </p:txBody>
      </p:sp>
      <p:sp>
        <p:nvSpPr>
          <p:cNvPr id="19" name="Llaves 18">
            <a:extLst>
              <a:ext uri="{FF2B5EF4-FFF2-40B4-BE49-F238E27FC236}">
                <a16:creationId xmlns:a16="http://schemas.microsoft.com/office/drawing/2014/main" id="{3FCCA6DF-2799-4F59-8051-2372482C4AED}"/>
              </a:ext>
            </a:extLst>
          </p:cNvPr>
          <p:cNvSpPr/>
          <p:nvPr/>
        </p:nvSpPr>
        <p:spPr>
          <a:xfrm>
            <a:off x="5187951" y="4877719"/>
            <a:ext cx="753533" cy="227821"/>
          </a:xfrm>
          <a:prstGeom prst="bracePair">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r>
              <a:rPr lang="es-ES" sz="1400" dirty="0"/>
              <a:t>ADD</a:t>
            </a:r>
          </a:p>
        </p:txBody>
      </p:sp>
      <p:sp>
        <p:nvSpPr>
          <p:cNvPr id="26" name="Llaves 25">
            <a:extLst>
              <a:ext uri="{FF2B5EF4-FFF2-40B4-BE49-F238E27FC236}">
                <a16:creationId xmlns:a16="http://schemas.microsoft.com/office/drawing/2014/main" id="{A689F7B4-6B7B-44F9-8F5F-4A641AD89C10}"/>
              </a:ext>
            </a:extLst>
          </p:cNvPr>
          <p:cNvSpPr/>
          <p:nvPr/>
        </p:nvSpPr>
        <p:spPr>
          <a:xfrm>
            <a:off x="8494864" y="5076156"/>
            <a:ext cx="550047" cy="227821"/>
          </a:xfrm>
          <a:prstGeom prst="bracePair">
            <a:avLst/>
          </a:prstGeom>
          <a:solidFill>
            <a:schemeClr val="bg1"/>
          </a:solidFill>
          <a:ln w="9525"/>
        </p:spPr>
        <p:style>
          <a:lnRef idx="1">
            <a:schemeClr val="accent1"/>
          </a:lnRef>
          <a:fillRef idx="0">
            <a:schemeClr val="accent1"/>
          </a:fillRef>
          <a:effectRef idx="0">
            <a:schemeClr val="accent1"/>
          </a:effectRef>
          <a:fontRef idx="minor">
            <a:schemeClr val="tx1"/>
          </a:fontRef>
        </p:style>
        <p:txBody>
          <a:bodyPr rtlCol="0" anchor="ctr"/>
          <a:lstStyle/>
          <a:p>
            <a:pPr algn="ctr"/>
            <a:r>
              <a:rPr lang="es-ES" sz="1400" dirty="0"/>
              <a:t>…</a:t>
            </a:r>
          </a:p>
        </p:txBody>
      </p:sp>
      <p:sp>
        <p:nvSpPr>
          <p:cNvPr id="28" name="CuadroTexto 27">
            <a:extLst>
              <a:ext uri="{FF2B5EF4-FFF2-40B4-BE49-F238E27FC236}">
                <a16:creationId xmlns:a16="http://schemas.microsoft.com/office/drawing/2014/main" id="{C15DE78E-2074-4564-9FC8-36222C0BDBCA}"/>
              </a:ext>
            </a:extLst>
          </p:cNvPr>
          <p:cNvSpPr txBox="1"/>
          <p:nvPr/>
        </p:nvSpPr>
        <p:spPr>
          <a:xfrm>
            <a:off x="7767644" y="4299096"/>
            <a:ext cx="863600" cy="307777"/>
          </a:xfrm>
          <a:prstGeom prst="rect">
            <a:avLst/>
          </a:prstGeom>
          <a:solidFill>
            <a:schemeClr val="bg1"/>
          </a:solidFill>
          <a:ln>
            <a:solidFill>
              <a:schemeClr val="accent1"/>
            </a:solidFill>
          </a:ln>
        </p:spPr>
        <p:txBody>
          <a:bodyPr wrap="square" rtlCol="0">
            <a:spAutoFit/>
          </a:bodyPr>
          <a:lstStyle/>
          <a:p>
            <a:pPr algn="ctr"/>
            <a:r>
              <a:rPr lang="es-ES" sz="1400" dirty="0"/>
              <a:t>COMMIT</a:t>
            </a:r>
          </a:p>
        </p:txBody>
      </p:sp>
      <p:sp>
        <p:nvSpPr>
          <p:cNvPr id="29" name="Llaves 28">
            <a:extLst>
              <a:ext uri="{FF2B5EF4-FFF2-40B4-BE49-F238E27FC236}">
                <a16:creationId xmlns:a16="http://schemas.microsoft.com/office/drawing/2014/main" id="{F1B97B15-C984-485F-9FF9-5B5BE37F4CA6}"/>
              </a:ext>
            </a:extLst>
          </p:cNvPr>
          <p:cNvSpPr/>
          <p:nvPr/>
        </p:nvSpPr>
        <p:spPr>
          <a:xfrm>
            <a:off x="6299998" y="5276179"/>
            <a:ext cx="1014681" cy="227821"/>
          </a:xfrm>
          <a:prstGeom prst="bracePair">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r>
              <a:rPr lang="es-ES" sz="1400" i="1" dirty="0"/>
              <a:t>Desarrollo</a:t>
            </a:r>
          </a:p>
        </p:txBody>
      </p:sp>
      <p:sp>
        <p:nvSpPr>
          <p:cNvPr id="30" name="Llaves 29">
            <a:extLst>
              <a:ext uri="{FF2B5EF4-FFF2-40B4-BE49-F238E27FC236}">
                <a16:creationId xmlns:a16="http://schemas.microsoft.com/office/drawing/2014/main" id="{B47B5330-111E-44E6-9877-7126B1D7A623}"/>
              </a:ext>
            </a:extLst>
          </p:cNvPr>
          <p:cNvSpPr/>
          <p:nvPr/>
        </p:nvSpPr>
        <p:spPr>
          <a:xfrm>
            <a:off x="7271549" y="4877718"/>
            <a:ext cx="753533" cy="227821"/>
          </a:xfrm>
          <a:prstGeom prst="bracePair">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r>
              <a:rPr lang="es-ES" sz="1400" dirty="0"/>
              <a:t>ADD</a:t>
            </a:r>
          </a:p>
        </p:txBody>
      </p:sp>
      <p:sp>
        <p:nvSpPr>
          <p:cNvPr id="31" name="Flecha: hacia abajo 30">
            <a:extLst>
              <a:ext uri="{FF2B5EF4-FFF2-40B4-BE49-F238E27FC236}">
                <a16:creationId xmlns:a16="http://schemas.microsoft.com/office/drawing/2014/main" id="{0BCD73C8-B11D-4CC6-A856-E7EF438A4B63}"/>
              </a:ext>
            </a:extLst>
          </p:cNvPr>
          <p:cNvSpPr/>
          <p:nvPr/>
        </p:nvSpPr>
        <p:spPr>
          <a:xfrm>
            <a:off x="9218882" y="2540326"/>
            <a:ext cx="127000" cy="25894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2" name="CuadroTexto 31">
            <a:extLst>
              <a:ext uri="{FF2B5EF4-FFF2-40B4-BE49-F238E27FC236}">
                <a16:creationId xmlns:a16="http://schemas.microsoft.com/office/drawing/2014/main" id="{D76147D1-D7D5-435E-9877-1A7FA01EBC44}"/>
              </a:ext>
            </a:extLst>
          </p:cNvPr>
          <p:cNvSpPr txBox="1"/>
          <p:nvPr/>
        </p:nvSpPr>
        <p:spPr>
          <a:xfrm>
            <a:off x="8850582" y="3224224"/>
            <a:ext cx="863600" cy="369332"/>
          </a:xfrm>
          <a:prstGeom prst="rect">
            <a:avLst/>
          </a:prstGeom>
          <a:solidFill>
            <a:schemeClr val="bg1"/>
          </a:solidFill>
          <a:ln>
            <a:solidFill>
              <a:schemeClr val="accent1"/>
            </a:solidFill>
          </a:ln>
        </p:spPr>
        <p:txBody>
          <a:bodyPr wrap="square" rtlCol="0">
            <a:spAutoFit/>
          </a:bodyPr>
          <a:lstStyle/>
          <a:p>
            <a:pPr algn="ctr"/>
            <a:r>
              <a:rPr lang="es-ES" dirty="0"/>
              <a:t>PULL</a:t>
            </a:r>
          </a:p>
        </p:txBody>
      </p:sp>
      <p:sp>
        <p:nvSpPr>
          <p:cNvPr id="36" name="CuadroTexto 35">
            <a:extLst>
              <a:ext uri="{FF2B5EF4-FFF2-40B4-BE49-F238E27FC236}">
                <a16:creationId xmlns:a16="http://schemas.microsoft.com/office/drawing/2014/main" id="{A76FF589-39DC-47AA-B69A-4D89BB4A30C7}"/>
              </a:ext>
            </a:extLst>
          </p:cNvPr>
          <p:cNvSpPr txBox="1"/>
          <p:nvPr/>
        </p:nvSpPr>
        <p:spPr>
          <a:xfrm>
            <a:off x="10155766" y="2967331"/>
            <a:ext cx="863600" cy="307777"/>
          </a:xfrm>
          <a:prstGeom prst="rect">
            <a:avLst/>
          </a:prstGeom>
          <a:solidFill>
            <a:srgbClr val="FF0000"/>
          </a:solidFill>
          <a:ln>
            <a:solidFill>
              <a:srgbClr val="C00000"/>
            </a:solidFill>
          </a:ln>
        </p:spPr>
        <p:txBody>
          <a:bodyPr wrap="square" rtlCol="0">
            <a:spAutoFit/>
          </a:bodyPr>
          <a:lstStyle/>
          <a:p>
            <a:pPr algn="ctr"/>
            <a:r>
              <a:rPr lang="es-ES" sz="1400" dirty="0">
                <a:solidFill>
                  <a:schemeClr val="bg1"/>
                </a:solidFill>
              </a:rPr>
              <a:t>PUSH</a:t>
            </a:r>
          </a:p>
        </p:txBody>
      </p:sp>
      <p:sp>
        <p:nvSpPr>
          <p:cNvPr id="37" name="Llaves 36">
            <a:extLst>
              <a:ext uri="{FF2B5EF4-FFF2-40B4-BE49-F238E27FC236}">
                <a16:creationId xmlns:a16="http://schemas.microsoft.com/office/drawing/2014/main" id="{78C09C4B-54B5-415D-BCBD-70BDDB6BC2A1}"/>
              </a:ext>
            </a:extLst>
          </p:cNvPr>
          <p:cNvSpPr/>
          <p:nvPr/>
        </p:nvSpPr>
        <p:spPr>
          <a:xfrm>
            <a:off x="9588973" y="5068608"/>
            <a:ext cx="712846" cy="227821"/>
          </a:xfrm>
          <a:prstGeom prst="bracePair">
            <a:avLst/>
          </a:prstGeom>
          <a:solidFill>
            <a:schemeClr val="bg1"/>
          </a:solidFill>
          <a:ln w="9525"/>
        </p:spPr>
        <p:style>
          <a:lnRef idx="1">
            <a:schemeClr val="accent1"/>
          </a:lnRef>
          <a:fillRef idx="0">
            <a:schemeClr val="accent1"/>
          </a:fillRef>
          <a:effectRef idx="0">
            <a:schemeClr val="accent1"/>
          </a:effectRef>
          <a:fontRef idx="minor">
            <a:schemeClr val="tx1"/>
          </a:fontRef>
        </p:style>
        <p:txBody>
          <a:bodyPr rtlCol="0" anchor="ctr"/>
          <a:lstStyle/>
          <a:p>
            <a:pPr algn="ctr"/>
            <a:r>
              <a:rPr lang="es-ES" sz="1400" dirty="0" err="1"/>
              <a:t>merge</a:t>
            </a:r>
            <a:endParaRPr lang="es-ES" sz="1400" dirty="0"/>
          </a:p>
        </p:txBody>
      </p:sp>
      <p:sp>
        <p:nvSpPr>
          <p:cNvPr id="38" name="CuadroTexto 37">
            <a:extLst>
              <a:ext uri="{FF2B5EF4-FFF2-40B4-BE49-F238E27FC236}">
                <a16:creationId xmlns:a16="http://schemas.microsoft.com/office/drawing/2014/main" id="{29B0123F-1CEF-480F-BDF6-189663BA1696}"/>
              </a:ext>
            </a:extLst>
          </p:cNvPr>
          <p:cNvSpPr txBox="1"/>
          <p:nvPr/>
        </p:nvSpPr>
        <p:spPr>
          <a:xfrm>
            <a:off x="10054332" y="4300952"/>
            <a:ext cx="863600" cy="307777"/>
          </a:xfrm>
          <a:prstGeom prst="rect">
            <a:avLst/>
          </a:prstGeom>
          <a:solidFill>
            <a:schemeClr val="bg1"/>
          </a:solidFill>
          <a:ln>
            <a:solidFill>
              <a:schemeClr val="accent1"/>
            </a:solidFill>
          </a:ln>
        </p:spPr>
        <p:txBody>
          <a:bodyPr wrap="square" rtlCol="0">
            <a:spAutoFit/>
          </a:bodyPr>
          <a:lstStyle/>
          <a:p>
            <a:pPr algn="ctr"/>
            <a:r>
              <a:rPr lang="es-ES" sz="1400" dirty="0"/>
              <a:t>COMMIT</a:t>
            </a:r>
          </a:p>
        </p:txBody>
      </p:sp>
    </p:spTree>
    <p:extLst>
      <p:ext uri="{BB962C8B-B14F-4D97-AF65-F5344CB8AC3E}">
        <p14:creationId xmlns:p14="http://schemas.microsoft.com/office/powerpoint/2010/main" val="1173660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23E60C-45C4-7842-820E-1B9863AEB3D2}"/>
              </a:ext>
            </a:extLst>
          </p:cNvPr>
          <p:cNvSpPr>
            <a:spLocks noGrp="1"/>
          </p:cNvSpPr>
          <p:nvPr>
            <p:ph type="title"/>
          </p:nvPr>
        </p:nvSpPr>
        <p:spPr/>
        <p:txBody>
          <a:bodyPr>
            <a:normAutofit/>
          </a:bodyPr>
          <a:lstStyle/>
          <a:p>
            <a:r>
              <a:rPr lang="es-ES" sz="3500" b="1" dirty="0">
                <a:solidFill>
                  <a:srgbClr val="0045FF"/>
                </a:solidFill>
                <a:latin typeface="Poppins ExtraBold" pitchFamily="2" charset="77"/>
                <a:cs typeface="Poppins ExtraBold" pitchFamily="2" charset="77"/>
              </a:rPr>
              <a:t>Iniciar el repositorio</a:t>
            </a:r>
          </a:p>
        </p:txBody>
      </p:sp>
      <p:sp>
        <p:nvSpPr>
          <p:cNvPr id="3" name="Marcador de contenido 2">
            <a:extLst>
              <a:ext uri="{FF2B5EF4-FFF2-40B4-BE49-F238E27FC236}">
                <a16:creationId xmlns:a16="http://schemas.microsoft.com/office/drawing/2014/main" id="{184473C1-7632-DD4C-B5AA-4D3D027D13E6}"/>
              </a:ext>
            </a:extLst>
          </p:cNvPr>
          <p:cNvSpPr>
            <a:spLocks noGrp="1"/>
          </p:cNvSpPr>
          <p:nvPr>
            <p:ph idx="1"/>
          </p:nvPr>
        </p:nvSpPr>
        <p:spPr/>
        <p:txBody>
          <a:bodyPr>
            <a:normAutofit/>
          </a:bodyPr>
          <a:lstStyle/>
          <a:p>
            <a:pPr marL="0" indent="0">
              <a:lnSpc>
                <a:spcPct val="100000"/>
              </a:lnSpc>
              <a:buNone/>
            </a:pPr>
            <a:r>
              <a:rPr lang="es-ES" sz="1600" dirty="0">
                <a:solidFill>
                  <a:srgbClr val="001C35"/>
                </a:solidFill>
                <a:latin typeface="Poppins" pitchFamily="2" charset="77"/>
                <a:cs typeface="Poppins" pitchFamily="2" charset="77"/>
              </a:rPr>
              <a:t>En este taller y los que le sucedan se propondrán una serie de prácticas, así como se ofrecerán otros recursos.</a:t>
            </a:r>
          </a:p>
          <a:p>
            <a:pPr marL="0" indent="0">
              <a:lnSpc>
                <a:spcPct val="100000"/>
              </a:lnSpc>
              <a:buNone/>
            </a:pPr>
            <a:r>
              <a:rPr lang="es-ES" sz="1600" dirty="0">
                <a:solidFill>
                  <a:srgbClr val="001C35"/>
                </a:solidFill>
                <a:latin typeface="Poppins" pitchFamily="2" charset="77"/>
                <a:cs typeface="Poppins" pitchFamily="2" charset="77"/>
              </a:rPr>
              <a:t>Para eso, vamos utilizar un repositorio GIT.</a:t>
            </a:r>
          </a:p>
          <a:p>
            <a:pPr marL="0" indent="0">
              <a:lnSpc>
                <a:spcPct val="100000"/>
              </a:lnSpc>
              <a:buNone/>
            </a:pPr>
            <a:r>
              <a:rPr lang="es-ES" sz="1600" dirty="0">
                <a:solidFill>
                  <a:srgbClr val="001C35"/>
                </a:solidFill>
                <a:latin typeface="Poppins" pitchFamily="2" charset="77"/>
                <a:cs typeface="Poppins" pitchFamily="2" charset="77"/>
              </a:rPr>
              <a:t>Utilizad este enlace para comprobar que tenéis acceso, si alguien no lo tuviera que lo notifique:</a:t>
            </a:r>
          </a:p>
          <a:p>
            <a:pPr>
              <a:lnSpc>
                <a:spcPct val="100000"/>
              </a:lnSpc>
            </a:pPr>
            <a:r>
              <a:rPr lang="es-ES" sz="1600" dirty="0">
                <a:hlinkClick r:id="rId3"/>
              </a:rPr>
              <a:t>https://gitlab.vectoritcgroup.com/FormacionFront/Modulo-I</a:t>
            </a:r>
            <a:endParaRPr lang="es-ES" sz="1600" dirty="0"/>
          </a:p>
          <a:p>
            <a:pPr marL="0" indent="0">
              <a:lnSpc>
                <a:spcPct val="100000"/>
              </a:lnSpc>
              <a:buNone/>
            </a:pPr>
            <a:r>
              <a:rPr lang="es-ES" sz="1600" dirty="0">
                <a:solidFill>
                  <a:srgbClr val="001C35"/>
                </a:solidFill>
                <a:latin typeface="Poppins" pitchFamily="2" charset="77"/>
                <a:cs typeface="Poppins" pitchFamily="2" charset="77"/>
              </a:rPr>
              <a:t>Pasos:</a:t>
            </a:r>
          </a:p>
          <a:p>
            <a:pPr>
              <a:lnSpc>
                <a:spcPct val="100000"/>
              </a:lnSpc>
            </a:pPr>
            <a:r>
              <a:rPr lang="es-ES" sz="1600" dirty="0">
                <a:solidFill>
                  <a:srgbClr val="001C35"/>
                </a:solidFill>
                <a:latin typeface="Poppins" pitchFamily="2" charset="77"/>
                <a:cs typeface="Poppins" pitchFamily="2" charset="77"/>
              </a:rPr>
              <a:t>Cread una carpeta donde vayáis a trabajar.</a:t>
            </a:r>
          </a:p>
          <a:p>
            <a:pPr>
              <a:lnSpc>
                <a:spcPct val="100000"/>
              </a:lnSpc>
            </a:pPr>
            <a:r>
              <a:rPr lang="es-ES" sz="1600" dirty="0">
                <a:solidFill>
                  <a:srgbClr val="001C35"/>
                </a:solidFill>
                <a:latin typeface="Poppins" pitchFamily="2" charset="77"/>
                <a:cs typeface="Poppins" pitchFamily="2" charset="77"/>
              </a:rPr>
              <a:t>Abrid una consola de comandos o el </a:t>
            </a:r>
            <a:r>
              <a:rPr lang="es-ES" sz="1600" dirty="0" err="1">
                <a:solidFill>
                  <a:srgbClr val="001C35"/>
                </a:solidFill>
                <a:latin typeface="Poppins" pitchFamily="2" charset="77"/>
                <a:cs typeface="Poppins" pitchFamily="2" charset="77"/>
              </a:rPr>
              <a:t>git</a:t>
            </a:r>
            <a:r>
              <a:rPr lang="es-ES" sz="1600" dirty="0">
                <a:solidFill>
                  <a:srgbClr val="001C35"/>
                </a:solidFill>
                <a:latin typeface="Poppins" pitchFamily="2" charset="77"/>
                <a:cs typeface="Poppins" pitchFamily="2" charset="77"/>
              </a:rPr>
              <a:t> </a:t>
            </a:r>
            <a:r>
              <a:rPr lang="es-ES" sz="1600" dirty="0" err="1">
                <a:solidFill>
                  <a:srgbClr val="001C35"/>
                </a:solidFill>
                <a:latin typeface="Poppins" pitchFamily="2" charset="77"/>
                <a:cs typeface="Poppins" pitchFamily="2" charset="77"/>
              </a:rPr>
              <a:t>bash</a:t>
            </a:r>
            <a:r>
              <a:rPr lang="es-ES" sz="1600" dirty="0">
                <a:solidFill>
                  <a:srgbClr val="001C35"/>
                </a:solidFill>
                <a:latin typeface="Poppins" pitchFamily="2" charset="77"/>
                <a:cs typeface="Poppins" pitchFamily="2" charset="77"/>
              </a:rPr>
              <a:t> en esa ruta.</a:t>
            </a:r>
          </a:p>
          <a:p>
            <a:pPr>
              <a:lnSpc>
                <a:spcPct val="100000"/>
              </a:lnSpc>
            </a:pPr>
            <a:r>
              <a:rPr lang="es-ES" sz="1600" dirty="0">
                <a:solidFill>
                  <a:srgbClr val="001C35"/>
                </a:solidFill>
                <a:latin typeface="Poppins" pitchFamily="2" charset="77"/>
                <a:cs typeface="Poppins" pitchFamily="2" charset="77"/>
              </a:rPr>
              <a:t>Ejecutad el comando: </a:t>
            </a:r>
            <a:r>
              <a:rPr lang="es-ES" sz="1400" dirty="0" err="1">
                <a:solidFill>
                  <a:srgbClr val="001C35"/>
                </a:solidFill>
                <a:latin typeface="Consolas" panose="020B0609020204030204" pitchFamily="49" charset="0"/>
                <a:cs typeface="Poppins" pitchFamily="2" charset="77"/>
              </a:rPr>
              <a:t>git</a:t>
            </a:r>
            <a:r>
              <a:rPr lang="es-ES" sz="1400" dirty="0">
                <a:solidFill>
                  <a:srgbClr val="001C35"/>
                </a:solidFill>
                <a:latin typeface="Consolas" panose="020B0609020204030204" pitchFamily="49" charset="0"/>
                <a:cs typeface="Poppins" pitchFamily="2" charset="77"/>
              </a:rPr>
              <a:t> clone </a:t>
            </a:r>
            <a:r>
              <a:rPr lang="es-ES" sz="1400" dirty="0">
                <a:solidFill>
                  <a:srgbClr val="001C35"/>
                </a:solidFill>
                <a:latin typeface="Consolas" panose="020B0609020204030204" pitchFamily="49" charset="0"/>
                <a:cs typeface="Poppins" pitchFamily="2" charset="77"/>
                <a:hlinkClick r:id="rId4"/>
              </a:rPr>
              <a:t>https://gitlab.vectoritcgroup.com/FormacionFront/Modulo-I.git</a:t>
            </a:r>
            <a:endParaRPr lang="es-ES" sz="1400" dirty="0">
              <a:solidFill>
                <a:srgbClr val="001C35"/>
              </a:solidFill>
              <a:latin typeface="Consolas" panose="020B0609020204030204" pitchFamily="49" charset="0"/>
              <a:cs typeface="Poppins" pitchFamily="2" charset="77"/>
            </a:endParaRPr>
          </a:p>
          <a:p>
            <a:pPr>
              <a:lnSpc>
                <a:spcPct val="100000"/>
              </a:lnSpc>
            </a:pPr>
            <a:r>
              <a:rPr lang="es-ES" sz="1600" dirty="0">
                <a:solidFill>
                  <a:srgbClr val="001C35"/>
                </a:solidFill>
                <a:latin typeface="Poppins" pitchFamily="2" charset="77"/>
                <a:cs typeface="Poppins" pitchFamily="2" charset="77"/>
              </a:rPr>
              <a:t>Ejecutad el comando: </a:t>
            </a:r>
            <a:r>
              <a:rPr lang="es-ES" sz="1400" dirty="0" err="1">
                <a:solidFill>
                  <a:srgbClr val="001C35"/>
                </a:solidFill>
                <a:latin typeface="Consolas" panose="020B0609020204030204" pitchFamily="49" charset="0"/>
                <a:cs typeface="Poppins" pitchFamily="2" charset="77"/>
              </a:rPr>
              <a:t>git</a:t>
            </a:r>
            <a:r>
              <a:rPr lang="es-ES" sz="1400" dirty="0">
                <a:solidFill>
                  <a:srgbClr val="001C35"/>
                </a:solidFill>
                <a:latin typeface="Consolas" panose="020B0609020204030204" pitchFamily="49" charset="0"/>
                <a:cs typeface="Poppins" pitchFamily="2" charset="77"/>
              </a:rPr>
              <a:t> </a:t>
            </a:r>
            <a:r>
              <a:rPr lang="es-ES" sz="1400" dirty="0" err="1">
                <a:solidFill>
                  <a:srgbClr val="001C35"/>
                </a:solidFill>
                <a:latin typeface="Consolas" panose="020B0609020204030204" pitchFamily="49" charset="0"/>
                <a:cs typeface="Poppins" pitchFamily="2" charset="77"/>
              </a:rPr>
              <a:t>pull</a:t>
            </a:r>
            <a:endParaRPr lang="es-ES" sz="1400" dirty="0">
              <a:solidFill>
                <a:srgbClr val="001C35"/>
              </a:solidFill>
              <a:latin typeface="Consolas" panose="020B0609020204030204" pitchFamily="49" charset="0"/>
              <a:cs typeface="Poppins" pitchFamily="2" charset="77"/>
            </a:endParaRPr>
          </a:p>
          <a:p>
            <a:pPr>
              <a:lnSpc>
                <a:spcPct val="100000"/>
              </a:lnSpc>
            </a:pPr>
            <a:r>
              <a:rPr lang="es-ES" sz="1600" dirty="0">
                <a:solidFill>
                  <a:srgbClr val="001C35"/>
                </a:solidFill>
                <a:latin typeface="Poppins" pitchFamily="2" charset="77"/>
                <a:cs typeface="Poppins" pitchFamily="2" charset="77"/>
              </a:rPr>
              <a:t>Cread una carpeta con vuestro id de correo Vector</a:t>
            </a:r>
          </a:p>
          <a:p>
            <a:pPr>
              <a:lnSpc>
                <a:spcPct val="100000"/>
              </a:lnSpc>
            </a:pPr>
            <a:r>
              <a:rPr lang="es-ES" sz="1600" dirty="0">
                <a:solidFill>
                  <a:srgbClr val="001C35"/>
                </a:solidFill>
                <a:latin typeface="Poppins" pitchFamily="2" charset="77"/>
                <a:cs typeface="Poppins" pitchFamily="2" charset="77"/>
              </a:rPr>
              <a:t>Cada uno trabajará dentro de su carpeta</a:t>
            </a:r>
            <a:endParaRPr lang="es-ES" sz="1400" dirty="0">
              <a:solidFill>
                <a:srgbClr val="001C35"/>
              </a:solidFill>
              <a:latin typeface="Consolas" panose="020B0609020204030204" pitchFamily="49" charset="0"/>
              <a:cs typeface="Poppins" pitchFamily="2" charset="77"/>
            </a:endParaRPr>
          </a:p>
          <a:p>
            <a:pPr>
              <a:lnSpc>
                <a:spcPct val="100000"/>
              </a:lnSpc>
            </a:pPr>
            <a:endParaRPr lang="es-ES" sz="1400" dirty="0">
              <a:solidFill>
                <a:srgbClr val="001C35"/>
              </a:solidFill>
              <a:latin typeface="Consolas" panose="020B0609020204030204" pitchFamily="49" charset="0"/>
              <a:cs typeface="Poppins" pitchFamily="2" charset="77"/>
            </a:endParaRPr>
          </a:p>
        </p:txBody>
      </p:sp>
    </p:spTree>
    <p:extLst>
      <p:ext uri="{BB962C8B-B14F-4D97-AF65-F5344CB8AC3E}">
        <p14:creationId xmlns:p14="http://schemas.microsoft.com/office/powerpoint/2010/main" val="190074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23E60C-45C4-7842-820E-1B9863AEB3D2}"/>
              </a:ext>
            </a:extLst>
          </p:cNvPr>
          <p:cNvSpPr>
            <a:spLocks noGrp="1"/>
          </p:cNvSpPr>
          <p:nvPr>
            <p:ph type="title"/>
          </p:nvPr>
        </p:nvSpPr>
        <p:spPr/>
        <p:txBody>
          <a:bodyPr>
            <a:normAutofit/>
          </a:bodyPr>
          <a:lstStyle/>
          <a:p>
            <a:r>
              <a:rPr lang="es-ES" sz="3500" b="1" dirty="0">
                <a:solidFill>
                  <a:srgbClr val="0045FF"/>
                </a:solidFill>
                <a:latin typeface="Poppins ExtraBold" pitchFamily="2" charset="77"/>
                <a:cs typeface="Poppins ExtraBold" pitchFamily="2" charset="77"/>
              </a:rPr>
              <a:t>Primera subida</a:t>
            </a:r>
          </a:p>
        </p:txBody>
      </p:sp>
      <p:sp>
        <p:nvSpPr>
          <p:cNvPr id="3" name="Marcador de contenido 2">
            <a:extLst>
              <a:ext uri="{FF2B5EF4-FFF2-40B4-BE49-F238E27FC236}">
                <a16:creationId xmlns:a16="http://schemas.microsoft.com/office/drawing/2014/main" id="{184473C1-7632-DD4C-B5AA-4D3D027D13E6}"/>
              </a:ext>
            </a:extLst>
          </p:cNvPr>
          <p:cNvSpPr>
            <a:spLocks noGrp="1"/>
          </p:cNvSpPr>
          <p:nvPr>
            <p:ph idx="1"/>
          </p:nvPr>
        </p:nvSpPr>
        <p:spPr/>
        <p:txBody>
          <a:bodyPr>
            <a:normAutofit/>
          </a:bodyPr>
          <a:lstStyle/>
          <a:p>
            <a:pPr marL="0" indent="0">
              <a:lnSpc>
                <a:spcPct val="100000"/>
              </a:lnSpc>
              <a:buNone/>
            </a:pPr>
            <a:r>
              <a:rPr lang="es-ES" sz="1600" dirty="0">
                <a:solidFill>
                  <a:srgbClr val="001C35"/>
                </a:solidFill>
                <a:latin typeface="Poppins" pitchFamily="2" charset="77"/>
                <a:cs typeface="Poppins" pitchFamily="2" charset="77"/>
              </a:rPr>
              <a:t>Para subir cualquier cosa nueva o modificada haremos:</a:t>
            </a:r>
          </a:p>
          <a:p>
            <a:pPr>
              <a:lnSpc>
                <a:spcPct val="100000"/>
              </a:lnSpc>
            </a:pPr>
            <a:r>
              <a:rPr lang="es-ES" sz="1600" dirty="0" err="1">
                <a:solidFill>
                  <a:srgbClr val="001C35"/>
                </a:solidFill>
                <a:latin typeface="Consolas" panose="020B0609020204030204" pitchFamily="49" charset="0"/>
                <a:cs typeface="Poppins" pitchFamily="2" charset="77"/>
              </a:rPr>
              <a:t>git</a:t>
            </a:r>
            <a:r>
              <a:rPr lang="es-ES" sz="1600" dirty="0">
                <a:solidFill>
                  <a:srgbClr val="001C35"/>
                </a:solidFill>
                <a:latin typeface="Consolas" panose="020B0609020204030204" pitchFamily="49" charset="0"/>
                <a:cs typeface="Poppins" pitchFamily="2" charset="77"/>
              </a:rPr>
              <a:t> </a:t>
            </a:r>
            <a:r>
              <a:rPr lang="es-ES" sz="1600" dirty="0" err="1">
                <a:solidFill>
                  <a:srgbClr val="001C35"/>
                </a:solidFill>
                <a:latin typeface="Consolas" panose="020B0609020204030204" pitchFamily="49" charset="0"/>
                <a:cs typeface="Poppins" pitchFamily="2" charset="77"/>
              </a:rPr>
              <a:t>add</a:t>
            </a:r>
            <a:r>
              <a:rPr lang="es-ES" sz="1600" dirty="0">
                <a:solidFill>
                  <a:srgbClr val="001C35"/>
                </a:solidFill>
                <a:latin typeface="Consolas" panose="020B0609020204030204" pitchFamily="49" charset="0"/>
                <a:cs typeface="Poppins" pitchFamily="2" charset="77"/>
              </a:rPr>
              <a:t> --</a:t>
            </a:r>
            <a:r>
              <a:rPr lang="es-ES" sz="1600" dirty="0" err="1">
                <a:solidFill>
                  <a:srgbClr val="001C35"/>
                </a:solidFill>
                <a:latin typeface="Consolas" panose="020B0609020204030204" pitchFamily="49" charset="0"/>
                <a:cs typeface="Poppins" pitchFamily="2" charset="77"/>
              </a:rPr>
              <a:t>all</a:t>
            </a:r>
            <a:endParaRPr lang="es-ES" sz="1600" dirty="0">
              <a:solidFill>
                <a:srgbClr val="001C35"/>
              </a:solidFill>
              <a:latin typeface="Consolas" panose="020B0609020204030204" pitchFamily="49" charset="0"/>
              <a:cs typeface="Poppins" pitchFamily="2" charset="77"/>
            </a:endParaRPr>
          </a:p>
          <a:p>
            <a:pPr>
              <a:lnSpc>
                <a:spcPct val="100000"/>
              </a:lnSpc>
            </a:pPr>
            <a:r>
              <a:rPr lang="es-ES" sz="1600" dirty="0" err="1">
                <a:solidFill>
                  <a:srgbClr val="001C35"/>
                </a:solidFill>
                <a:latin typeface="Consolas" panose="020B0609020204030204" pitchFamily="49" charset="0"/>
                <a:cs typeface="Poppins" pitchFamily="2" charset="77"/>
              </a:rPr>
              <a:t>git</a:t>
            </a:r>
            <a:r>
              <a:rPr lang="es-ES" sz="1600" dirty="0">
                <a:solidFill>
                  <a:srgbClr val="001C35"/>
                </a:solidFill>
                <a:latin typeface="Consolas" panose="020B0609020204030204" pitchFamily="49" charset="0"/>
                <a:cs typeface="Poppins" pitchFamily="2" charset="77"/>
              </a:rPr>
              <a:t> </a:t>
            </a:r>
            <a:r>
              <a:rPr lang="es-ES" sz="1600" dirty="0" err="1">
                <a:solidFill>
                  <a:srgbClr val="001C35"/>
                </a:solidFill>
                <a:latin typeface="Consolas" panose="020B0609020204030204" pitchFamily="49" charset="0"/>
                <a:cs typeface="Poppins" pitchFamily="2" charset="77"/>
              </a:rPr>
              <a:t>commit</a:t>
            </a:r>
            <a:r>
              <a:rPr lang="es-ES" sz="1600" dirty="0">
                <a:solidFill>
                  <a:srgbClr val="001C35"/>
                </a:solidFill>
                <a:latin typeface="Consolas" panose="020B0609020204030204" pitchFamily="49" charset="0"/>
                <a:cs typeface="Poppins" pitchFamily="2" charset="77"/>
              </a:rPr>
              <a:t> -m “mensaje de descripción de lo que estoy subiendo”</a:t>
            </a:r>
          </a:p>
          <a:p>
            <a:pPr>
              <a:lnSpc>
                <a:spcPct val="100000"/>
              </a:lnSpc>
            </a:pPr>
            <a:r>
              <a:rPr lang="es-ES" sz="1600" dirty="0" err="1">
                <a:solidFill>
                  <a:srgbClr val="001C35"/>
                </a:solidFill>
                <a:latin typeface="Consolas" panose="020B0609020204030204" pitchFamily="49" charset="0"/>
                <a:cs typeface="Poppins" pitchFamily="2" charset="77"/>
              </a:rPr>
              <a:t>git</a:t>
            </a:r>
            <a:r>
              <a:rPr lang="es-ES" sz="1600" dirty="0">
                <a:solidFill>
                  <a:srgbClr val="001C35"/>
                </a:solidFill>
                <a:latin typeface="Consolas" panose="020B0609020204030204" pitchFamily="49" charset="0"/>
                <a:cs typeface="Poppins" pitchFamily="2" charset="77"/>
              </a:rPr>
              <a:t> </a:t>
            </a:r>
            <a:r>
              <a:rPr lang="es-ES" sz="1600" dirty="0" err="1">
                <a:solidFill>
                  <a:srgbClr val="001C35"/>
                </a:solidFill>
                <a:latin typeface="Consolas" panose="020B0609020204030204" pitchFamily="49" charset="0"/>
                <a:cs typeface="Poppins" pitchFamily="2" charset="77"/>
              </a:rPr>
              <a:t>pull</a:t>
            </a:r>
            <a:endParaRPr lang="es-ES" sz="1600" dirty="0">
              <a:solidFill>
                <a:srgbClr val="001C35"/>
              </a:solidFill>
              <a:latin typeface="Consolas" panose="020B0609020204030204" pitchFamily="49" charset="0"/>
              <a:cs typeface="Poppins" pitchFamily="2" charset="77"/>
            </a:endParaRPr>
          </a:p>
          <a:p>
            <a:pPr>
              <a:lnSpc>
                <a:spcPct val="100000"/>
              </a:lnSpc>
            </a:pPr>
            <a:r>
              <a:rPr lang="es-ES" sz="1600" dirty="0" err="1">
                <a:solidFill>
                  <a:srgbClr val="001C35"/>
                </a:solidFill>
                <a:latin typeface="Consolas" panose="020B0609020204030204" pitchFamily="49" charset="0"/>
                <a:cs typeface="Poppins" pitchFamily="2" charset="77"/>
              </a:rPr>
              <a:t>git</a:t>
            </a:r>
            <a:r>
              <a:rPr lang="es-ES" sz="1600" dirty="0">
                <a:solidFill>
                  <a:srgbClr val="001C35"/>
                </a:solidFill>
                <a:latin typeface="Consolas" panose="020B0609020204030204" pitchFamily="49" charset="0"/>
                <a:cs typeface="Poppins" pitchFamily="2" charset="77"/>
              </a:rPr>
              <a:t> </a:t>
            </a:r>
            <a:r>
              <a:rPr lang="es-ES" sz="1600" dirty="0" err="1">
                <a:solidFill>
                  <a:srgbClr val="001C35"/>
                </a:solidFill>
                <a:latin typeface="Consolas" panose="020B0609020204030204" pitchFamily="49" charset="0"/>
                <a:cs typeface="Poppins" pitchFamily="2" charset="77"/>
              </a:rPr>
              <a:t>push</a:t>
            </a:r>
            <a:endParaRPr lang="es-ES" sz="1600" dirty="0">
              <a:solidFill>
                <a:srgbClr val="001C35"/>
              </a:solidFill>
              <a:latin typeface="Consolas" panose="020B0609020204030204" pitchFamily="49" charset="0"/>
              <a:cs typeface="Poppins" pitchFamily="2" charset="77"/>
            </a:endParaRPr>
          </a:p>
          <a:p>
            <a:pPr>
              <a:lnSpc>
                <a:spcPct val="100000"/>
              </a:lnSpc>
            </a:pPr>
            <a:endParaRPr lang="es-ES" sz="1400" dirty="0">
              <a:solidFill>
                <a:srgbClr val="001C35"/>
              </a:solidFill>
              <a:latin typeface="Consolas" panose="020B0609020204030204" pitchFamily="49" charset="0"/>
              <a:cs typeface="Poppins" pitchFamily="2" charset="77"/>
            </a:endParaRPr>
          </a:p>
        </p:txBody>
      </p:sp>
    </p:spTree>
    <p:extLst>
      <p:ext uri="{BB962C8B-B14F-4D97-AF65-F5344CB8AC3E}">
        <p14:creationId xmlns:p14="http://schemas.microsoft.com/office/powerpoint/2010/main" val="3957095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ángulo 14">
            <a:extLst>
              <a:ext uri="{FF2B5EF4-FFF2-40B4-BE49-F238E27FC236}">
                <a16:creationId xmlns:a16="http://schemas.microsoft.com/office/drawing/2014/main" id="{7E05593D-A80C-F043-9692-A86A2CB31D27}"/>
              </a:ext>
            </a:extLst>
          </p:cNvPr>
          <p:cNvSpPr/>
          <p:nvPr/>
        </p:nvSpPr>
        <p:spPr>
          <a:xfrm>
            <a:off x="0" y="0"/>
            <a:ext cx="12192000" cy="6858000"/>
          </a:xfrm>
          <a:prstGeom prst="rect">
            <a:avLst/>
          </a:prstGeom>
          <a:solidFill>
            <a:srgbClr val="004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rgbClr val="0045FF"/>
              </a:solidFill>
            </a:endParaRPr>
          </a:p>
        </p:txBody>
      </p:sp>
      <p:pic>
        <p:nvPicPr>
          <p:cNvPr id="13" name="Imagen 12">
            <a:extLst>
              <a:ext uri="{FF2B5EF4-FFF2-40B4-BE49-F238E27FC236}">
                <a16:creationId xmlns:a16="http://schemas.microsoft.com/office/drawing/2014/main" id="{C09D57FD-16AF-1740-B81E-8E81E995BAFC}"/>
              </a:ext>
            </a:extLst>
          </p:cNvPr>
          <p:cNvPicPr>
            <a:picLocks noChangeAspect="1"/>
          </p:cNvPicPr>
          <p:nvPr/>
        </p:nvPicPr>
        <p:blipFill>
          <a:blip r:embed="rId2"/>
          <a:stretch>
            <a:fillRect/>
          </a:stretch>
        </p:blipFill>
        <p:spPr>
          <a:xfrm>
            <a:off x="2254" y="0"/>
            <a:ext cx="12187491" cy="6858000"/>
          </a:xfrm>
          <a:prstGeom prst="rect">
            <a:avLst/>
          </a:prstGeom>
        </p:spPr>
      </p:pic>
      <p:sp>
        <p:nvSpPr>
          <p:cNvPr id="9" name="CuadroTexto 8">
            <a:extLst>
              <a:ext uri="{FF2B5EF4-FFF2-40B4-BE49-F238E27FC236}">
                <a16:creationId xmlns:a16="http://schemas.microsoft.com/office/drawing/2014/main" id="{9B3F561E-982B-6740-8438-A8BC13944185}"/>
              </a:ext>
            </a:extLst>
          </p:cNvPr>
          <p:cNvSpPr txBox="1"/>
          <p:nvPr/>
        </p:nvSpPr>
        <p:spPr>
          <a:xfrm>
            <a:off x="917707" y="1250152"/>
            <a:ext cx="7278130" cy="2154436"/>
          </a:xfrm>
          <a:prstGeom prst="rect">
            <a:avLst/>
          </a:prstGeom>
          <a:noFill/>
        </p:spPr>
        <p:txBody>
          <a:bodyPr wrap="square" rtlCol="0">
            <a:spAutoFit/>
          </a:bodyPr>
          <a:lstStyle/>
          <a:p>
            <a:pPr>
              <a:buClr>
                <a:srgbClr val="001C35"/>
              </a:buClr>
            </a:pPr>
            <a:r>
              <a:rPr lang="es-ES" sz="5400" b="1" dirty="0">
                <a:solidFill>
                  <a:schemeClr val="bg1"/>
                </a:solidFill>
                <a:latin typeface="Poppins ExtraBold" pitchFamily="2" charset="77"/>
                <a:cs typeface="Poppins ExtraBold" pitchFamily="2" charset="77"/>
              </a:rPr>
              <a:t>02.</a:t>
            </a:r>
          </a:p>
          <a:p>
            <a:pPr>
              <a:buClr>
                <a:srgbClr val="001C35"/>
              </a:buClr>
            </a:pPr>
            <a:r>
              <a:rPr lang="es-ES" sz="4400" b="1" dirty="0">
                <a:solidFill>
                  <a:schemeClr val="bg1"/>
                </a:solidFill>
                <a:latin typeface="Poppins SemiBold" pitchFamily="2" charset="77"/>
                <a:cs typeface="Poppins SemiBold" pitchFamily="2" charset="77"/>
              </a:rPr>
              <a:t>Combinación HTML + CSS + JS</a:t>
            </a:r>
          </a:p>
          <a:p>
            <a:endParaRPr lang="es-ES" sz="3600" b="1" dirty="0">
              <a:solidFill>
                <a:schemeClr val="bg1"/>
              </a:solidFill>
              <a:latin typeface="Poppins ExtraBold" pitchFamily="2" charset="77"/>
              <a:cs typeface="Poppins ExtraBold" pitchFamily="2" charset="77"/>
            </a:endParaRPr>
          </a:p>
        </p:txBody>
      </p:sp>
    </p:spTree>
    <p:extLst>
      <p:ext uri="{BB962C8B-B14F-4D97-AF65-F5344CB8AC3E}">
        <p14:creationId xmlns:p14="http://schemas.microsoft.com/office/powerpoint/2010/main" val="4101856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23E60C-45C4-7842-820E-1B9863AEB3D2}"/>
              </a:ext>
            </a:extLst>
          </p:cNvPr>
          <p:cNvSpPr>
            <a:spLocks noGrp="1"/>
          </p:cNvSpPr>
          <p:nvPr>
            <p:ph type="title"/>
          </p:nvPr>
        </p:nvSpPr>
        <p:spPr/>
        <p:txBody>
          <a:bodyPr>
            <a:normAutofit/>
          </a:bodyPr>
          <a:lstStyle/>
          <a:p>
            <a:r>
              <a:rPr lang="es-ES" sz="3500" b="1" dirty="0">
                <a:solidFill>
                  <a:srgbClr val="0045FF"/>
                </a:solidFill>
                <a:latin typeface="Poppins ExtraBold" pitchFamily="2" charset="77"/>
                <a:cs typeface="Poppins ExtraBold" pitchFamily="2" charset="77"/>
              </a:rPr>
              <a:t>Combinación de tecnologías</a:t>
            </a:r>
          </a:p>
        </p:txBody>
      </p:sp>
      <p:sp>
        <p:nvSpPr>
          <p:cNvPr id="4" name="Rectángulo: una sola esquina cortada 3">
            <a:extLst>
              <a:ext uri="{FF2B5EF4-FFF2-40B4-BE49-F238E27FC236}">
                <a16:creationId xmlns:a16="http://schemas.microsoft.com/office/drawing/2014/main" id="{0033A71F-22D5-4EBC-A5F1-E966F3AF1CFD}"/>
              </a:ext>
            </a:extLst>
          </p:cNvPr>
          <p:cNvSpPr/>
          <p:nvPr/>
        </p:nvSpPr>
        <p:spPr>
          <a:xfrm>
            <a:off x="5003800" y="1690689"/>
            <a:ext cx="1092200" cy="1490133"/>
          </a:xfrm>
          <a:prstGeom prst="snip1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HTML</a:t>
            </a:r>
          </a:p>
        </p:txBody>
      </p:sp>
      <p:sp>
        <p:nvSpPr>
          <p:cNvPr id="5" name="Rectángulo: una sola esquina cortada 4">
            <a:extLst>
              <a:ext uri="{FF2B5EF4-FFF2-40B4-BE49-F238E27FC236}">
                <a16:creationId xmlns:a16="http://schemas.microsoft.com/office/drawing/2014/main" id="{D4BE4B3E-F8DC-4084-ABBC-822718EB4273}"/>
              </a:ext>
            </a:extLst>
          </p:cNvPr>
          <p:cNvSpPr/>
          <p:nvPr/>
        </p:nvSpPr>
        <p:spPr>
          <a:xfrm>
            <a:off x="3911600" y="4230688"/>
            <a:ext cx="1092200" cy="1490133"/>
          </a:xfrm>
          <a:prstGeom prst="snip1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CSS</a:t>
            </a:r>
          </a:p>
        </p:txBody>
      </p:sp>
      <p:sp>
        <p:nvSpPr>
          <p:cNvPr id="6" name="Rectángulo: una sola esquina cortada 5">
            <a:extLst>
              <a:ext uri="{FF2B5EF4-FFF2-40B4-BE49-F238E27FC236}">
                <a16:creationId xmlns:a16="http://schemas.microsoft.com/office/drawing/2014/main" id="{0CFE7A2B-2453-444E-8530-CBD5B9A7D69B}"/>
              </a:ext>
            </a:extLst>
          </p:cNvPr>
          <p:cNvSpPr/>
          <p:nvPr/>
        </p:nvSpPr>
        <p:spPr>
          <a:xfrm>
            <a:off x="6096000" y="4230687"/>
            <a:ext cx="1092200" cy="1490133"/>
          </a:xfrm>
          <a:prstGeom prst="snip1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JS</a:t>
            </a:r>
          </a:p>
        </p:txBody>
      </p:sp>
      <p:sp>
        <p:nvSpPr>
          <p:cNvPr id="15" name="Rectángulo: esquinas redondeadas 14">
            <a:extLst>
              <a:ext uri="{FF2B5EF4-FFF2-40B4-BE49-F238E27FC236}">
                <a16:creationId xmlns:a16="http://schemas.microsoft.com/office/drawing/2014/main" id="{71017C3E-310E-4D9F-AFA0-C88C71507BC9}"/>
              </a:ext>
            </a:extLst>
          </p:cNvPr>
          <p:cNvSpPr/>
          <p:nvPr/>
        </p:nvSpPr>
        <p:spPr>
          <a:xfrm>
            <a:off x="8263467" y="3503878"/>
            <a:ext cx="1416052" cy="403752"/>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Recursos</a:t>
            </a:r>
          </a:p>
        </p:txBody>
      </p:sp>
      <p:sp>
        <p:nvSpPr>
          <p:cNvPr id="67" name="Flecha: pentágono 66">
            <a:extLst>
              <a:ext uri="{FF2B5EF4-FFF2-40B4-BE49-F238E27FC236}">
                <a16:creationId xmlns:a16="http://schemas.microsoft.com/office/drawing/2014/main" id="{CAD50596-36AD-4722-A474-7802F851BC64}"/>
              </a:ext>
            </a:extLst>
          </p:cNvPr>
          <p:cNvSpPr/>
          <p:nvPr/>
        </p:nvSpPr>
        <p:spPr>
          <a:xfrm flipH="1">
            <a:off x="7560733" y="1731037"/>
            <a:ext cx="2700867" cy="1288256"/>
          </a:xfrm>
          <a:prstGeom prst="homePlat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a:solidFill>
                  <a:schemeClr val="tx1"/>
                </a:solidFill>
              </a:rPr>
              <a:t>Da estructura al contenido</a:t>
            </a:r>
          </a:p>
        </p:txBody>
      </p:sp>
      <p:sp>
        <p:nvSpPr>
          <p:cNvPr id="68" name="Flecha: pentágono 67">
            <a:extLst>
              <a:ext uri="{FF2B5EF4-FFF2-40B4-BE49-F238E27FC236}">
                <a16:creationId xmlns:a16="http://schemas.microsoft.com/office/drawing/2014/main" id="{60B756E1-BD6C-4715-8FB3-15E2A7C78E22}"/>
              </a:ext>
            </a:extLst>
          </p:cNvPr>
          <p:cNvSpPr/>
          <p:nvPr/>
        </p:nvSpPr>
        <p:spPr>
          <a:xfrm flipH="1">
            <a:off x="7560734" y="4230687"/>
            <a:ext cx="2700867" cy="1288256"/>
          </a:xfrm>
          <a:prstGeom prst="homePlat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a:solidFill>
                  <a:schemeClr val="tx1"/>
                </a:solidFill>
              </a:rPr>
              <a:t>Da funcionalidad al contenido</a:t>
            </a:r>
          </a:p>
        </p:txBody>
      </p:sp>
      <p:sp>
        <p:nvSpPr>
          <p:cNvPr id="69" name="Flecha: pentágono 68">
            <a:extLst>
              <a:ext uri="{FF2B5EF4-FFF2-40B4-BE49-F238E27FC236}">
                <a16:creationId xmlns:a16="http://schemas.microsoft.com/office/drawing/2014/main" id="{88CDB8C3-FE39-4E52-B11B-F883834321BD}"/>
              </a:ext>
            </a:extLst>
          </p:cNvPr>
          <p:cNvSpPr/>
          <p:nvPr/>
        </p:nvSpPr>
        <p:spPr>
          <a:xfrm>
            <a:off x="736600" y="4230687"/>
            <a:ext cx="2802466" cy="1288256"/>
          </a:xfrm>
          <a:prstGeom prst="homePlat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a:solidFill>
                  <a:schemeClr val="tx1"/>
                </a:solidFill>
              </a:rPr>
              <a:t>Da apariencia al contenido</a:t>
            </a:r>
          </a:p>
        </p:txBody>
      </p:sp>
      <p:cxnSp>
        <p:nvCxnSpPr>
          <p:cNvPr id="73" name="Conector: angular 72">
            <a:extLst>
              <a:ext uri="{FF2B5EF4-FFF2-40B4-BE49-F238E27FC236}">
                <a16:creationId xmlns:a16="http://schemas.microsoft.com/office/drawing/2014/main" id="{19393FB2-4661-433A-8448-47178F5CE2BF}"/>
              </a:ext>
            </a:extLst>
          </p:cNvPr>
          <p:cNvCxnSpPr>
            <a:stCxn id="4" idx="1"/>
            <a:endCxn id="15" idx="1"/>
          </p:cNvCxnSpPr>
          <p:nvPr/>
        </p:nvCxnSpPr>
        <p:spPr>
          <a:xfrm rot="16200000" flipH="1">
            <a:off x="6644217" y="2086504"/>
            <a:ext cx="524932" cy="2713567"/>
          </a:xfrm>
          <a:prstGeom prst="bentConnector2">
            <a:avLst/>
          </a:prstGeom>
        </p:spPr>
        <p:style>
          <a:lnRef idx="2">
            <a:schemeClr val="dk1"/>
          </a:lnRef>
          <a:fillRef idx="0">
            <a:schemeClr val="dk1"/>
          </a:fillRef>
          <a:effectRef idx="1">
            <a:schemeClr val="dk1"/>
          </a:effectRef>
          <a:fontRef idx="minor">
            <a:schemeClr val="tx1"/>
          </a:fontRef>
        </p:style>
      </p:cxnSp>
      <p:cxnSp>
        <p:nvCxnSpPr>
          <p:cNvPr id="77" name="Conector: angular 76">
            <a:extLst>
              <a:ext uri="{FF2B5EF4-FFF2-40B4-BE49-F238E27FC236}">
                <a16:creationId xmlns:a16="http://schemas.microsoft.com/office/drawing/2014/main" id="{20C6C5B1-31CB-417D-BE03-758CAD01E12D}"/>
              </a:ext>
            </a:extLst>
          </p:cNvPr>
          <p:cNvCxnSpPr>
            <a:stCxn id="4" idx="1"/>
            <a:endCxn id="6" idx="3"/>
          </p:cNvCxnSpPr>
          <p:nvPr/>
        </p:nvCxnSpPr>
        <p:spPr>
          <a:xfrm rot="16200000" flipH="1">
            <a:off x="5571068" y="3159654"/>
            <a:ext cx="1049865" cy="1092200"/>
          </a:xfrm>
          <a:prstGeom prst="bentConnector3">
            <a:avLst/>
          </a:prstGeom>
        </p:spPr>
        <p:style>
          <a:lnRef idx="2">
            <a:schemeClr val="dk1"/>
          </a:lnRef>
          <a:fillRef idx="0">
            <a:schemeClr val="dk1"/>
          </a:fillRef>
          <a:effectRef idx="1">
            <a:schemeClr val="dk1"/>
          </a:effectRef>
          <a:fontRef idx="minor">
            <a:schemeClr val="tx1"/>
          </a:fontRef>
        </p:style>
      </p:cxnSp>
      <p:cxnSp>
        <p:nvCxnSpPr>
          <p:cNvPr id="79" name="Conector: angular 78">
            <a:extLst>
              <a:ext uri="{FF2B5EF4-FFF2-40B4-BE49-F238E27FC236}">
                <a16:creationId xmlns:a16="http://schemas.microsoft.com/office/drawing/2014/main" id="{91E3C803-8137-4CE3-9933-9EFF6E272930}"/>
              </a:ext>
            </a:extLst>
          </p:cNvPr>
          <p:cNvCxnSpPr>
            <a:stCxn id="4" idx="1"/>
            <a:endCxn id="5" idx="3"/>
          </p:cNvCxnSpPr>
          <p:nvPr/>
        </p:nvCxnSpPr>
        <p:spPr>
          <a:xfrm rot="5400000">
            <a:off x="4478867" y="3159655"/>
            <a:ext cx="1049866" cy="1092200"/>
          </a:xfrm>
          <a:prstGeom prst="bentConnector3">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9416464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8788</TotalTime>
  <Words>3126</Words>
  <Application>Microsoft Office PowerPoint</Application>
  <PresentationFormat>Panorámica</PresentationFormat>
  <Paragraphs>467</Paragraphs>
  <Slides>46</Slides>
  <Notes>37</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46</vt:i4>
      </vt:variant>
    </vt:vector>
  </HeadingPairs>
  <TitlesOfParts>
    <vt:vector size="55" baseType="lpstr">
      <vt:lpstr>Arial</vt:lpstr>
      <vt:lpstr>Calibri</vt:lpstr>
      <vt:lpstr>Calibri Light</vt:lpstr>
      <vt:lpstr>Consolas</vt:lpstr>
      <vt:lpstr>Poppins</vt:lpstr>
      <vt:lpstr>Poppins ExtraBold</vt:lpstr>
      <vt:lpstr>Poppins Medium</vt:lpstr>
      <vt:lpstr>Poppins SemiBold</vt:lpstr>
      <vt:lpstr>Tema de Office</vt:lpstr>
      <vt:lpstr>Presentación de PowerPoint</vt:lpstr>
      <vt:lpstr>Presentación de PowerPoint</vt:lpstr>
      <vt:lpstr>Presentación de PowerPoint</vt:lpstr>
      <vt:lpstr>¿Qué es un repositorio?</vt:lpstr>
      <vt:lpstr>Flujo de trabajo</vt:lpstr>
      <vt:lpstr>Iniciar el repositorio</vt:lpstr>
      <vt:lpstr>Primera subida</vt:lpstr>
      <vt:lpstr>Presentación de PowerPoint</vt:lpstr>
      <vt:lpstr>Combinación de tecnologías</vt:lpstr>
      <vt:lpstr>Presentación de PowerPoint</vt:lpstr>
      <vt:lpstr>Áreas de conocimiento Front-end</vt:lpstr>
      <vt:lpstr>Tecnologías de front-end</vt:lpstr>
      <vt:lpstr>Para trabajar:</vt:lpstr>
      <vt:lpstr>Presentación de PowerPoint</vt:lpstr>
      <vt:lpstr>DOM</vt:lpstr>
      <vt:lpstr>Ejemplo de estructura</vt:lpstr>
      <vt:lpstr>DOM</vt:lpstr>
      <vt:lpstr>Presentación de PowerPoint</vt:lpstr>
      <vt:lpstr>Etiquetas semánticas</vt:lpstr>
      <vt:lpstr>Etiquetas</vt:lpstr>
      <vt:lpstr>Etiquetas - anidación</vt:lpstr>
      <vt:lpstr>Etiquetas – atributos propios</vt:lpstr>
      <vt:lpstr>Etiquetas semánticas</vt:lpstr>
      <vt:lpstr>Ejemplo de estructura estándar de página</vt:lpstr>
      <vt:lpstr>Nodos HTML</vt:lpstr>
      <vt:lpstr>Nodos HTML</vt:lpstr>
      <vt:lpstr>Atributos generales</vt:lpstr>
      <vt:lpstr>Atributos específicos de etiqueta</vt:lpstr>
      <vt:lpstr>Práctica HTML</vt:lpstr>
      <vt:lpstr>Presentación de PowerPoint</vt:lpstr>
      <vt:lpstr>Presentación de PowerPoint</vt:lpstr>
      <vt:lpstr>Hojas de estilo en cascada</vt:lpstr>
      <vt:lpstr>Sintaxis CSS</vt:lpstr>
      <vt:lpstr>Selectores CSS</vt:lpstr>
      <vt:lpstr>Combinación de selectores CSS</vt:lpstr>
      <vt:lpstr>Práctica 1 con CSS</vt:lpstr>
      <vt:lpstr>Valores CSS</vt:lpstr>
      <vt:lpstr>Propiedades para texto</vt:lpstr>
      <vt:lpstr>Posicionamiento estándar - display</vt:lpstr>
      <vt:lpstr>Modelo de caja</vt:lpstr>
      <vt:lpstr>Posicionamiento Flex</vt:lpstr>
      <vt:lpstr>Posicionamiento Flex</vt:lpstr>
      <vt:lpstr>Otras propiedades básicas de CSS</vt:lpstr>
      <vt:lpstr>Práctica CSS</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Maria Moran Sanchez</dc:creator>
  <cp:lastModifiedBy>Carlos Picazo Cuesta</cp:lastModifiedBy>
  <cp:revision>62</cp:revision>
  <dcterms:created xsi:type="dcterms:W3CDTF">2019-01-31T17:10:46Z</dcterms:created>
  <dcterms:modified xsi:type="dcterms:W3CDTF">2020-01-16T13:42:20Z</dcterms:modified>
</cp:coreProperties>
</file>