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 Thai Thin"/>
      <p:regular r:id="rId19"/>
      <p:bold r:id="rId20"/>
    </p:embeddedFont>
    <p:embeddedFont>
      <p:font typeface="IBM Plex Sans Thai"/>
      <p:regular r:id="rId21"/>
      <p:bold r:id="rId22"/>
    </p:embeddedFont>
    <p:embeddedFont>
      <p:font typeface="Athiti"/>
      <p:regular r:id="rId23"/>
      <p:bold r:id="rId24"/>
    </p:embeddedFont>
    <p:embeddedFont>
      <p:font typeface="IBM Plex Sans Thai Medium"/>
      <p:regular r:id="rId25"/>
      <p:bold r:id="rId26"/>
    </p:embeddedFont>
    <p:embeddedFont>
      <p:font typeface="Athiti Medium"/>
      <p:regular r:id="rId27"/>
      <p:bold r:id="rId28"/>
    </p:embeddedFont>
    <p:embeddedFont>
      <p:font typeface="IBM Plex Sans Thai Light"/>
      <p:regular r:id="rId29"/>
      <p:bold r:id="rId30"/>
    </p:embeddedFont>
    <p:embeddedFont>
      <p:font typeface="Thasadith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ThaiThin-bold.fntdata"/><Relationship Id="rId22" Type="http://schemas.openxmlformats.org/officeDocument/2006/relationships/font" Target="fonts/IBMPlexSansThai-bold.fntdata"/><Relationship Id="rId21" Type="http://schemas.openxmlformats.org/officeDocument/2006/relationships/font" Target="fonts/IBMPlexSansThai-regular.fntdata"/><Relationship Id="rId24" Type="http://schemas.openxmlformats.org/officeDocument/2006/relationships/font" Target="fonts/Athiti-bold.fntdata"/><Relationship Id="rId23" Type="http://schemas.openxmlformats.org/officeDocument/2006/relationships/font" Target="fonts/Athit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ThaiMedium-bold.fntdata"/><Relationship Id="rId25" Type="http://schemas.openxmlformats.org/officeDocument/2006/relationships/font" Target="fonts/IBMPlexSansThaiMedium-regular.fntdata"/><Relationship Id="rId28" Type="http://schemas.openxmlformats.org/officeDocument/2006/relationships/font" Target="fonts/AthitiMedium-bold.fntdata"/><Relationship Id="rId27" Type="http://schemas.openxmlformats.org/officeDocument/2006/relationships/font" Target="fonts/Athiti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Thai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hasadith-regular.fntdata"/><Relationship Id="rId30" Type="http://schemas.openxmlformats.org/officeDocument/2006/relationships/font" Target="fonts/IBMPlexSansThaiLight-bold.fntdata"/><Relationship Id="rId11" Type="http://schemas.openxmlformats.org/officeDocument/2006/relationships/slide" Target="slides/slide6.xml"/><Relationship Id="rId33" Type="http://schemas.openxmlformats.org/officeDocument/2006/relationships/font" Target="fonts/Thasadith-italic.fntdata"/><Relationship Id="rId10" Type="http://schemas.openxmlformats.org/officeDocument/2006/relationships/slide" Target="slides/slide5.xml"/><Relationship Id="rId32" Type="http://schemas.openxmlformats.org/officeDocument/2006/relationships/font" Target="fonts/Thasadith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hasadith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ThaiThi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91ffe8c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91ffe8c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417264210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417264210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41726421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41726421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91ffe8c1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91ffe8c1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91ffe8c1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91ffe8c1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b2b28a1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b2b28a1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4172642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4172642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4172642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4172642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41726421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41726421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417264210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417264210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fb2b28a1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fb2b28a1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91ffe8c1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91ffe8c1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www.thunkhaotoday.com/news/up-to-date/1378/%E0%B8%97%E0%B8%B3%E0%B9%84%E0%B8%A1%E0%B8%84%E0%B8%99%E0%B9%84%E0%B8%97%E0%B8%A2%E0%B8%A1%E0%B8%B5%E0%B8%A5%E0%B8%B9%E0%B8%81%E0%B8%A5%E0%B8%94%E0%B8%A5%E0%B8%87%E0%B8%AD%E0%B8%A2%E0%B9%88%E0%B8%B2%E0%B8%87%E0%B8%99%E0%B9%88%E0%B8%B2%E0%B9%83%E0%B8%88%E0%B8%AB%E0%B8%B2%E0%B8%A2-20-%E0%B8%9B%E0%B8%B5%E0%B8%82%E0%B9%89%E0%B8%B2%E0%B8%87%E0%B8%AB%E0%B8%99%E0%B9%89%E0%B8%B2%E0%B8%AD%E0%B8%B2%E0%B8%88%E0%B9%80%E0%B8%AB%E0%B8%A5%E0%B8%B7%E0%B8%AD%E0%B9%80%E0%B8%9E%E0%B8%B5%E0%B8%A2%E0%B8%87-36-%E0%B8%A5%E0%B9%89%E0%B8%B2%E0%B8%99%E0%B8%84%E0%B8%9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www.brandthink.me/content/afric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hyperlink" Target="https://en.wikipedia.org/wiki/Indonesian_invasio_of_East_Timor" TargetMode="External"/><Relationship Id="rId5" Type="http://schemas.openxmlformats.org/officeDocument/2006/relationships/hyperlink" Target="https://www.cdc.gov/flu/pandemic-resources/1968-pandemic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8612" y="709910"/>
            <a:ext cx="9144003" cy="372368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66475" y="453625"/>
            <a:ext cx="3467400" cy="32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World </a:t>
            </a:r>
            <a:r>
              <a:rPr b="1" lang="en" sz="5000">
                <a:latin typeface="IBM Plex Sans Thai"/>
                <a:ea typeface="IBM Plex Sans Thai"/>
                <a:cs typeface="IBM Plex Sans Thai"/>
                <a:sym typeface="IBM Plex Sans Thai"/>
              </a:rPr>
              <a:t>Population </a:t>
            </a:r>
            <a:r>
              <a:rPr b="1" lang="en" sz="50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Analy</a:t>
            </a:r>
            <a:r>
              <a:rPr b="1" lang="en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sis</a:t>
            </a:r>
            <a:endParaRPr b="1">
              <a:solidFill>
                <a:srgbClr val="FF99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9213" y="4002500"/>
            <a:ext cx="34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6510422024 : </a:t>
            </a:r>
            <a:r>
              <a:rPr b="1" lang="en" sz="1200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ภัทรกร ผิวชอุ่ม</a:t>
            </a:r>
            <a:endParaRPr b="1" sz="1200">
              <a:solidFill>
                <a:srgbClr val="274E13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29688" y="4002500"/>
            <a:ext cx="34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7376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6510422013 : วศิน ถาวรวัฒนะ</a:t>
            </a:r>
            <a:endParaRPr b="1" sz="1200">
              <a:solidFill>
                <a:srgbClr val="073763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อายุเฉลี่ยของประชากรย้อนหลัง 60 ปี รายภูมิภาค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6805" l="8328" r="9292" t="6935"/>
          <a:stretch/>
        </p:blipFill>
        <p:spPr>
          <a:xfrm>
            <a:off x="212500" y="859126"/>
            <a:ext cx="5723100" cy="35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 txBox="1"/>
          <p:nvPr/>
        </p:nvSpPr>
        <p:spPr>
          <a:xfrm>
            <a:off x="915800" y="1830575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53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789000" y="1373350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65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2634200" y="989350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74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3479400" y="1127750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69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4324600" y="1269150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67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5141800" y="1297150"/>
            <a:ext cx="3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hasadith"/>
                <a:ea typeface="Thasadith"/>
                <a:cs typeface="Thasadith"/>
                <a:sym typeface="Thasadith"/>
              </a:rPr>
              <a:t>67</a:t>
            </a:r>
            <a:endParaRPr sz="8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721425" y="1356350"/>
            <a:ext cx="334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Sans Thai Ligh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อายุเฉลี่ย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ของ Africaต่ำที่สุดเพราะ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ระบบสาธารณสุขที่ยังไม่ครอบคลุมอีกทั้งยังเป็นแหล่งระบาดของโรค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HIVวัณโรคปอดมาลาเลีย,รวมถึง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ปัญหาความอยากจนส่งผลต่ออายุ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เฉลี่ยนในขณะชาติตะวันตกอย่าง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ยุโรปสามารถมีอายุได้ยืนกว่าเพราะมีการเข้าถึงระบบสาธารณสุขและการเป็นอยู่ที่ดีกว่า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12500" y="4599425"/>
            <a:ext cx="63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CR :</a:t>
            </a:r>
            <a:r>
              <a:rPr lang="en" sz="10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https://www.afro.who.int/news/healthy-life-expectancy-africa-rises-almost-ten-years</a:t>
            </a:r>
            <a:endParaRPr sz="600">
              <a:latin typeface="Thasadith"/>
              <a:ea typeface="Thasadith"/>
              <a:cs typeface="Thasadith"/>
              <a:sym typeface="Thasadi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52475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สัดส่วนประชากรหญิงชาย 60 ปีย้อยหลัง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75" y="1143773"/>
            <a:ext cx="4283750" cy="385495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/>
          <p:nvPr/>
        </p:nvSpPr>
        <p:spPr>
          <a:xfrm>
            <a:off x="-23725" y="555500"/>
            <a:ext cx="952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 Thai"/>
                <a:ea typeface="IBM Plex Sans Thai"/>
                <a:cs typeface="IBM Plex Sans Thai"/>
                <a:sym typeface="IBM Plex Sans Thai"/>
              </a:rPr>
              <a:t>จากจำนวนประชากรพบว่า ประชากร</a:t>
            </a:r>
            <a:r>
              <a:rPr b="1" lang="en" sz="10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หญิงมากกว่าประชากรชาย </a:t>
            </a:r>
            <a:r>
              <a:rPr lang="en" sz="1000">
                <a:latin typeface="IBM Plex Sans Thai"/>
                <a:ea typeface="IBM Plex Sans Thai"/>
                <a:cs typeface="IBM Plex Sans Thai"/>
                <a:sym typeface="IBM Plex Sans Thai"/>
              </a:rPr>
              <a:t>และพบมาในภูมิภาคEurope และ north America แต่ในทางกลับกัน asiaยังมีประชากร</a:t>
            </a:r>
            <a:r>
              <a:rPr b="1" lang="en" sz="1000">
                <a:solidFill>
                  <a:srgbClr val="E69138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ชาย</a:t>
            </a:r>
            <a:r>
              <a:rPr b="1" lang="en" sz="1000">
                <a:solidFill>
                  <a:srgbClr val="E69138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มากกว่าประชากรหญิง</a:t>
            </a:r>
            <a:endParaRPr sz="1000">
              <a:solidFill>
                <a:srgbClr val="E69138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4">
            <a:alphaModFix/>
          </a:blip>
          <a:srcRect b="4652" l="0" r="0" t="0"/>
          <a:stretch/>
        </p:blipFill>
        <p:spPr>
          <a:xfrm>
            <a:off x="152400" y="1046600"/>
            <a:ext cx="3852775" cy="37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5" y="849013"/>
            <a:ext cx="3803676" cy="39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75" y="849013"/>
            <a:ext cx="3803676" cy="39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 txBox="1"/>
          <p:nvPr/>
        </p:nvSpPr>
        <p:spPr>
          <a:xfrm>
            <a:off x="639026" y="563275"/>
            <a:ext cx="34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ความสัมพันธ์ของอัตราการตาย VS อายุเฉลี่ย รายประเทศ</a:t>
            </a:r>
            <a:endParaRPr b="1" sz="1000">
              <a:solidFill>
                <a:srgbClr val="9800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5405150" y="563275"/>
            <a:ext cx="34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ความสัมพันธ์ของอัตราการเกิด VS อายุเฉลี่ย รายประเทศ</a:t>
            </a:r>
            <a:endParaRPr b="1" sz="1000">
              <a:solidFill>
                <a:srgbClr val="274E13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52475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ความสัมพันธ์ของข้อมูล ( Correlation )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/>
        </p:nvSpPr>
        <p:spPr>
          <a:xfrm>
            <a:off x="5788850" y="3583100"/>
            <a:ext cx="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52475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ประชากรย้อนหลัง60 รายประเทศ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" y="859676"/>
            <a:ext cx="8917376" cy="35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0368" r="8882" t="0"/>
          <a:stretch/>
        </p:blipFill>
        <p:spPr>
          <a:xfrm>
            <a:off x="0" y="746975"/>
            <a:ext cx="6776827" cy="33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06825" y="163750"/>
            <a:ext cx="7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34850" y="20227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 Thai"/>
                <a:ea typeface="IBM Plex Sans Thai"/>
                <a:cs typeface="IBM Plex Sans Thai"/>
                <a:sym typeface="IBM Plex Sans Thai"/>
              </a:rPr>
              <a:t>จำนวนประชากรโลกย้อนหลัง 60 ปี</a:t>
            </a:r>
            <a:endParaRPr b="1" sz="1600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4850" y="4170650"/>
            <a:ext cx="900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Char char="●"/>
            </a:pPr>
            <a:r>
              <a:rPr lang="en" sz="15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จ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ากการศึกษาพบว่าจำนวนประชากรโลกเพิ่มเขึ้นในทุกๆ ปี อย่างมีนัยยะสำคัญ เมื่อเปรียบเทียบ YOYพบว่าการเติบโตสูงถึงปีละ </a:t>
            </a:r>
            <a:r>
              <a:rPr b="1" lang="en" sz="1100" u="sng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1.88</a:t>
            </a:r>
            <a:r>
              <a:rPr b="1" lang="en" sz="1100" u="sng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b="1" lang="en" sz="1100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%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ช่วง40ปีแรก หลังจากนั้นตั้งแต่ปี 2010 การขยายตัวของ ประชากรลดลงเหลือเพียง</a:t>
            </a:r>
            <a:r>
              <a:rPr lang="en" sz="1100">
                <a:solidFill>
                  <a:srgbClr val="BF9000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</a:t>
            </a:r>
            <a:r>
              <a:rPr b="1" lang="en" sz="1100" u="sng">
                <a:solidFill>
                  <a:srgbClr val="BF9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1.31%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ซึ่งจากการคาดการณ์ในอีก 10ข้างหน้าการเติบโตจะลดลงอีกเหลือ</a:t>
            </a:r>
            <a:endParaRPr sz="11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เพียง</a:t>
            </a:r>
            <a:r>
              <a:rPr b="1" lang="en" sz="11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b="1" lang="en" sz="1100" u="sng">
                <a:solidFill>
                  <a:srgbClr val="980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0.92%</a:t>
            </a:r>
            <a:endParaRPr b="1" sz="1100" u="sng">
              <a:solidFill>
                <a:srgbClr val="9800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02450" y="1068050"/>
            <a:ext cx="18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Thai Thin"/>
                <a:ea typeface="IBM Plex Sans Thai Thin"/>
                <a:cs typeface="IBM Plex Sans Thai Thin"/>
                <a:sym typeface="IBM Plex Sans Thai Thin"/>
              </a:rPr>
              <a:t>%</a:t>
            </a:r>
            <a:r>
              <a:rPr lang="en">
                <a:latin typeface="IBM Plex Sans Thai Thin"/>
                <a:ea typeface="IBM Plex Sans Thai Thin"/>
                <a:cs typeface="IBM Plex Sans Thai Thin"/>
                <a:sym typeface="IBM Plex Sans Thai Thin"/>
              </a:rPr>
              <a:t>YOY 1960 -2000</a:t>
            </a:r>
            <a:endParaRPr>
              <a:latin typeface="IBM Plex Sans Thai Thin"/>
              <a:ea typeface="IBM Plex Sans Thai Thin"/>
              <a:cs typeface="IBM Plex Sans Thai Thin"/>
              <a:sym typeface="IBM Plex Sans Thai Thi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48425" y="2032988"/>
            <a:ext cx="18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hasadith"/>
                <a:ea typeface="Thasadith"/>
                <a:cs typeface="Thasadith"/>
                <a:sym typeface="Thasadith"/>
              </a:rPr>
              <a:t>%</a:t>
            </a:r>
            <a:r>
              <a:rPr lang="en">
                <a:latin typeface="Thasadith"/>
                <a:ea typeface="Thasadith"/>
                <a:cs typeface="Thasadith"/>
                <a:sym typeface="Thasadith"/>
              </a:rPr>
              <a:t>YOY 2001 -2020</a:t>
            </a:r>
            <a:endParaRPr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273425" y="1429188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1.88%</a:t>
            </a:r>
            <a:endParaRPr b="1" sz="2000">
              <a:solidFill>
                <a:srgbClr val="38761D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319925" y="2362025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F9000"/>
                </a:solidFill>
              </a:rPr>
              <a:t>1.31%</a:t>
            </a:r>
            <a:endParaRPr b="1" sz="2000">
              <a:solidFill>
                <a:srgbClr val="BF9000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4503050" y="1294125"/>
            <a:ext cx="6600" cy="23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1756350" y="3240150"/>
            <a:ext cx="11094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rPr>
              <a:t>Moving avg  1.88% </a:t>
            </a:r>
            <a:endParaRPr sz="800">
              <a:solidFill>
                <a:schemeClr val="lt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972375" y="3240150"/>
            <a:ext cx="11094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rPr>
              <a:t>Moving avg  1.31% </a:t>
            </a:r>
            <a:endParaRPr sz="800">
              <a:solidFill>
                <a:schemeClr val="lt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4850" y="2512325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300​,000</a:t>
            </a:r>
            <a:endParaRPr sz="600"/>
          </a:p>
        </p:txBody>
      </p:sp>
      <p:sp>
        <p:nvSpPr>
          <p:cNvPr id="74" name="Google Shape;74;p14"/>
          <p:cNvSpPr txBox="1"/>
          <p:nvPr/>
        </p:nvSpPr>
        <p:spPr>
          <a:xfrm>
            <a:off x="2010575" y="21563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460,000</a:t>
            </a:r>
            <a:endParaRPr sz="600"/>
          </a:p>
        </p:txBody>
      </p:sp>
      <p:sp>
        <p:nvSpPr>
          <p:cNvPr id="75" name="Google Shape;75;p14"/>
          <p:cNvSpPr txBox="1"/>
          <p:nvPr/>
        </p:nvSpPr>
        <p:spPr>
          <a:xfrm>
            <a:off x="4109688" y="17207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650</a:t>
            </a:r>
            <a:r>
              <a:rPr lang="en" sz="600"/>
              <a:t>,000</a:t>
            </a:r>
            <a:endParaRPr sz="600"/>
          </a:p>
        </p:txBody>
      </p:sp>
      <p:sp>
        <p:nvSpPr>
          <p:cNvPr id="76" name="Google Shape;76;p14"/>
          <p:cNvSpPr txBox="1"/>
          <p:nvPr/>
        </p:nvSpPr>
        <p:spPr>
          <a:xfrm>
            <a:off x="6236288" y="1101075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845</a:t>
            </a:r>
            <a:r>
              <a:rPr lang="en" sz="600"/>
              <a:t>,000</a:t>
            </a:r>
            <a:endParaRPr sz="600"/>
          </a:p>
        </p:txBody>
      </p:sp>
      <p:sp>
        <p:nvSpPr>
          <p:cNvPr id="77" name="Google Shape;77;p14"/>
          <p:cNvSpPr txBox="1"/>
          <p:nvPr/>
        </p:nvSpPr>
        <p:spPr>
          <a:xfrm>
            <a:off x="7094925" y="2997938"/>
            <a:ext cx="18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hasadith"/>
                <a:ea typeface="Thasadith"/>
                <a:cs typeface="Thasadith"/>
                <a:sym typeface="Thasadith"/>
              </a:rPr>
              <a:t>%FYOY 2021 -2031</a:t>
            </a:r>
            <a:endParaRPr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319925" y="3367475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0.92</a:t>
            </a:r>
            <a:r>
              <a:rPr b="1" lang="en" sz="2000">
                <a:solidFill>
                  <a:srgbClr val="980000"/>
                </a:solidFill>
              </a:rPr>
              <a:t>%</a:t>
            </a:r>
            <a:endParaRPr b="1" sz="2000">
              <a:solidFill>
                <a:srgbClr val="98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236300" y="944150"/>
            <a:ext cx="57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Unit: million</a:t>
            </a:r>
            <a:endParaRPr sz="500"/>
          </a:p>
        </p:txBody>
      </p:sp>
      <p:sp>
        <p:nvSpPr>
          <p:cNvPr id="80" name="Google Shape;80;p14"/>
          <p:cNvSpPr txBox="1"/>
          <p:nvPr/>
        </p:nvSpPr>
        <p:spPr>
          <a:xfrm>
            <a:off x="8271900" y="4881900"/>
            <a:ext cx="87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**FYOY= Forecast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5204" r="3803" t="0"/>
          <a:stretch/>
        </p:blipFill>
        <p:spPr>
          <a:xfrm>
            <a:off x="46250" y="602475"/>
            <a:ext cx="5955626" cy="43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จำนวนประชากรโลกย้อนหลัง 60 ปี รายRegion 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546875" y="1201550"/>
            <a:ext cx="3641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IBM Plex Sans Thai Light"/>
              <a:buChar char="●"/>
            </a:pPr>
            <a:r>
              <a:rPr lang="en" sz="8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มื่อแบ่งข้อมูลดูรายภูมิภาคพบว่า</a:t>
            </a:r>
            <a:r>
              <a:rPr lang="en" sz="1100">
                <a:solidFill>
                  <a:srgbClr val="38761D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Asia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เป็นภูมิภาคที่มี</a:t>
            </a:r>
            <a:endParaRPr sz="11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ประชากรมากที่สุดและเติบโตอย่างต่อเนื่องในขณะที่</a:t>
            </a:r>
            <a:endParaRPr sz="11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ภูมิภาค</a:t>
            </a:r>
            <a:r>
              <a:rPr lang="en" sz="1100">
                <a:solidFill>
                  <a:srgbClr val="FF00FF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Oceania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มีประชากรน้อยที่สุดและเมื่อมองใน</a:t>
            </a:r>
            <a:endParaRPr sz="11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มุมการเติบโตของประชากร</a:t>
            </a:r>
            <a:r>
              <a:rPr lang="en" sz="1100">
                <a:solidFill>
                  <a:srgbClr val="92A75D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Europe</a:t>
            </a:r>
            <a:r>
              <a:rPr lang="en" sz="11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เป็นภูมิภาคทีมีการเติบโตเฉลี่ยต่ำสุด    </a:t>
            </a:r>
            <a:r>
              <a:rPr lang="en" sz="13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</a:t>
            </a:r>
            <a:endParaRPr sz="13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1630875" y="1531825"/>
            <a:ext cx="13200" cy="11094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>
            <a:off x="3585875" y="1525225"/>
            <a:ext cx="19200" cy="1119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5580350" y="1528525"/>
            <a:ext cx="13200" cy="111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1630875" y="3263075"/>
            <a:ext cx="13200" cy="111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>
            <a:off x="3572600" y="3263075"/>
            <a:ext cx="13200" cy="111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flipH="1">
            <a:off x="5580350" y="3263075"/>
            <a:ext cx="13200" cy="111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4" name="Google Shape;94;p15"/>
          <p:cNvGrpSpPr/>
          <p:nvPr/>
        </p:nvGrpSpPr>
        <p:grpSpPr>
          <a:xfrm>
            <a:off x="398125" y="1510129"/>
            <a:ext cx="398700" cy="311509"/>
            <a:chOff x="398125" y="1535341"/>
            <a:chExt cx="398700" cy="311509"/>
          </a:xfrm>
        </p:grpSpPr>
        <p:sp>
          <p:nvSpPr>
            <p:cNvPr id="95" name="Google Shape;95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398125" y="1554350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-4%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2358500" y="1510129"/>
            <a:ext cx="398700" cy="330534"/>
            <a:chOff x="398125" y="1535341"/>
            <a:chExt cx="398700" cy="330534"/>
          </a:xfrm>
        </p:grpSpPr>
        <p:sp>
          <p:nvSpPr>
            <p:cNvPr id="98" name="Google Shape;98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98125" y="1573375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-42%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247575" y="1510129"/>
            <a:ext cx="398700" cy="330534"/>
            <a:chOff x="398125" y="1535341"/>
            <a:chExt cx="398700" cy="330534"/>
          </a:xfrm>
        </p:grpSpPr>
        <p:sp>
          <p:nvSpPr>
            <p:cNvPr id="101" name="Google Shape;101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398125" y="1573375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-72%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7275" y="3263066"/>
            <a:ext cx="398700" cy="330521"/>
            <a:chOff x="420700" y="1535341"/>
            <a:chExt cx="398700" cy="330521"/>
          </a:xfrm>
        </p:grpSpPr>
        <p:sp>
          <p:nvSpPr>
            <p:cNvPr id="104" name="Google Shape;104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420700" y="1573363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-34%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408975" y="3275591"/>
            <a:ext cx="398700" cy="330521"/>
            <a:chOff x="455250" y="1535341"/>
            <a:chExt cx="398700" cy="330521"/>
          </a:xfrm>
        </p:grpSpPr>
        <p:sp>
          <p:nvSpPr>
            <p:cNvPr id="107" name="Google Shape;107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455250" y="1573363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</a:t>
              </a:r>
              <a:r>
                <a:rPr lang="en" sz="700">
                  <a:solidFill>
                    <a:srgbClr val="CC0000"/>
                  </a:solidFill>
                </a:rPr>
                <a:t>0%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289700" y="3275591"/>
            <a:ext cx="398700" cy="330534"/>
            <a:chOff x="428825" y="1535341"/>
            <a:chExt cx="398700" cy="330534"/>
          </a:xfrm>
        </p:grpSpPr>
        <p:sp>
          <p:nvSpPr>
            <p:cNvPr id="110" name="Google Shape;110;p15"/>
            <p:cNvSpPr/>
            <p:nvPr/>
          </p:nvSpPr>
          <p:spPr>
            <a:xfrm rot="5400000">
              <a:off x="528167" y="1525441"/>
              <a:ext cx="138600" cy="15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428825" y="1573375"/>
              <a:ext cx="398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CC0000"/>
                  </a:solidFill>
                </a:rPr>
                <a:t>-51%</a:t>
              </a:r>
              <a:endParaRPr sz="700">
                <a:solidFill>
                  <a:srgbClr val="CC0000"/>
                </a:solidFill>
              </a:endParaRPr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465475" y="23466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436625" y="2234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</a:t>
            </a:r>
            <a:r>
              <a:rPr lang="en" sz="500">
                <a:solidFill>
                  <a:srgbClr val="666666"/>
                </a:solidFill>
              </a:rPr>
              <a:t>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813525" y="21510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</a:t>
            </a:r>
            <a:r>
              <a:rPr lang="en" sz="500">
                <a:solidFill>
                  <a:srgbClr val="666666"/>
                </a:solidFill>
              </a:rPr>
              <a:t>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425850" y="2001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34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409975" y="1502188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83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720138" y="1388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92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314925" y="22635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13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385100" y="2234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678450" y="2234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16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65475" y="40572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436625" y="399177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813525" y="39587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17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407775" y="4117475"/>
            <a:ext cx="3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0.8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378925" y="4117475"/>
            <a:ext cx="3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1.9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759763" y="4117475"/>
            <a:ext cx="3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2.3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303488" y="399177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14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385100" y="37632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32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678450" y="369027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36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385100" y="4405500"/>
            <a:ext cx="57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Unit: million</a:t>
            </a:r>
            <a:endParaRPr sz="500"/>
          </a:p>
        </p:txBody>
      </p:sp>
      <p:sp>
        <p:nvSpPr>
          <p:cNvPr id="131" name="Google Shape;131;p15"/>
          <p:cNvSpPr txBox="1"/>
          <p:nvPr/>
        </p:nvSpPr>
        <p:spPr>
          <a:xfrm>
            <a:off x="2211350" y="397485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อัตราการเกิดของประชากร</a:t>
            </a: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ย้อนหลัง 60 ปี</a:t>
            </a:r>
            <a:r>
              <a:rPr b="1" lang="en">
                <a:latin typeface="Athiti"/>
                <a:ea typeface="Athiti"/>
                <a:cs typeface="Athiti"/>
                <a:sym typeface="Athiti"/>
              </a:rPr>
              <a:t> </a:t>
            </a:r>
            <a:endParaRPr b="1">
              <a:latin typeface="Athiti"/>
              <a:ea typeface="Athiti"/>
              <a:cs typeface="Athiti"/>
              <a:sym typeface="Athiti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9981" r="9522" t="0"/>
          <a:stretch/>
        </p:blipFill>
        <p:spPr>
          <a:xfrm>
            <a:off x="95975" y="602475"/>
            <a:ext cx="6680852" cy="331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7002450" y="1068050"/>
            <a:ext cx="20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อัตราการเกิดเฉลี่ย 60 ปี</a:t>
            </a:r>
            <a:endParaRPr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1850" y="4143250"/>
            <a:ext cx="900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hasadith"/>
              <a:buChar char="●"/>
            </a:pP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เมื่อพิจราณาพบว่า อัตราการเกิดมีแนวโน้มลดลงอย่างต่อเนื่อง มีค่าเฉลี่ย 60 ปีย้อนหลังอยู่ที่ </a:t>
            </a:r>
            <a:r>
              <a:rPr lang="en" sz="1100" u="sng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28.4</a:t>
            </a: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คน ต่อประชากร 1,000 คน และอัตราการเกิดจะลดลงเหลือ </a:t>
            </a:r>
            <a:r>
              <a:rPr lang="en" sz="1100" u="sng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16.8</a:t>
            </a:r>
            <a:r>
              <a:rPr lang="en" sz="10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คน ในอีก 10 ปีข้างหน้า ด้วยเหตุผลการมีคู่น้อยลง, เพศทางเลือก , สภาพเศรฐกิจ ที่มีผลต่อการมีลูกมากขึ้นด้วยความพร้อมหลายประการ</a:t>
            </a:r>
            <a:endParaRPr sz="10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flipH="1">
            <a:off x="4568700" y="1122775"/>
            <a:ext cx="6600" cy="23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5826375" y="806450"/>
            <a:ext cx="113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IBM Plex Sans Thai"/>
                <a:ea typeface="IBM Plex Sans Thai"/>
                <a:cs typeface="IBM Plex Sans Thai"/>
                <a:sym typeface="IBM Plex Sans Thai"/>
              </a:rPr>
              <a:t>Unit:อัตราการเกิด :ต่อ 1000 คน </a:t>
            </a:r>
            <a:endParaRPr sz="500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273425" y="1429188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28</a:t>
            </a:r>
            <a:r>
              <a:rPr lang="en" sz="20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.4</a:t>
            </a:r>
            <a:endParaRPr sz="2000">
              <a:solidFill>
                <a:srgbClr val="38761D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7048425" y="1289350"/>
            <a:ext cx="183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ต่อประชากร:1000</a:t>
            </a:r>
            <a:endParaRPr sz="800">
              <a:solidFill>
                <a:srgbClr val="38761D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702075" y="22212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อัตราการเกิดเฉลี่ยพยากรณ์ 10ปี</a:t>
            </a:r>
            <a:endParaRPr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702075" y="2667463"/>
            <a:ext cx="25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ต่อประชากร:1000 </a:t>
            </a:r>
            <a:endParaRPr sz="800">
              <a:solidFill>
                <a:srgbClr val="FF99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273425" y="2993863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16</a:t>
            </a:r>
            <a:r>
              <a:rPr lang="en" sz="20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.8</a:t>
            </a:r>
            <a:endParaRPr sz="2000">
              <a:solidFill>
                <a:srgbClr val="FF99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1147800" y="11297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148" name="Google Shape;148;p16"/>
          <p:cNvSpPr txBox="1"/>
          <p:nvPr/>
        </p:nvSpPr>
        <p:spPr>
          <a:xfrm>
            <a:off x="2369500" y="14066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149" name="Google Shape;149;p16"/>
          <p:cNvSpPr txBox="1"/>
          <p:nvPr/>
        </p:nvSpPr>
        <p:spPr>
          <a:xfrm>
            <a:off x="3433550" y="16835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150" name="Google Shape;150;p16"/>
          <p:cNvSpPr txBox="1"/>
          <p:nvPr/>
        </p:nvSpPr>
        <p:spPr>
          <a:xfrm>
            <a:off x="4375725" y="202210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151" name="Google Shape;151;p16"/>
          <p:cNvSpPr txBox="1"/>
          <p:nvPr/>
        </p:nvSpPr>
        <p:spPr>
          <a:xfrm>
            <a:off x="5538888" y="218853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152" name="Google Shape;152;p16"/>
          <p:cNvSpPr txBox="1"/>
          <p:nvPr/>
        </p:nvSpPr>
        <p:spPr>
          <a:xfrm>
            <a:off x="6540138" y="237193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153" name="Google Shape;153;p16"/>
          <p:cNvSpPr/>
          <p:nvPr/>
        </p:nvSpPr>
        <p:spPr>
          <a:xfrm>
            <a:off x="1756350" y="3240150"/>
            <a:ext cx="11094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rPr>
              <a:t>Moving avg  1.12% </a:t>
            </a:r>
            <a:endParaRPr sz="800">
              <a:solidFill>
                <a:schemeClr val="lt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167075" y="3215238"/>
            <a:ext cx="11094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rPr>
              <a:t>Moving avg  1.22% </a:t>
            </a:r>
            <a:endParaRPr sz="800">
              <a:solidFill>
                <a:schemeClr val="lt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00900" y="4789500"/>
            <a:ext cx="647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cr.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https://www.thunkhaotoday.com/news/up-to-date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1951" r="0" t="0"/>
          <a:stretch/>
        </p:blipFill>
        <p:spPr>
          <a:xfrm>
            <a:off x="164800" y="752000"/>
            <a:ext cx="6227790" cy="42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thiti"/>
                <a:ea typeface="Athiti"/>
                <a:cs typeface="Athiti"/>
                <a:sym typeface="Athiti"/>
              </a:rPr>
              <a:t>อัตราการเกิดของประชากรย้อนหลัง 60 ปี รายภูมิภาค </a:t>
            </a:r>
            <a:endParaRPr b="1">
              <a:latin typeface="Athiti"/>
              <a:ea typeface="Athiti"/>
              <a:cs typeface="Athiti"/>
              <a:sym typeface="Athit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028900" y="950400"/>
            <a:ext cx="12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Unit:อัตราการเกิด :ต่อ 1000 คน </a:t>
            </a:r>
            <a:endParaRPr sz="7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960425" y="151566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41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942988" y="151566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29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821138" y="151566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14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960425" y="320743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25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942988" y="320743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29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821138" y="320743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74E13"/>
                </a:solidFill>
                <a:latin typeface="Thasadith"/>
                <a:ea typeface="Thasadith"/>
                <a:cs typeface="Thasadith"/>
                <a:sym typeface="Thasadith"/>
              </a:rPr>
              <a:t>27</a:t>
            </a:r>
            <a:endParaRPr sz="700">
              <a:solidFill>
                <a:srgbClr val="274E13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688000" y="1434500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355650" y="1434500"/>
            <a:ext cx="263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hasadith"/>
              <a:buChar char="●"/>
            </a:pP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เมื่อแบ่งข้อมูลดูรายภูมิภาคพบว่า 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ทุกภูมิภาคมีอัตราการเกิดลดลง </a:t>
            </a:r>
            <a:r>
              <a:rPr lang="en" sz="1000">
                <a:solidFill>
                  <a:srgbClr val="38761D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Africa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เป็นภูมิภาคที่มี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อัตราการเกิดสูงที่สุด มีค่าเฉลี่ยอยู่ที่ </a:t>
            </a:r>
            <a:r>
              <a:rPr lang="en" sz="1000" u="sng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41 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คน แต่อัตราการเกิด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</a:t>
            </a:r>
            <a:r>
              <a:rPr lang="en" sz="1000">
                <a:solidFill>
                  <a:srgbClr val="92A75D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Europe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 เป็นภูมิภาคทีมีการเติบโตเฉลี่ย</a:t>
            </a:r>
            <a:endParaRPr sz="10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ต่ำสุด อยู่ที่ </a:t>
            </a:r>
            <a:r>
              <a:rPr lang="en" sz="1000" u="sng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14 </a:t>
            </a: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คน</a:t>
            </a:r>
            <a:endParaRPr sz="10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20950" y="966500"/>
            <a:ext cx="5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568300" y="14343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47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796850" y="17306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38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2143100" y="188165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31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1182563" y="15311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45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2506875" y="15743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42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785950" y="21587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23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118500" y="224095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17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157963" y="18359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34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497850" y="21587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21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780850" y="2440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11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044850" y="244095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10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132488" y="23111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16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25675" y="32507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40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799000" y="38501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20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137300" y="395395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14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176763" y="35885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29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506875" y="32995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39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709750" y="373195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25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4091075" y="382190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20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081763" y="35123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32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4488075" y="3299500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40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677250" y="37739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23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6044850" y="3911300"/>
            <a:ext cx="3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16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5069838" y="3512325"/>
            <a:ext cx="26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666666"/>
                </a:solidFill>
              </a:rPr>
              <a:t>31</a:t>
            </a:r>
            <a:endParaRPr sz="500">
              <a:solidFill>
                <a:srgbClr val="666666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429950" y="3321650"/>
            <a:ext cx="263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Thai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สาเหตุที่อัตราการเกิดของ Afica มากที่สุดเพราะความเชื่อของการมีบุตร และการคุมกำเนิดที่เข้าไม่ถึง​ซึ่งประเทศ</a:t>
            </a:r>
            <a:endParaRPr sz="10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Thai Light"/>
                <a:ea typeface="IBM Plex Sans Thai Light"/>
                <a:cs typeface="IBM Plex Sans Thai Light"/>
                <a:sym typeface="IBM Plex Sans Thai Light"/>
              </a:rPr>
              <a:t>ที่มีการเกิดมากที่สุด  อยู่ที่ Niger , Chad , Angola และ South Sudan</a:t>
            </a:r>
            <a:endParaRPr sz="1000">
              <a:solidFill>
                <a:schemeClr val="dk1"/>
              </a:solidFill>
              <a:latin typeface="IBM Plex Sans Thai Light"/>
              <a:ea typeface="IBM Plex Sans Thai Light"/>
              <a:cs typeface="IBM Plex Sans Thai Light"/>
              <a:sym typeface="IBM Plex Sans Thai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0" y="4821950"/>
            <a:ext cx="20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hasadith"/>
                <a:ea typeface="Thasadith"/>
                <a:cs typeface="Thasadith"/>
                <a:sym typeface="Thasadith"/>
              </a:rPr>
              <a:t>c</a:t>
            </a:r>
            <a:r>
              <a:rPr lang="en" sz="900">
                <a:latin typeface="Thasadith"/>
                <a:ea typeface="Thasadith"/>
                <a:cs typeface="Thasadith"/>
                <a:sym typeface="Thasadith"/>
              </a:rPr>
              <a:t>r : </a:t>
            </a:r>
            <a:r>
              <a:rPr lang="en" sz="600" u="sng">
                <a:solidFill>
                  <a:schemeClr val="hlink"/>
                </a:solidFill>
                <a:latin typeface="Thasadith"/>
                <a:ea typeface="Thasadith"/>
                <a:cs typeface="Thasadith"/>
                <a:sym typeface="Thasadith"/>
                <a:hlinkClick r:id="rId4"/>
              </a:rPr>
              <a:t>https://www.brandthink.me/content/africa</a:t>
            </a:r>
            <a:endParaRPr sz="9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664588" y="1434500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5526413" y="1434500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687988" y="31282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3664575" y="31282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5526425" y="31282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Thasadith"/>
                <a:ea typeface="Thasadith"/>
                <a:cs typeface="Thasadith"/>
                <a:sym typeface="Thasadith"/>
              </a:rPr>
              <a:t>Birth Rate</a:t>
            </a:r>
            <a:endParaRPr b="1" sz="600">
              <a:solidFill>
                <a:srgbClr val="38761D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10180" r="9530" t="0"/>
          <a:stretch/>
        </p:blipFill>
        <p:spPr>
          <a:xfrm>
            <a:off x="0" y="545325"/>
            <a:ext cx="6776827" cy="3375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อัตราการตายของประชากรย้อนหลัง 60 ปี 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5095350" y="689925"/>
            <a:ext cx="160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IBM Plex Sans Thai"/>
                <a:ea typeface="IBM Plex Sans Thai"/>
                <a:cs typeface="IBM Plex Sans Thai"/>
                <a:sym typeface="IBM Plex Sans Thai"/>
              </a:rPr>
              <a:t>Unit:อัตราการตาย :ต่อ 1000 คน </a:t>
            </a:r>
            <a:endParaRPr sz="700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7002450" y="1068050"/>
            <a:ext cx="18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อัตราการตายเฉลี่ย 60 ปี</a:t>
            </a:r>
            <a:endParaRPr sz="1300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7273425" y="1429188"/>
            <a:ext cx="13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IBM Plex Sans Thai Medium"/>
                <a:ea typeface="IBM Plex Sans Thai Medium"/>
                <a:cs typeface="IBM Plex Sans Thai Medium"/>
                <a:sym typeface="IBM Plex Sans Thai Medium"/>
              </a:rPr>
              <a:t>10</a:t>
            </a:r>
            <a:r>
              <a:rPr lang="en" sz="2100">
                <a:solidFill>
                  <a:srgbClr val="980000"/>
                </a:solidFill>
                <a:latin typeface="IBM Plex Sans Thai Medium"/>
                <a:ea typeface="IBM Plex Sans Thai Medium"/>
                <a:cs typeface="IBM Plex Sans Thai Medium"/>
                <a:sym typeface="IBM Plex Sans Thai Medium"/>
              </a:rPr>
              <a:t>.6</a:t>
            </a:r>
            <a:endParaRPr sz="2100">
              <a:solidFill>
                <a:srgbClr val="980000"/>
              </a:solidFill>
              <a:latin typeface="IBM Plex Sans Thai Medium"/>
              <a:ea typeface="IBM Plex Sans Thai Medium"/>
              <a:cs typeface="IBM Plex Sans Thai Medium"/>
              <a:sym typeface="IBM Plex Sans Thai Medium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7048425" y="1289350"/>
            <a:ext cx="183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80000"/>
                </a:solidFill>
                <a:latin typeface="Athiti Medium"/>
                <a:ea typeface="Athiti Medium"/>
                <a:cs typeface="Athiti Medium"/>
                <a:sym typeface="Athiti Medium"/>
              </a:rPr>
              <a:t>ต่อประชากร:1000</a:t>
            </a:r>
            <a:endParaRPr sz="800">
              <a:solidFill>
                <a:srgbClr val="980000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6702075" y="22212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อัตราการตายเฉลี่ยพยากรณ์ 10ปี</a:t>
            </a:r>
            <a:endParaRPr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702075" y="2716300"/>
            <a:ext cx="252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9900"/>
                </a:solidFill>
                <a:latin typeface="IBM Plex Sans Thai Medium"/>
                <a:ea typeface="IBM Plex Sans Thai Medium"/>
                <a:cs typeface="IBM Plex Sans Thai Medium"/>
                <a:sym typeface="IBM Plex Sans Thai Medium"/>
              </a:rPr>
              <a:t>ต่อประชากร:1000 </a:t>
            </a:r>
            <a:endParaRPr sz="800">
              <a:solidFill>
                <a:srgbClr val="FF9900"/>
              </a:solidFill>
              <a:latin typeface="IBM Plex Sans Thai Medium"/>
              <a:ea typeface="IBM Plex Sans Thai Medium"/>
              <a:cs typeface="IBM Plex Sans Thai Medium"/>
              <a:sym typeface="IBM Plex Sans Thai Medium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7273425" y="2971963"/>
            <a:ext cx="13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IBM Plex Sans Thai Medium"/>
                <a:ea typeface="IBM Plex Sans Thai Medium"/>
                <a:cs typeface="IBM Plex Sans Thai Medium"/>
                <a:sym typeface="IBM Plex Sans Thai Medium"/>
              </a:rPr>
              <a:t>6.15</a:t>
            </a:r>
            <a:endParaRPr sz="2000">
              <a:solidFill>
                <a:srgbClr val="FF9900"/>
              </a:solidFill>
              <a:latin typeface="IBM Plex Sans Thai Medium"/>
              <a:ea typeface="IBM Plex Sans Thai Medium"/>
              <a:cs typeface="IBM Plex Sans Thai Medium"/>
              <a:sym typeface="IBM Plex Sans Thai Medium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1850" y="4143250"/>
            <a:ext cx="900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Thai"/>
              <a:buChar char="●"/>
            </a:pP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จากการศึกษาพบว่า อัตราการตายมีแนวโน้มลดลงอย่างต่อเนื่อง มีค่าเฉลี่ยอยู่ที่ </a:t>
            </a:r>
            <a:r>
              <a:rPr lang="en" sz="1100" u="sng">
                <a:solidFill>
                  <a:srgbClr val="274E13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10.6</a:t>
            </a: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คน ต่อประชากร 1,000 คน และอัตราการตายจะลดลงเหลือ </a:t>
            </a:r>
            <a:r>
              <a:rPr lang="en" sz="1100" u="sng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6.15</a:t>
            </a:r>
            <a:r>
              <a:rPr lang="en" sz="1000">
                <a:solidFill>
                  <a:srgbClr val="FF99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คน ในอีก 10 ปีข้างหน้า </a:t>
            </a:r>
            <a:endParaRPr sz="10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304675" y="918425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218" name="Google Shape;218;p18"/>
          <p:cNvSpPr txBox="1"/>
          <p:nvPr/>
        </p:nvSpPr>
        <p:spPr>
          <a:xfrm>
            <a:off x="1190550" y="123645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219" name="Google Shape;219;p18"/>
          <p:cNvSpPr txBox="1"/>
          <p:nvPr/>
        </p:nvSpPr>
        <p:spPr>
          <a:xfrm>
            <a:off x="2460225" y="151335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220" name="Google Shape;220;p18"/>
          <p:cNvSpPr txBox="1"/>
          <p:nvPr/>
        </p:nvSpPr>
        <p:spPr>
          <a:xfrm>
            <a:off x="4389425" y="174115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</a:t>
            </a:r>
            <a:endParaRPr sz="600"/>
          </a:p>
        </p:txBody>
      </p:sp>
      <p:sp>
        <p:nvSpPr>
          <p:cNvPr id="221" name="Google Shape;221;p18"/>
          <p:cNvSpPr txBox="1"/>
          <p:nvPr/>
        </p:nvSpPr>
        <p:spPr>
          <a:xfrm>
            <a:off x="6586125" y="1944325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</a:t>
            </a:r>
            <a:endParaRPr sz="600"/>
          </a:p>
        </p:txBody>
      </p:sp>
      <p:sp>
        <p:nvSpPr>
          <p:cNvPr id="222" name="Google Shape;222;p18"/>
          <p:cNvSpPr txBox="1"/>
          <p:nvPr/>
        </p:nvSpPr>
        <p:spPr>
          <a:xfrm>
            <a:off x="6304350" y="1597150"/>
            <a:ext cx="5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  <a:latin typeface="Thasadith"/>
                <a:ea typeface="Thasadith"/>
                <a:cs typeface="Thasadith"/>
                <a:sym typeface="Thasadith"/>
              </a:rPr>
              <a:t>2020</a:t>
            </a:r>
            <a:endParaRPr sz="600">
              <a:solidFill>
                <a:srgbClr val="FF0000"/>
              </a:solidFill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  <a:latin typeface="Thasadith"/>
                <a:ea typeface="Thasadith"/>
                <a:cs typeface="Thasadith"/>
                <a:sym typeface="Thasadith"/>
              </a:rPr>
              <a:t>(</a:t>
            </a:r>
            <a:r>
              <a:rPr lang="en" sz="600">
                <a:solidFill>
                  <a:srgbClr val="FF0000"/>
                </a:solidFill>
                <a:latin typeface="Thasadith"/>
                <a:ea typeface="Thasadith"/>
                <a:cs typeface="Thasadith"/>
                <a:sym typeface="Thasadith"/>
              </a:rPr>
              <a:t>c</a:t>
            </a:r>
            <a:r>
              <a:rPr lang="en" sz="600">
                <a:solidFill>
                  <a:srgbClr val="FF0000"/>
                </a:solidFill>
                <a:latin typeface="Thasadith"/>
                <a:ea typeface="Thasadith"/>
                <a:cs typeface="Thasadith"/>
                <a:sym typeface="Thasadith"/>
              </a:rPr>
              <a:t>ovid-19)</a:t>
            </a:r>
            <a:endParaRPr sz="600">
              <a:solidFill>
                <a:srgbClr val="FF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23" name="Google Shape;223;p18"/>
          <p:cNvCxnSpPr/>
          <p:nvPr/>
        </p:nvCxnSpPr>
        <p:spPr>
          <a:xfrm>
            <a:off x="1190200" y="1281163"/>
            <a:ext cx="0" cy="218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18"/>
          <p:cNvSpPr txBox="1"/>
          <p:nvPr/>
        </p:nvSpPr>
        <p:spPr>
          <a:xfrm>
            <a:off x="831100" y="918425"/>
            <a:ext cx="7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1955-1975</a:t>
            </a:r>
            <a:endParaRPr sz="700"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Vietnam war</a:t>
            </a:r>
            <a:endParaRPr sz="400"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25" name="Google Shape;225;p18"/>
          <p:cNvCxnSpPr/>
          <p:nvPr/>
        </p:nvCxnSpPr>
        <p:spPr>
          <a:xfrm>
            <a:off x="4003075" y="1782200"/>
            <a:ext cx="6900" cy="17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/>
          <p:nvPr/>
        </p:nvCxnSpPr>
        <p:spPr>
          <a:xfrm>
            <a:off x="2152325" y="1473725"/>
            <a:ext cx="27600" cy="20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7" name="Google Shape;227;p18"/>
          <p:cNvSpPr txBox="1"/>
          <p:nvPr/>
        </p:nvSpPr>
        <p:spPr>
          <a:xfrm>
            <a:off x="1772725" y="1014200"/>
            <a:ext cx="102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0000"/>
                </a:solidFill>
                <a:latin typeface="Thasadith"/>
                <a:ea typeface="Thasadith"/>
                <a:cs typeface="Thasadith"/>
                <a:sym typeface="Thasadith"/>
              </a:rPr>
              <a:t>1978 Cold war </a:t>
            </a:r>
            <a:r>
              <a:rPr lang="en" sz="700">
                <a:solidFill>
                  <a:srgbClr val="CC0000"/>
                </a:solidFill>
                <a:latin typeface="Thasadith"/>
                <a:ea typeface="Thasadith"/>
                <a:cs typeface="Thasadith"/>
                <a:sym typeface="Thasadith"/>
              </a:rPr>
              <a:t>The Indonesian invasion of East Timor</a:t>
            </a:r>
            <a:endParaRPr sz="400">
              <a:solidFill>
                <a:srgbClr val="CC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5290875" y="1475400"/>
            <a:ext cx="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2009</a:t>
            </a:r>
            <a:endParaRPr sz="700"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AFAFA"/>
                </a:highlight>
                <a:latin typeface="Thasadith"/>
                <a:ea typeface="Thasadith"/>
                <a:cs typeface="Thasadith"/>
                <a:sym typeface="Thasadith"/>
              </a:rPr>
              <a:t>(H5N1)</a:t>
            </a:r>
            <a:endParaRPr sz="7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12500" y="4599425"/>
            <a:ext cx="42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hasadith"/>
                <a:ea typeface="Thasadith"/>
                <a:cs typeface="Thasadith"/>
                <a:sym typeface="Thasadith"/>
              </a:rPr>
              <a:t>c</a:t>
            </a:r>
            <a:r>
              <a:rPr lang="en" sz="600">
                <a:latin typeface="Thasadith"/>
                <a:ea typeface="Thasadith"/>
                <a:cs typeface="Thasadith"/>
                <a:sym typeface="Thasadith"/>
              </a:rPr>
              <a:t>r: </a:t>
            </a:r>
            <a:r>
              <a:rPr lang="en" sz="600" u="sng">
                <a:solidFill>
                  <a:schemeClr val="hlink"/>
                </a:solidFill>
                <a:latin typeface="Thasadith"/>
                <a:ea typeface="Thasadith"/>
                <a:cs typeface="Thasadith"/>
                <a:sym typeface="Thasadith"/>
                <a:hlinkClick r:id="rId4"/>
              </a:rPr>
              <a:t>https://en.wikipedia.org/wiki/Indonesian_invasio_of_East_Timor</a:t>
            </a:r>
            <a:endParaRPr sz="600"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Thasadith"/>
                <a:ea typeface="Thasadith"/>
                <a:cs typeface="Thasadith"/>
                <a:sym typeface="Thasadith"/>
                <a:hlinkClick r:id="rId5"/>
              </a:rPr>
              <a:t>https://www.cdc.gov/flu/pandemic-resources/1968-pandemic.html</a:t>
            </a:r>
            <a:endParaRPr sz="600">
              <a:latin typeface="Thasadith"/>
              <a:ea typeface="Thasadith"/>
              <a:cs typeface="Thasadith"/>
              <a:sym typeface="Thasadi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Thasadith"/>
                <a:ea typeface="Thasadith"/>
                <a:cs typeface="Thasadith"/>
                <a:sym typeface="Thasadith"/>
              </a:rPr>
              <a:t>https://en.wikipedia.org/wiki/Vietnam_War</a:t>
            </a:r>
            <a:endParaRPr sz="600"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3586550" y="1397850"/>
            <a:ext cx="91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1955 2009 </a:t>
            </a:r>
            <a:r>
              <a:rPr lang="en" sz="700">
                <a:solidFill>
                  <a:schemeClr val="dk1"/>
                </a:solidFill>
                <a:highlight>
                  <a:srgbClr val="FAFAFA"/>
                </a:highlight>
                <a:latin typeface="Thasadith"/>
                <a:ea typeface="Thasadith"/>
                <a:cs typeface="Thasadith"/>
                <a:sym typeface="Thasadith"/>
              </a:rPr>
              <a:t>War Bosnian  / South Sudan civil war</a:t>
            </a:r>
            <a:endParaRPr sz="700">
              <a:solidFill>
                <a:schemeClr val="dk1"/>
              </a:solidFill>
              <a:highlight>
                <a:srgbClr val="FAFAFA"/>
              </a:highlight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31" name="Google Shape;231;p18"/>
          <p:cNvCxnSpPr/>
          <p:nvPr/>
        </p:nvCxnSpPr>
        <p:spPr>
          <a:xfrm>
            <a:off x="5503525" y="1782188"/>
            <a:ext cx="6900" cy="17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5969575" y="1782200"/>
            <a:ext cx="6900" cy="17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3" name="Google Shape;233;p18"/>
          <p:cNvSpPr txBox="1"/>
          <p:nvPr/>
        </p:nvSpPr>
        <p:spPr>
          <a:xfrm>
            <a:off x="5741125" y="1522100"/>
            <a:ext cx="64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Thasadith"/>
                <a:ea typeface="Thasadith"/>
                <a:cs typeface="Thasadith"/>
                <a:sym typeface="Thasadith"/>
              </a:rPr>
              <a:t>2013 </a:t>
            </a:r>
            <a:r>
              <a:rPr lang="en" sz="700">
                <a:solidFill>
                  <a:schemeClr val="dk1"/>
                </a:solidFill>
                <a:highlight>
                  <a:srgbClr val="FAFAFA"/>
                </a:highlight>
                <a:latin typeface="Thasadith"/>
                <a:ea typeface="Thasadith"/>
                <a:cs typeface="Thasadith"/>
                <a:sym typeface="Thasadith"/>
              </a:rPr>
              <a:t> (Ebora)</a:t>
            </a:r>
            <a:endParaRPr sz="7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4361038" y="1459350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F0000"/>
                </a:solidFill>
                <a:latin typeface="Thasadith"/>
                <a:ea typeface="Thasadith"/>
                <a:cs typeface="Thasadith"/>
                <a:sym typeface="Thasadith"/>
              </a:rPr>
              <a:t>2004 Indian Ocean Earthquake and tsunami</a:t>
            </a:r>
            <a:endParaRPr sz="400">
              <a:solidFill>
                <a:srgbClr val="FF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35" name="Google Shape;235;p18"/>
          <p:cNvCxnSpPr/>
          <p:nvPr/>
        </p:nvCxnSpPr>
        <p:spPr>
          <a:xfrm>
            <a:off x="4932900" y="1782188"/>
            <a:ext cx="6900" cy="17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6734750" y="1914775"/>
            <a:ext cx="102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อัตราการตายของประชากรย้อนหลัง 60 ปี รายภูมิภาค 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" y="706725"/>
            <a:ext cx="6354339" cy="42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 txBox="1"/>
          <p:nvPr/>
        </p:nvSpPr>
        <p:spPr>
          <a:xfrm>
            <a:off x="1688000" y="14547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</a:t>
            </a: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708300" y="14547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435250" y="1454713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688000" y="3206138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3645875" y="3206138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5540750" y="3206138"/>
            <a:ext cx="86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06666"/>
                </a:solidFill>
                <a:latin typeface="Thasadith"/>
                <a:ea typeface="Thasadith"/>
                <a:cs typeface="Thasadith"/>
                <a:sym typeface="Thasadith"/>
              </a:rPr>
              <a:t>Death  Rate</a:t>
            </a:r>
            <a:endParaRPr b="1" sz="600">
              <a:solidFill>
                <a:srgbClr val="E06666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1963188" y="155068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14.8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997488" y="155068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9.1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5728588" y="1550688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10.1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1963188" y="332661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7.6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3934488" y="329006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7.6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835813" y="3290063"/>
            <a:ext cx="41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80000"/>
                </a:solidFill>
                <a:latin typeface="Thasadith"/>
                <a:ea typeface="Thasadith"/>
                <a:cs typeface="Thasadith"/>
                <a:sym typeface="Thasadith"/>
              </a:rPr>
              <a:t>8.3</a:t>
            </a:r>
            <a:endParaRPr sz="700">
              <a:solidFill>
                <a:srgbClr val="980000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55" name="Google Shape;255;p19"/>
          <p:cNvCxnSpPr/>
          <p:nvPr/>
        </p:nvCxnSpPr>
        <p:spPr>
          <a:xfrm flipH="1">
            <a:off x="3099243" y="2176350"/>
            <a:ext cx="14100" cy="6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6" name="Google Shape;256;p19"/>
          <p:cNvSpPr txBox="1"/>
          <p:nvPr/>
        </p:nvSpPr>
        <p:spPr>
          <a:xfrm>
            <a:off x="2595492" y="1986100"/>
            <a:ext cx="155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1</a:t>
            </a: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978 Cold war The Indonesian invasion of East Timor</a:t>
            </a:r>
            <a:endParaRPr sz="5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6287250" y="2944400"/>
            <a:ext cx="26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Thai"/>
              <a:buChar char="●"/>
            </a:pPr>
            <a:r>
              <a:rPr lang="en" sz="1000">
                <a:latin typeface="IBM Plex Sans Thai"/>
                <a:ea typeface="IBM Plex Sans Thai"/>
                <a:cs typeface="IBM Plex Sans Thai"/>
                <a:sym typeface="IBM Plex Sans Thai"/>
              </a:rPr>
              <a:t>นอกจากนี้</a:t>
            </a:r>
            <a:r>
              <a:rPr lang="en" sz="1000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อัตราการตายมีผลมาจากหลายปัจจัยทั้งสงครามโรคระบาดและ</a:t>
            </a:r>
            <a:endParaRPr sz="1000">
              <a:latin typeface="IBM Plex Sans Thai"/>
              <a:ea typeface="IBM Plex Sans Thai"/>
              <a:cs typeface="IBM Plex Sans Thai"/>
              <a:sym typeface="IBM Plex Sans Tha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 Thai"/>
                <a:ea typeface="IBM Plex Sans Thai"/>
                <a:cs typeface="IBM Plex Sans Thai"/>
                <a:sym typeface="IBM Plex Sans Thai"/>
              </a:rPr>
              <a:t>ภัยพิบัติจากธรรมชาติ จากธรรมชาติ</a:t>
            </a:r>
            <a:endParaRPr sz="1000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6211925" y="1454725"/>
            <a:ext cx="29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Thai"/>
              <a:buChar char="●"/>
            </a:pP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จากการสำรวจข้อมูลพบว่าการตายของประชากรแต่ละภูมิภาคลดต่อลดลงด้วยเทคโนโลยี่</a:t>
            </a:r>
            <a:endParaRPr sz="10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แล้ว ความทันสมัยของการแพทย์ Africa ยังตายมากที่สุด จากการ ขาดแคลนอาหาร และความยากจนภายในประเทศ</a:t>
            </a:r>
            <a:endParaRPr sz="10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cxnSp>
        <p:nvCxnSpPr>
          <p:cNvPr id="259" name="Google Shape;259;p19"/>
          <p:cNvCxnSpPr/>
          <p:nvPr/>
        </p:nvCxnSpPr>
        <p:spPr>
          <a:xfrm flipH="1">
            <a:off x="1787418" y="2068238"/>
            <a:ext cx="174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 flipH="1">
            <a:off x="1487793" y="2053950"/>
            <a:ext cx="174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1" name="Google Shape;261;p19"/>
          <p:cNvSpPr txBox="1"/>
          <p:nvPr/>
        </p:nvSpPr>
        <p:spPr>
          <a:xfrm>
            <a:off x="1748597" y="1795450"/>
            <a:ext cx="92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19</a:t>
            </a: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50 -  1955 </a:t>
            </a: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Second Sudanese Civil War</a:t>
            </a:r>
            <a:endParaRPr sz="8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>
            <a:off x="6287250" y="2225875"/>
            <a:ext cx="69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3" name="Google Shape;263;p19"/>
          <p:cNvSpPr txBox="1"/>
          <p:nvPr/>
        </p:nvSpPr>
        <p:spPr>
          <a:xfrm>
            <a:off x="5154692" y="2026125"/>
            <a:ext cx="155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2020</a:t>
            </a:r>
            <a:r>
              <a:rPr lang="en" sz="800">
                <a:solidFill>
                  <a:schemeClr val="dk1"/>
                </a:solidFill>
                <a:latin typeface="Thasadith"/>
                <a:ea typeface="Thasadith"/>
                <a:cs typeface="Thasadith"/>
                <a:sym typeface="Thasadith"/>
              </a:rPr>
              <a:t> Covid</a:t>
            </a:r>
            <a:endParaRPr sz="500">
              <a:solidFill>
                <a:schemeClr val="dk1"/>
              </a:solidFill>
              <a:latin typeface="Thasadith"/>
              <a:ea typeface="Thasadith"/>
              <a:cs typeface="Thasadith"/>
              <a:sym typeface="Thasadi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/>
        </p:nvSpPr>
        <p:spPr>
          <a:xfrm>
            <a:off x="134850" y="202275"/>
            <a:ext cx="8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อัตราการเกิดเปรียบเทียบอัตราการตายของประชากรย้อนหลัง 60 ปี 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7156175" y="1288650"/>
            <a:ext cx="15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9981" r="9522" t="0"/>
          <a:stretch/>
        </p:blipFill>
        <p:spPr>
          <a:xfrm>
            <a:off x="82275" y="842400"/>
            <a:ext cx="6680852" cy="331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4">
            <a:alphaModFix/>
          </a:blip>
          <a:srcRect b="0" l="12300" r="22134" t="0"/>
          <a:stretch/>
        </p:blipFill>
        <p:spPr>
          <a:xfrm>
            <a:off x="261204" y="2839848"/>
            <a:ext cx="6473425" cy="10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/>
        </p:nvSpPr>
        <p:spPr>
          <a:xfrm>
            <a:off x="1147800" y="139682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34</a:t>
            </a:r>
            <a:endParaRPr sz="600"/>
          </a:p>
        </p:txBody>
      </p:sp>
      <p:sp>
        <p:nvSpPr>
          <p:cNvPr id="273" name="Google Shape;273;p20"/>
          <p:cNvSpPr txBox="1"/>
          <p:nvPr/>
        </p:nvSpPr>
        <p:spPr>
          <a:xfrm>
            <a:off x="2369500" y="167372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32</a:t>
            </a:r>
            <a:endParaRPr sz="600"/>
          </a:p>
        </p:txBody>
      </p:sp>
      <p:sp>
        <p:nvSpPr>
          <p:cNvPr id="274" name="Google Shape;274;p20"/>
          <p:cNvSpPr txBox="1"/>
          <p:nvPr/>
        </p:nvSpPr>
        <p:spPr>
          <a:xfrm>
            <a:off x="3433550" y="195062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29</a:t>
            </a:r>
            <a:endParaRPr sz="600"/>
          </a:p>
        </p:txBody>
      </p:sp>
      <p:sp>
        <p:nvSpPr>
          <p:cNvPr id="275" name="Google Shape;275;p20"/>
          <p:cNvSpPr txBox="1"/>
          <p:nvPr/>
        </p:nvSpPr>
        <p:spPr>
          <a:xfrm>
            <a:off x="4375725" y="2289228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24</a:t>
            </a:r>
            <a:endParaRPr sz="600"/>
          </a:p>
        </p:txBody>
      </p:sp>
      <p:sp>
        <p:nvSpPr>
          <p:cNvPr id="276" name="Google Shape;276;p20"/>
          <p:cNvSpPr txBox="1"/>
          <p:nvPr/>
        </p:nvSpPr>
        <p:spPr>
          <a:xfrm>
            <a:off x="5538888" y="2455666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22</a:t>
            </a:r>
            <a:endParaRPr sz="600"/>
          </a:p>
        </p:txBody>
      </p:sp>
      <p:sp>
        <p:nvSpPr>
          <p:cNvPr id="277" name="Google Shape;277;p20"/>
          <p:cNvSpPr txBox="1"/>
          <p:nvPr/>
        </p:nvSpPr>
        <p:spPr>
          <a:xfrm>
            <a:off x="6540138" y="2639066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19</a:t>
            </a:r>
            <a:endParaRPr sz="600"/>
          </a:p>
        </p:txBody>
      </p:sp>
      <p:sp>
        <p:nvSpPr>
          <p:cNvPr id="278" name="Google Shape;278;p20"/>
          <p:cNvSpPr txBox="1"/>
          <p:nvPr/>
        </p:nvSpPr>
        <p:spPr>
          <a:xfrm>
            <a:off x="304675" y="2807586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13</a:t>
            </a:r>
            <a:endParaRPr sz="600"/>
          </a:p>
        </p:txBody>
      </p:sp>
      <p:sp>
        <p:nvSpPr>
          <p:cNvPr id="279" name="Google Shape;279;p20"/>
          <p:cNvSpPr txBox="1"/>
          <p:nvPr/>
        </p:nvSpPr>
        <p:spPr>
          <a:xfrm>
            <a:off x="1180918" y="2925907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11</a:t>
            </a:r>
            <a:endParaRPr sz="600"/>
          </a:p>
        </p:txBody>
      </p:sp>
      <p:sp>
        <p:nvSpPr>
          <p:cNvPr id="280" name="Google Shape;280;p20"/>
          <p:cNvSpPr txBox="1"/>
          <p:nvPr/>
        </p:nvSpPr>
        <p:spPr>
          <a:xfrm>
            <a:off x="2344641" y="2988334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10</a:t>
            </a:r>
            <a:endParaRPr sz="600"/>
          </a:p>
        </p:txBody>
      </p:sp>
      <p:sp>
        <p:nvSpPr>
          <p:cNvPr id="281" name="Google Shape;281;p20"/>
          <p:cNvSpPr txBox="1"/>
          <p:nvPr/>
        </p:nvSpPr>
        <p:spPr>
          <a:xfrm>
            <a:off x="4427953" y="3071653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9</a:t>
            </a:r>
            <a:endParaRPr sz="600"/>
          </a:p>
        </p:txBody>
      </p:sp>
      <p:sp>
        <p:nvSpPr>
          <p:cNvPr id="282" name="Google Shape;282;p20"/>
          <p:cNvSpPr txBox="1"/>
          <p:nvPr/>
        </p:nvSpPr>
        <p:spPr>
          <a:xfrm>
            <a:off x="6557229" y="3139980"/>
            <a:ext cx="46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8</a:t>
            </a:r>
            <a:endParaRPr sz="600"/>
          </a:p>
        </p:txBody>
      </p:sp>
      <p:cxnSp>
        <p:nvCxnSpPr>
          <p:cNvPr id="283" name="Google Shape;283;p20"/>
          <p:cNvCxnSpPr/>
          <p:nvPr/>
        </p:nvCxnSpPr>
        <p:spPr>
          <a:xfrm flipH="1">
            <a:off x="4568700" y="1427575"/>
            <a:ext cx="6600" cy="23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4" name="Google Shape;284;p20"/>
          <p:cNvSpPr txBox="1"/>
          <p:nvPr/>
        </p:nvSpPr>
        <p:spPr>
          <a:xfrm>
            <a:off x="6652525" y="1288650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Thai"/>
                <a:ea typeface="IBM Plex Sans Thai"/>
                <a:cs typeface="IBM Plex Sans Thai"/>
                <a:sym typeface="IBM Plex Sans Thai"/>
              </a:rPr>
              <a:t>ส่วนต่างระหว่างเกิด - ตาย</a:t>
            </a:r>
            <a:endParaRPr b="1"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691275" y="2684275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Thai"/>
                <a:ea typeface="IBM Plex Sans Thai"/>
                <a:cs typeface="IBM Plex Sans Thai"/>
                <a:sym typeface="IBM Plex Sans Thai"/>
              </a:rPr>
              <a:t>ส่วนต่างระหว่างเกิด - ตาย</a:t>
            </a:r>
            <a:endParaRPr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786725" y="1888975"/>
            <a:ext cx="231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3</a:t>
            </a:r>
            <a:r>
              <a:rPr b="1" lang="en" sz="2900">
                <a:solidFill>
                  <a:srgbClr val="38761D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เท่า</a:t>
            </a:r>
            <a:endParaRPr b="1" sz="2900">
              <a:solidFill>
                <a:srgbClr val="38761D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786725" y="3143675"/>
            <a:ext cx="23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2</a:t>
            </a:r>
            <a:r>
              <a:rPr lang="en" sz="1800">
                <a:solidFill>
                  <a:srgbClr val="980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 </a:t>
            </a:r>
            <a:r>
              <a:rPr lang="en" sz="1800">
                <a:solidFill>
                  <a:srgbClr val="980000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เท่า</a:t>
            </a:r>
            <a:endParaRPr sz="1800">
              <a:solidFill>
                <a:srgbClr val="980000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46750" y="4401825"/>
            <a:ext cx="79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11850" y="4143250"/>
            <a:ext cx="900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Thai"/>
              <a:buChar char="●"/>
            </a:pPr>
            <a:r>
              <a:rPr lang="en" sz="1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จากข้อมูลในอดีตสะท้อนให้เห็นอัตราการเกิดและการตายเปรียบเทียบกันจาก 40ปีก่อนห่างกันถึง 3 เท่า หลังจากปี2020 ด้วยหลายประการเช่น  คนโสดกันมากขึ้น , ปัญหาเศรฐกิจ , ค่านิยมที่เปลี่ยนไป , การคุมกำเนิด  และ เพศทางเลือก ส่งผลให้อัตราการเกิดลดลงและการตายเพิ่มขึ้นจาก​โรคระบาด และ ภัยธรรมชาติ</a:t>
            </a:r>
            <a:endParaRPr sz="10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25" y="2743125"/>
            <a:ext cx="8217027" cy="23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50" y="150800"/>
            <a:ext cx="8475407" cy="2420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1"/>
          <p:cNvCxnSpPr/>
          <p:nvPr/>
        </p:nvCxnSpPr>
        <p:spPr>
          <a:xfrm flipH="1" rot="10800000">
            <a:off x="98750" y="2567550"/>
            <a:ext cx="90129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7" name="Google Shape;297;p21"/>
          <p:cNvSpPr/>
          <p:nvPr/>
        </p:nvSpPr>
        <p:spPr>
          <a:xfrm>
            <a:off x="3327775" y="105625"/>
            <a:ext cx="2661000" cy="6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3367925" y="2621800"/>
            <a:ext cx="2661000" cy="6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746100" y="58762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82</a:t>
            </a:r>
            <a:endParaRPr sz="1000"/>
          </a:p>
        </p:txBody>
      </p:sp>
      <p:sp>
        <p:nvSpPr>
          <p:cNvPr id="300" name="Google Shape;300;p21"/>
          <p:cNvSpPr txBox="1"/>
          <p:nvPr/>
        </p:nvSpPr>
        <p:spPr>
          <a:xfrm>
            <a:off x="1621725" y="8589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81</a:t>
            </a:r>
            <a:endParaRPr sz="1000"/>
          </a:p>
        </p:txBody>
      </p:sp>
      <p:sp>
        <p:nvSpPr>
          <p:cNvPr id="301" name="Google Shape;301;p21"/>
          <p:cNvSpPr txBox="1"/>
          <p:nvPr/>
        </p:nvSpPr>
        <p:spPr>
          <a:xfrm>
            <a:off x="2397775" y="13480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79</a:t>
            </a:r>
            <a:endParaRPr sz="1000"/>
          </a:p>
        </p:txBody>
      </p:sp>
      <p:sp>
        <p:nvSpPr>
          <p:cNvPr id="302" name="Google Shape;302;p21"/>
          <p:cNvSpPr txBox="1"/>
          <p:nvPr/>
        </p:nvSpPr>
        <p:spPr>
          <a:xfrm>
            <a:off x="3200825" y="138815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79</a:t>
            </a:r>
            <a:endParaRPr sz="1000"/>
          </a:p>
        </p:txBody>
      </p:sp>
      <p:sp>
        <p:nvSpPr>
          <p:cNvPr id="303" name="Google Shape;303;p21"/>
          <p:cNvSpPr txBox="1"/>
          <p:nvPr/>
        </p:nvSpPr>
        <p:spPr>
          <a:xfrm>
            <a:off x="3970850" y="15377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78</a:t>
            </a:r>
            <a:endParaRPr sz="1000"/>
          </a:p>
        </p:txBody>
      </p:sp>
      <p:sp>
        <p:nvSpPr>
          <p:cNvPr id="304" name="Google Shape;304;p21"/>
          <p:cNvSpPr txBox="1"/>
          <p:nvPr/>
        </p:nvSpPr>
        <p:spPr>
          <a:xfrm>
            <a:off x="4790125" y="156537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78</a:t>
            </a:r>
            <a:endParaRPr sz="1000"/>
          </a:p>
        </p:txBody>
      </p:sp>
      <p:sp>
        <p:nvSpPr>
          <p:cNvPr id="305" name="Google Shape;305;p21"/>
          <p:cNvSpPr txBox="1"/>
          <p:nvPr/>
        </p:nvSpPr>
        <p:spPr>
          <a:xfrm>
            <a:off x="5576950" y="16050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77</a:t>
            </a:r>
            <a:endParaRPr sz="1000"/>
          </a:p>
        </p:txBody>
      </p:sp>
      <p:sp>
        <p:nvSpPr>
          <p:cNvPr id="306" name="Google Shape;306;p21"/>
          <p:cNvSpPr txBox="1"/>
          <p:nvPr/>
        </p:nvSpPr>
        <p:spPr>
          <a:xfrm>
            <a:off x="6379425" y="163802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77</a:t>
            </a:r>
            <a:endParaRPr sz="1000"/>
          </a:p>
        </p:txBody>
      </p:sp>
      <p:sp>
        <p:nvSpPr>
          <p:cNvPr id="307" name="Google Shape;307;p21"/>
          <p:cNvSpPr txBox="1"/>
          <p:nvPr/>
        </p:nvSpPr>
        <p:spPr>
          <a:xfrm>
            <a:off x="7218500" y="16867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77</a:t>
            </a:r>
            <a:endParaRPr sz="1000"/>
          </a:p>
        </p:txBody>
      </p:sp>
      <p:sp>
        <p:nvSpPr>
          <p:cNvPr id="308" name="Google Shape;308;p21"/>
          <p:cNvSpPr txBox="1"/>
          <p:nvPr/>
        </p:nvSpPr>
        <p:spPr>
          <a:xfrm>
            <a:off x="8021550" y="16867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77</a:t>
            </a:r>
            <a:endParaRPr sz="1000"/>
          </a:p>
        </p:txBody>
      </p:sp>
      <p:sp>
        <p:nvSpPr>
          <p:cNvPr id="309" name="Google Shape;309;p21"/>
          <p:cNvSpPr txBox="1"/>
          <p:nvPr/>
        </p:nvSpPr>
        <p:spPr>
          <a:xfrm>
            <a:off x="832475" y="400835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39</a:t>
            </a:r>
            <a:endParaRPr sz="1000"/>
          </a:p>
        </p:txBody>
      </p:sp>
      <p:sp>
        <p:nvSpPr>
          <p:cNvPr id="310" name="Google Shape;310;p21"/>
          <p:cNvSpPr txBox="1"/>
          <p:nvPr/>
        </p:nvSpPr>
        <p:spPr>
          <a:xfrm>
            <a:off x="1676650" y="319062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sp>
        <p:nvSpPr>
          <p:cNvPr id="311" name="Google Shape;311;p21"/>
          <p:cNvSpPr txBox="1"/>
          <p:nvPr/>
        </p:nvSpPr>
        <p:spPr>
          <a:xfrm>
            <a:off x="2460550" y="319062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sp>
        <p:nvSpPr>
          <p:cNvPr id="312" name="Google Shape;312;p21"/>
          <p:cNvSpPr txBox="1"/>
          <p:nvPr/>
        </p:nvSpPr>
        <p:spPr>
          <a:xfrm>
            <a:off x="3200825" y="319062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sp>
        <p:nvSpPr>
          <p:cNvPr id="313" name="Google Shape;313;p21"/>
          <p:cNvSpPr txBox="1"/>
          <p:nvPr/>
        </p:nvSpPr>
        <p:spPr>
          <a:xfrm>
            <a:off x="3970850" y="312337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sp>
        <p:nvSpPr>
          <p:cNvPr id="314" name="Google Shape;314;p21"/>
          <p:cNvSpPr txBox="1"/>
          <p:nvPr/>
        </p:nvSpPr>
        <p:spPr>
          <a:xfrm>
            <a:off x="4790125" y="3123375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45</a:t>
            </a:r>
            <a:endParaRPr sz="1000"/>
          </a:p>
        </p:txBody>
      </p:sp>
      <p:sp>
        <p:nvSpPr>
          <p:cNvPr id="315" name="Google Shape;315;p21"/>
          <p:cNvSpPr txBox="1"/>
          <p:nvPr/>
        </p:nvSpPr>
        <p:spPr>
          <a:xfrm>
            <a:off x="5533200" y="30410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46</a:t>
            </a:r>
            <a:endParaRPr sz="1000"/>
          </a:p>
        </p:txBody>
      </p:sp>
      <p:sp>
        <p:nvSpPr>
          <p:cNvPr id="316" name="Google Shape;316;p21"/>
          <p:cNvSpPr txBox="1"/>
          <p:nvPr/>
        </p:nvSpPr>
        <p:spPr>
          <a:xfrm>
            <a:off x="6326450" y="308675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46</a:t>
            </a:r>
            <a:endParaRPr sz="1000"/>
          </a:p>
        </p:txBody>
      </p:sp>
      <p:sp>
        <p:nvSpPr>
          <p:cNvPr id="317" name="Google Shape;317;p21"/>
          <p:cNvSpPr txBox="1"/>
          <p:nvPr/>
        </p:nvSpPr>
        <p:spPr>
          <a:xfrm>
            <a:off x="7119700" y="30410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46</a:t>
            </a:r>
            <a:endParaRPr sz="1000"/>
          </a:p>
        </p:txBody>
      </p:sp>
      <p:sp>
        <p:nvSpPr>
          <p:cNvPr id="318" name="Google Shape;318;p21"/>
          <p:cNvSpPr txBox="1"/>
          <p:nvPr/>
        </p:nvSpPr>
        <p:spPr>
          <a:xfrm>
            <a:off x="7862775" y="2964600"/>
            <a:ext cx="5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46</a:t>
            </a:r>
            <a:endParaRPr sz="1000"/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916" y="76550"/>
            <a:ext cx="3163859" cy="4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6725" y="2743125"/>
            <a:ext cx="2909725" cy="43308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7119700" y="418425"/>
            <a:ext cx="183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อายุเฉลี่ย </a:t>
            </a:r>
            <a:endParaRPr b="1" sz="2100">
              <a:solidFill>
                <a:schemeClr val="dk1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64 ปี</a:t>
            </a:r>
            <a:endParaRPr b="1" sz="2100">
              <a:solidFill>
                <a:schemeClr val="accent4"/>
              </a:solidFill>
              <a:latin typeface="IBM Plex Sans Thai"/>
              <a:ea typeface="IBM Plex Sans Thai"/>
              <a:cs typeface="IBM Plex Sans Thai"/>
              <a:sym typeface="IBM Plex Sans Tha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