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43957BB-069F-4603-813E-71F435BEEE38}">
  <a:tblStyle styleId="{343957BB-069F-4603-813E-71F435BEEE3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AECE6"/>
          </a:solidFill>
        </a:fill>
      </a:tcStyle>
    </a:wholeTbl>
    <a:band1H>
      <a:tcTxStyle/>
      <a:tcStyle>
        <a:fill>
          <a:solidFill>
            <a:srgbClr val="F5D8CA"/>
          </a:solidFill>
        </a:fill>
      </a:tcStyle>
    </a:band1H>
    <a:band2H>
      <a:tcTxStyle/>
    </a:band2H>
    <a:band1V>
      <a:tcTxStyle/>
      <a:tcStyle>
        <a:fill>
          <a:solidFill>
            <a:srgbClr val="F5D8C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folie" showMasterSp="0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2381" y="4800600"/>
            <a:ext cx="9141618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11" y="4750737"/>
            <a:ext cx="9141618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>
            <p:ph type="ctr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b="0" i="0" sz="6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825038" y="3341715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67" name="Shape 67"/>
          <p:cNvCxnSpPr/>
          <p:nvPr/>
        </p:nvCxnSpPr>
        <p:spPr>
          <a:xfrm>
            <a:off x="905744" y="3257550"/>
            <a:ext cx="740664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und Inhal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822960" y="1384300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238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bschnitts- überschrift" showMasterSp="0" type="secHead">
  <p:cSld name="SECTION_HEADER"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2381" y="4800600"/>
            <a:ext cx="9141618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11" y="4750737"/>
            <a:ext cx="9141618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>
            <p:ph type="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b="0" i="0" sz="6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822960" y="3339846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82" name="Shape 82"/>
          <p:cNvCxnSpPr/>
          <p:nvPr/>
        </p:nvCxnSpPr>
        <p:spPr>
          <a:xfrm>
            <a:off x="905744" y="3257550"/>
            <a:ext cx="740664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wei Inhalte" type="twoObj">
  <p:cSld name="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822959" y="1384300"/>
            <a:ext cx="370332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238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4663440" y="1384301"/>
            <a:ext cx="370332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238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gleich" type="twoTxTwoObj">
  <p:cSld name="TWO_OBJECTS_WITH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822960" y="1384539"/>
            <a:ext cx="3703320" cy="552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1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200"/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2" type="body"/>
          </p:nvPr>
        </p:nvSpPr>
        <p:spPr>
          <a:xfrm>
            <a:off x="822960" y="1936750"/>
            <a:ext cx="3703320" cy="253365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238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3" type="body"/>
          </p:nvPr>
        </p:nvSpPr>
        <p:spPr>
          <a:xfrm>
            <a:off x="4663440" y="1384539"/>
            <a:ext cx="3703320" cy="552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1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200"/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4" type="body"/>
          </p:nvPr>
        </p:nvSpPr>
        <p:spPr>
          <a:xfrm>
            <a:off x="4663440" y="1936750"/>
            <a:ext cx="3703320" cy="253365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238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r Titel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1" name="Shape 101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er" showMasterSp="0" type="blank">
  <p:cSld name="BLANK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2381" y="4800600"/>
            <a:ext cx="9141618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11" y="4750737"/>
            <a:ext cx="9141618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alt mit Überschrift" showMasterSp="0" type="objTx">
  <p:cSld name="OBJECT_WITH_CAPTIO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12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>
            <p:ph type="title"/>
          </p:nvPr>
        </p:nvSpPr>
        <p:spPr>
          <a:xfrm>
            <a:off x="342900" y="445769"/>
            <a:ext cx="24003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b="0" i="0" sz="2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600450" y="548640"/>
            <a:ext cx="4869180" cy="394335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238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2" type="body"/>
          </p:nvPr>
        </p:nvSpPr>
        <p:spPr>
          <a:xfrm>
            <a:off x="342900" y="2194560"/>
            <a:ext cx="2400300" cy="253434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0" type="dt"/>
          </p:nvPr>
        </p:nvSpPr>
        <p:spPr>
          <a:xfrm>
            <a:off x="349134" y="4844839"/>
            <a:ext cx="19638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x="3600450" y="4844839"/>
            <a:ext cx="34861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ld mit Überschrift" showMasterSp="0" type="picTx">
  <p:cSld name="PICTURE_WITH_CAPTION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0" y="3714750"/>
            <a:ext cx="9141618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11" y="3686307"/>
            <a:ext cx="9141618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>
            <p:ph type="title"/>
          </p:nvPr>
        </p:nvSpPr>
        <p:spPr>
          <a:xfrm>
            <a:off x="822960" y="3806190"/>
            <a:ext cx="7584948" cy="61722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b="0" i="0" sz="2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23" name="Shape 123"/>
          <p:cNvSpPr/>
          <p:nvPr>
            <p:ph idx="2" type="pic"/>
          </p:nvPr>
        </p:nvSpPr>
        <p:spPr>
          <a:xfrm>
            <a:off x="11" y="0"/>
            <a:ext cx="9143988" cy="3686307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822960" y="4430267"/>
            <a:ext cx="7584948" cy="44577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und vertikaler Text" type="vertTx">
  <p:cSld name="VERTICAL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 rot="5400000">
            <a:off x="3086100" y="-878839"/>
            <a:ext cx="3017520" cy="7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238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kaler Titel und Text" showMasterSp="0" type="vertTitleAndTx">
  <p:cSld name="VERTICAL_TITLE_AND_VERTICAL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2381" y="4800600"/>
            <a:ext cx="9141618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11" y="4750737"/>
            <a:ext cx="9141618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>
            <p:ph type="title"/>
          </p:nvPr>
        </p:nvSpPr>
        <p:spPr>
          <a:xfrm rot="5400000">
            <a:off x="5370480" y="1484279"/>
            <a:ext cx="4318066" cy="1971675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 rot="5400000">
            <a:off x="1369979" y="-430246"/>
            <a:ext cx="4318067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238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0" y="4750737"/>
            <a:ext cx="9144000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22960" y="1384300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238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58" name="Shape 58"/>
          <p:cNvCxnSpPr/>
          <p:nvPr/>
        </p:nvCxnSpPr>
        <p:spPr>
          <a:xfrm>
            <a:off x="895149" y="1303384"/>
            <a:ext cx="74752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ctr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</a:pPr>
            <a:r>
              <a:rPr b="0" i="0" lang="en-GB" sz="6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Knapsack Problem</a:t>
            </a:r>
            <a:endParaRPr sz="1100"/>
          </a:p>
        </p:txBody>
      </p:sp>
      <p:sp>
        <p:nvSpPr>
          <p:cNvPr id="153" name="Shape 153"/>
          <p:cNvSpPr txBox="1"/>
          <p:nvPr>
            <p:ph idx="1" type="subTitle"/>
          </p:nvPr>
        </p:nvSpPr>
        <p:spPr>
          <a:xfrm>
            <a:off x="825038" y="3341715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rPr b="0" i="0" lang="en-GB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BY FRANZI BRÄNDLE, PATRICK ROHMANN, PHILIPP FUKAS, BHASKAR MAJUMDER AND FARINA KOCK </a:t>
            </a:r>
            <a:endParaRPr sz="1100"/>
          </a:p>
        </p:txBody>
      </p:sp>
      <p:pic>
        <p:nvPicPr>
          <p:cNvPr id="154" name="Shape 1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8320" y="285308"/>
            <a:ext cx="3125869" cy="2215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b="0" i="0" lang="en-GB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Structure of our Knapsack Algorithm</a:t>
            </a:r>
            <a:endParaRPr b="0" i="0" sz="3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Shape 160"/>
          <p:cNvSpPr txBox="1"/>
          <p:nvPr/>
        </p:nvSpPr>
        <p:spPr>
          <a:xfrm>
            <a:off x="846719" y="3794117"/>
            <a:ext cx="2390661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Choice Hill Climbing (FCHC)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876749" y="2632272"/>
            <a:ext cx="136599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Hill Climbing (HC)</a:t>
            </a:r>
            <a:endParaRPr sz="1100"/>
          </a:p>
        </p:txBody>
      </p:sp>
      <p:cxnSp>
        <p:nvCxnSpPr>
          <p:cNvPr id="162" name="Shape 162"/>
          <p:cNvCxnSpPr>
            <a:stCxn id="161" idx="3"/>
          </p:cNvCxnSpPr>
          <p:nvPr/>
        </p:nvCxnSpPr>
        <p:spPr>
          <a:xfrm flipH="1" rot="10800000">
            <a:off x="2242748" y="2389772"/>
            <a:ext cx="2870700" cy="381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3" name="Shape 163"/>
          <p:cNvCxnSpPr>
            <a:stCxn id="161" idx="3"/>
          </p:cNvCxnSpPr>
          <p:nvPr/>
        </p:nvCxnSpPr>
        <p:spPr>
          <a:xfrm>
            <a:off x="2242748" y="2770772"/>
            <a:ext cx="2924400" cy="381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4" name="Shape 164"/>
          <p:cNvCxnSpPr>
            <a:stCxn id="160" idx="3"/>
          </p:cNvCxnSpPr>
          <p:nvPr/>
        </p:nvCxnSpPr>
        <p:spPr>
          <a:xfrm flipH="1" rot="10800000">
            <a:off x="3237379" y="3727491"/>
            <a:ext cx="1875900" cy="309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5" name="Shape 165"/>
          <p:cNvCxnSpPr>
            <a:stCxn id="160" idx="3"/>
          </p:cNvCxnSpPr>
          <p:nvPr/>
        </p:nvCxnSpPr>
        <p:spPr>
          <a:xfrm>
            <a:off x="3237379" y="4036491"/>
            <a:ext cx="1929600" cy="3519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6" name="Shape 166"/>
          <p:cNvSpPr txBox="1"/>
          <p:nvPr/>
        </p:nvSpPr>
        <p:spPr>
          <a:xfrm>
            <a:off x="876749" y="1627094"/>
            <a:ext cx="167483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5213425" y="1582400"/>
            <a:ext cx="167483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Neighbourhood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5213425" y="2249020"/>
            <a:ext cx="269008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swap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Shape 169"/>
          <p:cNvSpPr txBox="1"/>
          <p:nvPr/>
        </p:nvSpPr>
        <p:spPr>
          <a:xfrm>
            <a:off x="5287384" y="3480772"/>
            <a:ext cx="269008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swap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 txBox="1"/>
          <p:nvPr/>
        </p:nvSpPr>
        <p:spPr>
          <a:xfrm>
            <a:off x="5213424" y="3013146"/>
            <a:ext cx="269008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transposition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 txBox="1"/>
          <p:nvPr/>
        </p:nvSpPr>
        <p:spPr>
          <a:xfrm>
            <a:off x="5287384" y="4166893"/>
            <a:ext cx="269008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transposition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-GB"/>
              <a:t>Hill Climbing </a:t>
            </a:r>
            <a:r>
              <a:rPr b="0" i="0" lang="en-GB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Swap Function</a:t>
            </a:r>
            <a:endParaRPr b="0" i="0" sz="3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55420"/>
            <a:ext cx="8839198" cy="3291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b="0" i="0" lang="en-GB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Transposition Function</a:t>
            </a:r>
            <a:endParaRPr b="0" i="0" sz="3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55420"/>
            <a:ext cx="8839199" cy="2866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b="0" i="0" lang="en-GB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b="0" i="0" sz="3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9" name="Shape 189"/>
          <p:cNvGraphicFramePr/>
          <p:nvPr/>
        </p:nvGraphicFramePr>
        <p:xfrm>
          <a:off x="800101" y="13376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{343957BB-069F-4603-813E-71F435BEEE38}</a:tableStyleId>
              </a:tblPr>
              <a:tblGrid>
                <a:gridCol w="478275"/>
                <a:gridCol w="995075"/>
                <a:gridCol w="1292050"/>
                <a:gridCol w="961450"/>
                <a:gridCol w="1055575"/>
              </a:tblGrid>
              <a:tr h="248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Run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Algorithm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Neighbourhood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Iteration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Value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48275">
                <a:tc rowSpan="4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HC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swap</a:t>
                      </a:r>
                      <a:endParaRPr sz="12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0000"/>
                          </a:solidFill>
                        </a:rPr>
                        <a:t>2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7</a:t>
                      </a:r>
                      <a:r>
                        <a:rPr lang="en-GB" sz="1200"/>
                        <a:t>,000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4827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FCHC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swap</a:t>
                      </a:r>
                      <a:endParaRPr sz="12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0000"/>
                          </a:solidFill>
                        </a:rPr>
                        <a:t>2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00B050"/>
                          </a:solidFill>
                        </a:rPr>
                        <a:t>7</a:t>
                      </a:r>
                      <a:r>
                        <a:rPr lang="en-GB" sz="1200">
                          <a:solidFill>
                            <a:srgbClr val="00B050"/>
                          </a:solidFill>
                        </a:rPr>
                        <a:t>,000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4827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HC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transposition</a:t>
                      </a:r>
                      <a:endParaRPr sz="12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0000"/>
                          </a:solidFill>
                        </a:rPr>
                        <a:t>2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8</a:t>
                      </a:r>
                      <a:r>
                        <a:rPr lang="en-GB" sz="1200"/>
                        <a:t>,000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4827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FCHC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transposition</a:t>
                      </a:r>
                      <a:endParaRPr sz="12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00B050"/>
                          </a:solidFill>
                        </a:rPr>
                        <a:t>2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0000"/>
                          </a:solidFill>
                        </a:rPr>
                        <a:t>7,000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48275">
                <a:tc rowSpan="4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HC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swap</a:t>
                      </a:r>
                      <a:endParaRPr sz="12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0000"/>
                          </a:solidFill>
                        </a:rPr>
                        <a:t>12,000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4827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FCHC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swap</a:t>
                      </a:r>
                      <a:endParaRPr sz="12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00B050"/>
                          </a:solidFill>
                        </a:rPr>
                        <a:t>2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00B050"/>
                          </a:solidFill>
                        </a:rPr>
                        <a:t>12,000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4827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HC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transposition</a:t>
                      </a:r>
                      <a:endParaRPr sz="12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00B050"/>
                          </a:solidFill>
                        </a:rPr>
                        <a:t>2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13</a:t>
                      </a:r>
                      <a:r>
                        <a:rPr lang="en-GB" sz="1200"/>
                        <a:t>,000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4827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FCHC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transposition</a:t>
                      </a:r>
                      <a:endParaRPr sz="12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0000"/>
                          </a:solidFill>
                        </a:rPr>
                        <a:t>2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12,000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48275">
                <a:tc rowSpan="4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HC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swap</a:t>
                      </a:r>
                      <a:endParaRPr sz="12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0000"/>
                          </a:solidFill>
                        </a:rPr>
                        <a:t>1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0000"/>
                          </a:solidFill>
                        </a:rPr>
                        <a:t>12</a:t>
                      </a:r>
                      <a:r>
                        <a:rPr lang="en-GB" sz="1200">
                          <a:solidFill>
                            <a:srgbClr val="FF0000"/>
                          </a:solidFill>
                        </a:rPr>
                        <a:t>,000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4827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FCHC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swap</a:t>
                      </a:r>
                      <a:endParaRPr sz="12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00B050"/>
                          </a:solidFill>
                        </a:rPr>
                        <a:t>1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00B050"/>
                          </a:solidFill>
                        </a:rPr>
                        <a:t>12,000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4827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HC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transposition</a:t>
                      </a:r>
                      <a:endParaRPr sz="12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0000"/>
                          </a:solidFill>
                        </a:rPr>
                        <a:t>2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0000"/>
                          </a:solidFill>
                        </a:rPr>
                        <a:t>13</a:t>
                      </a:r>
                      <a:r>
                        <a:rPr lang="en-GB" sz="1200">
                          <a:solidFill>
                            <a:srgbClr val="FF0000"/>
                          </a:solidFill>
                        </a:rPr>
                        <a:t>,000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4827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FCHC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transposition</a:t>
                      </a:r>
                      <a:endParaRPr sz="12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0000"/>
                          </a:solidFill>
                        </a:rPr>
                        <a:t>2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13</a:t>
                      </a:r>
                      <a:r>
                        <a:rPr lang="en-GB" sz="1200"/>
                        <a:t>,000</a:t>
                      </a:r>
                      <a:endParaRPr sz="11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b="0" i="0" lang="en-GB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Results 100 Runs</a:t>
            </a:r>
            <a:endParaRPr b="0" i="0" sz="3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5" name="Shape 195"/>
          <p:cNvGraphicFramePr/>
          <p:nvPr/>
        </p:nvGraphicFramePr>
        <p:xfrm>
          <a:off x="800101" y="13376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{343957BB-069F-4603-813E-71F435BEEE38}</a:tableStyleId>
              </a:tblPr>
              <a:tblGrid>
                <a:gridCol w="478275"/>
                <a:gridCol w="995075"/>
                <a:gridCol w="1292050"/>
                <a:gridCol w="961450"/>
                <a:gridCol w="1055575"/>
                <a:gridCol w="1048875"/>
                <a:gridCol w="1727025"/>
              </a:tblGrid>
              <a:tr h="248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Run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Algorithm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Neighbourhood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Iteration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Median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Time (ms)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Time per iteration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248275">
                <a:tc rowSpan="4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HC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swap</a:t>
                      </a:r>
                      <a:endParaRPr sz="12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0000"/>
                          </a:solidFill>
                        </a:rPr>
                        <a:t>9056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18</a:t>
                      </a:r>
                      <a:r>
                        <a:rPr lang="en-GB" sz="1200"/>
                        <a:t>,000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4827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FCHC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swap</a:t>
                      </a:r>
                      <a:endParaRPr sz="12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0000"/>
                          </a:solidFill>
                        </a:rPr>
                        <a:t>9023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00B050"/>
                          </a:solidFill>
                        </a:rPr>
                        <a:t>15</a:t>
                      </a:r>
                      <a:r>
                        <a:rPr lang="en-GB" sz="1200">
                          <a:solidFill>
                            <a:srgbClr val="00B050"/>
                          </a:solidFill>
                        </a:rPr>
                        <a:t>,950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4827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HC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transposition</a:t>
                      </a:r>
                      <a:endParaRPr sz="12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0000"/>
                          </a:solidFill>
                        </a:rPr>
                        <a:t>9950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18</a:t>
                      </a:r>
                      <a:r>
                        <a:rPr lang="en-GB" sz="1200"/>
                        <a:t>,500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0000"/>
                          </a:solidFill>
                        </a:rPr>
                        <a:t>0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0000"/>
                          </a:solidFill>
                        </a:rPr>
                        <a:t>0.0078165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4827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FCHC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transposition</a:t>
                      </a:r>
                      <a:endParaRPr sz="12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00B050"/>
                          </a:solidFill>
                        </a:rPr>
                        <a:t>9863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0000"/>
                          </a:solidFill>
                        </a:rPr>
                        <a:t>15</a:t>
                      </a:r>
                      <a:r>
                        <a:rPr lang="en-GB" sz="1200">
                          <a:solidFill>
                            <a:srgbClr val="FF0000"/>
                          </a:solidFill>
                        </a:rPr>
                        <a:t>,950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00B050"/>
                          </a:solidFill>
                        </a:rPr>
                        <a:t>0.007799</a:t>
                      </a:r>
                      <a:endParaRPr sz="11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-GB"/>
              <a:t>Boxplots</a:t>
            </a:r>
            <a:endParaRPr b="0" i="0" sz="3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822960" y="1384300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38100" lvl="0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4525" y="1385900"/>
            <a:ext cx="4880401" cy="31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ückblick">
  <a:themeElements>
    <a:clrScheme name="Rückblick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