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8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16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37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95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5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1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1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17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5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63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57B1D0-8ECA-4370-8601-1F77541F433E}" type="datetimeFigureOut">
              <a:rPr lang="de-DE" smtClean="0"/>
              <a:t>06.04.2018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F7195F-EFB9-4027-B6A8-2CB861DF47E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42463-B295-4A55-A3F6-5FE802997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Knapsack</a:t>
            </a:r>
            <a:r>
              <a:rPr lang="de-DE" dirty="0"/>
              <a:t> Problem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BBB814-FD64-4485-98A7-66BBC44F9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Franzi Brändle, Patrick Rohmann, Philipp </a:t>
            </a:r>
            <a:r>
              <a:rPr lang="de-DE" dirty="0" err="1"/>
              <a:t>Fukas</a:t>
            </a:r>
            <a:r>
              <a:rPr lang="de-DE" dirty="0"/>
              <a:t>, </a:t>
            </a:r>
            <a:r>
              <a:rPr lang="de-DE" dirty="0" err="1"/>
              <a:t>BhAskar</a:t>
            </a:r>
            <a:r>
              <a:rPr lang="de-DE" dirty="0"/>
              <a:t> Majumder and Farina Kock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3D72A4-2BB6-4378-8D0C-40411E17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094" y="380411"/>
            <a:ext cx="4167826" cy="29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1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62939-123B-4871-BD1E-98E728E9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Knapsack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DFCABF-16E2-4959-9587-68761A47BCF4}"/>
              </a:ext>
            </a:extLst>
          </p:cNvPr>
          <p:cNvSpPr txBox="1"/>
          <p:nvPr/>
        </p:nvSpPr>
        <p:spPr>
          <a:xfrm>
            <a:off x="1128958" y="5058823"/>
            <a:ext cx="318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Choice Hill Climbing (FCHC) </a:t>
            </a:r>
          </a:p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D215D1-C30A-4E6E-886C-8A6722C89139}"/>
              </a:ext>
            </a:extLst>
          </p:cNvPr>
          <p:cNvSpPr/>
          <p:nvPr/>
        </p:nvSpPr>
        <p:spPr>
          <a:xfrm>
            <a:off x="1168998" y="3509696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Hill Climbing (HC)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8593DF5-AB7D-476D-B29B-133A2B4864D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90330" y="3186530"/>
            <a:ext cx="3827329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6581AF-35AA-4428-A58E-582F770A737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90330" y="3694362"/>
            <a:ext cx="3899046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1D4A43B-C8F5-4EA6-ADE8-BC9C2827821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316506" y="4874157"/>
            <a:ext cx="2501153" cy="4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C0884B6-23FE-4457-8F5F-7955A2D593F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16506" y="5286059"/>
            <a:ext cx="2572870" cy="46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1218182-7D5D-44B6-80AA-BEFF0AE806BC}"/>
              </a:ext>
            </a:extLst>
          </p:cNvPr>
          <p:cNvSpPr txBox="1"/>
          <p:nvPr/>
        </p:nvSpPr>
        <p:spPr>
          <a:xfrm>
            <a:off x="1168998" y="2169459"/>
            <a:ext cx="223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Algorithm</a:t>
            </a:r>
            <a:endParaRPr lang="de-DE" b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9BD36CE-6BEF-4CA9-B44F-50C416BF89FE}"/>
              </a:ext>
            </a:extLst>
          </p:cNvPr>
          <p:cNvSpPr txBox="1"/>
          <p:nvPr/>
        </p:nvSpPr>
        <p:spPr>
          <a:xfrm>
            <a:off x="6951233" y="2109866"/>
            <a:ext cx="223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Neighbourhood</a:t>
            </a:r>
            <a:endParaRPr lang="de-DE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A5440E5-31A9-4C4D-BC40-197A2F7C895A}"/>
              </a:ext>
            </a:extLst>
          </p:cNvPr>
          <p:cNvSpPr txBox="1"/>
          <p:nvPr/>
        </p:nvSpPr>
        <p:spPr>
          <a:xfrm>
            <a:off x="6951233" y="2998694"/>
            <a:ext cx="35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swap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84EE780-8DDF-4B52-B0FA-7445A9E39119}"/>
              </a:ext>
            </a:extLst>
          </p:cNvPr>
          <p:cNvSpPr txBox="1"/>
          <p:nvPr/>
        </p:nvSpPr>
        <p:spPr>
          <a:xfrm>
            <a:off x="7049845" y="4641029"/>
            <a:ext cx="35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swap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BDDC6EB-A930-4B4E-862D-895502B92113}"/>
              </a:ext>
            </a:extLst>
          </p:cNvPr>
          <p:cNvSpPr txBox="1"/>
          <p:nvPr/>
        </p:nvSpPr>
        <p:spPr>
          <a:xfrm>
            <a:off x="6951232" y="4017528"/>
            <a:ext cx="35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transposition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6DB190E-4626-4B1D-B403-461698AED4FC}"/>
              </a:ext>
            </a:extLst>
          </p:cNvPr>
          <p:cNvSpPr txBox="1"/>
          <p:nvPr/>
        </p:nvSpPr>
        <p:spPr>
          <a:xfrm>
            <a:off x="7049845" y="5555858"/>
            <a:ext cx="358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4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B949376-9723-48A1-9CE4-0E7D5C44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2171"/>
            <a:ext cx="9613057" cy="41676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74605F-78B2-4CFF-8000-E700866E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Swap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4DE31BD-FD66-4FC9-A267-05EC78965056}"/>
              </a:ext>
            </a:extLst>
          </p:cNvPr>
          <p:cNvGrpSpPr/>
          <p:nvPr/>
        </p:nvGrpSpPr>
        <p:grpSpPr>
          <a:xfrm>
            <a:off x="234081" y="4168151"/>
            <a:ext cx="1997206" cy="1237566"/>
            <a:chOff x="234081" y="4168151"/>
            <a:chExt cx="1997206" cy="1237566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27165509-0AAE-4A58-80B8-F6EAE3A3B1E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148481" y="4491317"/>
              <a:ext cx="1082806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BD34CC9-D410-434C-A015-B8D6420EFE63}"/>
                </a:ext>
              </a:extLst>
            </p:cNvPr>
            <p:cNvSpPr txBox="1"/>
            <p:nvPr/>
          </p:nvSpPr>
          <p:spPr>
            <a:xfrm>
              <a:off x="234081" y="4168151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Break </a:t>
              </a:r>
              <a:r>
                <a:rPr lang="de-DE" dirty="0" err="1"/>
                <a:t>if</a:t>
              </a:r>
              <a:r>
                <a:rPr lang="de-DE" dirty="0"/>
                <a:t> FCHC</a:t>
              </a:r>
            </a:p>
          </p:txBody>
        </p:sp>
      </p:grp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A4E92313-5511-4D79-8122-60FB67BE103D}"/>
              </a:ext>
            </a:extLst>
          </p:cNvPr>
          <p:cNvSpPr/>
          <p:nvPr/>
        </p:nvSpPr>
        <p:spPr>
          <a:xfrm>
            <a:off x="5961527" y="2572867"/>
            <a:ext cx="1461247" cy="1918449"/>
          </a:xfrm>
          <a:prstGeom prst="rightBrace">
            <a:avLst>
              <a:gd name="adj1" fmla="val 8816"/>
              <a:gd name="adj2" fmla="val 50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B7BA3F-A72C-4AED-8A99-605533BF4620}"/>
              </a:ext>
            </a:extLst>
          </p:cNvPr>
          <p:cNvSpPr txBox="1"/>
          <p:nvPr/>
        </p:nvSpPr>
        <p:spPr>
          <a:xfrm>
            <a:off x="7512421" y="3208925"/>
            <a:ext cx="242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Swap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loop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FEBB9080-472B-40F9-8A3D-D894DDA67767}"/>
              </a:ext>
            </a:extLst>
          </p:cNvPr>
          <p:cNvSpPr/>
          <p:nvPr/>
        </p:nvSpPr>
        <p:spPr>
          <a:xfrm>
            <a:off x="9471207" y="4706474"/>
            <a:ext cx="1048875" cy="968185"/>
          </a:xfrm>
          <a:prstGeom prst="rightBrace">
            <a:avLst>
              <a:gd name="adj1" fmla="val 8816"/>
              <a:gd name="adj2" fmla="val 50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F9BF16-9959-4AB2-8DC2-E84E264DFE51}"/>
              </a:ext>
            </a:extLst>
          </p:cNvPr>
          <p:cNvSpPr txBox="1"/>
          <p:nvPr/>
        </p:nvSpPr>
        <p:spPr>
          <a:xfrm>
            <a:off x="10605214" y="4590401"/>
            <a:ext cx="1205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better</a:t>
            </a:r>
            <a:r>
              <a:rPr lang="de-DE" dirty="0"/>
              <a:t> and </a:t>
            </a:r>
            <a:r>
              <a:rPr lang="de-DE" dirty="0" err="1"/>
              <a:t>feasible</a:t>
            </a:r>
            <a:r>
              <a:rPr lang="de-DE" dirty="0"/>
              <a:t> </a:t>
            </a:r>
            <a:r>
              <a:rPr lang="de-DE" dirty="0" err="1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53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CF113-C741-46CB-8D5C-182B9F64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Transposition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61FC1B-C87E-4BE3-982E-94433165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33" y="1987322"/>
            <a:ext cx="9387997" cy="3606655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AE21F86D-7B53-4857-8125-B95D6B82636F}"/>
              </a:ext>
            </a:extLst>
          </p:cNvPr>
          <p:cNvSpPr/>
          <p:nvPr/>
        </p:nvSpPr>
        <p:spPr>
          <a:xfrm>
            <a:off x="4975416" y="2805950"/>
            <a:ext cx="1174459" cy="1541930"/>
          </a:xfrm>
          <a:prstGeom prst="rightBrace">
            <a:avLst>
              <a:gd name="adj1" fmla="val 8816"/>
              <a:gd name="adj2" fmla="val 50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9CF0F4-B768-4AD3-A150-2EBEF641912B}"/>
              </a:ext>
            </a:extLst>
          </p:cNvPr>
          <p:cNvSpPr txBox="1"/>
          <p:nvPr/>
        </p:nvSpPr>
        <p:spPr>
          <a:xfrm>
            <a:off x="6320118" y="3294087"/>
            <a:ext cx="281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Swap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loop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76B7C68A-3AD4-466C-BC69-54E83E6C7BB7}"/>
              </a:ext>
            </a:extLst>
          </p:cNvPr>
          <p:cNvSpPr/>
          <p:nvPr/>
        </p:nvSpPr>
        <p:spPr>
          <a:xfrm>
            <a:off x="9871192" y="4536146"/>
            <a:ext cx="890937" cy="735102"/>
          </a:xfrm>
          <a:prstGeom prst="rightBrace">
            <a:avLst>
              <a:gd name="adj1" fmla="val 8816"/>
              <a:gd name="adj2" fmla="val 50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DB4A827-4647-4A15-A3BC-6231CA338A41}"/>
              </a:ext>
            </a:extLst>
          </p:cNvPr>
          <p:cNvSpPr txBox="1"/>
          <p:nvPr/>
        </p:nvSpPr>
        <p:spPr>
          <a:xfrm>
            <a:off x="10762129" y="4393648"/>
            <a:ext cx="120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better</a:t>
            </a:r>
            <a:r>
              <a:rPr lang="de-DE" dirty="0"/>
              <a:t> and </a:t>
            </a:r>
            <a:r>
              <a:rPr lang="de-DE" dirty="0" err="1"/>
              <a:t>feasible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4BF7B50-21EE-4C40-AADE-FF90C5CB22BC}"/>
              </a:ext>
            </a:extLst>
          </p:cNvPr>
          <p:cNvGrpSpPr/>
          <p:nvPr/>
        </p:nvGrpSpPr>
        <p:grpSpPr>
          <a:xfrm>
            <a:off x="189256" y="3774865"/>
            <a:ext cx="2450849" cy="1155723"/>
            <a:chOff x="234081" y="4168151"/>
            <a:chExt cx="1997206" cy="1237566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1397486-50D2-49D0-93A3-360F066DD0C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974033" y="4514202"/>
              <a:ext cx="1257254" cy="891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E936BE8-778C-4C0A-ABED-A05F2D1175B6}"/>
                </a:ext>
              </a:extLst>
            </p:cNvPr>
            <p:cNvSpPr txBox="1"/>
            <p:nvPr/>
          </p:nvSpPr>
          <p:spPr>
            <a:xfrm>
              <a:off x="234081" y="4168151"/>
              <a:ext cx="739952" cy="69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Break </a:t>
              </a:r>
              <a:r>
                <a:rPr lang="de-DE" dirty="0" err="1"/>
                <a:t>if</a:t>
              </a:r>
              <a:r>
                <a:rPr lang="de-DE" dirty="0"/>
                <a:t> FCHC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8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D1172-24AE-473E-A0A6-CC0AFE71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9F584A-C92F-4FE8-81C4-092936C89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697758"/>
              </p:ext>
            </p:extLst>
          </p:nvPr>
        </p:nvGraphicFramePr>
        <p:xfrm>
          <a:off x="1066801" y="1783518"/>
          <a:ext cx="1007785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08">
                  <a:extLst>
                    <a:ext uri="{9D8B030D-6E8A-4147-A177-3AD203B41FA5}">
                      <a16:colId xmlns:a16="http://schemas.microsoft.com/office/drawing/2014/main" val="3004750566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4113780275"/>
                    </a:ext>
                  </a:extLst>
                </a:gridCol>
                <a:gridCol w="1722755">
                  <a:extLst>
                    <a:ext uri="{9D8B030D-6E8A-4147-A177-3AD203B41FA5}">
                      <a16:colId xmlns:a16="http://schemas.microsoft.com/office/drawing/2014/main" val="2562549334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2537827720"/>
                    </a:ext>
                  </a:extLst>
                </a:gridCol>
                <a:gridCol w="1407459">
                  <a:extLst>
                    <a:ext uri="{9D8B030D-6E8A-4147-A177-3AD203B41FA5}">
                      <a16:colId xmlns:a16="http://schemas.microsoft.com/office/drawing/2014/main" val="3342213193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2979160274"/>
                    </a:ext>
                  </a:extLst>
                </a:gridCol>
                <a:gridCol w="2302714">
                  <a:extLst>
                    <a:ext uri="{9D8B030D-6E8A-4147-A177-3AD203B41FA5}">
                      <a16:colId xmlns:a16="http://schemas.microsoft.com/office/drawing/2014/main" val="3888763259"/>
                    </a:ext>
                  </a:extLst>
                </a:gridCol>
              </a:tblGrid>
              <a:tr h="331040">
                <a:tc>
                  <a:txBody>
                    <a:bodyPr/>
                    <a:lstStyle/>
                    <a:p>
                      <a:r>
                        <a:rPr lang="de-DE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Algorithm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Neighbourhood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Time 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Time per </a:t>
                      </a:r>
                      <a:r>
                        <a:rPr lang="de-DE" dirty="0" err="1"/>
                        <a:t>iteration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17719"/>
                  </a:ext>
                </a:extLst>
              </a:tr>
              <a:tr h="331040">
                <a:tc rowSpan="4"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swap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0.015625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0.0078125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27582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FCHC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swap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0.015627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0.0078135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55319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transposition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0.015633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0.0078165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03721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FCHC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transposition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0.015598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0.007799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635749"/>
                  </a:ext>
                </a:extLst>
              </a:tr>
              <a:tr h="331040">
                <a:tc rowSpan="4">
                  <a:txBody>
                    <a:bodyPr/>
                    <a:lstStyle/>
                    <a:p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swap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0.031214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0.015607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18494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FCHC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swap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0.015624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0.007812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63680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transposition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4530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FCHC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transposition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0.015589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0.0077945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31850"/>
                  </a:ext>
                </a:extLst>
              </a:tr>
              <a:tr h="331040">
                <a:tc rowSpan="4">
                  <a:txBody>
                    <a:bodyPr/>
                    <a:lstStyle/>
                    <a:p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swap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0.03125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0.0156025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5339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FCHC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swap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0.015625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0.0078125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97572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transposition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0.015626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0.007813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9794"/>
                  </a:ext>
                </a:extLst>
              </a:tr>
              <a:tr h="3310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FCHC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transposition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0.015611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0.0078055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1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8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1EA8-7353-416C-B46B-9C971762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100 </a:t>
            </a:r>
            <a:r>
              <a:rPr lang="de-DE" dirty="0" err="1"/>
              <a:t>iterations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9D0CC0-F91D-4A33-85CD-DFB8B7C0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76245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165</Words>
  <Application>Microsoft Office PowerPoint</Application>
  <PresentationFormat>Breitbild</PresentationFormat>
  <Paragraphs>103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Rückblick</vt:lpstr>
      <vt:lpstr>Knapsack Problem</vt:lpstr>
      <vt:lpstr>Structure of our Knapsack Algorithm</vt:lpstr>
      <vt:lpstr>Swap Function</vt:lpstr>
      <vt:lpstr>Transposition Function</vt:lpstr>
      <vt:lpstr>Results</vt:lpstr>
      <vt:lpstr>Results for 100 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Farina Kock</dc:creator>
  <cp:lastModifiedBy>Farina Kock</cp:lastModifiedBy>
  <cp:revision>8</cp:revision>
  <dcterms:created xsi:type="dcterms:W3CDTF">2018-04-06T06:51:49Z</dcterms:created>
  <dcterms:modified xsi:type="dcterms:W3CDTF">2018-04-06T08:12:03Z</dcterms:modified>
</cp:coreProperties>
</file>