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1080" y="-27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4830184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73100" y="2870200"/>
            <a:ext cx="23050500" cy="4559300"/>
          </a:xfrm>
          <a:prstGeom prst="rect">
            <a:avLst/>
          </a:prstGeom>
        </p:spPr>
        <p:txBody>
          <a:bodyPr anchor="b"/>
          <a:lstStyle/>
          <a:p>
            <a:r>
              <a:t>Title Text</a:t>
            </a:r>
          </a:p>
        </p:txBody>
      </p:sp>
      <p:sp>
        <p:nvSpPr>
          <p:cNvPr id="12" name="Body Level One…"/>
          <p:cNvSpPr txBox="1">
            <a:spLocks noGrp="1"/>
          </p:cNvSpPr>
          <p:nvPr>
            <p:ph type="body" sz="quarter" idx="1"/>
          </p:nvPr>
        </p:nvSpPr>
        <p:spPr>
          <a:xfrm>
            <a:off x="673100" y="7416800"/>
            <a:ext cx="23050500" cy="18161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001000"/>
            <a:ext cx="19621500" cy="647700"/>
          </a:xfrm>
          <a:prstGeom prst="rect">
            <a:avLst/>
          </a:prstGeom>
        </p:spPr>
        <p:txBody>
          <a:bodyPr anchor="t">
            <a:spAutoFit/>
          </a:bodyPr>
          <a:lstStyle>
            <a:lvl1pPr marL="0" indent="0" algn="ctr">
              <a:spcBef>
                <a:spcPts val="0"/>
              </a:spcBef>
              <a:buSzTx/>
              <a:buNone/>
              <a:defRPr sz="3800"/>
            </a:lvl1pPr>
          </a:lstStyle>
          <a:p>
            <a:r>
              <a:t>–Johnny Appleseed</a:t>
            </a:r>
          </a:p>
        </p:txBody>
      </p:sp>
      <p:sp>
        <p:nvSpPr>
          <p:cNvPr id="94" name="“Type a quote here.”"/>
          <p:cNvSpPr txBox="1">
            <a:spLocks noGrp="1"/>
          </p:cNvSpPr>
          <p:nvPr>
            <p:ph type="body" sz="quarter" idx="14"/>
          </p:nvPr>
        </p:nvSpPr>
        <p:spPr>
          <a:xfrm>
            <a:off x="2374900" y="5892800"/>
            <a:ext cx="19621500" cy="850900"/>
          </a:xfrm>
          <a:prstGeom prst="rect">
            <a:avLst/>
          </a:prstGeom>
        </p:spPr>
        <p:txBody>
          <a:bodyPr>
            <a:spAutoFit/>
          </a:bodyPr>
          <a:lstStyle>
            <a:lvl1pPr marL="0" indent="0" algn="ctr">
              <a:spcBef>
                <a:spcPts val="0"/>
              </a:spcBef>
              <a:buSzTx/>
              <a:buNone/>
            </a:lvl1pPr>
          </a:lstStyle>
          <a:p>
            <a:r>
              <a:t>“Type a quote here.”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4280774" y="-1688429"/>
            <a:ext cx="15829857" cy="1184910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2387600" y="9728200"/>
            <a:ext cx="19621500" cy="1803400"/>
          </a:xfrm>
          <a:prstGeom prst="rect">
            <a:avLst/>
          </a:prstGeom>
        </p:spPr>
        <p:txBody>
          <a:bodyPr/>
          <a:lstStyle/>
          <a:p>
            <a:r>
              <a:t>Title Text</a:t>
            </a:r>
          </a:p>
        </p:txBody>
      </p:sp>
      <p:sp>
        <p:nvSpPr>
          <p:cNvPr id="22" name="Body Level One…"/>
          <p:cNvSpPr txBox="1">
            <a:spLocks noGrp="1"/>
          </p:cNvSpPr>
          <p:nvPr>
            <p:ph type="body" sz="quarter" idx="1"/>
          </p:nvPr>
        </p:nvSpPr>
        <p:spPr>
          <a:xfrm>
            <a:off x="2387600" y="11518900"/>
            <a:ext cx="19621500" cy="16002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673100" y="4572000"/>
            <a:ext cx="23050500" cy="45593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10590462" y="1511300"/>
            <a:ext cx="13644824" cy="1212873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673100" y="1435100"/>
            <a:ext cx="11049000" cy="5461000"/>
          </a:xfrm>
          <a:prstGeom prst="rect">
            <a:avLst/>
          </a:prstGeom>
        </p:spPr>
        <p:txBody>
          <a:bodyPr anchor="b"/>
          <a:lstStyle/>
          <a:p>
            <a:r>
              <a:t>Title Text</a:t>
            </a:r>
          </a:p>
        </p:txBody>
      </p:sp>
      <p:sp>
        <p:nvSpPr>
          <p:cNvPr id="40" name="Body Level One…"/>
          <p:cNvSpPr txBox="1">
            <a:spLocks noGrp="1"/>
          </p:cNvSpPr>
          <p:nvPr>
            <p:ph type="body" sz="quarter" idx="1"/>
          </p:nvPr>
        </p:nvSpPr>
        <p:spPr>
          <a:xfrm>
            <a:off x="673100" y="6870700"/>
            <a:ext cx="11049000" cy="54610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1814854" y="3230211"/>
            <a:ext cx="11753235" cy="1044731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673100" y="3835400"/>
            <a:ext cx="11049000" cy="8864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435100" y="1066800"/>
            <a:ext cx="21501100" cy="11557000"/>
          </a:xfrm>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2-033_1302x975.jpeg"/>
          <p:cNvSpPr>
            <a:spLocks noGrp="1"/>
          </p:cNvSpPr>
          <p:nvPr>
            <p:ph type="pic" sz="half" idx="13"/>
          </p:nvPr>
        </p:nvSpPr>
        <p:spPr>
          <a:xfrm>
            <a:off x="12407900" y="5715000"/>
            <a:ext cx="11023600" cy="8255000"/>
          </a:xfrm>
          <a:prstGeom prst="rect">
            <a:avLst/>
          </a:prstGeom>
        </p:spPr>
        <p:txBody>
          <a:bodyPr lIns="91439" tIns="45719" rIns="91439" bIns="45719" anchor="t">
            <a:noAutofit/>
          </a:bodyPr>
          <a:lstStyle/>
          <a:p>
            <a:endParaRPr/>
          </a:p>
        </p:txBody>
      </p:sp>
      <p:sp>
        <p:nvSpPr>
          <p:cNvPr id="84" name="Image"/>
          <p:cNvSpPr>
            <a:spLocks noGrp="1"/>
          </p:cNvSpPr>
          <p:nvPr>
            <p:ph type="pic" sz="half" idx="14"/>
          </p:nvPr>
        </p:nvSpPr>
        <p:spPr>
          <a:xfrm>
            <a:off x="12420600" y="-673100"/>
            <a:ext cx="11023600" cy="8255000"/>
          </a:xfrm>
          <a:prstGeom prst="rect">
            <a:avLst/>
          </a:prstGeom>
        </p:spPr>
        <p:txBody>
          <a:bodyPr lIns="91439" tIns="45719" rIns="91439" bIns="45719" anchor="t">
            <a:noAutofit/>
          </a:bodyPr>
          <a:lstStyle/>
          <a:p>
            <a:endParaRPr/>
          </a:p>
        </p:txBody>
      </p:sp>
      <p:sp>
        <p:nvSpPr>
          <p:cNvPr id="85" name="2-10-superquadro_1631x2178.jpeg"/>
          <p:cNvSpPr>
            <a:spLocks noGrp="1"/>
          </p:cNvSpPr>
          <p:nvPr>
            <p:ph type="pic" idx="15"/>
          </p:nvPr>
        </p:nvSpPr>
        <p:spPr>
          <a:xfrm>
            <a:off x="-825499" y="-2108200"/>
            <a:ext cx="13804901" cy="18443211"/>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73100" y="355600"/>
            <a:ext cx="23050500" cy="342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673100" y="3835400"/>
            <a:ext cx="23050500" cy="886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76099" y="13080999"/>
            <a:ext cx="419101" cy="457201"/>
          </a:xfrm>
          <a:prstGeom prst="rect">
            <a:avLst/>
          </a:prstGeom>
          <a:ln w="12700">
            <a:miter lim="400000"/>
          </a:ln>
        </p:spPr>
        <p:txBody>
          <a:bodyPr wrap="none" lIns="50800" tIns="50800" rIns="50800" bIns="50800" anchor="b">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1pPr>
      <a:lvl2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2pPr>
      <a:lvl3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3pPr>
      <a:lvl4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4pPr>
      <a:lvl5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5pPr>
      <a:lvl6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6pPr>
      <a:lvl7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7pPr>
      <a:lvl8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8pPr>
      <a:lvl9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9pPr>
    </p:titleStyle>
    <p:bodyStyle>
      <a:lvl1pPr marL="5842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1pPr>
      <a:lvl2pPr marL="11684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2pPr>
      <a:lvl3pPr marL="17526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3pPr>
      <a:lvl4pPr marL="23368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4pPr>
      <a:lvl5pPr marL="29210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5pPr>
      <a:lvl6pPr marL="35052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6pPr>
      <a:lvl7pPr marL="40894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7pPr>
      <a:lvl8pPr marL="46736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8pPr>
      <a:lvl9pPr marL="52578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earch"/>
          <p:cNvSpPr/>
          <p:nvPr/>
        </p:nvSpPr>
        <p:spPr>
          <a:xfrm>
            <a:off x="6259587" y="9704671"/>
            <a:ext cx="555554" cy="651138"/>
          </a:xfrm>
          <a:custGeom>
            <a:avLst/>
            <a:gdLst/>
            <a:ahLst/>
            <a:cxnLst>
              <a:cxn ang="0">
                <a:pos x="wd2" y="hd2"/>
              </a:cxn>
              <a:cxn ang="5400000">
                <a:pos x="wd2" y="hd2"/>
              </a:cxn>
              <a:cxn ang="10800000">
                <a:pos x="wd2" y="hd2"/>
              </a:cxn>
              <a:cxn ang="16200000">
                <a:pos x="wd2" y="hd2"/>
              </a:cxn>
            </a:cxnLst>
            <a:rect l="0" t="0" r="r" b="b"/>
            <a:pathLst>
              <a:path w="20400" h="21502"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30" name="Rectangle"/>
          <p:cNvSpPr/>
          <p:nvPr/>
        </p:nvSpPr>
        <p:spPr>
          <a:xfrm>
            <a:off x="7316212" y="9164601"/>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31" name="Rectangle"/>
          <p:cNvSpPr/>
          <p:nvPr/>
        </p:nvSpPr>
        <p:spPr>
          <a:xfrm>
            <a:off x="12591673" y="9129945"/>
            <a:ext cx="264320" cy="1552108"/>
          </a:xfrm>
          <a:prstGeom prst="rect">
            <a:avLst/>
          </a:prstGeom>
          <a:solidFill>
            <a:srgbClr val="CA555B"/>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32" name="Shape"/>
          <p:cNvSpPr/>
          <p:nvPr/>
        </p:nvSpPr>
        <p:spPr>
          <a:xfrm flipH="1">
            <a:off x="5583297" y="91472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CA555B"/>
          </a:solidFill>
          <a:ln w="12700">
            <a:miter lim="400000"/>
          </a:ln>
        </p:spPr>
        <p:txBody>
          <a:bodyPr lIns="50800" tIns="50800" rIns="50800" bIns="50800" anchor="ctr"/>
          <a:lstStyle/>
          <a:p>
            <a:pPr>
              <a:defRPr>
                <a:solidFill>
                  <a:srgbClr val="FFFFFF"/>
                </a:solidFill>
              </a:defRPr>
            </a:pPr>
            <a:endParaRPr/>
          </a:p>
        </p:txBody>
      </p:sp>
      <p:sp>
        <p:nvSpPr>
          <p:cNvPr id="133" name="Shape"/>
          <p:cNvSpPr/>
          <p:nvPr/>
        </p:nvSpPr>
        <p:spPr>
          <a:xfrm rot="10800000" flipH="1">
            <a:off x="7158097" y="91472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CA555B"/>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34" name="Rectangle"/>
          <p:cNvSpPr/>
          <p:nvPr/>
        </p:nvSpPr>
        <p:spPr>
          <a:xfrm>
            <a:off x="8840212" y="7615201"/>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35" name="Rectangle"/>
          <p:cNvSpPr/>
          <p:nvPr/>
        </p:nvSpPr>
        <p:spPr>
          <a:xfrm>
            <a:off x="14115673" y="7580545"/>
            <a:ext cx="264320" cy="1552108"/>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36" name="Shape"/>
          <p:cNvSpPr/>
          <p:nvPr/>
        </p:nvSpPr>
        <p:spPr>
          <a:xfrm flipH="1">
            <a:off x="7107297" y="75978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2A5F89"/>
          </a:solidFill>
          <a:ln w="12700">
            <a:miter lim="400000"/>
          </a:ln>
        </p:spPr>
        <p:txBody>
          <a:bodyPr lIns="50800" tIns="50800" rIns="50800" bIns="50800" anchor="ctr"/>
          <a:lstStyle/>
          <a:p>
            <a:pPr>
              <a:defRPr>
                <a:solidFill>
                  <a:srgbClr val="FFFFFF"/>
                </a:solidFill>
              </a:defRPr>
            </a:pPr>
            <a:endParaRPr/>
          </a:p>
        </p:txBody>
      </p:sp>
      <p:sp>
        <p:nvSpPr>
          <p:cNvPr id="137" name="Shape"/>
          <p:cNvSpPr/>
          <p:nvPr/>
        </p:nvSpPr>
        <p:spPr>
          <a:xfrm rot="10800000" flipH="1">
            <a:off x="8682097" y="75978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26556E"/>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38" name="OPPORTUNITY ANALYSIS"/>
          <p:cNvSpPr txBox="1"/>
          <p:nvPr/>
        </p:nvSpPr>
        <p:spPr>
          <a:xfrm>
            <a:off x="8985684" y="9475642"/>
            <a:ext cx="3119083"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OPPORTUNITY ANALYSIS</a:t>
            </a:r>
          </a:p>
        </p:txBody>
      </p:sp>
      <p:sp>
        <p:nvSpPr>
          <p:cNvPr id="139" name="1"/>
          <p:cNvSpPr txBox="1"/>
          <p:nvPr/>
        </p:nvSpPr>
        <p:spPr>
          <a:xfrm>
            <a:off x="7634933" y="9474199"/>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1</a:t>
            </a:r>
          </a:p>
        </p:txBody>
      </p:sp>
      <p:sp>
        <p:nvSpPr>
          <p:cNvPr id="140" name="2"/>
          <p:cNvSpPr txBox="1"/>
          <p:nvPr/>
        </p:nvSpPr>
        <p:spPr>
          <a:xfrm>
            <a:off x="9158933" y="7924799"/>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2</a:t>
            </a:r>
          </a:p>
        </p:txBody>
      </p:sp>
      <p:sp>
        <p:nvSpPr>
          <p:cNvPr id="141" name="Paint Splatter"/>
          <p:cNvSpPr/>
          <p:nvPr/>
        </p:nvSpPr>
        <p:spPr>
          <a:xfrm>
            <a:off x="5982354" y="9618991"/>
            <a:ext cx="832787" cy="822497"/>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5"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42" name="Search"/>
          <p:cNvSpPr/>
          <p:nvPr/>
        </p:nvSpPr>
        <p:spPr>
          <a:xfrm>
            <a:off x="7725067" y="8192507"/>
            <a:ext cx="555553" cy="651138"/>
          </a:xfrm>
          <a:custGeom>
            <a:avLst/>
            <a:gdLst/>
            <a:ahLst/>
            <a:cxnLst>
              <a:cxn ang="0">
                <a:pos x="wd2" y="hd2"/>
              </a:cxn>
              <a:cxn ang="5400000">
                <a:pos x="wd2" y="hd2"/>
              </a:cxn>
              <a:cxn ang="10800000">
                <a:pos x="wd2" y="hd2"/>
              </a:cxn>
              <a:cxn ang="16200000">
                <a:pos x="wd2" y="hd2"/>
              </a:cxn>
            </a:cxnLst>
            <a:rect l="0" t="0" r="r" b="b"/>
            <a:pathLst>
              <a:path w="20400" h="21502"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43" name="Rectangle"/>
          <p:cNvSpPr/>
          <p:nvPr/>
        </p:nvSpPr>
        <p:spPr>
          <a:xfrm>
            <a:off x="10404747" y="6066630"/>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44" name="Rectangle"/>
          <p:cNvSpPr/>
          <p:nvPr/>
        </p:nvSpPr>
        <p:spPr>
          <a:xfrm>
            <a:off x="15680208" y="6031974"/>
            <a:ext cx="264320" cy="1552108"/>
          </a:xfrm>
          <a:prstGeom prst="rect">
            <a:avLst/>
          </a:prstGeom>
          <a:solidFill>
            <a:schemeClr val="accent6">
              <a:satOff val="1848"/>
              <a:lumOff val="-15262"/>
            </a:schemeClr>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45" name="Shape"/>
          <p:cNvSpPr/>
          <p:nvPr/>
        </p:nvSpPr>
        <p:spPr>
          <a:xfrm flipH="1">
            <a:off x="8671833" y="6049301"/>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chemeClr val="accent6"/>
          </a:solidFill>
          <a:ln w="12700">
            <a:miter lim="400000"/>
          </a:ln>
        </p:spPr>
        <p:txBody>
          <a:bodyPr lIns="50800" tIns="50800" rIns="50800" bIns="50800" anchor="ctr"/>
          <a:lstStyle/>
          <a:p>
            <a:pPr>
              <a:defRPr>
                <a:solidFill>
                  <a:srgbClr val="FFFFFF"/>
                </a:solidFill>
              </a:defRPr>
            </a:pPr>
            <a:endParaRPr/>
          </a:p>
        </p:txBody>
      </p:sp>
      <p:sp>
        <p:nvSpPr>
          <p:cNvPr id="146" name="Shape"/>
          <p:cNvSpPr/>
          <p:nvPr/>
        </p:nvSpPr>
        <p:spPr>
          <a:xfrm rot="10800000" flipH="1">
            <a:off x="10246633" y="6049301"/>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chemeClr val="accent6">
              <a:satOff val="1848"/>
              <a:lumOff val="-15262"/>
            </a:schemeClr>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47" name="3"/>
          <p:cNvSpPr txBox="1"/>
          <p:nvPr/>
        </p:nvSpPr>
        <p:spPr>
          <a:xfrm>
            <a:off x="10654607" y="6293678"/>
            <a:ext cx="530957"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3</a:t>
            </a:r>
          </a:p>
        </p:txBody>
      </p:sp>
      <p:sp>
        <p:nvSpPr>
          <p:cNvPr id="148" name="Hammer"/>
          <p:cNvSpPr/>
          <p:nvPr/>
        </p:nvSpPr>
        <p:spPr>
          <a:xfrm rot="18900000">
            <a:off x="9426759" y="6598753"/>
            <a:ext cx="347001" cy="716876"/>
          </a:xfrm>
          <a:custGeom>
            <a:avLst/>
            <a:gdLst/>
            <a:ahLst/>
            <a:cxnLst>
              <a:cxn ang="0">
                <a:pos x="wd2" y="hd2"/>
              </a:cxn>
              <a:cxn ang="5400000">
                <a:pos x="wd2" y="hd2"/>
              </a:cxn>
              <a:cxn ang="10800000">
                <a:pos x="wd2" y="hd2"/>
              </a:cxn>
              <a:cxn ang="16200000">
                <a:pos x="wd2" y="hd2"/>
              </a:cxn>
            </a:cxnLst>
            <a:rect l="0" t="0" r="r" b="b"/>
            <a:pathLst>
              <a:path w="21504" h="21595" extrusionOk="0">
                <a:moveTo>
                  <a:pt x="12161" y="5"/>
                </a:moveTo>
                <a:cubicBezTo>
                  <a:pt x="7931" y="77"/>
                  <a:pt x="3428" y="850"/>
                  <a:pt x="31" y="3980"/>
                </a:cubicBezTo>
                <a:cubicBezTo>
                  <a:pt x="-96" y="4097"/>
                  <a:pt x="199" y="4215"/>
                  <a:pt x="410" y="4130"/>
                </a:cubicBezTo>
                <a:cubicBezTo>
                  <a:pt x="2319" y="3363"/>
                  <a:pt x="4025" y="2246"/>
                  <a:pt x="6056" y="2246"/>
                </a:cubicBezTo>
                <a:cubicBezTo>
                  <a:pt x="8156" y="2246"/>
                  <a:pt x="8496" y="3611"/>
                  <a:pt x="8496" y="3611"/>
                </a:cubicBezTo>
                <a:lnTo>
                  <a:pt x="9038" y="3611"/>
                </a:lnTo>
                <a:lnTo>
                  <a:pt x="9038" y="9084"/>
                </a:lnTo>
                <a:cubicBezTo>
                  <a:pt x="8731" y="9095"/>
                  <a:pt x="8451" y="9190"/>
                  <a:pt x="8382" y="9337"/>
                </a:cubicBezTo>
                <a:cubicBezTo>
                  <a:pt x="7788" y="10594"/>
                  <a:pt x="8323" y="14242"/>
                  <a:pt x="8323" y="16546"/>
                </a:cubicBezTo>
                <a:cubicBezTo>
                  <a:pt x="8323" y="18416"/>
                  <a:pt x="8011" y="20381"/>
                  <a:pt x="7864" y="21200"/>
                </a:cubicBezTo>
                <a:cubicBezTo>
                  <a:pt x="7827" y="21413"/>
                  <a:pt x="8169" y="21595"/>
                  <a:pt x="8607" y="21595"/>
                </a:cubicBezTo>
                <a:lnTo>
                  <a:pt x="12682" y="21595"/>
                </a:lnTo>
                <a:cubicBezTo>
                  <a:pt x="13120" y="21595"/>
                  <a:pt x="13466" y="21413"/>
                  <a:pt x="13428" y="21200"/>
                </a:cubicBezTo>
                <a:cubicBezTo>
                  <a:pt x="13282" y="20381"/>
                  <a:pt x="12970" y="18416"/>
                  <a:pt x="12970" y="16546"/>
                </a:cubicBezTo>
                <a:cubicBezTo>
                  <a:pt x="12970" y="14242"/>
                  <a:pt x="13504" y="10594"/>
                  <a:pt x="12911" y="9337"/>
                </a:cubicBezTo>
                <a:cubicBezTo>
                  <a:pt x="12842" y="9190"/>
                  <a:pt x="12561" y="9095"/>
                  <a:pt x="12255" y="9084"/>
                </a:cubicBezTo>
                <a:lnTo>
                  <a:pt x="12255" y="3611"/>
                </a:lnTo>
                <a:lnTo>
                  <a:pt x="12796" y="3611"/>
                </a:lnTo>
                <a:cubicBezTo>
                  <a:pt x="12796" y="3611"/>
                  <a:pt x="13547" y="2180"/>
                  <a:pt x="15941" y="2180"/>
                </a:cubicBezTo>
                <a:cubicBezTo>
                  <a:pt x="18334" y="2180"/>
                  <a:pt x="18630" y="2608"/>
                  <a:pt x="18630" y="2608"/>
                </a:cubicBezTo>
                <a:lnTo>
                  <a:pt x="21504" y="2608"/>
                </a:lnTo>
                <a:lnTo>
                  <a:pt x="21504" y="353"/>
                </a:lnTo>
                <a:lnTo>
                  <a:pt x="18592" y="353"/>
                </a:lnTo>
                <a:cubicBezTo>
                  <a:pt x="18592" y="353"/>
                  <a:pt x="16383" y="1518"/>
                  <a:pt x="13952" y="14"/>
                </a:cubicBezTo>
                <a:cubicBezTo>
                  <a:pt x="13363" y="0"/>
                  <a:pt x="12765" y="-5"/>
                  <a:pt x="12161" y="5"/>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49" name="Rectangle"/>
          <p:cNvSpPr/>
          <p:nvPr/>
        </p:nvSpPr>
        <p:spPr>
          <a:xfrm>
            <a:off x="11909955" y="4540101"/>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50" name="Rectangle"/>
          <p:cNvSpPr/>
          <p:nvPr/>
        </p:nvSpPr>
        <p:spPr>
          <a:xfrm>
            <a:off x="17185416" y="4505445"/>
            <a:ext cx="264319" cy="1552108"/>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51" name="Shape"/>
          <p:cNvSpPr/>
          <p:nvPr/>
        </p:nvSpPr>
        <p:spPr>
          <a:xfrm flipH="1">
            <a:off x="10177041" y="45227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p:spPr>
        <p:txBody>
          <a:bodyPr lIns="50800" tIns="50800" rIns="50800" bIns="50800" anchor="ctr"/>
          <a:lstStyle/>
          <a:p>
            <a:pPr>
              <a:defRPr>
                <a:solidFill>
                  <a:srgbClr val="FFFFFF"/>
                </a:solidFill>
              </a:defRPr>
            </a:pPr>
            <a:endParaRPr/>
          </a:p>
        </p:txBody>
      </p:sp>
      <p:sp>
        <p:nvSpPr>
          <p:cNvPr id="152" name="Shape"/>
          <p:cNvSpPr/>
          <p:nvPr/>
        </p:nvSpPr>
        <p:spPr>
          <a:xfrm rot="10800000" flipH="1">
            <a:off x="11751841" y="45227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53" name="Rectangle"/>
          <p:cNvSpPr/>
          <p:nvPr/>
        </p:nvSpPr>
        <p:spPr>
          <a:xfrm>
            <a:off x="13358310" y="3006846"/>
            <a:ext cx="5539780"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54" name="Rectangle"/>
          <p:cNvSpPr/>
          <p:nvPr/>
        </p:nvSpPr>
        <p:spPr>
          <a:xfrm>
            <a:off x="18633771" y="2972190"/>
            <a:ext cx="264319" cy="1552108"/>
          </a:xfrm>
          <a:prstGeom prst="rect">
            <a:avLst/>
          </a:prstGeom>
          <a:solidFill>
            <a:srgbClr val="DA8341"/>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55" name="Shape"/>
          <p:cNvSpPr/>
          <p:nvPr/>
        </p:nvSpPr>
        <p:spPr>
          <a:xfrm flipH="1">
            <a:off x="11625396" y="298951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F0B85D"/>
          </a:solidFill>
          <a:ln w="12700">
            <a:miter lim="400000"/>
          </a:ln>
        </p:spPr>
        <p:txBody>
          <a:bodyPr lIns="50800" tIns="50800" rIns="50800" bIns="50800" anchor="ctr"/>
          <a:lstStyle/>
          <a:p>
            <a:pPr>
              <a:defRPr>
                <a:solidFill>
                  <a:srgbClr val="FFFFFF"/>
                </a:solidFill>
              </a:defRPr>
            </a:pPr>
            <a:endParaRPr/>
          </a:p>
        </p:txBody>
      </p:sp>
      <p:sp>
        <p:nvSpPr>
          <p:cNvPr id="156" name="Shape"/>
          <p:cNvSpPr/>
          <p:nvPr/>
        </p:nvSpPr>
        <p:spPr>
          <a:xfrm rot="10800000" flipH="1">
            <a:off x="13200195" y="298951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DA8341"/>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57" name="VALIDATION METRIC"/>
          <p:cNvSpPr txBox="1"/>
          <p:nvPr/>
        </p:nvSpPr>
        <p:spPr>
          <a:xfrm>
            <a:off x="15499867" y="3325441"/>
            <a:ext cx="2420463"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VALIDATION METRIC</a:t>
            </a:r>
          </a:p>
        </p:txBody>
      </p:sp>
      <p:sp>
        <p:nvSpPr>
          <p:cNvPr id="158" name="SOLUTION AT GLANCE"/>
          <p:cNvSpPr txBox="1"/>
          <p:nvPr/>
        </p:nvSpPr>
        <p:spPr>
          <a:xfrm>
            <a:off x="11040934" y="7941560"/>
            <a:ext cx="2302131"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SOLUTION AT GLANCE</a:t>
            </a:r>
          </a:p>
        </p:txBody>
      </p:sp>
      <p:sp>
        <p:nvSpPr>
          <p:cNvPr id="159" name="4"/>
          <p:cNvSpPr txBox="1"/>
          <p:nvPr/>
        </p:nvSpPr>
        <p:spPr>
          <a:xfrm>
            <a:off x="12254077" y="4849698"/>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4</a:t>
            </a:r>
          </a:p>
        </p:txBody>
      </p:sp>
      <p:sp>
        <p:nvSpPr>
          <p:cNvPr id="160" name="5"/>
          <p:cNvSpPr txBox="1"/>
          <p:nvPr/>
        </p:nvSpPr>
        <p:spPr>
          <a:xfrm>
            <a:off x="13608169" y="3233895"/>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5</a:t>
            </a:r>
          </a:p>
        </p:txBody>
      </p:sp>
      <p:sp>
        <p:nvSpPr>
          <p:cNvPr id="161" name="Clipboard"/>
          <p:cNvSpPr/>
          <p:nvPr/>
        </p:nvSpPr>
        <p:spPr>
          <a:xfrm>
            <a:off x="10949926" y="5028345"/>
            <a:ext cx="496269" cy="71262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9801" y="0"/>
                  <a:pt x="9330" y="294"/>
                  <a:pt x="8865" y="898"/>
                </a:cubicBezTo>
                <a:cubicBezTo>
                  <a:pt x="8394" y="1511"/>
                  <a:pt x="7651" y="1943"/>
                  <a:pt x="7089" y="1943"/>
                </a:cubicBezTo>
                <a:cubicBezTo>
                  <a:pt x="6826" y="1943"/>
                  <a:pt x="6299" y="1922"/>
                  <a:pt x="6037" y="1943"/>
                </a:cubicBezTo>
                <a:cubicBezTo>
                  <a:pt x="5104" y="2016"/>
                  <a:pt x="4553" y="2318"/>
                  <a:pt x="4308" y="2794"/>
                </a:cubicBezTo>
                <a:lnTo>
                  <a:pt x="1139" y="2794"/>
                </a:lnTo>
                <a:cubicBezTo>
                  <a:pt x="510" y="2794"/>
                  <a:pt x="0" y="3149"/>
                  <a:pt x="0" y="3587"/>
                </a:cubicBezTo>
                <a:lnTo>
                  <a:pt x="0" y="20807"/>
                </a:lnTo>
                <a:cubicBezTo>
                  <a:pt x="0" y="21245"/>
                  <a:pt x="510" y="21600"/>
                  <a:pt x="1139" y="21600"/>
                </a:cubicBezTo>
                <a:lnTo>
                  <a:pt x="20461" y="21600"/>
                </a:lnTo>
                <a:cubicBezTo>
                  <a:pt x="21090" y="21600"/>
                  <a:pt x="21600" y="21245"/>
                  <a:pt x="21600" y="20807"/>
                </a:cubicBezTo>
                <a:lnTo>
                  <a:pt x="21600" y="3587"/>
                </a:lnTo>
                <a:cubicBezTo>
                  <a:pt x="21600" y="3149"/>
                  <a:pt x="21090" y="2794"/>
                  <a:pt x="20461" y="2794"/>
                </a:cubicBezTo>
                <a:lnTo>
                  <a:pt x="17292" y="2794"/>
                </a:lnTo>
                <a:cubicBezTo>
                  <a:pt x="17047" y="2318"/>
                  <a:pt x="16496" y="2016"/>
                  <a:pt x="15563" y="1943"/>
                </a:cubicBezTo>
                <a:cubicBezTo>
                  <a:pt x="15301" y="1922"/>
                  <a:pt x="14774" y="1943"/>
                  <a:pt x="14511" y="1943"/>
                </a:cubicBezTo>
                <a:cubicBezTo>
                  <a:pt x="13949" y="1943"/>
                  <a:pt x="13209" y="1511"/>
                  <a:pt x="12738" y="898"/>
                </a:cubicBezTo>
                <a:cubicBezTo>
                  <a:pt x="12273" y="294"/>
                  <a:pt x="11802" y="0"/>
                  <a:pt x="10801" y="0"/>
                </a:cubicBezTo>
                <a:close/>
                <a:moveTo>
                  <a:pt x="10799" y="593"/>
                </a:moveTo>
                <a:cubicBezTo>
                  <a:pt x="11264" y="593"/>
                  <a:pt x="11644" y="857"/>
                  <a:pt x="11644" y="1181"/>
                </a:cubicBezTo>
                <a:cubicBezTo>
                  <a:pt x="11644" y="1506"/>
                  <a:pt x="11265" y="1767"/>
                  <a:pt x="10799" y="1767"/>
                </a:cubicBezTo>
                <a:cubicBezTo>
                  <a:pt x="10332" y="1767"/>
                  <a:pt x="9956" y="1506"/>
                  <a:pt x="9956" y="1181"/>
                </a:cubicBezTo>
                <a:cubicBezTo>
                  <a:pt x="9956" y="857"/>
                  <a:pt x="10333" y="593"/>
                  <a:pt x="10799" y="593"/>
                </a:cubicBezTo>
                <a:close/>
                <a:moveTo>
                  <a:pt x="1619" y="3923"/>
                </a:moveTo>
                <a:lnTo>
                  <a:pt x="4207" y="3923"/>
                </a:lnTo>
                <a:cubicBezTo>
                  <a:pt x="4263" y="4130"/>
                  <a:pt x="4364" y="4392"/>
                  <a:pt x="4364" y="4392"/>
                </a:cubicBezTo>
                <a:lnTo>
                  <a:pt x="10799" y="4392"/>
                </a:lnTo>
                <a:lnTo>
                  <a:pt x="17236" y="4392"/>
                </a:lnTo>
                <a:cubicBezTo>
                  <a:pt x="17236" y="4392"/>
                  <a:pt x="17337" y="4130"/>
                  <a:pt x="17393" y="3923"/>
                </a:cubicBezTo>
                <a:lnTo>
                  <a:pt x="19981" y="3923"/>
                </a:lnTo>
                <a:lnTo>
                  <a:pt x="19981" y="20471"/>
                </a:lnTo>
                <a:lnTo>
                  <a:pt x="1619" y="20471"/>
                </a:lnTo>
                <a:lnTo>
                  <a:pt x="1619" y="3923"/>
                </a:ln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62"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a:effectLst>
            <a:outerShdw blurRad="254000" dist="162150" dir="531129"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63"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164" name="Dingbat Tick"/>
          <p:cNvSpPr/>
          <p:nvPr/>
        </p:nvSpPr>
        <p:spPr>
          <a:xfrm>
            <a:off x="12227455" y="3463863"/>
            <a:ext cx="635001" cy="60341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65"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166"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
        <p:nvSpPr>
          <p:cNvPr id="168" name="PROJECT  METRICS"/>
          <p:cNvSpPr txBox="1"/>
          <p:nvPr/>
        </p:nvSpPr>
        <p:spPr>
          <a:xfrm>
            <a:off x="13977723" y="4848197"/>
            <a:ext cx="2568041"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PROJECT  METRICS</a:t>
            </a:r>
          </a:p>
        </p:txBody>
      </p:sp>
      <p:sp>
        <p:nvSpPr>
          <p:cNvPr id="169" name="MARKET RESEARCH"/>
          <p:cNvSpPr txBox="1"/>
          <p:nvPr/>
        </p:nvSpPr>
        <p:spPr>
          <a:xfrm>
            <a:off x="11892284" y="6360351"/>
            <a:ext cx="3081205"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MARKET RESEARCH</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ctangle"/>
          <p:cNvSpPr/>
          <p:nvPr/>
        </p:nvSpPr>
        <p:spPr>
          <a:xfrm>
            <a:off x="3045239" y="4547850"/>
            <a:ext cx="8326738" cy="719150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lgn="just">
              <a:lnSpc>
                <a:spcPct val="115000"/>
              </a:lnSpc>
              <a:spcAft>
                <a:spcPts val="1000"/>
              </a:spcAft>
            </a:pPr>
            <a:r>
              <a:rPr lang="en-IN" sz="3200" dirty="0">
                <a:latin typeface="Calibri"/>
                <a:ea typeface="Calibri"/>
                <a:cs typeface="Times New Roman"/>
              </a:rPr>
              <a:t>In our financial organisation, we have close to ~1300000+ calls coming in looking for enquiries about their </a:t>
            </a:r>
            <a:r>
              <a:rPr lang="en-IN" sz="3200" dirty="0" smtClean="0">
                <a:latin typeface="Calibri"/>
                <a:ea typeface="Calibri"/>
                <a:cs typeface="Times New Roman"/>
              </a:rPr>
              <a:t>loan/account enquiries</a:t>
            </a:r>
            <a:r>
              <a:rPr lang="en-IN" sz="3200" dirty="0">
                <a:latin typeface="Calibri"/>
                <a:ea typeface="Calibri"/>
                <a:cs typeface="Times New Roman"/>
              </a:rPr>
              <a:t>. Each customer care executive handles on an average 300 calls and we have received feedback comments where customers were satisfied 75% of the times </a:t>
            </a:r>
            <a:r>
              <a:rPr lang="en-IN" sz="3200" dirty="0" smtClean="0">
                <a:latin typeface="Calibri"/>
                <a:ea typeface="Calibri"/>
                <a:cs typeface="Times New Roman"/>
              </a:rPr>
              <a:t>&amp; have to come to branch to clarify their queries. We </a:t>
            </a:r>
            <a:r>
              <a:rPr lang="en-IN" sz="3200" dirty="0">
                <a:latin typeface="Calibri"/>
                <a:ea typeface="Calibri"/>
                <a:cs typeface="Times New Roman"/>
              </a:rPr>
              <a:t>are aiming to take this satisfaction meter to 90</a:t>
            </a:r>
            <a:r>
              <a:rPr lang="en-IN" sz="3200" dirty="0" smtClean="0">
                <a:latin typeface="Calibri"/>
                <a:ea typeface="Calibri"/>
                <a:cs typeface="Times New Roman"/>
              </a:rPr>
              <a:t>% and stop people from coming </a:t>
            </a:r>
            <a:r>
              <a:rPr lang="en-IN" sz="3200" smtClean="0">
                <a:latin typeface="Calibri"/>
                <a:ea typeface="Calibri"/>
                <a:cs typeface="Times New Roman"/>
              </a:rPr>
              <a:t>to branches.</a:t>
            </a:r>
            <a:endParaRPr lang="en-IN" sz="3200" dirty="0">
              <a:latin typeface="Calibri"/>
              <a:ea typeface="Calibri"/>
              <a:cs typeface="Times New Roman"/>
            </a:endParaRPr>
          </a:p>
          <a:p>
            <a:pPr>
              <a:defRPr>
                <a:solidFill>
                  <a:srgbClr val="FFFFFF"/>
                </a:solidFill>
              </a:defRPr>
            </a:pPr>
            <a:endParaRPr dirty="0"/>
          </a:p>
        </p:txBody>
      </p:sp>
      <p:sp>
        <p:nvSpPr>
          <p:cNvPr id="172" name="Rectangle"/>
          <p:cNvSpPr/>
          <p:nvPr/>
        </p:nvSpPr>
        <p:spPr>
          <a:xfrm>
            <a:off x="3045239" y="3850113"/>
            <a:ext cx="8326738" cy="712624"/>
          </a:xfrm>
          <a:prstGeom prst="rect">
            <a:avLst/>
          </a:prstGeom>
          <a:solidFill>
            <a:srgbClr val="CA555B"/>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73" name="PROBLEM STATEMENT"/>
          <p:cNvSpPr txBox="1"/>
          <p:nvPr/>
        </p:nvSpPr>
        <p:spPr>
          <a:xfrm>
            <a:off x="4706115" y="3965125"/>
            <a:ext cx="500498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b="1" spc="250">
                <a:solidFill>
                  <a:srgbClr val="FFFFFF"/>
                </a:solidFill>
                <a:latin typeface="Helvetica"/>
                <a:ea typeface="Helvetica"/>
                <a:cs typeface="Helvetica"/>
                <a:sym typeface="Helvetica"/>
              </a:defRPr>
            </a:lvl1pPr>
          </a:lstStyle>
          <a:p>
            <a:r>
              <a:t>PROBLEM STATEMENT</a:t>
            </a:r>
          </a:p>
        </p:txBody>
      </p:sp>
      <p:sp>
        <p:nvSpPr>
          <p:cNvPr id="174" name="Search"/>
          <p:cNvSpPr/>
          <p:nvPr/>
        </p:nvSpPr>
        <p:spPr>
          <a:xfrm>
            <a:off x="17555728" y="937520"/>
            <a:ext cx="555553" cy="651138"/>
          </a:xfrm>
          <a:custGeom>
            <a:avLst/>
            <a:gdLst/>
            <a:ahLst/>
            <a:cxnLst>
              <a:cxn ang="0">
                <a:pos x="wd2" y="hd2"/>
              </a:cxn>
              <a:cxn ang="5400000">
                <a:pos x="wd2" y="hd2"/>
              </a:cxn>
              <a:cxn ang="10800000">
                <a:pos x="wd2" y="hd2"/>
              </a:cxn>
              <a:cxn ang="16200000">
                <a:pos x="wd2" y="hd2"/>
              </a:cxn>
            </a:cxnLst>
            <a:rect l="0" t="0" r="r" b="b"/>
            <a:pathLst>
              <a:path w="20400" h="21502"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75" name="Rectangle"/>
          <p:cNvSpPr/>
          <p:nvPr/>
        </p:nvSpPr>
        <p:spPr>
          <a:xfrm>
            <a:off x="18612352" y="397449"/>
            <a:ext cx="5539780" cy="151745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76" name="Rectangle"/>
          <p:cNvSpPr/>
          <p:nvPr/>
        </p:nvSpPr>
        <p:spPr>
          <a:xfrm>
            <a:off x="23887813" y="362793"/>
            <a:ext cx="264319" cy="1552109"/>
          </a:xfrm>
          <a:prstGeom prst="rect">
            <a:avLst/>
          </a:prstGeom>
          <a:solidFill>
            <a:srgbClr val="CA555B"/>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77" name="Shape"/>
          <p:cNvSpPr/>
          <p:nvPr/>
        </p:nvSpPr>
        <p:spPr>
          <a:xfrm flipH="1">
            <a:off x="16879437" y="380122"/>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E86069"/>
          </a:solidFill>
          <a:ln w="12700">
            <a:miter lim="400000"/>
          </a:ln>
        </p:spPr>
        <p:txBody>
          <a:bodyPr lIns="50800" tIns="50800" rIns="50800" bIns="50800" anchor="ctr"/>
          <a:lstStyle/>
          <a:p>
            <a:pPr>
              <a:defRPr>
                <a:solidFill>
                  <a:srgbClr val="FFFFFF"/>
                </a:solidFill>
              </a:defRPr>
            </a:pPr>
            <a:endParaRPr/>
          </a:p>
        </p:txBody>
      </p:sp>
      <p:sp>
        <p:nvSpPr>
          <p:cNvPr id="178" name="Shape"/>
          <p:cNvSpPr/>
          <p:nvPr/>
        </p:nvSpPr>
        <p:spPr>
          <a:xfrm rot="10800000" flipH="1">
            <a:off x="18454237" y="380122"/>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CA555B"/>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79" name="OPPORTUNITY ANALYSIS"/>
          <p:cNvSpPr txBox="1"/>
          <p:nvPr/>
        </p:nvSpPr>
        <p:spPr>
          <a:xfrm>
            <a:off x="20384050" y="707048"/>
            <a:ext cx="3119082"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OPPORTUNITY ANALYSIS</a:t>
            </a:r>
          </a:p>
        </p:txBody>
      </p:sp>
      <p:sp>
        <p:nvSpPr>
          <p:cNvPr id="180" name="1"/>
          <p:cNvSpPr txBox="1"/>
          <p:nvPr/>
        </p:nvSpPr>
        <p:spPr>
          <a:xfrm>
            <a:off x="18931073" y="707048"/>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1</a:t>
            </a:r>
          </a:p>
        </p:txBody>
      </p:sp>
      <p:sp>
        <p:nvSpPr>
          <p:cNvPr id="181" name="Paint Splatter"/>
          <p:cNvSpPr/>
          <p:nvPr/>
        </p:nvSpPr>
        <p:spPr>
          <a:xfrm>
            <a:off x="17278495" y="851840"/>
            <a:ext cx="832787" cy="822497"/>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5"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82"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183"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184" name="Rectangle"/>
          <p:cNvSpPr/>
          <p:nvPr/>
        </p:nvSpPr>
        <p:spPr>
          <a:xfrm>
            <a:off x="12529663" y="4904408"/>
            <a:ext cx="11163238" cy="7191505"/>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85" name="Rectangle"/>
          <p:cNvSpPr/>
          <p:nvPr/>
        </p:nvSpPr>
        <p:spPr>
          <a:xfrm>
            <a:off x="12337504" y="3821626"/>
            <a:ext cx="11236893" cy="712624"/>
          </a:xfrm>
          <a:prstGeom prst="rect">
            <a:avLst/>
          </a:prstGeom>
          <a:solidFill>
            <a:srgbClr val="CA555B"/>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86" name="LIST OF PAIN POINTS"/>
          <p:cNvSpPr txBox="1"/>
          <p:nvPr/>
        </p:nvSpPr>
        <p:spPr>
          <a:xfrm>
            <a:off x="15405230" y="3966859"/>
            <a:ext cx="500498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b="1" spc="250">
                <a:solidFill>
                  <a:srgbClr val="FFFFFF"/>
                </a:solidFill>
                <a:latin typeface="Helvetica"/>
                <a:ea typeface="Helvetica"/>
                <a:cs typeface="Helvetica"/>
                <a:sym typeface="Helvetica"/>
              </a:defRPr>
            </a:lvl1pPr>
          </a:lstStyle>
          <a:p>
            <a:r>
              <a:t>LIST OF PAIN POINTS</a:t>
            </a:r>
          </a:p>
        </p:txBody>
      </p:sp>
      <p:sp>
        <p:nvSpPr>
          <p:cNvPr id="187" name="Shape"/>
          <p:cNvSpPr/>
          <p:nvPr/>
        </p:nvSpPr>
        <p:spPr>
          <a:xfrm>
            <a:off x="16775827" y="7701191"/>
            <a:ext cx="2461654" cy="3541191"/>
          </a:xfrm>
          <a:custGeom>
            <a:avLst/>
            <a:gdLst/>
            <a:ahLst/>
            <a:cxnLst>
              <a:cxn ang="0">
                <a:pos x="wd2" y="hd2"/>
              </a:cxn>
              <a:cxn ang="5400000">
                <a:pos x="wd2" y="hd2"/>
              </a:cxn>
              <a:cxn ang="10800000">
                <a:pos x="wd2" y="hd2"/>
              </a:cxn>
              <a:cxn ang="16200000">
                <a:pos x="wd2" y="hd2"/>
              </a:cxn>
            </a:cxnLst>
            <a:rect l="0" t="0" r="r" b="b"/>
            <a:pathLst>
              <a:path w="21054" h="21598" extrusionOk="0">
                <a:moveTo>
                  <a:pt x="9241" y="0"/>
                </a:moveTo>
                <a:cubicBezTo>
                  <a:pt x="8623" y="3"/>
                  <a:pt x="8010" y="322"/>
                  <a:pt x="8004" y="946"/>
                </a:cubicBezTo>
                <a:cubicBezTo>
                  <a:pt x="7999" y="1470"/>
                  <a:pt x="7929" y="8910"/>
                  <a:pt x="7929" y="8910"/>
                </a:cubicBezTo>
                <a:cubicBezTo>
                  <a:pt x="7929" y="8910"/>
                  <a:pt x="7821" y="8926"/>
                  <a:pt x="7701" y="8942"/>
                </a:cubicBezTo>
                <a:cubicBezTo>
                  <a:pt x="7581" y="8958"/>
                  <a:pt x="7449" y="8974"/>
                  <a:pt x="7399" y="8974"/>
                </a:cubicBezTo>
                <a:cubicBezTo>
                  <a:pt x="7399" y="8974"/>
                  <a:pt x="5801" y="2575"/>
                  <a:pt x="5675" y="1884"/>
                </a:cubicBezTo>
                <a:cubicBezTo>
                  <a:pt x="5460" y="700"/>
                  <a:pt x="3262" y="854"/>
                  <a:pt x="3420" y="2122"/>
                </a:cubicBezTo>
                <a:cubicBezTo>
                  <a:pt x="3487" y="2667"/>
                  <a:pt x="4637" y="9621"/>
                  <a:pt x="4637" y="9621"/>
                </a:cubicBezTo>
                <a:lnTo>
                  <a:pt x="4100" y="9812"/>
                </a:lnTo>
                <a:cubicBezTo>
                  <a:pt x="4100" y="9812"/>
                  <a:pt x="2546" y="6213"/>
                  <a:pt x="2124" y="5128"/>
                </a:cubicBezTo>
                <a:cubicBezTo>
                  <a:pt x="1683" y="3995"/>
                  <a:pt x="-325" y="4416"/>
                  <a:pt x="45" y="5576"/>
                </a:cubicBezTo>
                <a:cubicBezTo>
                  <a:pt x="204" y="6073"/>
                  <a:pt x="930" y="9056"/>
                  <a:pt x="1691" y="11289"/>
                </a:cubicBezTo>
                <a:cubicBezTo>
                  <a:pt x="2402" y="14522"/>
                  <a:pt x="3401" y="16636"/>
                  <a:pt x="3675" y="19027"/>
                </a:cubicBezTo>
                <a:cubicBezTo>
                  <a:pt x="3774" y="19888"/>
                  <a:pt x="3796" y="20762"/>
                  <a:pt x="3791" y="21598"/>
                </a:cubicBezTo>
                <a:cubicBezTo>
                  <a:pt x="5651" y="21485"/>
                  <a:pt x="7518" y="21439"/>
                  <a:pt x="9385" y="21459"/>
                </a:cubicBezTo>
                <a:cubicBezTo>
                  <a:pt x="10690" y="21473"/>
                  <a:pt x="11995" y="21519"/>
                  <a:pt x="13296" y="21598"/>
                </a:cubicBezTo>
                <a:cubicBezTo>
                  <a:pt x="13296" y="18355"/>
                  <a:pt x="17266" y="16479"/>
                  <a:pt x="18181" y="15015"/>
                </a:cubicBezTo>
                <a:cubicBezTo>
                  <a:pt x="18213" y="14964"/>
                  <a:pt x="19620" y="12585"/>
                  <a:pt x="20198" y="11608"/>
                </a:cubicBezTo>
                <a:cubicBezTo>
                  <a:pt x="20356" y="11341"/>
                  <a:pt x="20444" y="11057"/>
                  <a:pt x="20458" y="10768"/>
                </a:cubicBezTo>
                <a:cubicBezTo>
                  <a:pt x="20485" y="10213"/>
                  <a:pt x="20558" y="9282"/>
                  <a:pt x="20735" y="9028"/>
                </a:cubicBezTo>
                <a:cubicBezTo>
                  <a:pt x="21275" y="8248"/>
                  <a:pt x="21229" y="7659"/>
                  <a:pt x="19813" y="7927"/>
                </a:cubicBezTo>
                <a:cubicBezTo>
                  <a:pt x="18121" y="8247"/>
                  <a:pt x="17427" y="10409"/>
                  <a:pt x="17427" y="10409"/>
                </a:cubicBezTo>
                <a:lnTo>
                  <a:pt x="16041" y="12125"/>
                </a:lnTo>
                <a:lnTo>
                  <a:pt x="15280" y="12313"/>
                </a:lnTo>
                <a:lnTo>
                  <a:pt x="14521" y="9417"/>
                </a:lnTo>
                <a:cubicBezTo>
                  <a:pt x="14521" y="9417"/>
                  <a:pt x="14899" y="2984"/>
                  <a:pt x="15008" y="1961"/>
                </a:cubicBezTo>
                <a:cubicBezTo>
                  <a:pt x="15120" y="912"/>
                  <a:pt x="13017" y="708"/>
                  <a:pt x="12778" y="1791"/>
                </a:cubicBezTo>
                <a:cubicBezTo>
                  <a:pt x="12639" y="2422"/>
                  <a:pt x="11563" y="7848"/>
                  <a:pt x="11333" y="8824"/>
                </a:cubicBezTo>
                <a:lnTo>
                  <a:pt x="10797" y="8800"/>
                </a:lnTo>
                <a:cubicBezTo>
                  <a:pt x="10797" y="8800"/>
                  <a:pt x="10538" y="1503"/>
                  <a:pt x="10513" y="956"/>
                </a:cubicBezTo>
                <a:cubicBezTo>
                  <a:pt x="10483" y="313"/>
                  <a:pt x="9859" y="-2"/>
                  <a:pt x="9241" y="0"/>
                </a:cubicBezTo>
                <a:close/>
              </a:path>
            </a:pathLst>
          </a:custGeom>
          <a:solidFill>
            <a:srgbClr val="CA555B"/>
          </a:solidFill>
          <a:ln w="12700">
            <a:miter lim="400000"/>
          </a:ln>
          <a:effectLst>
            <a:outerShdw blurRad="139700" dist="110403" dir="5400000" rotWithShape="0">
              <a:schemeClr val="accent6">
                <a:satOff val="1848"/>
                <a:lumOff val="-15262"/>
                <a:alpha val="20317"/>
              </a:schemeClr>
            </a:outerShdw>
          </a:effectLst>
        </p:spPr>
        <p:txBody>
          <a:bodyPr lIns="50800" tIns="50800" rIns="50800" bIns="50800" anchor="ctr"/>
          <a:lstStyle/>
          <a:p>
            <a:pPr>
              <a:defRPr>
                <a:solidFill>
                  <a:srgbClr val="FFFFFF"/>
                </a:solidFill>
              </a:defRPr>
            </a:pPr>
            <a:endParaRPr/>
          </a:p>
        </p:txBody>
      </p:sp>
      <p:sp>
        <p:nvSpPr>
          <p:cNvPr id="188" name="Line"/>
          <p:cNvSpPr/>
          <p:nvPr/>
        </p:nvSpPr>
        <p:spPr>
          <a:xfrm flipV="1">
            <a:off x="18328141" y="7095270"/>
            <a:ext cx="1" cy="643858"/>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89" name="Line"/>
          <p:cNvSpPr/>
          <p:nvPr/>
        </p:nvSpPr>
        <p:spPr>
          <a:xfrm>
            <a:off x="18348053" y="7103072"/>
            <a:ext cx="1028254" cy="1"/>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0" name="Line"/>
          <p:cNvSpPr/>
          <p:nvPr/>
        </p:nvSpPr>
        <p:spPr>
          <a:xfrm>
            <a:off x="15996713" y="8514328"/>
            <a:ext cx="555553" cy="1"/>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1" name="Line"/>
          <p:cNvSpPr/>
          <p:nvPr/>
        </p:nvSpPr>
        <p:spPr>
          <a:xfrm flipV="1">
            <a:off x="17809048" y="6044178"/>
            <a:ext cx="1" cy="1406328"/>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2" name="PAIN POINT"/>
          <p:cNvSpPr txBox="1"/>
          <p:nvPr/>
        </p:nvSpPr>
        <p:spPr>
          <a:xfrm>
            <a:off x="14248099" y="9223113"/>
            <a:ext cx="2527728"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r">
              <a:lnSpc>
                <a:spcPct val="120000"/>
              </a:lnSpc>
              <a:defRPr sz="2000" spc="140">
                <a:solidFill>
                  <a:schemeClr val="accent6">
                    <a:satOff val="1848"/>
                    <a:lumOff val="-15262"/>
                  </a:schemeClr>
                </a:solidFill>
                <a:latin typeface="Gill Sans"/>
                <a:ea typeface="Gill Sans"/>
                <a:cs typeface="Gill Sans"/>
                <a:sym typeface="Gill Sans"/>
              </a:defRPr>
            </a:lvl1pPr>
          </a:lstStyle>
          <a:p>
            <a:r>
              <a:rPr lang="en-US" dirty="0" smtClean="0"/>
              <a:t>Manual Approach  in handling tickets</a:t>
            </a:r>
            <a:r>
              <a:rPr dirty="0" smtClean="0"/>
              <a:t> </a:t>
            </a:r>
            <a:endParaRPr dirty="0"/>
          </a:p>
        </p:txBody>
      </p:sp>
      <p:sp>
        <p:nvSpPr>
          <p:cNvPr id="193" name="PAIN POINT"/>
          <p:cNvSpPr txBox="1"/>
          <p:nvPr/>
        </p:nvSpPr>
        <p:spPr>
          <a:xfrm>
            <a:off x="19375964" y="6703932"/>
            <a:ext cx="4198433" cy="807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sz="2000" spc="140">
                <a:solidFill>
                  <a:schemeClr val="accent6">
                    <a:satOff val="1848"/>
                    <a:lumOff val="-15262"/>
                  </a:schemeClr>
                </a:solidFill>
                <a:latin typeface="Gill Sans"/>
                <a:ea typeface="Gill Sans"/>
                <a:cs typeface="Gill Sans"/>
                <a:sym typeface="Gill Sans"/>
              </a:defRPr>
            </a:lvl1pPr>
          </a:lstStyle>
          <a:p>
            <a:r>
              <a:rPr lang="en-IN" dirty="0" smtClean="0"/>
              <a:t>A non-uniform training pattern for customer care</a:t>
            </a:r>
            <a:endParaRPr dirty="0"/>
          </a:p>
        </p:txBody>
      </p:sp>
      <p:sp>
        <p:nvSpPr>
          <p:cNvPr id="194" name="Line"/>
          <p:cNvSpPr/>
          <p:nvPr/>
        </p:nvSpPr>
        <p:spPr>
          <a:xfrm>
            <a:off x="19232250" y="8911409"/>
            <a:ext cx="712624" cy="1"/>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5" name="PAIN POINT"/>
          <p:cNvSpPr txBox="1"/>
          <p:nvPr/>
        </p:nvSpPr>
        <p:spPr>
          <a:xfrm>
            <a:off x="14585540" y="5361873"/>
            <a:ext cx="6447014"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sz="2000" spc="140">
                <a:solidFill>
                  <a:schemeClr val="accent6">
                    <a:satOff val="1848"/>
                    <a:lumOff val="-15262"/>
                  </a:schemeClr>
                </a:solidFill>
                <a:latin typeface="Gill Sans"/>
                <a:ea typeface="Gill Sans"/>
                <a:cs typeface="Gill Sans"/>
                <a:sym typeface="Gill Sans"/>
              </a:defRPr>
            </a:lvl1pPr>
          </a:lstStyle>
          <a:p>
            <a:r>
              <a:rPr lang="en-IN" dirty="0" smtClean="0"/>
              <a:t>Too much data to handle</a:t>
            </a:r>
            <a:endParaRPr dirty="0"/>
          </a:p>
        </p:txBody>
      </p:sp>
      <p:sp>
        <p:nvSpPr>
          <p:cNvPr id="196" name="PAIN POINT"/>
          <p:cNvSpPr txBox="1"/>
          <p:nvPr/>
        </p:nvSpPr>
        <p:spPr>
          <a:xfrm>
            <a:off x="12529663" y="6640841"/>
            <a:ext cx="3043505"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r">
              <a:lnSpc>
                <a:spcPct val="120000"/>
              </a:lnSpc>
              <a:defRPr sz="2000" spc="140">
                <a:solidFill>
                  <a:schemeClr val="accent6">
                    <a:satOff val="1848"/>
                    <a:lumOff val="-15262"/>
                  </a:schemeClr>
                </a:solidFill>
                <a:latin typeface="Gill Sans"/>
                <a:ea typeface="Gill Sans"/>
                <a:cs typeface="Gill Sans"/>
                <a:sym typeface="Gill Sans"/>
              </a:defRPr>
            </a:lvl1pPr>
          </a:lstStyle>
          <a:p>
            <a:r>
              <a:rPr lang="en-IN" dirty="0" smtClean="0"/>
              <a:t>In variant Wait Time for customers calling </a:t>
            </a:r>
            <a:r>
              <a:rPr dirty="0" smtClean="0"/>
              <a:t> </a:t>
            </a:r>
            <a:endParaRPr dirty="0"/>
          </a:p>
        </p:txBody>
      </p:sp>
      <p:sp>
        <p:nvSpPr>
          <p:cNvPr id="197" name="Line"/>
          <p:cNvSpPr/>
          <p:nvPr/>
        </p:nvSpPr>
        <p:spPr>
          <a:xfrm flipV="1">
            <a:off x="17295612" y="7095270"/>
            <a:ext cx="1" cy="643858"/>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8" name="Line"/>
          <p:cNvSpPr/>
          <p:nvPr/>
        </p:nvSpPr>
        <p:spPr>
          <a:xfrm>
            <a:off x="15710075" y="7061468"/>
            <a:ext cx="1586229" cy="1"/>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9"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200"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
        <p:nvSpPr>
          <p:cNvPr id="202" name="PAIN POINT"/>
          <p:cNvSpPr txBox="1"/>
          <p:nvPr/>
        </p:nvSpPr>
        <p:spPr>
          <a:xfrm>
            <a:off x="19740646" y="9624962"/>
            <a:ext cx="4033754"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lnSpc>
                <a:spcPct val="120000"/>
              </a:lnSpc>
              <a:defRPr sz="2000" spc="140">
                <a:solidFill>
                  <a:schemeClr val="accent6">
                    <a:satOff val="1848"/>
                    <a:lumOff val="-15262"/>
                  </a:schemeClr>
                </a:solidFill>
                <a:latin typeface="Gill Sans"/>
                <a:ea typeface="Gill Sans"/>
                <a:cs typeface="Gill Sans"/>
                <a:sym typeface="Gill Sans"/>
              </a:defRPr>
            </a:lvl1pPr>
          </a:lstStyle>
          <a:p>
            <a:r>
              <a:rPr lang="en-IN" dirty="0" smtClean="0"/>
              <a:t>Need proper guidance on routing/managing Tickets</a:t>
            </a:r>
            <a:r>
              <a:rPr dirty="0" smtClean="0"/>
              <a:t> </a:t>
            </a:r>
            <a:endParaRPr dirty="0"/>
          </a:p>
        </p:txBody>
      </p:sp>
      <p:sp>
        <p:nvSpPr>
          <p:cNvPr id="203" name="Line"/>
          <p:cNvSpPr/>
          <p:nvPr/>
        </p:nvSpPr>
        <p:spPr>
          <a:xfrm>
            <a:off x="16006809" y="8500161"/>
            <a:ext cx="1" cy="822497"/>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204" name="Line"/>
          <p:cNvSpPr/>
          <p:nvPr/>
        </p:nvSpPr>
        <p:spPr>
          <a:xfrm>
            <a:off x="20006498" y="8901190"/>
            <a:ext cx="1" cy="651137"/>
          </a:xfrm>
          <a:prstGeom prst="line">
            <a:avLst/>
          </a:prstGeom>
          <a:ln w="12700">
            <a:solidFill>
              <a:srgbClr val="5A5F5E"/>
            </a:solidFill>
            <a:custDash>
              <a:ds d="600000" sp="600000"/>
            </a:custDash>
            <a:miter lim="400000"/>
          </a:ln>
        </p:spPr>
        <p:txBody>
          <a:bodyPr lIns="50800" tIns="50800" rIns="50800" bIns="50800" anchor="ct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207"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208" name="Rectangle"/>
          <p:cNvSpPr/>
          <p:nvPr/>
        </p:nvSpPr>
        <p:spPr>
          <a:xfrm>
            <a:off x="18475208" y="397450"/>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09" name="Rectangle"/>
          <p:cNvSpPr/>
          <p:nvPr/>
        </p:nvSpPr>
        <p:spPr>
          <a:xfrm>
            <a:off x="23750669" y="362794"/>
            <a:ext cx="264320" cy="1552108"/>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10" name="Shape"/>
          <p:cNvSpPr/>
          <p:nvPr/>
        </p:nvSpPr>
        <p:spPr>
          <a:xfrm flipH="1">
            <a:off x="16742294" y="380122"/>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2F6B8A"/>
          </a:solidFill>
          <a:ln w="12700">
            <a:miter lim="400000"/>
          </a:ln>
        </p:spPr>
        <p:txBody>
          <a:bodyPr lIns="50800" tIns="50800" rIns="50800" bIns="50800" anchor="ctr"/>
          <a:lstStyle/>
          <a:p>
            <a:pPr>
              <a:defRPr>
                <a:solidFill>
                  <a:srgbClr val="FFFFFF"/>
                </a:solidFill>
              </a:defRPr>
            </a:pPr>
            <a:endParaRPr/>
          </a:p>
        </p:txBody>
      </p:sp>
      <p:sp>
        <p:nvSpPr>
          <p:cNvPr id="211" name="Shape"/>
          <p:cNvSpPr/>
          <p:nvPr/>
        </p:nvSpPr>
        <p:spPr>
          <a:xfrm rot="10800000" flipH="1">
            <a:off x="18317094" y="380122"/>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26556E"/>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212" name="SOLUTION AT GLANCE"/>
          <p:cNvSpPr txBox="1"/>
          <p:nvPr/>
        </p:nvSpPr>
        <p:spPr>
          <a:xfrm>
            <a:off x="21111373" y="682917"/>
            <a:ext cx="2302131"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SOLUTION AT GLANCE</a:t>
            </a:r>
          </a:p>
        </p:txBody>
      </p:sp>
      <p:sp>
        <p:nvSpPr>
          <p:cNvPr id="213" name="2"/>
          <p:cNvSpPr txBox="1"/>
          <p:nvPr/>
        </p:nvSpPr>
        <p:spPr>
          <a:xfrm>
            <a:off x="18819330" y="707047"/>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2</a:t>
            </a:r>
          </a:p>
        </p:txBody>
      </p:sp>
      <p:sp>
        <p:nvSpPr>
          <p:cNvPr id="214" name="Clipboard"/>
          <p:cNvSpPr/>
          <p:nvPr/>
        </p:nvSpPr>
        <p:spPr>
          <a:xfrm>
            <a:off x="17515178" y="885694"/>
            <a:ext cx="496269" cy="71262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9801" y="0"/>
                  <a:pt x="9330" y="294"/>
                  <a:pt x="8865" y="898"/>
                </a:cubicBezTo>
                <a:cubicBezTo>
                  <a:pt x="8394" y="1511"/>
                  <a:pt x="7651" y="1943"/>
                  <a:pt x="7089" y="1943"/>
                </a:cubicBezTo>
                <a:cubicBezTo>
                  <a:pt x="6826" y="1943"/>
                  <a:pt x="6299" y="1922"/>
                  <a:pt x="6037" y="1943"/>
                </a:cubicBezTo>
                <a:cubicBezTo>
                  <a:pt x="5104" y="2016"/>
                  <a:pt x="4553" y="2318"/>
                  <a:pt x="4308" y="2794"/>
                </a:cubicBezTo>
                <a:lnTo>
                  <a:pt x="1139" y="2794"/>
                </a:lnTo>
                <a:cubicBezTo>
                  <a:pt x="510" y="2794"/>
                  <a:pt x="0" y="3149"/>
                  <a:pt x="0" y="3587"/>
                </a:cubicBezTo>
                <a:lnTo>
                  <a:pt x="0" y="20807"/>
                </a:lnTo>
                <a:cubicBezTo>
                  <a:pt x="0" y="21245"/>
                  <a:pt x="510" y="21600"/>
                  <a:pt x="1139" y="21600"/>
                </a:cubicBezTo>
                <a:lnTo>
                  <a:pt x="20461" y="21600"/>
                </a:lnTo>
                <a:cubicBezTo>
                  <a:pt x="21090" y="21600"/>
                  <a:pt x="21600" y="21245"/>
                  <a:pt x="21600" y="20807"/>
                </a:cubicBezTo>
                <a:lnTo>
                  <a:pt x="21600" y="3587"/>
                </a:lnTo>
                <a:cubicBezTo>
                  <a:pt x="21600" y="3149"/>
                  <a:pt x="21090" y="2794"/>
                  <a:pt x="20461" y="2794"/>
                </a:cubicBezTo>
                <a:lnTo>
                  <a:pt x="17292" y="2794"/>
                </a:lnTo>
                <a:cubicBezTo>
                  <a:pt x="17047" y="2318"/>
                  <a:pt x="16496" y="2016"/>
                  <a:pt x="15563" y="1943"/>
                </a:cubicBezTo>
                <a:cubicBezTo>
                  <a:pt x="15301" y="1922"/>
                  <a:pt x="14774" y="1943"/>
                  <a:pt x="14511" y="1943"/>
                </a:cubicBezTo>
                <a:cubicBezTo>
                  <a:pt x="13949" y="1943"/>
                  <a:pt x="13209" y="1511"/>
                  <a:pt x="12738" y="898"/>
                </a:cubicBezTo>
                <a:cubicBezTo>
                  <a:pt x="12273" y="294"/>
                  <a:pt x="11802" y="0"/>
                  <a:pt x="10801" y="0"/>
                </a:cubicBezTo>
                <a:close/>
                <a:moveTo>
                  <a:pt x="10799" y="593"/>
                </a:moveTo>
                <a:cubicBezTo>
                  <a:pt x="11264" y="593"/>
                  <a:pt x="11644" y="857"/>
                  <a:pt x="11644" y="1181"/>
                </a:cubicBezTo>
                <a:cubicBezTo>
                  <a:pt x="11644" y="1506"/>
                  <a:pt x="11265" y="1767"/>
                  <a:pt x="10799" y="1767"/>
                </a:cubicBezTo>
                <a:cubicBezTo>
                  <a:pt x="10332" y="1767"/>
                  <a:pt x="9956" y="1506"/>
                  <a:pt x="9956" y="1181"/>
                </a:cubicBezTo>
                <a:cubicBezTo>
                  <a:pt x="9956" y="857"/>
                  <a:pt x="10333" y="593"/>
                  <a:pt x="10799" y="593"/>
                </a:cubicBezTo>
                <a:close/>
                <a:moveTo>
                  <a:pt x="1619" y="3923"/>
                </a:moveTo>
                <a:lnTo>
                  <a:pt x="4207" y="3923"/>
                </a:lnTo>
                <a:cubicBezTo>
                  <a:pt x="4263" y="4130"/>
                  <a:pt x="4364" y="4392"/>
                  <a:pt x="4364" y="4392"/>
                </a:cubicBezTo>
                <a:lnTo>
                  <a:pt x="10799" y="4392"/>
                </a:lnTo>
                <a:lnTo>
                  <a:pt x="17236" y="4392"/>
                </a:lnTo>
                <a:cubicBezTo>
                  <a:pt x="17236" y="4392"/>
                  <a:pt x="17337" y="4130"/>
                  <a:pt x="17393" y="3923"/>
                </a:cubicBezTo>
                <a:lnTo>
                  <a:pt x="19981" y="3923"/>
                </a:lnTo>
                <a:lnTo>
                  <a:pt x="19981" y="20471"/>
                </a:lnTo>
                <a:lnTo>
                  <a:pt x="1619" y="20471"/>
                </a:lnTo>
                <a:lnTo>
                  <a:pt x="1619" y="3923"/>
                </a:ln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215"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216"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
        <p:nvSpPr>
          <p:cNvPr id="218" name="Rectangle"/>
          <p:cNvSpPr/>
          <p:nvPr/>
        </p:nvSpPr>
        <p:spPr>
          <a:xfrm>
            <a:off x="2711943" y="4485401"/>
            <a:ext cx="10664848" cy="5047769"/>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lgn="just">
              <a:lnSpc>
                <a:spcPct val="115000"/>
              </a:lnSpc>
              <a:spcAft>
                <a:spcPts val="1000"/>
              </a:spcAft>
            </a:pPr>
            <a:r>
              <a:rPr lang="en-IN" sz="3200" dirty="0">
                <a:latin typeface="Calibri"/>
                <a:ea typeface="Calibri"/>
                <a:cs typeface="Times New Roman"/>
              </a:rPr>
              <a:t>Design and deploy a framework which understands the customer concern by taking the input and then identifying the best route to provide solution which range from either just sending the messages with instruction to the customer or he/she needs a guidance via screen share or video call to improvise on the customer satisfaction.</a:t>
            </a:r>
          </a:p>
          <a:p>
            <a:pPr>
              <a:defRPr>
                <a:solidFill>
                  <a:srgbClr val="FFFFFF"/>
                </a:solidFill>
              </a:defRPr>
            </a:pPr>
            <a:endParaRPr dirty="0"/>
          </a:p>
        </p:txBody>
      </p:sp>
      <p:sp>
        <p:nvSpPr>
          <p:cNvPr id="219" name="Rectangle"/>
          <p:cNvSpPr/>
          <p:nvPr/>
        </p:nvSpPr>
        <p:spPr>
          <a:xfrm>
            <a:off x="2711943" y="3800014"/>
            <a:ext cx="10664848" cy="712624"/>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20" name="PROPOSED SOLUTION"/>
          <p:cNvSpPr txBox="1"/>
          <p:nvPr/>
        </p:nvSpPr>
        <p:spPr>
          <a:xfrm>
            <a:off x="5541874" y="3915026"/>
            <a:ext cx="500498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b="1" spc="250">
                <a:solidFill>
                  <a:srgbClr val="FFFFFF"/>
                </a:solidFill>
                <a:latin typeface="Helvetica"/>
                <a:ea typeface="Helvetica"/>
                <a:cs typeface="Helvetica"/>
                <a:sym typeface="Helvetica"/>
              </a:defRPr>
            </a:lvl1pPr>
          </a:lstStyle>
          <a:p>
            <a:r>
              <a:t>PROPOSED SOLUTION</a:t>
            </a:r>
          </a:p>
        </p:txBody>
      </p:sp>
      <p:sp>
        <p:nvSpPr>
          <p:cNvPr id="221" name="Rectangle"/>
          <p:cNvSpPr/>
          <p:nvPr/>
        </p:nvSpPr>
        <p:spPr>
          <a:xfrm>
            <a:off x="16044208" y="6619243"/>
            <a:ext cx="7034336"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lvl="0"/>
            <a:r>
              <a:rPr lang="en-IN" sz="2800" dirty="0"/>
              <a:t> </a:t>
            </a:r>
          </a:p>
          <a:p>
            <a:pPr marL="342900" lvl="0" indent="-342900" algn="just">
              <a:buFont typeface="Arial" panose="020B0604020202020204" pitchFamily="34" charset="0"/>
              <a:buChar char="•"/>
            </a:pPr>
            <a:r>
              <a:rPr lang="en-IN" sz="2400" dirty="0">
                <a:latin typeface="Calibri"/>
                <a:ea typeface="Calibri"/>
                <a:cs typeface="Times New Roman"/>
              </a:rPr>
              <a:t>AI models to understand the majority of requests coming to the financial organization and classify what are the majority of requests coming &amp; for priority customers what are the best routes of communication and resolving their queries.</a:t>
            </a:r>
          </a:p>
        </p:txBody>
      </p:sp>
      <p:sp>
        <p:nvSpPr>
          <p:cNvPr id="222" name="Rectangle"/>
          <p:cNvSpPr/>
          <p:nvPr/>
        </p:nvSpPr>
        <p:spPr>
          <a:xfrm>
            <a:off x="14203551" y="6601914"/>
            <a:ext cx="2043286" cy="2386600"/>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23" name="AI MODEL"/>
          <p:cNvSpPr txBox="1"/>
          <p:nvPr/>
        </p:nvSpPr>
        <p:spPr>
          <a:xfrm>
            <a:off x="14445583" y="7592014"/>
            <a:ext cx="1559224"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AI MODEL</a:t>
            </a:r>
          </a:p>
        </p:txBody>
      </p:sp>
      <p:sp>
        <p:nvSpPr>
          <p:cNvPr id="224" name="Rectangle"/>
          <p:cNvSpPr/>
          <p:nvPr/>
        </p:nvSpPr>
        <p:spPr>
          <a:xfrm>
            <a:off x="16239036" y="3595330"/>
            <a:ext cx="6807165"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457200" lvl="0" indent="-457200" algn="just">
              <a:lnSpc>
                <a:spcPct val="115000"/>
              </a:lnSpc>
              <a:spcAft>
                <a:spcPts val="1000"/>
              </a:spcAft>
              <a:buFont typeface="Arial" panose="020B0604020202020204" pitchFamily="34" charset="0"/>
              <a:buChar char="•"/>
            </a:pPr>
            <a:r>
              <a:rPr lang="en-IN" sz="2800" dirty="0">
                <a:latin typeface="Calibri"/>
                <a:ea typeface="Calibri"/>
                <a:cs typeface="Times New Roman"/>
              </a:rPr>
              <a:t>Take all the historical data in terms of </a:t>
            </a:r>
            <a:r>
              <a:rPr lang="en-IN" sz="2800" dirty="0" smtClean="0">
                <a:latin typeface="Calibri"/>
                <a:ea typeface="Calibri"/>
                <a:cs typeface="Times New Roman"/>
              </a:rPr>
              <a:t>queries that is </a:t>
            </a:r>
            <a:r>
              <a:rPr lang="en-IN" sz="2800" dirty="0">
                <a:latin typeface="Calibri"/>
                <a:ea typeface="Calibri"/>
                <a:cs typeface="Times New Roman"/>
              </a:rPr>
              <a:t>coming branch offices/customer care and the marketing representatives.</a:t>
            </a:r>
          </a:p>
        </p:txBody>
      </p:sp>
      <p:sp>
        <p:nvSpPr>
          <p:cNvPr id="225" name="Rectangle"/>
          <p:cNvSpPr/>
          <p:nvPr/>
        </p:nvSpPr>
        <p:spPr>
          <a:xfrm>
            <a:off x="14203551" y="3592491"/>
            <a:ext cx="2043286" cy="2357622"/>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26" name="INPUT"/>
          <p:cNvSpPr txBox="1"/>
          <p:nvPr/>
        </p:nvSpPr>
        <p:spPr>
          <a:xfrm>
            <a:off x="14723544" y="4638181"/>
            <a:ext cx="1003301"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INPUT</a:t>
            </a:r>
          </a:p>
        </p:txBody>
      </p:sp>
      <p:sp>
        <p:nvSpPr>
          <p:cNvPr id="227" name="Rectangle"/>
          <p:cNvSpPr/>
          <p:nvPr/>
        </p:nvSpPr>
        <p:spPr>
          <a:xfrm>
            <a:off x="16206271" y="9635945"/>
            <a:ext cx="6872694"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457200" lvl="0" indent="-457200" algn="just">
              <a:buFont typeface="Arial" panose="020B0604020202020204" pitchFamily="34" charset="0"/>
              <a:buChar char="•"/>
            </a:pPr>
            <a:r>
              <a:rPr lang="en-IN" sz="2400" dirty="0"/>
              <a:t>Best way of engagement is </a:t>
            </a:r>
            <a:r>
              <a:rPr lang="en-IN" sz="2400" dirty="0" smtClean="0"/>
              <a:t>opted for </a:t>
            </a:r>
            <a:r>
              <a:rPr lang="en-IN" sz="2400" dirty="0"/>
              <a:t>the customer  which makes the customer to keep banking with the same financial institution.</a:t>
            </a:r>
          </a:p>
        </p:txBody>
      </p:sp>
      <p:sp>
        <p:nvSpPr>
          <p:cNvPr id="228" name="Rectangle"/>
          <p:cNvSpPr/>
          <p:nvPr/>
        </p:nvSpPr>
        <p:spPr>
          <a:xfrm>
            <a:off x="14170786" y="9633105"/>
            <a:ext cx="2043286" cy="2357622"/>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29" name="OUTPUT"/>
          <p:cNvSpPr txBox="1"/>
          <p:nvPr/>
        </p:nvSpPr>
        <p:spPr>
          <a:xfrm>
            <a:off x="14537002" y="10678796"/>
            <a:ext cx="1310854"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OUTPUT</a:t>
            </a:r>
          </a:p>
        </p:txBody>
      </p:sp>
      <p:sp>
        <p:nvSpPr>
          <p:cNvPr id="230" name="Rectangle"/>
          <p:cNvSpPr/>
          <p:nvPr/>
        </p:nvSpPr>
        <p:spPr>
          <a:xfrm>
            <a:off x="3213905" y="9810602"/>
            <a:ext cx="4313826" cy="1953947"/>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lvl="0"/>
            <a:r>
              <a:rPr lang="en-IN" sz="2000" dirty="0"/>
              <a:t>To have best customer issues </a:t>
            </a:r>
            <a:endParaRPr lang="en-IN" sz="2000" dirty="0"/>
          </a:p>
          <a:p>
            <a:pPr lvl="0"/>
            <a:endParaRPr lang="en-IN" sz="2000" dirty="0" smtClean="0"/>
          </a:p>
          <a:p>
            <a:pPr lvl="0"/>
            <a:endParaRPr lang="en-IN" sz="2000" dirty="0"/>
          </a:p>
          <a:p>
            <a:pPr marL="342900" lvl="0" indent="-342900" algn="just">
              <a:buFont typeface="Arial" panose="020B0604020202020204" pitchFamily="34" charset="0"/>
              <a:buChar char="•"/>
            </a:pPr>
            <a:r>
              <a:rPr lang="en-IN" sz="2000" dirty="0" smtClean="0"/>
              <a:t>Best customer resolution </a:t>
            </a:r>
            <a:r>
              <a:rPr lang="en-IN" sz="2000" dirty="0"/>
              <a:t> </a:t>
            </a:r>
            <a:r>
              <a:rPr lang="en-IN" sz="2000" dirty="0" smtClean="0"/>
              <a:t>time.</a:t>
            </a:r>
          </a:p>
          <a:p>
            <a:pPr marL="342900" lvl="0" indent="-342900" algn="just">
              <a:buFont typeface="Arial" panose="020B0604020202020204" pitchFamily="34" charset="0"/>
              <a:buChar char="•"/>
            </a:pPr>
            <a:r>
              <a:rPr lang="en-IN" sz="2000" dirty="0" smtClean="0"/>
              <a:t>Quality of issue resolution via multiple options provision  like chat, offline messages, take actions as proxy etc.</a:t>
            </a:r>
            <a:endParaRPr lang="en-IN" sz="2000" dirty="0"/>
          </a:p>
          <a:p>
            <a:pPr>
              <a:defRPr>
                <a:solidFill>
                  <a:srgbClr val="FFFFFF"/>
                </a:solidFill>
              </a:defRPr>
            </a:pPr>
            <a:endParaRPr sz="3200" dirty="0">
              <a:latin typeface="Calibri"/>
              <a:ea typeface="Calibri"/>
              <a:cs typeface="Times New Roman"/>
            </a:endParaRPr>
          </a:p>
        </p:txBody>
      </p:sp>
      <p:sp>
        <p:nvSpPr>
          <p:cNvPr id="231" name="Rectangle"/>
          <p:cNvSpPr/>
          <p:nvPr/>
        </p:nvSpPr>
        <p:spPr>
          <a:xfrm>
            <a:off x="3223736" y="9148743"/>
            <a:ext cx="4313825" cy="712623"/>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32" name="PRO"/>
          <p:cNvSpPr txBox="1"/>
          <p:nvPr/>
        </p:nvSpPr>
        <p:spPr>
          <a:xfrm>
            <a:off x="4041102" y="9229691"/>
            <a:ext cx="2760497" cy="55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rPr dirty="0"/>
              <a:t>PRO</a:t>
            </a:r>
            <a:r>
              <a:rPr lang="en-US" dirty="0"/>
              <a:t>S</a:t>
            </a:r>
            <a:endParaRPr dirty="0"/>
          </a:p>
        </p:txBody>
      </p:sp>
      <p:sp>
        <p:nvSpPr>
          <p:cNvPr id="233" name="Rectangle"/>
          <p:cNvSpPr/>
          <p:nvPr/>
        </p:nvSpPr>
        <p:spPr>
          <a:xfrm>
            <a:off x="8551173" y="9836468"/>
            <a:ext cx="4313826" cy="1953947"/>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342900" indent="-342900" algn="just">
              <a:buFont typeface="Arial" panose="020B0604020202020204" pitchFamily="34" charset="0"/>
              <a:buChar char="•"/>
            </a:pPr>
            <a:r>
              <a:rPr lang="en-IN" sz="2000" dirty="0"/>
              <a:t>Too much complexity in providing multiple </a:t>
            </a:r>
            <a:r>
              <a:rPr lang="en-IN" sz="2000" dirty="0" smtClean="0"/>
              <a:t>options.</a:t>
            </a:r>
          </a:p>
          <a:p>
            <a:pPr marL="342900" indent="-342900" algn="just">
              <a:buFont typeface="Arial" panose="020B0604020202020204" pitchFamily="34" charset="0"/>
              <a:buChar char="•"/>
            </a:pPr>
            <a:r>
              <a:rPr lang="en-IN" sz="2000" dirty="0" smtClean="0"/>
              <a:t>Too much investment in creating this framework.</a:t>
            </a:r>
            <a:endParaRPr lang="en-IN" sz="2000" dirty="0"/>
          </a:p>
        </p:txBody>
      </p:sp>
      <p:sp>
        <p:nvSpPr>
          <p:cNvPr id="234" name="Rectangle"/>
          <p:cNvSpPr/>
          <p:nvPr/>
        </p:nvSpPr>
        <p:spPr>
          <a:xfrm>
            <a:off x="8561003" y="9174608"/>
            <a:ext cx="4313826" cy="712624"/>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dirty="0"/>
          </a:p>
        </p:txBody>
      </p:sp>
      <p:sp>
        <p:nvSpPr>
          <p:cNvPr id="235" name="CON"/>
          <p:cNvSpPr txBox="1"/>
          <p:nvPr/>
        </p:nvSpPr>
        <p:spPr>
          <a:xfrm>
            <a:off x="9378370" y="9255557"/>
            <a:ext cx="2760497" cy="55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rPr dirty="0"/>
              <a:t>CON</a:t>
            </a:r>
            <a:r>
              <a:rPr lang="en-US" dirty="0"/>
              <a:t>S</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Rectangle"/>
          <p:cNvSpPr/>
          <p:nvPr/>
        </p:nvSpPr>
        <p:spPr>
          <a:xfrm>
            <a:off x="18412967" y="397450"/>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38" name="Rectangle"/>
          <p:cNvSpPr/>
          <p:nvPr/>
        </p:nvSpPr>
        <p:spPr>
          <a:xfrm>
            <a:off x="23688428" y="362794"/>
            <a:ext cx="264320" cy="1552108"/>
          </a:xfrm>
          <a:prstGeom prst="rect">
            <a:avLst/>
          </a:prstGeom>
          <a:solidFill>
            <a:schemeClr val="accent6">
              <a:satOff val="1848"/>
              <a:lumOff val="-15262"/>
            </a:schemeClr>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39" name="Shape"/>
          <p:cNvSpPr/>
          <p:nvPr/>
        </p:nvSpPr>
        <p:spPr>
          <a:xfrm flipH="1">
            <a:off x="16680053" y="380121"/>
            <a:ext cx="1586229"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chemeClr val="accent6"/>
          </a:solidFill>
          <a:ln w="12700">
            <a:miter lim="400000"/>
          </a:ln>
        </p:spPr>
        <p:txBody>
          <a:bodyPr lIns="50800" tIns="50800" rIns="50800" bIns="50800" anchor="ctr"/>
          <a:lstStyle/>
          <a:p>
            <a:pPr>
              <a:defRPr>
                <a:solidFill>
                  <a:srgbClr val="FFFFFF"/>
                </a:solidFill>
              </a:defRPr>
            </a:pPr>
            <a:endParaRPr/>
          </a:p>
        </p:txBody>
      </p:sp>
      <p:sp>
        <p:nvSpPr>
          <p:cNvPr id="240" name="Shape"/>
          <p:cNvSpPr/>
          <p:nvPr/>
        </p:nvSpPr>
        <p:spPr>
          <a:xfrm rot="10800000" flipH="1">
            <a:off x="18254853" y="380121"/>
            <a:ext cx="1586229"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chemeClr val="accent6">
              <a:satOff val="1848"/>
              <a:lumOff val="-15262"/>
            </a:schemeClr>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241" name="MARKET RESEARCH"/>
          <p:cNvSpPr txBox="1"/>
          <p:nvPr/>
        </p:nvSpPr>
        <p:spPr>
          <a:xfrm>
            <a:off x="19969119" y="702602"/>
            <a:ext cx="3081204"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MARKET RESEARCH</a:t>
            </a:r>
          </a:p>
        </p:txBody>
      </p:sp>
      <p:sp>
        <p:nvSpPr>
          <p:cNvPr id="242" name="3"/>
          <p:cNvSpPr txBox="1"/>
          <p:nvPr/>
        </p:nvSpPr>
        <p:spPr>
          <a:xfrm>
            <a:off x="18662826" y="624498"/>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3</a:t>
            </a:r>
          </a:p>
        </p:txBody>
      </p:sp>
      <p:sp>
        <p:nvSpPr>
          <p:cNvPr id="243" name="Hammer"/>
          <p:cNvSpPr/>
          <p:nvPr/>
        </p:nvSpPr>
        <p:spPr>
          <a:xfrm rot="18900000">
            <a:off x="17434979" y="929573"/>
            <a:ext cx="347001" cy="716877"/>
          </a:xfrm>
          <a:custGeom>
            <a:avLst/>
            <a:gdLst/>
            <a:ahLst/>
            <a:cxnLst>
              <a:cxn ang="0">
                <a:pos x="wd2" y="hd2"/>
              </a:cxn>
              <a:cxn ang="5400000">
                <a:pos x="wd2" y="hd2"/>
              </a:cxn>
              <a:cxn ang="10800000">
                <a:pos x="wd2" y="hd2"/>
              </a:cxn>
              <a:cxn ang="16200000">
                <a:pos x="wd2" y="hd2"/>
              </a:cxn>
            </a:cxnLst>
            <a:rect l="0" t="0" r="r" b="b"/>
            <a:pathLst>
              <a:path w="21504" h="21595" extrusionOk="0">
                <a:moveTo>
                  <a:pt x="12161" y="5"/>
                </a:moveTo>
                <a:cubicBezTo>
                  <a:pt x="7931" y="77"/>
                  <a:pt x="3428" y="850"/>
                  <a:pt x="31" y="3980"/>
                </a:cubicBezTo>
                <a:cubicBezTo>
                  <a:pt x="-96" y="4097"/>
                  <a:pt x="199" y="4215"/>
                  <a:pt x="410" y="4130"/>
                </a:cubicBezTo>
                <a:cubicBezTo>
                  <a:pt x="2319" y="3363"/>
                  <a:pt x="4025" y="2246"/>
                  <a:pt x="6056" y="2246"/>
                </a:cubicBezTo>
                <a:cubicBezTo>
                  <a:pt x="8156" y="2246"/>
                  <a:pt x="8496" y="3611"/>
                  <a:pt x="8496" y="3611"/>
                </a:cubicBezTo>
                <a:lnTo>
                  <a:pt x="9038" y="3611"/>
                </a:lnTo>
                <a:lnTo>
                  <a:pt x="9038" y="9084"/>
                </a:lnTo>
                <a:cubicBezTo>
                  <a:pt x="8731" y="9095"/>
                  <a:pt x="8451" y="9190"/>
                  <a:pt x="8382" y="9337"/>
                </a:cubicBezTo>
                <a:cubicBezTo>
                  <a:pt x="7788" y="10594"/>
                  <a:pt x="8323" y="14242"/>
                  <a:pt x="8323" y="16546"/>
                </a:cubicBezTo>
                <a:cubicBezTo>
                  <a:pt x="8323" y="18416"/>
                  <a:pt x="8011" y="20381"/>
                  <a:pt x="7864" y="21200"/>
                </a:cubicBezTo>
                <a:cubicBezTo>
                  <a:pt x="7827" y="21413"/>
                  <a:pt x="8169" y="21595"/>
                  <a:pt x="8607" y="21595"/>
                </a:cubicBezTo>
                <a:lnTo>
                  <a:pt x="12682" y="21595"/>
                </a:lnTo>
                <a:cubicBezTo>
                  <a:pt x="13120" y="21595"/>
                  <a:pt x="13466" y="21413"/>
                  <a:pt x="13428" y="21200"/>
                </a:cubicBezTo>
                <a:cubicBezTo>
                  <a:pt x="13282" y="20381"/>
                  <a:pt x="12970" y="18416"/>
                  <a:pt x="12970" y="16546"/>
                </a:cubicBezTo>
                <a:cubicBezTo>
                  <a:pt x="12970" y="14242"/>
                  <a:pt x="13504" y="10594"/>
                  <a:pt x="12911" y="9337"/>
                </a:cubicBezTo>
                <a:cubicBezTo>
                  <a:pt x="12842" y="9190"/>
                  <a:pt x="12561" y="9095"/>
                  <a:pt x="12255" y="9084"/>
                </a:cubicBezTo>
                <a:lnTo>
                  <a:pt x="12255" y="3611"/>
                </a:lnTo>
                <a:lnTo>
                  <a:pt x="12796" y="3611"/>
                </a:lnTo>
                <a:cubicBezTo>
                  <a:pt x="12796" y="3611"/>
                  <a:pt x="13547" y="2180"/>
                  <a:pt x="15941" y="2180"/>
                </a:cubicBezTo>
                <a:cubicBezTo>
                  <a:pt x="18334" y="2180"/>
                  <a:pt x="18630" y="2608"/>
                  <a:pt x="18630" y="2608"/>
                </a:cubicBezTo>
                <a:lnTo>
                  <a:pt x="21504" y="2608"/>
                </a:lnTo>
                <a:lnTo>
                  <a:pt x="21504" y="353"/>
                </a:lnTo>
                <a:lnTo>
                  <a:pt x="18592" y="353"/>
                </a:lnTo>
                <a:cubicBezTo>
                  <a:pt x="18592" y="353"/>
                  <a:pt x="16383" y="1518"/>
                  <a:pt x="13952" y="14"/>
                </a:cubicBezTo>
                <a:cubicBezTo>
                  <a:pt x="13363" y="0"/>
                  <a:pt x="12765" y="-5"/>
                  <a:pt x="12161" y="5"/>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244"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245"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246" name="Rectangle"/>
          <p:cNvSpPr/>
          <p:nvPr/>
        </p:nvSpPr>
        <p:spPr>
          <a:xfrm>
            <a:off x="4126202" y="4042865"/>
            <a:ext cx="6778159" cy="783690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685800" lvl="0" indent="-685800" algn="just">
              <a:buFont typeface="Arial" panose="020B0604020202020204" pitchFamily="34" charset="0"/>
              <a:buChar char="•"/>
            </a:pPr>
            <a:r>
              <a:rPr lang="en-IN" sz="2800" dirty="0"/>
              <a:t>Business Analyst.</a:t>
            </a:r>
          </a:p>
          <a:p>
            <a:pPr marL="685800" lvl="0" indent="-685800" algn="just">
              <a:buFont typeface="Arial" panose="020B0604020202020204" pitchFamily="34" charset="0"/>
              <a:buChar char="•"/>
            </a:pPr>
            <a:r>
              <a:rPr lang="en-IN" sz="2800" dirty="0"/>
              <a:t>Domain Expert.</a:t>
            </a:r>
          </a:p>
          <a:p>
            <a:pPr marL="685800" lvl="0" indent="-685800" algn="just">
              <a:buFont typeface="Arial" panose="020B0604020202020204" pitchFamily="34" charset="0"/>
              <a:buChar char="•"/>
            </a:pPr>
            <a:r>
              <a:rPr lang="en-IN" sz="2800" dirty="0"/>
              <a:t>Data Analyst.</a:t>
            </a:r>
          </a:p>
          <a:p>
            <a:pPr marL="685800" lvl="0" indent="-685800" algn="just">
              <a:buFont typeface="Arial" panose="020B0604020202020204" pitchFamily="34" charset="0"/>
              <a:buChar char="•"/>
            </a:pPr>
            <a:r>
              <a:rPr lang="en-IN" sz="2800" dirty="0"/>
              <a:t>Data Science Engineers.</a:t>
            </a:r>
          </a:p>
          <a:p>
            <a:pPr marL="685800" lvl="0" indent="-685800" algn="just">
              <a:buFont typeface="Arial" panose="020B0604020202020204" pitchFamily="34" charset="0"/>
              <a:buChar char="•"/>
            </a:pPr>
            <a:r>
              <a:rPr lang="en-IN" sz="2800" dirty="0"/>
              <a:t>Tech Leads/Architects.</a:t>
            </a:r>
          </a:p>
          <a:p>
            <a:pPr marL="685800" lvl="0" indent="-685800" algn="just">
              <a:buFont typeface="Arial" panose="020B0604020202020204" pitchFamily="34" charset="0"/>
              <a:buChar char="•"/>
            </a:pPr>
            <a:r>
              <a:rPr lang="en-IN" sz="2800" dirty="0"/>
              <a:t>Project/Delivery Managers.</a:t>
            </a:r>
          </a:p>
          <a:p>
            <a:pPr marL="685800" lvl="0" indent="-685800" algn="just">
              <a:buFont typeface="Arial" panose="020B0604020202020204" pitchFamily="34" charset="0"/>
              <a:buChar char="•"/>
            </a:pPr>
            <a:r>
              <a:rPr lang="en-IN" sz="2800" dirty="0" err="1" smtClean="0"/>
              <a:t>ITTeam</a:t>
            </a:r>
            <a:r>
              <a:rPr lang="en-IN" sz="2800" dirty="0" smtClean="0"/>
              <a:t>(</a:t>
            </a:r>
            <a:r>
              <a:rPr lang="en-IN" sz="2800" dirty="0" err="1" smtClean="0"/>
              <a:t>Developers;Support</a:t>
            </a:r>
            <a:r>
              <a:rPr lang="en-IN" sz="2800" dirty="0" smtClean="0"/>
              <a:t> </a:t>
            </a:r>
            <a:r>
              <a:rPr lang="en-IN" sz="2800" dirty="0"/>
              <a:t>Engineers; Cloud Engineers).</a:t>
            </a:r>
          </a:p>
          <a:p>
            <a:pPr marL="685800" lvl="0" indent="-685800" algn="just">
              <a:buFont typeface="Arial" panose="020B0604020202020204" pitchFamily="34" charset="0"/>
              <a:buChar char="•"/>
            </a:pPr>
            <a:r>
              <a:rPr lang="en-IN" sz="2800" dirty="0"/>
              <a:t>Trained Customer Executive.</a:t>
            </a:r>
          </a:p>
        </p:txBody>
      </p:sp>
      <p:sp>
        <p:nvSpPr>
          <p:cNvPr id="247" name="Rectangle"/>
          <p:cNvSpPr/>
          <p:nvPr/>
        </p:nvSpPr>
        <p:spPr>
          <a:xfrm>
            <a:off x="4136033" y="3381006"/>
            <a:ext cx="6758497" cy="911861"/>
          </a:xfrm>
          <a:prstGeom prst="rect">
            <a:avLst/>
          </a:prstGeom>
          <a:solidFill>
            <a:schemeClr val="accent6">
              <a:satOff val="1848"/>
              <a:lumOff val="-15262"/>
            </a:schemeClr>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48" name="DEMAND"/>
          <p:cNvSpPr txBox="1"/>
          <p:nvPr/>
        </p:nvSpPr>
        <p:spPr>
          <a:xfrm>
            <a:off x="6135034" y="3595636"/>
            <a:ext cx="2760496"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b="1" spc="250">
                <a:solidFill>
                  <a:srgbClr val="FFFFFF"/>
                </a:solidFill>
                <a:latin typeface="Helvetica"/>
                <a:ea typeface="Helvetica"/>
                <a:cs typeface="Helvetica"/>
                <a:sym typeface="Helvetica"/>
              </a:defRPr>
            </a:lvl1pPr>
          </a:lstStyle>
          <a:p>
            <a:r>
              <a:t>DEMAND</a:t>
            </a:r>
          </a:p>
        </p:txBody>
      </p:sp>
      <p:sp>
        <p:nvSpPr>
          <p:cNvPr id="249" name="Rectangle"/>
          <p:cNvSpPr/>
          <p:nvPr/>
        </p:nvSpPr>
        <p:spPr>
          <a:xfrm>
            <a:off x="12000372" y="3991530"/>
            <a:ext cx="11043654" cy="783690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457200" indent="-457200" algn="just">
              <a:buFont typeface="Arial" panose="020B0604020202020204" pitchFamily="34" charset="0"/>
              <a:buChar char="•"/>
            </a:pPr>
            <a:r>
              <a:rPr lang="en-IN" sz="2800" dirty="0"/>
              <a:t>This is an internal opportunity therein no direct competition but competition can be with less investment projects</a:t>
            </a:r>
            <a:r>
              <a:rPr lang="en-IN" sz="2800" dirty="0" smtClean="0"/>
              <a:t>. </a:t>
            </a:r>
          </a:p>
          <a:p>
            <a:pPr marL="457200" indent="-457200" algn="just">
              <a:buFont typeface="Arial" panose="020B0604020202020204" pitchFamily="34" charset="0"/>
              <a:buChar char="•"/>
            </a:pPr>
            <a:r>
              <a:rPr lang="en-IN" sz="2800" dirty="0" smtClean="0"/>
              <a:t>Putting investment in training to  customer care and adding more employees can be a possible alternative.	 </a:t>
            </a:r>
            <a:endParaRPr lang="en-IN" sz="2800" dirty="0"/>
          </a:p>
        </p:txBody>
      </p:sp>
      <p:sp>
        <p:nvSpPr>
          <p:cNvPr id="250" name="Rectangle"/>
          <p:cNvSpPr/>
          <p:nvPr/>
        </p:nvSpPr>
        <p:spPr>
          <a:xfrm>
            <a:off x="12011205" y="3329671"/>
            <a:ext cx="11043655" cy="911861"/>
          </a:xfrm>
          <a:prstGeom prst="rect">
            <a:avLst/>
          </a:prstGeom>
          <a:solidFill>
            <a:schemeClr val="accent6">
              <a:satOff val="1848"/>
              <a:lumOff val="-15262"/>
            </a:schemeClr>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51" name="COMPETITION"/>
          <p:cNvSpPr txBox="1"/>
          <p:nvPr/>
        </p:nvSpPr>
        <p:spPr>
          <a:xfrm>
            <a:off x="15305478" y="3541694"/>
            <a:ext cx="4684072" cy="55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30000"/>
              </a:lnSpc>
              <a:defRPr sz="2500" b="1" spc="250">
                <a:solidFill>
                  <a:srgbClr val="FFFFFF"/>
                </a:solidFill>
                <a:latin typeface="Helvetica"/>
                <a:ea typeface="Helvetica"/>
                <a:cs typeface="Helvetica"/>
                <a:sym typeface="Helvetica"/>
              </a:defRPr>
            </a:lvl1pPr>
          </a:lstStyle>
          <a:p>
            <a:r>
              <a:rPr dirty="0"/>
              <a:t>COMPETITION</a:t>
            </a:r>
            <a:r>
              <a:rPr lang="en-US" dirty="0"/>
              <a:t> ANALYSIS</a:t>
            </a:r>
            <a:endParaRPr dirty="0"/>
          </a:p>
        </p:txBody>
      </p:sp>
      <p:sp>
        <p:nvSpPr>
          <p:cNvPr id="252"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253"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p:cNvSpPr/>
          <p:nvPr/>
        </p:nvSpPr>
        <p:spPr>
          <a:xfrm>
            <a:off x="5413533" y="6696245"/>
            <a:ext cx="7561181"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342900" indent="-342900" algn="just">
              <a:buFont typeface="Arial" panose="020B0604020202020204" pitchFamily="34" charset="0"/>
              <a:buChar char="•"/>
            </a:pPr>
            <a:r>
              <a:rPr lang="en-IN" sz="2400" dirty="0"/>
              <a:t>Proper EDA is needed and not setting a proper framework can lead to confusion in the matrix.</a:t>
            </a:r>
          </a:p>
        </p:txBody>
      </p:sp>
      <p:sp>
        <p:nvSpPr>
          <p:cNvPr id="257" name="Rectangle"/>
          <p:cNvSpPr/>
          <p:nvPr/>
        </p:nvSpPr>
        <p:spPr>
          <a:xfrm>
            <a:off x="3572876" y="6678917"/>
            <a:ext cx="2043286" cy="2386599"/>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58" name="RISK"/>
          <p:cNvSpPr txBox="1"/>
          <p:nvPr/>
        </p:nvSpPr>
        <p:spPr>
          <a:xfrm>
            <a:off x="4183145" y="7669017"/>
            <a:ext cx="822748"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RISK</a:t>
            </a:r>
          </a:p>
        </p:txBody>
      </p:sp>
      <p:sp>
        <p:nvSpPr>
          <p:cNvPr id="259" name="Rectangle"/>
          <p:cNvSpPr/>
          <p:nvPr/>
        </p:nvSpPr>
        <p:spPr>
          <a:xfrm>
            <a:off x="5608361" y="3672333"/>
            <a:ext cx="7369842"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lgn="just"/>
            <a:r>
              <a:rPr lang="en-IN" sz="2400" dirty="0"/>
              <a:t>	</a:t>
            </a:r>
            <a:r>
              <a:rPr lang="en-IN" sz="2400" dirty="0" smtClean="0"/>
              <a:t>	</a:t>
            </a:r>
            <a:endParaRPr lang="en-IN" sz="2400" dirty="0"/>
          </a:p>
          <a:p>
            <a:pPr marL="342900" indent="-342900" algn="just">
              <a:buFont typeface="Arial" panose="020B0604020202020204" pitchFamily="34" charset="0"/>
              <a:buChar char="•"/>
            </a:pPr>
            <a:r>
              <a:rPr lang="en-IN" sz="2400" dirty="0"/>
              <a:t>Since its internal opportunity , it will have a cost centre to the company where the budget will be equal to actuals of POC and then implementation cost &amp; support costs as well as training costs involved for the new framework.</a:t>
            </a:r>
          </a:p>
        </p:txBody>
      </p:sp>
      <p:sp>
        <p:nvSpPr>
          <p:cNvPr id="260" name="Rectangle"/>
          <p:cNvSpPr/>
          <p:nvPr/>
        </p:nvSpPr>
        <p:spPr>
          <a:xfrm>
            <a:off x="3572876" y="3669493"/>
            <a:ext cx="2043286" cy="2357622"/>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61" name="BUDGET"/>
          <p:cNvSpPr txBox="1"/>
          <p:nvPr/>
        </p:nvSpPr>
        <p:spPr>
          <a:xfrm>
            <a:off x="3924953" y="4715183"/>
            <a:ext cx="1339132"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BUDGET</a:t>
            </a:r>
          </a:p>
        </p:txBody>
      </p:sp>
      <p:sp>
        <p:nvSpPr>
          <p:cNvPr id="262" name="Rectangle"/>
          <p:cNvSpPr/>
          <p:nvPr/>
        </p:nvSpPr>
        <p:spPr>
          <a:xfrm>
            <a:off x="15802460" y="8249789"/>
            <a:ext cx="7369842"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685800" lvl="0" indent="-685800" algn="just">
              <a:buFont typeface="Arial" panose="020B0604020202020204" pitchFamily="34" charset="0"/>
              <a:buChar char="•"/>
            </a:pPr>
            <a:r>
              <a:rPr lang="en-IN" sz="2400" dirty="0"/>
              <a:t>Data Scientist- 2</a:t>
            </a:r>
          </a:p>
          <a:p>
            <a:pPr marL="685800" lvl="0" indent="-685800" algn="just">
              <a:buFont typeface="Arial" panose="020B0604020202020204" pitchFamily="34" charset="0"/>
              <a:buChar char="•"/>
            </a:pPr>
            <a:r>
              <a:rPr lang="en-IN" sz="2400" dirty="0"/>
              <a:t>Architect - 1</a:t>
            </a:r>
          </a:p>
          <a:p>
            <a:pPr marL="685800" lvl="0" indent="-685800" algn="just">
              <a:buFont typeface="Arial" panose="020B0604020202020204" pitchFamily="34" charset="0"/>
              <a:buChar char="•"/>
            </a:pPr>
            <a:r>
              <a:rPr lang="en-IN" sz="2400" dirty="0"/>
              <a:t>Project Manager – 1</a:t>
            </a:r>
          </a:p>
          <a:p>
            <a:pPr marL="685800" lvl="0" indent="-685800" algn="just">
              <a:buFont typeface="Arial" panose="020B0604020202020204" pitchFamily="34" charset="0"/>
              <a:buChar char="•"/>
            </a:pPr>
            <a:r>
              <a:rPr lang="en-IN" sz="2400" dirty="0"/>
              <a:t>Production Support Team/Deployment Team -5</a:t>
            </a:r>
          </a:p>
          <a:p>
            <a:pPr marL="685800" lvl="0" indent="-685800" algn="just">
              <a:buFont typeface="Arial" panose="020B0604020202020204" pitchFamily="34" charset="0"/>
              <a:buChar char="•"/>
            </a:pPr>
            <a:r>
              <a:rPr lang="en-IN" sz="2400" dirty="0"/>
              <a:t>Infrastructure Team -  3</a:t>
            </a:r>
          </a:p>
          <a:p>
            <a:pPr marL="685800" lvl="0" indent="-685800" algn="just">
              <a:buFont typeface="Arial" panose="020B0604020202020204" pitchFamily="34" charset="0"/>
              <a:buChar char="•"/>
            </a:pPr>
            <a:r>
              <a:rPr lang="en-IN" sz="2400" dirty="0"/>
              <a:t>Training Team - 1</a:t>
            </a:r>
          </a:p>
        </p:txBody>
      </p:sp>
      <p:sp>
        <p:nvSpPr>
          <p:cNvPr id="263" name="Rectangle"/>
          <p:cNvSpPr/>
          <p:nvPr/>
        </p:nvSpPr>
        <p:spPr>
          <a:xfrm>
            <a:off x="13961803" y="8232461"/>
            <a:ext cx="2043286" cy="2386599"/>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64" name="RESOURCE"/>
          <p:cNvSpPr txBox="1"/>
          <p:nvPr/>
        </p:nvSpPr>
        <p:spPr>
          <a:xfrm>
            <a:off x="14104926" y="9222560"/>
            <a:ext cx="1757041"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RESOURCE</a:t>
            </a:r>
          </a:p>
        </p:txBody>
      </p:sp>
      <p:sp>
        <p:nvSpPr>
          <p:cNvPr id="265" name="Rectangle"/>
          <p:cNvSpPr/>
          <p:nvPr/>
        </p:nvSpPr>
        <p:spPr>
          <a:xfrm>
            <a:off x="5575596" y="9712947"/>
            <a:ext cx="7369842"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r>
              <a:rPr lang="en-IN" dirty="0"/>
              <a:t>~ 3-6 months</a:t>
            </a:r>
          </a:p>
        </p:txBody>
      </p:sp>
      <p:sp>
        <p:nvSpPr>
          <p:cNvPr id="266" name="Rectangle"/>
          <p:cNvSpPr/>
          <p:nvPr/>
        </p:nvSpPr>
        <p:spPr>
          <a:xfrm>
            <a:off x="3540111" y="9710108"/>
            <a:ext cx="2043286" cy="2357621"/>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67" name="TIMELINE"/>
          <p:cNvSpPr txBox="1"/>
          <p:nvPr/>
        </p:nvSpPr>
        <p:spPr>
          <a:xfrm>
            <a:off x="3810358" y="10755798"/>
            <a:ext cx="1502793"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TIMELINE</a:t>
            </a:r>
          </a:p>
        </p:txBody>
      </p:sp>
      <p:sp>
        <p:nvSpPr>
          <p:cNvPr id="268"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269"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270"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271"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
        <p:nvSpPr>
          <p:cNvPr id="273" name="Rectangle"/>
          <p:cNvSpPr/>
          <p:nvPr/>
        </p:nvSpPr>
        <p:spPr>
          <a:xfrm>
            <a:off x="15802460" y="5142701"/>
            <a:ext cx="7369842"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342900" indent="-342900" algn="just">
              <a:buFont typeface="Arial" panose="020B0604020202020204" pitchFamily="34" charset="0"/>
              <a:buChar char="•"/>
            </a:pPr>
            <a:r>
              <a:rPr lang="en-IN" sz="2400" dirty="0"/>
              <a:t> </a:t>
            </a:r>
          </a:p>
          <a:p>
            <a:pPr marL="342900" indent="-342900" algn="just">
              <a:buFont typeface="Arial" panose="020B0604020202020204" pitchFamily="34" charset="0"/>
              <a:buChar char="•"/>
            </a:pPr>
            <a:r>
              <a:rPr lang="en-IN" sz="2400" dirty="0"/>
              <a:t>Deep Neural Networks model powered by deep learning to identify, classify and learn on the heuristics to understand the customer requests coming in.</a:t>
            </a:r>
            <a:endParaRPr sz="2400" dirty="0"/>
          </a:p>
        </p:txBody>
      </p:sp>
      <p:sp>
        <p:nvSpPr>
          <p:cNvPr id="274" name="Rectangle"/>
          <p:cNvSpPr/>
          <p:nvPr/>
        </p:nvSpPr>
        <p:spPr>
          <a:xfrm>
            <a:off x="13961803" y="5125372"/>
            <a:ext cx="2043286" cy="2386600"/>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75" name="TECHNOLOGY"/>
          <p:cNvSpPr txBox="1"/>
          <p:nvPr/>
        </p:nvSpPr>
        <p:spPr>
          <a:xfrm>
            <a:off x="13954380" y="6121822"/>
            <a:ext cx="2058133"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900" b="1" spc="190">
                <a:solidFill>
                  <a:srgbClr val="FFFFFF"/>
                </a:solidFill>
                <a:latin typeface="Helvetica"/>
                <a:ea typeface="Helvetica"/>
                <a:cs typeface="Helvetica"/>
                <a:sym typeface="Helvetica"/>
              </a:defRPr>
            </a:lvl1pPr>
          </a:lstStyle>
          <a:p>
            <a:r>
              <a:t>TECHNOLOGY</a:t>
            </a:r>
          </a:p>
        </p:txBody>
      </p:sp>
      <p:sp>
        <p:nvSpPr>
          <p:cNvPr id="276" name="Rectangle"/>
          <p:cNvSpPr/>
          <p:nvPr/>
        </p:nvSpPr>
        <p:spPr>
          <a:xfrm>
            <a:off x="18352465" y="388785"/>
            <a:ext cx="5539781" cy="151745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77" name="Rectangle"/>
          <p:cNvSpPr/>
          <p:nvPr/>
        </p:nvSpPr>
        <p:spPr>
          <a:xfrm>
            <a:off x="23627925" y="354129"/>
            <a:ext cx="264319" cy="1552109"/>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78" name="Shape"/>
          <p:cNvSpPr/>
          <p:nvPr/>
        </p:nvSpPr>
        <p:spPr>
          <a:xfrm flipH="1">
            <a:off x="16619551" y="37145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p:spPr>
        <p:txBody>
          <a:bodyPr lIns="50800" tIns="50800" rIns="50800" bIns="50800" anchor="ctr"/>
          <a:lstStyle/>
          <a:p>
            <a:pPr>
              <a:defRPr>
                <a:solidFill>
                  <a:srgbClr val="FFFFFF"/>
                </a:solidFill>
              </a:defRPr>
            </a:pPr>
            <a:endParaRPr/>
          </a:p>
        </p:txBody>
      </p:sp>
      <p:sp>
        <p:nvSpPr>
          <p:cNvPr id="279" name="Shape"/>
          <p:cNvSpPr/>
          <p:nvPr/>
        </p:nvSpPr>
        <p:spPr>
          <a:xfrm rot="10800000" flipH="1">
            <a:off x="18194351" y="37145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280" name="4"/>
          <p:cNvSpPr txBox="1"/>
          <p:nvPr/>
        </p:nvSpPr>
        <p:spPr>
          <a:xfrm>
            <a:off x="18696587" y="698383"/>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4</a:t>
            </a:r>
          </a:p>
        </p:txBody>
      </p:sp>
      <p:sp>
        <p:nvSpPr>
          <p:cNvPr id="281" name="Clipboard"/>
          <p:cNvSpPr/>
          <p:nvPr/>
        </p:nvSpPr>
        <p:spPr>
          <a:xfrm>
            <a:off x="17392436" y="877030"/>
            <a:ext cx="496268" cy="71262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9801" y="0"/>
                  <a:pt x="9330" y="294"/>
                  <a:pt x="8865" y="898"/>
                </a:cubicBezTo>
                <a:cubicBezTo>
                  <a:pt x="8394" y="1511"/>
                  <a:pt x="7651" y="1943"/>
                  <a:pt x="7089" y="1943"/>
                </a:cubicBezTo>
                <a:cubicBezTo>
                  <a:pt x="6826" y="1943"/>
                  <a:pt x="6299" y="1922"/>
                  <a:pt x="6037" y="1943"/>
                </a:cubicBezTo>
                <a:cubicBezTo>
                  <a:pt x="5104" y="2016"/>
                  <a:pt x="4553" y="2318"/>
                  <a:pt x="4308" y="2794"/>
                </a:cubicBezTo>
                <a:lnTo>
                  <a:pt x="1139" y="2794"/>
                </a:lnTo>
                <a:cubicBezTo>
                  <a:pt x="510" y="2794"/>
                  <a:pt x="0" y="3149"/>
                  <a:pt x="0" y="3587"/>
                </a:cubicBezTo>
                <a:lnTo>
                  <a:pt x="0" y="20807"/>
                </a:lnTo>
                <a:cubicBezTo>
                  <a:pt x="0" y="21245"/>
                  <a:pt x="510" y="21600"/>
                  <a:pt x="1139" y="21600"/>
                </a:cubicBezTo>
                <a:lnTo>
                  <a:pt x="20461" y="21600"/>
                </a:lnTo>
                <a:cubicBezTo>
                  <a:pt x="21090" y="21600"/>
                  <a:pt x="21600" y="21245"/>
                  <a:pt x="21600" y="20807"/>
                </a:cubicBezTo>
                <a:lnTo>
                  <a:pt x="21600" y="3587"/>
                </a:lnTo>
                <a:cubicBezTo>
                  <a:pt x="21600" y="3149"/>
                  <a:pt x="21090" y="2794"/>
                  <a:pt x="20461" y="2794"/>
                </a:cubicBezTo>
                <a:lnTo>
                  <a:pt x="17292" y="2794"/>
                </a:lnTo>
                <a:cubicBezTo>
                  <a:pt x="17047" y="2318"/>
                  <a:pt x="16496" y="2016"/>
                  <a:pt x="15563" y="1943"/>
                </a:cubicBezTo>
                <a:cubicBezTo>
                  <a:pt x="15301" y="1922"/>
                  <a:pt x="14774" y="1943"/>
                  <a:pt x="14511" y="1943"/>
                </a:cubicBezTo>
                <a:cubicBezTo>
                  <a:pt x="13949" y="1943"/>
                  <a:pt x="13209" y="1511"/>
                  <a:pt x="12738" y="898"/>
                </a:cubicBezTo>
                <a:cubicBezTo>
                  <a:pt x="12273" y="294"/>
                  <a:pt x="11802" y="0"/>
                  <a:pt x="10801" y="0"/>
                </a:cubicBezTo>
                <a:close/>
                <a:moveTo>
                  <a:pt x="10799" y="593"/>
                </a:moveTo>
                <a:cubicBezTo>
                  <a:pt x="11264" y="593"/>
                  <a:pt x="11644" y="857"/>
                  <a:pt x="11644" y="1181"/>
                </a:cubicBezTo>
                <a:cubicBezTo>
                  <a:pt x="11644" y="1506"/>
                  <a:pt x="11265" y="1767"/>
                  <a:pt x="10799" y="1767"/>
                </a:cubicBezTo>
                <a:cubicBezTo>
                  <a:pt x="10332" y="1767"/>
                  <a:pt x="9956" y="1506"/>
                  <a:pt x="9956" y="1181"/>
                </a:cubicBezTo>
                <a:cubicBezTo>
                  <a:pt x="9956" y="857"/>
                  <a:pt x="10333" y="593"/>
                  <a:pt x="10799" y="593"/>
                </a:cubicBezTo>
                <a:close/>
                <a:moveTo>
                  <a:pt x="1619" y="3923"/>
                </a:moveTo>
                <a:lnTo>
                  <a:pt x="4207" y="3923"/>
                </a:lnTo>
                <a:cubicBezTo>
                  <a:pt x="4263" y="4130"/>
                  <a:pt x="4364" y="4392"/>
                  <a:pt x="4364" y="4392"/>
                </a:cubicBezTo>
                <a:lnTo>
                  <a:pt x="10799" y="4392"/>
                </a:lnTo>
                <a:lnTo>
                  <a:pt x="17236" y="4392"/>
                </a:lnTo>
                <a:cubicBezTo>
                  <a:pt x="17236" y="4392"/>
                  <a:pt x="17337" y="4130"/>
                  <a:pt x="17393" y="3923"/>
                </a:cubicBezTo>
                <a:lnTo>
                  <a:pt x="19981" y="3923"/>
                </a:lnTo>
                <a:lnTo>
                  <a:pt x="19981" y="20471"/>
                </a:lnTo>
                <a:lnTo>
                  <a:pt x="1619" y="20471"/>
                </a:lnTo>
                <a:lnTo>
                  <a:pt x="1619" y="3923"/>
                </a:ln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282" name="PROJECT  METRICS"/>
          <p:cNvSpPr txBox="1"/>
          <p:nvPr/>
        </p:nvSpPr>
        <p:spPr>
          <a:xfrm>
            <a:off x="20594795" y="696882"/>
            <a:ext cx="2568041"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PROJECT  METRICS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Line"/>
          <p:cNvSpPr/>
          <p:nvPr/>
        </p:nvSpPr>
        <p:spPr>
          <a:xfrm>
            <a:off x="4146712" y="5891420"/>
            <a:ext cx="18057441" cy="1"/>
          </a:xfrm>
          <a:prstGeom prst="line">
            <a:avLst/>
          </a:prstGeom>
          <a:ln>
            <a:solidFill>
              <a:srgbClr val="5A5F5E"/>
            </a:solidFill>
            <a:miter lim="400000"/>
          </a:ln>
        </p:spPr>
        <p:txBody>
          <a:bodyPr lIns="50800" tIns="50800" rIns="50800" bIns="50800" anchor="ctr"/>
          <a:lstStyle/>
          <a:p>
            <a:endParaRPr/>
          </a:p>
        </p:txBody>
      </p:sp>
      <p:sp>
        <p:nvSpPr>
          <p:cNvPr id="285" name="Line"/>
          <p:cNvSpPr/>
          <p:nvPr/>
        </p:nvSpPr>
        <p:spPr>
          <a:xfrm flipV="1">
            <a:off x="5961249" y="5999530"/>
            <a:ext cx="1" cy="3082760"/>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286" name="Oval"/>
          <p:cNvSpPr/>
          <p:nvPr/>
        </p:nvSpPr>
        <p:spPr>
          <a:xfrm>
            <a:off x="5837694" y="5717380"/>
            <a:ext cx="269426" cy="295413"/>
          </a:xfrm>
          <a:prstGeom prst="ellipse">
            <a:avLst/>
          </a:prstGeom>
          <a:solidFill>
            <a:schemeClr val="accent6">
              <a:satOff val="1848"/>
              <a:lumOff val="-15262"/>
              <a:alpha val="91786"/>
            </a:schemeClr>
          </a:solidFill>
          <a:ln w="12700">
            <a:miter lim="400000"/>
          </a:ln>
        </p:spPr>
        <p:txBody>
          <a:bodyPr lIns="50800" tIns="50800" rIns="50800" bIns="50800" anchor="ctr"/>
          <a:lstStyle/>
          <a:p>
            <a:pPr>
              <a:defRPr>
                <a:solidFill>
                  <a:srgbClr val="FFFFFF"/>
                </a:solidFill>
              </a:defRPr>
            </a:pPr>
            <a:endParaRPr/>
          </a:p>
        </p:txBody>
      </p:sp>
      <p:sp>
        <p:nvSpPr>
          <p:cNvPr id="287" name="25%"/>
          <p:cNvSpPr/>
          <p:nvPr/>
        </p:nvSpPr>
        <p:spPr>
          <a:xfrm>
            <a:off x="5353209" y="7158685"/>
            <a:ext cx="1151163" cy="1167155"/>
          </a:xfrm>
          <a:prstGeom prst="ellipse">
            <a:avLst/>
          </a:prstGeom>
          <a:solidFill>
            <a:srgbClr val="3177B7">
              <a:alpha val="91786"/>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500">
                <a:solidFill>
                  <a:srgbClr val="FFFFFF"/>
                </a:solidFill>
                <a:latin typeface="Gill Sans"/>
                <a:ea typeface="Gill Sans"/>
                <a:cs typeface="Gill Sans"/>
                <a:sym typeface="Gill Sans"/>
              </a:defRPr>
            </a:lvl1pPr>
          </a:lstStyle>
          <a:p>
            <a:r>
              <a:t>25%</a:t>
            </a:r>
          </a:p>
        </p:txBody>
      </p:sp>
      <p:sp>
        <p:nvSpPr>
          <p:cNvPr id="288" name="Line"/>
          <p:cNvSpPr/>
          <p:nvPr/>
        </p:nvSpPr>
        <p:spPr>
          <a:xfrm flipV="1">
            <a:off x="11298516" y="5827029"/>
            <a:ext cx="1" cy="3229394"/>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289" name="Oval"/>
          <p:cNvSpPr/>
          <p:nvPr/>
        </p:nvSpPr>
        <p:spPr>
          <a:xfrm>
            <a:off x="11163803" y="5743714"/>
            <a:ext cx="269427" cy="295413"/>
          </a:xfrm>
          <a:prstGeom prst="ellipse">
            <a:avLst/>
          </a:prstGeom>
          <a:solidFill>
            <a:schemeClr val="accent6">
              <a:satOff val="1848"/>
              <a:lumOff val="-15262"/>
              <a:alpha val="91786"/>
            </a:schemeClr>
          </a:solidFill>
          <a:ln w="12700">
            <a:miter lim="400000"/>
          </a:ln>
        </p:spPr>
        <p:txBody>
          <a:bodyPr lIns="50800" tIns="50800" rIns="50800" bIns="50800" anchor="ctr"/>
          <a:lstStyle/>
          <a:p>
            <a:pPr>
              <a:defRPr>
                <a:solidFill>
                  <a:srgbClr val="FFFFFF"/>
                </a:solidFill>
              </a:defRPr>
            </a:pPr>
            <a:endParaRPr/>
          </a:p>
        </p:txBody>
      </p:sp>
      <p:sp>
        <p:nvSpPr>
          <p:cNvPr id="290" name="Rectangle"/>
          <p:cNvSpPr/>
          <p:nvPr/>
        </p:nvSpPr>
        <p:spPr>
          <a:xfrm>
            <a:off x="3799421" y="9710846"/>
            <a:ext cx="4313826" cy="1953946"/>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342900" indent="-342900" algn="just">
              <a:buFont typeface="Arial" panose="020B0604020202020204" pitchFamily="34" charset="0"/>
              <a:buChar char="•"/>
            </a:pPr>
            <a:r>
              <a:rPr lang="en-IN" sz="2400" dirty="0" err="1" smtClean="0"/>
              <a:t>Datawarehousing</a:t>
            </a:r>
            <a:r>
              <a:rPr lang="en-IN" sz="2400" dirty="0"/>
              <a:t>: Collection of data from various channels like call centers, bank support staff records.</a:t>
            </a:r>
          </a:p>
        </p:txBody>
      </p:sp>
      <p:sp>
        <p:nvSpPr>
          <p:cNvPr id="291" name="Rectangle"/>
          <p:cNvSpPr/>
          <p:nvPr/>
        </p:nvSpPr>
        <p:spPr>
          <a:xfrm>
            <a:off x="3809251" y="9048986"/>
            <a:ext cx="4313826" cy="712624"/>
          </a:xfrm>
          <a:prstGeom prst="rect">
            <a:avLst/>
          </a:prstGeom>
          <a:solidFill>
            <a:srgbClr val="3177B7"/>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92" name="MILESTONE 1"/>
          <p:cNvSpPr txBox="1"/>
          <p:nvPr/>
        </p:nvSpPr>
        <p:spPr>
          <a:xfrm>
            <a:off x="4626618" y="9163998"/>
            <a:ext cx="2760496"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t>MILESTONE 1</a:t>
            </a:r>
          </a:p>
        </p:txBody>
      </p:sp>
      <p:sp>
        <p:nvSpPr>
          <p:cNvPr id="293" name="Rectangle"/>
          <p:cNvSpPr/>
          <p:nvPr/>
        </p:nvSpPr>
        <p:spPr>
          <a:xfrm>
            <a:off x="9136688" y="9736711"/>
            <a:ext cx="4313826" cy="1953947"/>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342900" indent="-342900" algn="just">
              <a:buFont typeface="Arial" panose="020B0604020202020204" pitchFamily="34" charset="0"/>
              <a:buChar char="•"/>
            </a:pPr>
            <a:r>
              <a:rPr lang="en-IN" sz="2400" dirty="0"/>
              <a:t>Data </a:t>
            </a:r>
            <a:r>
              <a:rPr lang="en-IN" sz="2400" dirty="0" err="1" smtClean="0"/>
              <a:t>Preprocessing</a:t>
            </a:r>
            <a:r>
              <a:rPr lang="en-IN" sz="2400" dirty="0" smtClean="0"/>
              <a:t>/Wrangling/EDA on data.</a:t>
            </a:r>
            <a:endParaRPr lang="en-IN" sz="2400" dirty="0"/>
          </a:p>
        </p:txBody>
      </p:sp>
      <p:sp>
        <p:nvSpPr>
          <p:cNvPr id="294" name="Rectangle"/>
          <p:cNvSpPr/>
          <p:nvPr/>
        </p:nvSpPr>
        <p:spPr>
          <a:xfrm>
            <a:off x="9146519" y="9074852"/>
            <a:ext cx="4313825" cy="712624"/>
          </a:xfrm>
          <a:prstGeom prst="rect">
            <a:avLst/>
          </a:prstGeom>
          <a:solidFill>
            <a:srgbClr val="3177B7"/>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95" name="MILESTONE 2"/>
          <p:cNvSpPr txBox="1"/>
          <p:nvPr/>
        </p:nvSpPr>
        <p:spPr>
          <a:xfrm>
            <a:off x="9963886" y="9189863"/>
            <a:ext cx="2760496"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t>MILESTONE 2</a:t>
            </a:r>
          </a:p>
        </p:txBody>
      </p:sp>
      <p:sp>
        <p:nvSpPr>
          <p:cNvPr id="296" name="50%"/>
          <p:cNvSpPr/>
          <p:nvPr/>
        </p:nvSpPr>
        <p:spPr>
          <a:xfrm>
            <a:off x="10751849" y="7133751"/>
            <a:ext cx="1151163" cy="1167155"/>
          </a:xfrm>
          <a:prstGeom prst="ellipse">
            <a:avLst/>
          </a:prstGeom>
          <a:solidFill>
            <a:srgbClr val="3177B7">
              <a:alpha val="91786"/>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500">
                <a:solidFill>
                  <a:srgbClr val="FFFFFF"/>
                </a:solidFill>
                <a:latin typeface="Gill Sans"/>
                <a:ea typeface="Gill Sans"/>
                <a:cs typeface="Gill Sans"/>
                <a:sym typeface="Gill Sans"/>
              </a:defRPr>
            </a:lvl1pPr>
          </a:lstStyle>
          <a:p>
            <a:r>
              <a:t>50%</a:t>
            </a:r>
          </a:p>
        </p:txBody>
      </p:sp>
      <p:sp>
        <p:nvSpPr>
          <p:cNvPr id="297" name="Rectangle"/>
          <p:cNvSpPr/>
          <p:nvPr/>
        </p:nvSpPr>
        <p:spPr>
          <a:xfrm>
            <a:off x="2748322" y="5839704"/>
            <a:ext cx="1984201" cy="71262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98" name="Rectangle"/>
          <p:cNvSpPr/>
          <p:nvPr/>
        </p:nvSpPr>
        <p:spPr>
          <a:xfrm>
            <a:off x="2758152" y="5177845"/>
            <a:ext cx="1964541" cy="712624"/>
          </a:xfrm>
          <a:prstGeom prst="rect">
            <a:avLst/>
          </a:prstGeom>
          <a:solidFill>
            <a:srgbClr val="CA555B"/>
          </a:solidFill>
          <a:ln w="12700">
            <a:miter lim="400000"/>
          </a:ln>
          <a:effectLst>
            <a:outerShdw blurRad="88900" dist="70253" dir="5400000" rotWithShape="0">
              <a:schemeClr val="accent6">
                <a:hueOff val="-133706"/>
                <a:satOff val="8281"/>
                <a:lumOff val="-27269"/>
                <a:alpha val="16449"/>
              </a:schemeClr>
            </a:outerShdw>
          </a:effectLst>
        </p:spPr>
        <p:txBody>
          <a:bodyPr lIns="50800" tIns="50800" rIns="50800" bIns="50800" anchor="ctr"/>
          <a:lstStyle/>
          <a:p>
            <a:pPr>
              <a:defRPr>
                <a:solidFill>
                  <a:srgbClr val="FFFFFF"/>
                </a:solidFill>
              </a:defRPr>
            </a:pPr>
            <a:endParaRPr/>
          </a:p>
        </p:txBody>
      </p:sp>
      <p:sp>
        <p:nvSpPr>
          <p:cNvPr id="299" name="START DATE"/>
          <p:cNvSpPr txBox="1"/>
          <p:nvPr/>
        </p:nvSpPr>
        <p:spPr>
          <a:xfrm>
            <a:off x="2865154" y="5343656"/>
            <a:ext cx="1867370"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1800" b="1">
                <a:solidFill>
                  <a:srgbClr val="FFFFFF"/>
                </a:solidFill>
                <a:latin typeface="Helvetica"/>
                <a:ea typeface="Helvetica"/>
                <a:cs typeface="Helvetica"/>
                <a:sym typeface="Helvetica"/>
              </a:defRPr>
            </a:lvl1pPr>
          </a:lstStyle>
          <a:p>
            <a:r>
              <a:t>START DATE</a:t>
            </a:r>
          </a:p>
        </p:txBody>
      </p:sp>
      <p:sp>
        <p:nvSpPr>
          <p:cNvPr id="300" name="Rectangle"/>
          <p:cNvSpPr/>
          <p:nvPr/>
        </p:nvSpPr>
        <p:spPr>
          <a:xfrm>
            <a:off x="10250869" y="5839704"/>
            <a:ext cx="1984202" cy="71262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01" name="Rectangle"/>
          <p:cNvSpPr/>
          <p:nvPr/>
        </p:nvSpPr>
        <p:spPr>
          <a:xfrm>
            <a:off x="10260700" y="5177845"/>
            <a:ext cx="1964541" cy="712624"/>
          </a:xfrm>
          <a:prstGeom prst="rect">
            <a:avLst/>
          </a:prstGeom>
          <a:solidFill>
            <a:srgbClr val="CA555B"/>
          </a:solidFill>
          <a:ln w="12700">
            <a:miter lim="400000"/>
          </a:ln>
          <a:effectLst>
            <a:outerShdw blurRad="88900" dist="70253" dir="5400000" rotWithShape="0">
              <a:schemeClr val="accent6">
                <a:hueOff val="-133706"/>
                <a:satOff val="8281"/>
                <a:lumOff val="-27269"/>
                <a:alpha val="16449"/>
              </a:schemeClr>
            </a:outerShdw>
          </a:effectLst>
        </p:spPr>
        <p:txBody>
          <a:bodyPr lIns="50800" tIns="50800" rIns="50800" bIns="50800" anchor="ctr"/>
          <a:lstStyle/>
          <a:p>
            <a:pPr>
              <a:defRPr>
                <a:solidFill>
                  <a:srgbClr val="FFFFFF"/>
                </a:solidFill>
              </a:defRPr>
            </a:pPr>
            <a:endParaRPr/>
          </a:p>
        </p:txBody>
      </p:sp>
      <p:sp>
        <p:nvSpPr>
          <p:cNvPr id="302" name="DATE"/>
          <p:cNvSpPr txBox="1"/>
          <p:nvPr/>
        </p:nvSpPr>
        <p:spPr>
          <a:xfrm>
            <a:off x="10667389" y="5343656"/>
            <a:ext cx="1151163"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1800" b="1">
                <a:solidFill>
                  <a:srgbClr val="FFFFFF"/>
                </a:solidFill>
                <a:latin typeface="Helvetica"/>
                <a:ea typeface="Helvetica"/>
                <a:cs typeface="Helvetica"/>
                <a:sym typeface="Helvetica"/>
              </a:defRPr>
            </a:lvl1pPr>
          </a:lstStyle>
          <a:p>
            <a:r>
              <a:t>DATE</a:t>
            </a:r>
          </a:p>
        </p:txBody>
      </p:sp>
      <p:sp>
        <p:nvSpPr>
          <p:cNvPr id="303" name="Line"/>
          <p:cNvSpPr/>
          <p:nvPr/>
        </p:nvSpPr>
        <p:spPr>
          <a:xfrm flipV="1">
            <a:off x="16524691" y="5805925"/>
            <a:ext cx="1" cy="3229394"/>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304" name="Oval"/>
          <p:cNvSpPr/>
          <p:nvPr/>
        </p:nvSpPr>
        <p:spPr>
          <a:xfrm>
            <a:off x="16389979" y="5722610"/>
            <a:ext cx="269426" cy="295412"/>
          </a:xfrm>
          <a:prstGeom prst="ellipse">
            <a:avLst/>
          </a:prstGeom>
          <a:solidFill>
            <a:schemeClr val="accent6">
              <a:satOff val="1848"/>
              <a:lumOff val="-15262"/>
              <a:alpha val="91786"/>
            </a:schemeClr>
          </a:solidFill>
          <a:ln w="12700">
            <a:miter lim="400000"/>
          </a:ln>
        </p:spPr>
        <p:txBody>
          <a:bodyPr lIns="50800" tIns="50800" rIns="50800" bIns="50800" anchor="ctr"/>
          <a:lstStyle/>
          <a:p>
            <a:pPr>
              <a:defRPr>
                <a:solidFill>
                  <a:srgbClr val="FFFFFF"/>
                </a:solidFill>
              </a:defRPr>
            </a:pPr>
            <a:endParaRPr/>
          </a:p>
        </p:txBody>
      </p:sp>
      <p:sp>
        <p:nvSpPr>
          <p:cNvPr id="305" name="Rectangle"/>
          <p:cNvSpPr/>
          <p:nvPr/>
        </p:nvSpPr>
        <p:spPr>
          <a:xfrm>
            <a:off x="14362864" y="9715607"/>
            <a:ext cx="4313826" cy="1953947"/>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lgn="just"/>
            <a:endParaRPr lang="en-IN" sz="2400" dirty="0"/>
          </a:p>
          <a:p>
            <a:pPr marL="342900" indent="-342900" algn="just">
              <a:buFont typeface="Arial" panose="020B0604020202020204" pitchFamily="34" charset="0"/>
              <a:buChar char="•"/>
            </a:pPr>
            <a:r>
              <a:rPr lang="en-IN" sz="2400" dirty="0" smtClean="0"/>
              <a:t>Ensemble Methods/Deep Neural </a:t>
            </a:r>
            <a:r>
              <a:rPr lang="en-IN" sz="2400" dirty="0"/>
              <a:t>model development and testing</a:t>
            </a:r>
          </a:p>
        </p:txBody>
      </p:sp>
      <p:sp>
        <p:nvSpPr>
          <p:cNvPr id="306" name="Rectangle"/>
          <p:cNvSpPr/>
          <p:nvPr/>
        </p:nvSpPr>
        <p:spPr>
          <a:xfrm>
            <a:off x="14372694" y="9053748"/>
            <a:ext cx="4313826" cy="712623"/>
          </a:xfrm>
          <a:prstGeom prst="rect">
            <a:avLst/>
          </a:prstGeom>
          <a:solidFill>
            <a:srgbClr val="3177B7"/>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07" name="MILESTONE 2"/>
          <p:cNvSpPr txBox="1"/>
          <p:nvPr/>
        </p:nvSpPr>
        <p:spPr>
          <a:xfrm>
            <a:off x="15190061" y="9134696"/>
            <a:ext cx="2760497" cy="55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rPr dirty="0"/>
              <a:t>MILESTONE </a:t>
            </a:r>
            <a:r>
              <a:rPr lang="en-US" dirty="0"/>
              <a:t>3</a:t>
            </a:r>
            <a:endParaRPr dirty="0"/>
          </a:p>
        </p:txBody>
      </p:sp>
      <p:sp>
        <p:nvSpPr>
          <p:cNvPr id="308" name="80%"/>
          <p:cNvSpPr/>
          <p:nvPr/>
        </p:nvSpPr>
        <p:spPr>
          <a:xfrm>
            <a:off x="15978024" y="7112647"/>
            <a:ext cx="1151164" cy="1167155"/>
          </a:xfrm>
          <a:prstGeom prst="ellipse">
            <a:avLst/>
          </a:prstGeom>
          <a:solidFill>
            <a:srgbClr val="3177B7">
              <a:alpha val="91786"/>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500">
                <a:solidFill>
                  <a:srgbClr val="FFFFFF"/>
                </a:solidFill>
                <a:latin typeface="Gill Sans"/>
                <a:ea typeface="Gill Sans"/>
                <a:cs typeface="Gill Sans"/>
                <a:sym typeface="Gill Sans"/>
              </a:defRPr>
            </a:lvl1pPr>
          </a:lstStyle>
          <a:p>
            <a:r>
              <a:t>80%</a:t>
            </a:r>
          </a:p>
        </p:txBody>
      </p:sp>
      <p:sp>
        <p:nvSpPr>
          <p:cNvPr id="309" name="Rectangle"/>
          <p:cNvSpPr/>
          <p:nvPr/>
        </p:nvSpPr>
        <p:spPr>
          <a:xfrm>
            <a:off x="15561505" y="5780275"/>
            <a:ext cx="1984202" cy="71262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10" name="Rectangle"/>
          <p:cNvSpPr/>
          <p:nvPr/>
        </p:nvSpPr>
        <p:spPr>
          <a:xfrm>
            <a:off x="15571336" y="5118415"/>
            <a:ext cx="1964541" cy="712624"/>
          </a:xfrm>
          <a:prstGeom prst="rect">
            <a:avLst/>
          </a:prstGeom>
          <a:solidFill>
            <a:srgbClr val="CA555B"/>
          </a:solidFill>
          <a:ln w="12700">
            <a:miter lim="400000"/>
          </a:ln>
          <a:effectLst>
            <a:outerShdw blurRad="88900" dist="70253" dir="5400000" rotWithShape="0">
              <a:schemeClr val="accent6">
                <a:hueOff val="-133706"/>
                <a:satOff val="8281"/>
                <a:lumOff val="-27269"/>
                <a:alpha val="16449"/>
              </a:schemeClr>
            </a:outerShdw>
          </a:effectLst>
        </p:spPr>
        <p:txBody>
          <a:bodyPr lIns="50800" tIns="50800" rIns="50800" bIns="50800" anchor="ctr"/>
          <a:lstStyle/>
          <a:p>
            <a:pPr>
              <a:defRPr>
                <a:solidFill>
                  <a:srgbClr val="FFFFFF"/>
                </a:solidFill>
              </a:defRPr>
            </a:pPr>
            <a:endParaRPr/>
          </a:p>
        </p:txBody>
      </p:sp>
      <p:sp>
        <p:nvSpPr>
          <p:cNvPr id="311" name="DATE"/>
          <p:cNvSpPr txBox="1"/>
          <p:nvPr/>
        </p:nvSpPr>
        <p:spPr>
          <a:xfrm>
            <a:off x="15978026" y="5284227"/>
            <a:ext cx="1151163"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1800" b="1">
                <a:solidFill>
                  <a:srgbClr val="FFFFFF"/>
                </a:solidFill>
                <a:latin typeface="Helvetica"/>
                <a:ea typeface="Helvetica"/>
                <a:cs typeface="Helvetica"/>
                <a:sym typeface="Helvetica"/>
              </a:defRPr>
            </a:lvl1pPr>
          </a:lstStyle>
          <a:p>
            <a:r>
              <a:t>DATE</a:t>
            </a:r>
          </a:p>
        </p:txBody>
      </p:sp>
      <p:sp>
        <p:nvSpPr>
          <p:cNvPr id="312" name="Line"/>
          <p:cNvSpPr/>
          <p:nvPr/>
        </p:nvSpPr>
        <p:spPr>
          <a:xfrm flipV="1">
            <a:off x="21741038" y="5800929"/>
            <a:ext cx="1" cy="3229395"/>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313" name="Oval"/>
          <p:cNvSpPr/>
          <p:nvPr/>
        </p:nvSpPr>
        <p:spPr>
          <a:xfrm>
            <a:off x="21606326" y="5717614"/>
            <a:ext cx="269426" cy="295412"/>
          </a:xfrm>
          <a:prstGeom prst="ellipse">
            <a:avLst/>
          </a:prstGeom>
          <a:solidFill>
            <a:schemeClr val="accent6">
              <a:satOff val="1848"/>
              <a:lumOff val="-15262"/>
              <a:alpha val="91786"/>
            </a:schemeClr>
          </a:solidFill>
          <a:ln w="12700">
            <a:miter lim="400000"/>
          </a:ln>
        </p:spPr>
        <p:txBody>
          <a:bodyPr lIns="50800" tIns="50800" rIns="50800" bIns="50800" anchor="ctr"/>
          <a:lstStyle/>
          <a:p>
            <a:pPr>
              <a:defRPr>
                <a:solidFill>
                  <a:srgbClr val="FFFFFF"/>
                </a:solidFill>
              </a:defRPr>
            </a:pPr>
            <a:endParaRPr/>
          </a:p>
        </p:txBody>
      </p:sp>
      <p:sp>
        <p:nvSpPr>
          <p:cNvPr id="314" name="Rectangle"/>
          <p:cNvSpPr/>
          <p:nvPr/>
        </p:nvSpPr>
        <p:spPr>
          <a:xfrm>
            <a:off x="19579211" y="9710611"/>
            <a:ext cx="4313825" cy="1953947"/>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lgn="just"/>
            <a:r>
              <a:rPr lang="en-IN" sz="2400" dirty="0" smtClean="0"/>
              <a:t>Deploying the model for beta testing</a:t>
            </a:r>
            <a:endParaRPr lang="en-IN" sz="2400" dirty="0"/>
          </a:p>
        </p:txBody>
      </p:sp>
      <p:sp>
        <p:nvSpPr>
          <p:cNvPr id="315" name="Rectangle"/>
          <p:cNvSpPr/>
          <p:nvPr/>
        </p:nvSpPr>
        <p:spPr>
          <a:xfrm>
            <a:off x="19589041" y="9048752"/>
            <a:ext cx="4313826" cy="712624"/>
          </a:xfrm>
          <a:prstGeom prst="rect">
            <a:avLst/>
          </a:prstGeom>
          <a:solidFill>
            <a:srgbClr val="3177B7"/>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16" name="MILESTONE 2"/>
          <p:cNvSpPr txBox="1"/>
          <p:nvPr/>
        </p:nvSpPr>
        <p:spPr>
          <a:xfrm>
            <a:off x="20406408" y="9129700"/>
            <a:ext cx="2760496" cy="55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rPr dirty="0"/>
              <a:t>MILESTONE </a:t>
            </a:r>
            <a:r>
              <a:rPr lang="en-US" dirty="0"/>
              <a:t>4</a:t>
            </a:r>
            <a:endParaRPr dirty="0"/>
          </a:p>
        </p:txBody>
      </p:sp>
      <p:sp>
        <p:nvSpPr>
          <p:cNvPr id="317" name="100%"/>
          <p:cNvSpPr/>
          <p:nvPr/>
        </p:nvSpPr>
        <p:spPr>
          <a:xfrm>
            <a:off x="21194371" y="7107651"/>
            <a:ext cx="1151163" cy="1167155"/>
          </a:xfrm>
          <a:prstGeom prst="ellipse">
            <a:avLst/>
          </a:prstGeom>
          <a:solidFill>
            <a:srgbClr val="3177B7">
              <a:alpha val="91786"/>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500">
                <a:solidFill>
                  <a:srgbClr val="FFFFFF"/>
                </a:solidFill>
                <a:latin typeface="Gill Sans"/>
                <a:ea typeface="Gill Sans"/>
                <a:cs typeface="Gill Sans"/>
                <a:sym typeface="Gill Sans"/>
              </a:defRPr>
            </a:lvl1pPr>
          </a:lstStyle>
          <a:p>
            <a:r>
              <a:t>100%</a:t>
            </a:r>
          </a:p>
        </p:txBody>
      </p:sp>
      <p:sp>
        <p:nvSpPr>
          <p:cNvPr id="318"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319"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320"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321"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
        <p:nvSpPr>
          <p:cNvPr id="322" name="XYZ MONTH"/>
          <p:cNvSpPr txBox="1"/>
          <p:nvPr/>
        </p:nvSpPr>
        <p:spPr>
          <a:xfrm>
            <a:off x="2806738" y="6005515"/>
            <a:ext cx="1867369"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spc="126">
                <a:solidFill>
                  <a:schemeClr val="accent6">
                    <a:satOff val="1848"/>
                    <a:lumOff val="-15262"/>
                  </a:schemeClr>
                </a:solidFill>
                <a:latin typeface="Helvetica"/>
                <a:ea typeface="Helvetica"/>
                <a:cs typeface="Helvetica"/>
                <a:sym typeface="Helvetica"/>
              </a:defRPr>
            </a:lvl1pPr>
          </a:lstStyle>
          <a:p>
            <a:r>
              <a:rPr lang="en-IN" dirty="0" smtClean="0"/>
              <a:t>22</a:t>
            </a:r>
            <a:r>
              <a:rPr lang="en-IN" baseline="30000" dirty="0" smtClean="0"/>
              <a:t>nd</a:t>
            </a:r>
            <a:r>
              <a:rPr lang="en-IN" dirty="0" smtClean="0"/>
              <a:t> Aug 2020</a:t>
            </a:r>
            <a:endParaRPr dirty="0"/>
          </a:p>
        </p:txBody>
      </p:sp>
      <p:sp>
        <p:nvSpPr>
          <p:cNvPr id="323" name="XYZ MONTH"/>
          <p:cNvSpPr txBox="1"/>
          <p:nvPr/>
        </p:nvSpPr>
        <p:spPr>
          <a:xfrm>
            <a:off x="10304371" y="6006220"/>
            <a:ext cx="1867369" cy="379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spc="126">
                <a:solidFill>
                  <a:schemeClr val="accent6">
                    <a:satOff val="1848"/>
                    <a:lumOff val="-15262"/>
                  </a:schemeClr>
                </a:solidFill>
                <a:latin typeface="Helvetica"/>
                <a:ea typeface="Helvetica"/>
                <a:cs typeface="Helvetica"/>
                <a:sym typeface="Helvetica"/>
              </a:defRPr>
            </a:lvl1pPr>
          </a:lstStyle>
          <a:p>
            <a:r>
              <a:rPr lang="en-IN" dirty="0" smtClean="0"/>
              <a:t>15</a:t>
            </a:r>
            <a:r>
              <a:rPr lang="en-IN" baseline="30000" dirty="0" smtClean="0"/>
              <a:t>th</a:t>
            </a:r>
            <a:r>
              <a:rPr lang="en-IN" dirty="0" smtClean="0"/>
              <a:t> Dec 2020</a:t>
            </a:r>
            <a:endParaRPr dirty="0"/>
          </a:p>
        </p:txBody>
      </p:sp>
      <p:sp>
        <p:nvSpPr>
          <p:cNvPr id="324" name="XYZ MONTH"/>
          <p:cNvSpPr txBox="1"/>
          <p:nvPr/>
        </p:nvSpPr>
        <p:spPr>
          <a:xfrm>
            <a:off x="15665539" y="5967191"/>
            <a:ext cx="1867370"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spc="126">
                <a:solidFill>
                  <a:schemeClr val="accent6">
                    <a:satOff val="1848"/>
                    <a:lumOff val="-15262"/>
                  </a:schemeClr>
                </a:solidFill>
                <a:latin typeface="Helvetica"/>
                <a:ea typeface="Helvetica"/>
                <a:cs typeface="Helvetica"/>
                <a:sym typeface="Helvetica"/>
              </a:defRPr>
            </a:lvl1pPr>
          </a:lstStyle>
          <a:p>
            <a:r>
              <a:t>XYZ MONTH</a:t>
            </a:r>
          </a:p>
        </p:txBody>
      </p:sp>
      <p:sp>
        <p:nvSpPr>
          <p:cNvPr id="325" name="Rectangle"/>
          <p:cNvSpPr/>
          <p:nvPr/>
        </p:nvSpPr>
        <p:spPr>
          <a:xfrm>
            <a:off x="18352465" y="388785"/>
            <a:ext cx="5539781" cy="151745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26" name="Rectangle"/>
          <p:cNvSpPr/>
          <p:nvPr/>
        </p:nvSpPr>
        <p:spPr>
          <a:xfrm>
            <a:off x="23627925" y="354129"/>
            <a:ext cx="264319" cy="1552109"/>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27" name="Shape"/>
          <p:cNvSpPr/>
          <p:nvPr/>
        </p:nvSpPr>
        <p:spPr>
          <a:xfrm flipH="1">
            <a:off x="16619551" y="37145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p:spPr>
        <p:txBody>
          <a:bodyPr lIns="50800" tIns="50800" rIns="50800" bIns="50800" anchor="ctr"/>
          <a:lstStyle/>
          <a:p>
            <a:pPr>
              <a:defRPr>
                <a:solidFill>
                  <a:srgbClr val="FFFFFF"/>
                </a:solidFill>
              </a:defRPr>
            </a:pPr>
            <a:endParaRPr/>
          </a:p>
        </p:txBody>
      </p:sp>
      <p:sp>
        <p:nvSpPr>
          <p:cNvPr id="328" name="Shape"/>
          <p:cNvSpPr/>
          <p:nvPr/>
        </p:nvSpPr>
        <p:spPr>
          <a:xfrm rot="10800000" flipH="1">
            <a:off x="18194351" y="37145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329" name="4"/>
          <p:cNvSpPr txBox="1"/>
          <p:nvPr/>
        </p:nvSpPr>
        <p:spPr>
          <a:xfrm>
            <a:off x="18696587" y="698383"/>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4</a:t>
            </a:r>
          </a:p>
        </p:txBody>
      </p:sp>
      <p:sp>
        <p:nvSpPr>
          <p:cNvPr id="330" name="Clipboard"/>
          <p:cNvSpPr/>
          <p:nvPr/>
        </p:nvSpPr>
        <p:spPr>
          <a:xfrm>
            <a:off x="17392436" y="877030"/>
            <a:ext cx="496268" cy="71262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9801" y="0"/>
                  <a:pt x="9330" y="294"/>
                  <a:pt x="8865" y="898"/>
                </a:cubicBezTo>
                <a:cubicBezTo>
                  <a:pt x="8394" y="1511"/>
                  <a:pt x="7651" y="1943"/>
                  <a:pt x="7089" y="1943"/>
                </a:cubicBezTo>
                <a:cubicBezTo>
                  <a:pt x="6826" y="1943"/>
                  <a:pt x="6299" y="1922"/>
                  <a:pt x="6037" y="1943"/>
                </a:cubicBezTo>
                <a:cubicBezTo>
                  <a:pt x="5104" y="2016"/>
                  <a:pt x="4553" y="2318"/>
                  <a:pt x="4308" y="2794"/>
                </a:cubicBezTo>
                <a:lnTo>
                  <a:pt x="1139" y="2794"/>
                </a:lnTo>
                <a:cubicBezTo>
                  <a:pt x="510" y="2794"/>
                  <a:pt x="0" y="3149"/>
                  <a:pt x="0" y="3587"/>
                </a:cubicBezTo>
                <a:lnTo>
                  <a:pt x="0" y="20807"/>
                </a:lnTo>
                <a:cubicBezTo>
                  <a:pt x="0" y="21245"/>
                  <a:pt x="510" y="21600"/>
                  <a:pt x="1139" y="21600"/>
                </a:cubicBezTo>
                <a:lnTo>
                  <a:pt x="20461" y="21600"/>
                </a:lnTo>
                <a:cubicBezTo>
                  <a:pt x="21090" y="21600"/>
                  <a:pt x="21600" y="21245"/>
                  <a:pt x="21600" y="20807"/>
                </a:cubicBezTo>
                <a:lnTo>
                  <a:pt x="21600" y="3587"/>
                </a:lnTo>
                <a:cubicBezTo>
                  <a:pt x="21600" y="3149"/>
                  <a:pt x="21090" y="2794"/>
                  <a:pt x="20461" y="2794"/>
                </a:cubicBezTo>
                <a:lnTo>
                  <a:pt x="17292" y="2794"/>
                </a:lnTo>
                <a:cubicBezTo>
                  <a:pt x="17047" y="2318"/>
                  <a:pt x="16496" y="2016"/>
                  <a:pt x="15563" y="1943"/>
                </a:cubicBezTo>
                <a:cubicBezTo>
                  <a:pt x="15301" y="1922"/>
                  <a:pt x="14774" y="1943"/>
                  <a:pt x="14511" y="1943"/>
                </a:cubicBezTo>
                <a:cubicBezTo>
                  <a:pt x="13949" y="1943"/>
                  <a:pt x="13209" y="1511"/>
                  <a:pt x="12738" y="898"/>
                </a:cubicBezTo>
                <a:cubicBezTo>
                  <a:pt x="12273" y="294"/>
                  <a:pt x="11802" y="0"/>
                  <a:pt x="10801" y="0"/>
                </a:cubicBezTo>
                <a:close/>
                <a:moveTo>
                  <a:pt x="10799" y="593"/>
                </a:moveTo>
                <a:cubicBezTo>
                  <a:pt x="11264" y="593"/>
                  <a:pt x="11644" y="857"/>
                  <a:pt x="11644" y="1181"/>
                </a:cubicBezTo>
                <a:cubicBezTo>
                  <a:pt x="11644" y="1506"/>
                  <a:pt x="11265" y="1767"/>
                  <a:pt x="10799" y="1767"/>
                </a:cubicBezTo>
                <a:cubicBezTo>
                  <a:pt x="10332" y="1767"/>
                  <a:pt x="9956" y="1506"/>
                  <a:pt x="9956" y="1181"/>
                </a:cubicBezTo>
                <a:cubicBezTo>
                  <a:pt x="9956" y="857"/>
                  <a:pt x="10333" y="593"/>
                  <a:pt x="10799" y="593"/>
                </a:cubicBezTo>
                <a:close/>
                <a:moveTo>
                  <a:pt x="1619" y="3923"/>
                </a:moveTo>
                <a:lnTo>
                  <a:pt x="4207" y="3923"/>
                </a:lnTo>
                <a:cubicBezTo>
                  <a:pt x="4263" y="4130"/>
                  <a:pt x="4364" y="4392"/>
                  <a:pt x="4364" y="4392"/>
                </a:cubicBezTo>
                <a:lnTo>
                  <a:pt x="10799" y="4392"/>
                </a:lnTo>
                <a:lnTo>
                  <a:pt x="17236" y="4392"/>
                </a:lnTo>
                <a:cubicBezTo>
                  <a:pt x="17236" y="4392"/>
                  <a:pt x="17337" y="4130"/>
                  <a:pt x="17393" y="3923"/>
                </a:cubicBezTo>
                <a:lnTo>
                  <a:pt x="19981" y="3923"/>
                </a:lnTo>
                <a:lnTo>
                  <a:pt x="19981" y="20471"/>
                </a:lnTo>
                <a:lnTo>
                  <a:pt x="1619" y="20471"/>
                </a:lnTo>
                <a:lnTo>
                  <a:pt x="1619" y="3923"/>
                </a:ln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331" name="PROJECT  METRICS"/>
          <p:cNvSpPr txBox="1"/>
          <p:nvPr/>
        </p:nvSpPr>
        <p:spPr>
          <a:xfrm>
            <a:off x="20594795" y="696882"/>
            <a:ext cx="2568041"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PROJECT  METRICS</a:t>
            </a:r>
          </a:p>
        </p:txBody>
      </p:sp>
      <p:sp>
        <p:nvSpPr>
          <p:cNvPr id="332" name="Rectangle"/>
          <p:cNvSpPr/>
          <p:nvPr/>
        </p:nvSpPr>
        <p:spPr>
          <a:xfrm>
            <a:off x="20832858" y="5608202"/>
            <a:ext cx="1984202" cy="71262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33" name="Rectangle"/>
          <p:cNvSpPr/>
          <p:nvPr/>
        </p:nvSpPr>
        <p:spPr>
          <a:xfrm>
            <a:off x="20842689" y="4946343"/>
            <a:ext cx="1964540" cy="712623"/>
          </a:xfrm>
          <a:prstGeom prst="rect">
            <a:avLst/>
          </a:prstGeom>
          <a:solidFill>
            <a:srgbClr val="CA555B"/>
          </a:solidFill>
          <a:ln w="12700">
            <a:miter lim="400000"/>
          </a:ln>
          <a:effectLst>
            <a:outerShdw blurRad="88900" dist="70253" dir="5400000" rotWithShape="0">
              <a:schemeClr val="accent6">
                <a:hueOff val="-133706"/>
                <a:satOff val="8281"/>
                <a:lumOff val="-27269"/>
                <a:alpha val="16449"/>
              </a:schemeClr>
            </a:outerShdw>
          </a:effectLst>
        </p:spPr>
        <p:txBody>
          <a:bodyPr lIns="50800" tIns="50800" rIns="50800" bIns="50800" anchor="ctr"/>
          <a:lstStyle/>
          <a:p>
            <a:pPr>
              <a:defRPr>
                <a:solidFill>
                  <a:srgbClr val="FFFFFF"/>
                </a:solidFill>
              </a:defRPr>
            </a:pPr>
            <a:endParaRPr/>
          </a:p>
        </p:txBody>
      </p:sp>
      <p:sp>
        <p:nvSpPr>
          <p:cNvPr id="334" name="END DATE"/>
          <p:cNvSpPr txBox="1"/>
          <p:nvPr/>
        </p:nvSpPr>
        <p:spPr>
          <a:xfrm>
            <a:off x="20814312" y="5112154"/>
            <a:ext cx="1984202"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1800" b="1">
                <a:solidFill>
                  <a:srgbClr val="FFFFFF"/>
                </a:solidFill>
                <a:latin typeface="Helvetica"/>
                <a:ea typeface="Helvetica"/>
                <a:cs typeface="Helvetica"/>
                <a:sym typeface="Helvetica"/>
              </a:defRPr>
            </a:lvl1pPr>
          </a:lstStyle>
          <a:p>
            <a:r>
              <a:t>END DATE</a:t>
            </a:r>
          </a:p>
        </p:txBody>
      </p:sp>
      <p:sp>
        <p:nvSpPr>
          <p:cNvPr id="335" name="XYZ MONTH"/>
          <p:cNvSpPr txBox="1"/>
          <p:nvPr/>
        </p:nvSpPr>
        <p:spPr>
          <a:xfrm>
            <a:off x="20891275" y="5798057"/>
            <a:ext cx="1867369"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spc="126">
                <a:solidFill>
                  <a:schemeClr val="accent6">
                    <a:satOff val="1848"/>
                    <a:lumOff val="-15262"/>
                  </a:schemeClr>
                </a:solidFill>
                <a:latin typeface="Helvetica"/>
                <a:ea typeface="Helvetica"/>
                <a:cs typeface="Helvetica"/>
                <a:sym typeface="Helvetica"/>
              </a:defRPr>
            </a:lvl1pPr>
          </a:lstStyle>
          <a:p>
            <a:r>
              <a:t>XYZ MONTH</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p:cNvSpPr/>
          <p:nvPr/>
        </p:nvSpPr>
        <p:spPr>
          <a:xfrm>
            <a:off x="18414440" y="344397"/>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38" name="Rectangle"/>
          <p:cNvSpPr/>
          <p:nvPr/>
        </p:nvSpPr>
        <p:spPr>
          <a:xfrm>
            <a:off x="23689901" y="309741"/>
            <a:ext cx="264320" cy="1552108"/>
          </a:xfrm>
          <a:prstGeom prst="rect">
            <a:avLst/>
          </a:prstGeom>
          <a:solidFill>
            <a:srgbClr val="DA8341"/>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39" name="Shape"/>
          <p:cNvSpPr/>
          <p:nvPr/>
        </p:nvSpPr>
        <p:spPr>
          <a:xfrm flipH="1">
            <a:off x="16681525" y="327068"/>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F0B85D"/>
          </a:solidFill>
          <a:ln w="12700">
            <a:miter lim="400000"/>
          </a:ln>
        </p:spPr>
        <p:txBody>
          <a:bodyPr lIns="50800" tIns="50800" rIns="50800" bIns="50800" anchor="ctr"/>
          <a:lstStyle/>
          <a:p>
            <a:pPr>
              <a:defRPr>
                <a:solidFill>
                  <a:srgbClr val="FFFFFF"/>
                </a:solidFill>
              </a:defRPr>
            </a:pPr>
            <a:endParaRPr/>
          </a:p>
        </p:txBody>
      </p:sp>
      <p:sp>
        <p:nvSpPr>
          <p:cNvPr id="340" name="Shape"/>
          <p:cNvSpPr/>
          <p:nvPr/>
        </p:nvSpPr>
        <p:spPr>
          <a:xfrm rot="10800000" flipH="1">
            <a:off x="18256325" y="327068"/>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DA8341"/>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341" name="VALIDATION METRIC"/>
          <p:cNvSpPr txBox="1"/>
          <p:nvPr/>
        </p:nvSpPr>
        <p:spPr>
          <a:xfrm>
            <a:off x="20737765" y="723891"/>
            <a:ext cx="2420462"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VALIDATION METRIC</a:t>
            </a:r>
          </a:p>
        </p:txBody>
      </p:sp>
      <p:sp>
        <p:nvSpPr>
          <p:cNvPr id="342" name="5"/>
          <p:cNvSpPr txBox="1"/>
          <p:nvPr/>
        </p:nvSpPr>
        <p:spPr>
          <a:xfrm>
            <a:off x="18664299" y="571446"/>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5</a:t>
            </a:r>
          </a:p>
        </p:txBody>
      </p:sp>
      <p:sp>
        <p:nvSpPr>
          <p:cNvPr id="343" name="Rectangle"/>
          <p:cNvSpPr/>
          <p:nvPr/>
        </p:nvSpPr>
        <p:spPr>
          <a:xfrm>
            <a:off x="6089383" y="3686181"/>
            <a:ext cx="16967733" cy="686947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685800" indent="-685800" algn="just">
              <a:buFont typeface="Arial" panose="020B0604020202020204" pitchFamily="34" charset="0"/>
              <a:buChar char="•"/>
            </a:pPr>
            <a:r>
              <a:rPr lang="en-IN" sz="3200" dirty="0"/>
              <a:t>Objective is to create a framework for routing the customer queries in best possible response  times and different </a:t>
            </a:r>
            <a:r>
              <a:rPr lang="en-IN" sz="3200" dirty="0" smtClean="0"/>
              <a:t>segments(preferred/privileged) </a:t>
            </a:r>
            <a:r>
              <a:rPr lang="en-IN" sz="3200" dirty="0"/>
              <a:t>of customer will be identified properly &amp; handled appropriately</a:t>
            </a:r>
            <a:r>
              <a:rPr lang="en-IN" sz="3200" dirty="0" smtClean="0"/>
              <a:t>.</a:t>
            </a:r>
          </a:p>
          <a:p>
            <a:pPr marL="685800" indent="-685800" algn="just">
              <a:buFont typeface="Arial" panose="020B0604020202020204" pitchFamily="34" charset="0"/>
              <a:buChar char="•"/>
            </a:pPr>
            <a:r>
              <a:rPr lang="en-IN" sz="3200" dirty="0" smtClean="0"/>
              <a:t>Accuracy and precision of the model should be able to get the customer satisfaction to 90%</a:t>
            </a:r>
          </a:p>
          <a:p>
            <a:pPr marL="685800" indent="-685800" algn="just">
              <a:buFont typeface="Arial" panose="020B0604020202020204" pitchFamily="34" charset="0"/>
              <a:buChar char="•"/>
            </a:pPr>
            <a:r>
              <a:rPr lang="en-IN" sz="3200" dirty="0" smtClean="0"/>
              <a:t>Recall Value should be well within acceptable limits.</a:t>
            </a:r>
            <a:endParaRPr lang="en-IN" sz="3200" dirty="0"/>
          </a:p>
        </p:txBody>
      </p:sp>
      <p:sp>
        <p:nvSpPr>
          <p:cNvPr id="344" name="Rectangle"/>
          <p:cNvSpPr/>
          <p:nvPr/>
        </p:nvSpPr>
        <p:spPr>
          <a:xfrm>
            <a:off x="4752356" y="3683670"/>
            <a:ext cx="1352752" cy="6874496"/>
          </a:xfrm>
          <a:prstGeom prst="rect">
            <a:avLst/>
          </a:prstGeom>
          <a:solidFill>
            <a:srgbClr val="F1B85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45" name="VALIDATION METRIC"/>
          <p:cNvSpPr txBox="1"/>
          <p:nvPr/>
        </p:nvSpPr>
        <p:spPr>
          <a:xfrm rot="16200000">
            <a:off x="2658785" y="6803418"/>
            <a:ext cx="5539894"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3500" b="1" spc="350">
                <a:solidFill>
                  <a:schemeClr val="accent6">
                    <a:hueOff val="-133706"/>
                    <a:satOff val="8281"/>
                    <a:lumOff val="-27269"/>
                  </a:schemeClr>
                </a:solidFill>
                <a:latin typeface="Helvetica"/>
                <a:ea typeface="Helvetica"/>
                <a:cs typeface="Helvetica"/>
                <a:sym typeface="Helvetica"/>
              </a:defRPr>
            </a:lvl1pPr>
          </a:lstStyle>
          <a:p>
            <a:r>
              <a:t>VALIDATION METRIC</a:t>
            </a:r>
          </a:p>
        </p:txBody>
      </p:sp>
      <p:sp>
        <p:nvSpPr>
          <p:cNvPr id="346" name="Dingbat Tick"/>
          <p:cNvSpPr/>
          <p:nvPr/>
        </p:nvSpPr>
        <p:spPr>
          <a:xfrm>
            <a:off x="17290719" y="878113"/>
            <a:ext cx="635001" cy="60341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347"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348"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349"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350"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1709</TotalTime>
  <Words>564</Words>
  <Application>Microsoft Office PowerPoint</Application>
  <PresentationFormat>Custom</PresentationFormat>
  <Paragraphs>109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Showroom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37</cp:revision>
  <dcterms:modified xsi:type="dcterms:W3CDTF">2020-08-23T13:35:24Z</dcterms:modified>
</cp:coreProperties>
</file>