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89" r:id="rId4"/>
    <p:sldId id="286" r:id="rId5"/>
    <p:sldId id="278" r:id="rId6"/>
    <p:sldId id="279" r:id="rId7"/>
    <p:sldId id="280" r:id="rId8"/>
    <p:sldId id="281" r:id="rId9"/>
    <p:sldId id="268" r:id="rId10"/>
    <p:sldId id="287" r:id="rId11"/>
    <p:sldId id="261" r:id="rId12"/>
    <p:sldId id="288" r:id="rId13"/>
    <p:sldId id="263" r:id="rId14"/>
    <p:sldId id="290"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1346"/>
    <p:restoredTop sz="96263" autoAdjust="0"/>
  </p:normalViewPr>
  <p:slideViewPr>
    <p:cSldViewPr snapToGrid="0" snapToObjects="1">
      <p:cViewPr>
        <p:scale>
          <a:sx n="60" d="100"/>
          <a:sy n="60" d="100"/>
        </p:scale>
        <p:origin x="-606" y="-318"/>
      </p:cViewPr>
      <p:guideLst>
        <p:guide orient="horz" pos="2160"/>
        <p:guide pos="3840"/>
      </p:guideLst>
    </p:cSldViewPr>
  </p:slideViewPr>
  <p:notesTextViewPr>
    <p:cViewPr>
      <p:scale>
        <a:sx n="1" d="1"/>
        <a:sy n="1" d="1"/>
      </p:scale>
      <p:origin x="0" y="0"/>
    </p:cViewPr>
  </p:notesTextViewPr>
  <p:sorterViewPr>
    <p:cViewPr>
      <p:scale>
        <a:sx n="100" d="100"/>
        <a:sy n="100" d="100"/>
      </p:scale>
      <p:origin x="0" y="18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F2C94-E214-CB4C-AFAC-7CB580A43260}"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78CD6-4E08-CD4B-9CCC-1E16138AFDC4}" type="slidenum">
              <a:rPr lang="en-US" smtClean="0"/>
              <a:t>‹#›</a:t>
            </a:fld>
            <a:endParaRPr lang="en-US"/>
          </a:p>
        </p:txBody>
      </p:sp>
    </p:spTree>
    <p:extLst>
      <p:ext uri="{BB962C8B-B14F-4D97-AF65-F5344CB8AC3E}">
        <p14:creationId xmlns:p14="http://schemas.microsoft.com/office/powerpoint/2010/main" val="282170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3833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1CE46-34D2-4C4E-A849-2595D4A966C7}"/>
              </a:ext>
            </a:extLst>
          </p:cNvPr>
          <p:cNvSpPr>
            <a:spLocks noGrp="1"/>
          </p:cNvSpPr>
          <p:nvPr>
            <p:ph type="ctrTitle"/>
          </p:nvPr>
        </p:nvSpPr>
        <p:spPr/>
        <p:txBody>
          <a:bodyPr/>
          <a:lstStyle/>
          <a:p>
            <a:r>
              <a:rPr lang="en-US" dirty="0" err="1"/>
              <a:t>Ensure.ai</a:t>
            </a:r>
            <a:endParaRPr lang="en-US" dirty="0"/>
          </a:p>
        </p:txBody>
      </p:sp>
      <p:sp>
        <p:nvSpPr>
          <p:cNvPr id="3" name="Subtitle 2">
            <a:extLst>
              <a:ext uri="{FF2B5EF4-FFF2-40B4-BE49-F238E27FC236}">
                <a16:creationId xmlns="" xmlns:a16="http://schemas.microsoft.com/office/drawing/2014/main" id="{F52016A3-C285-0B4C-A6FB-B464CBE90081}"/>
              </a:ext>
            </a:extLst>
          </p:cNvPr>
          <p:cNvSpPr>
            <a:spLocks noGrp="1"/>
          </p:cNvSpPr>
          <p:nvPr>
            <p:ph type="subTitle" idx="1"/>
          </p:nvPr>
        </p:nvSpPr>
        <p:spPr/>
        <p:txBody>
          <a:bodyPr/>
          <a:lstStyle/>
          <a:p>
            <a:r>
              <a:rPr lang="en-US" dirty="0"/>
              <a:t>Ensuring your health with the best that money can buy</a:t>
            </a:r>
          </a:p>
        </p:txBody>
      </p:sp>
    </p:spTree>
    <p:extLst>
      <p:ext uri="{BB962C8B-B14F-4D97-AF65-F5344CB8AC3E}">
        <p14:creationId xmlns:p14="http://schemas.microsoft.com/office/powerpoint/2010/main" val="135704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D0F9D-8D3C-1D4B-9261-9789289874FA}"/>
              </a:ext>
            </a:extLst>
          </p:cNvPr>
          <p:cNvSpPr>
            <a:spLocks noGrp="1"/>
          </p:cNvSpPr>
          <p:nvPr>
            <p:ph type="title"/>
          </p:nvPr>
        </p:nvSpPr>
        <p:spPr/>
        <p:txBody>
          <a:bodyPr/>
          <a:lstStyle/>
          <a:p>
            <a:r>
              <a:rPr lang="en-IN" dirty="0"/>
              <a:t>THREATS &amp; OPPORTUNITIES</a:t>
            </a:r>
          </a:p>
        </p:txBody>
      </p:sp>
      <p:sp>
        <p:nvSpPr>
          <p:cNvPr id="6" name="Rectangle 5"/>
          <p:cNvSpPr/>
          <p:nvPr/>
        </p:nvSpPr>
        <p:spPr>
          <a:xfrm>
            <a:off x="989013" y="1810464"/>
            <a:ext cx="10074396" cy="5047536"/>
          </a:xfrm>
          <a:prstGeom prst="rect">
            <a:avLst/>
          </a:prstGeom>
        </p:spPr>
        <p:txBody>
          <a:bodyPr wrap="square">
            <a:spAutoFit/>
          </a:bodyPr>
          <a:lstStyle/>
          <a:p>
            <a:r>
              <a:rPr lang="en-IN" sz="1400" dirty="0"/>
              <a:t>AI is rapidly entering health care and serving major roles, from automating drudgery and routine tasks in medical practice to managing patients and medical resources. As developers create AI systems to take on these tasks, several risks and challenges emerge, the risk to patient privacy of data acquisition and AI inference, and more.</a:t>
            </a:r>
          </a:p>
          <a:p>
            <a:endParaRPr lang="en-IN" sz="1400" dirty="0"/>
          </a:p>
          <a:p>
            <a:r>
              <a:rPr lang="en-IN" sz="1400" b="1" dirty="0"/>
              <a:t>Points to look at:-</a:t>
            </a:r>
          </a:p>
          <a:p>
            <a:pPr lvl="0"/>
            <a:r>
              <a:rPr lang="en-IN" sz="1400" dirty="0"/>
              <a:t>1. Regulatory Shackles: One of the key regulatory issues that are hampering the acceptance of AI in healthcare is the archaic regulatory infrastructure. Although the technological advancements in the field of healthcare have grown by leaps and bounds, the regulatory infrastructure has failed to keep up.</a:t>
            </a:r>
          </a:p>
          <a:p>
            <a:pPr lvl="0"/>
            <a:endParaRPr lang="en-IN" sz="1400" dirty="0"/>
          </a:p>
          <a:p>
            <a:pPr lvl="0"/>
            <a:r>
              <a:rPr lang="en-IN" sz="1400" dirty="0"/>
              <a:t>2. The Opacity Of Processes: While deep learning models and neural networks in AI have proven over time to be perfect than human decision-making, they are often not transparent in terms of revealing how they generated such conclusions. It then becomes a challenge for insurance companies to explain that to the regulators. It has been mentioned that the biggest challenge in using big data, artificial intelligence is that they operate outside the framework of traditional privacy principles. This could now act in a reverse way and expose banks/healthcare/insurance to risks without their knowledge. It could also possibly give rise to hidden biases in decision making since AI has access to data of all the customers.</a:t>
            </a:r>
          </a:p>
          <a:p>
            <a:pPr lvl="0"/>
            <a:endParaRPr lang="en-IN" sz="1400" dirty="0"/>
          </a:p>
          <a:p>
            <a:pPr lvl="0"/>
            <a:r>
              <a:rPr lang="en-IN" sz="1400" dirty="0"/>
              <a:t>3.Leakage And Misuse Of Data: Several experts in the U.S. and the U.K. opine that cyber, political and physical threats arise with the growth in the capabilities and reach of AI. Complete transparency while venturing into new AI projects also should be ensured so that banks/insurance companies don’t face reputation risks. Adequate investments should be done on the safe storage of data and prevent it from leakage. </a:t>
            </a:r>
            <a:r>
              <a:rPr lang="en-IN" sz="1400" dirty="0" err="1"/>
              <a:t>EnSure</a:t>
            </a:r>
            <a:r>
              <a:rPr lang="en-IN" sz="1400" dirty="0"/>
              <a:t> architecture will detect potential hazards in the implementation stage of the project and enable efficient identification—and then execution—of goals and priorities of the organization. Artificial intelligence will soon become the sole determinant of the competitive position of financial institutes and a key element enhancing their competitive advantage.</a:t>
            </a:r>
          </a:p>
          <a:p>
            <a:endParaRPr lang="en-IN" sz="1400" dirty="0"/>
          </a:p>
        </p:txBody>
      </p:sp>
    </p:spTree>
    <p:extLst>
      <p:ext uri="{BB962C8B-B14F-4D97-AF65-F5344CB8AC3E}">
        <p14:creationId xmlns:p14="http://schemas.microsoft.com/office/powerpoint/2010/main" val="404643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12878-C88A-FF43-B5F9-FC703003AD31}"/>
              </a:ext>
            </a:extLst>
          </p:cNvPr>
          <p:cNvSpPr>
            <a:spLocks noGrp="1"/>
          </p:cNvSpPr>
          <p:nvPr>
            <p:ph type="title"/>
          </p:nvPr>
        </p:nvSpPr>
        <p:spPr/>
        <p:txBody>
          <a:bodyPr/>
          <a:lstStyle/>
          <a:p>
            <a:r>
              <a:rPr lang="en-US" dirty="0"/>
              <a:t>KEY CHALLENGES &amp; OPPORTUNITIES</a:t>
            </a:r>
          </a:p>
        </p:txBody>
      </p:sp>
      <p:sp>
        <p:nvSpPr>
          <p:cNvPr id="3" name="Content Placeholder 2">
            <a:extLst>
              <a:ext uri="{FF2B5EF4-FFF2-40B4-BE49-F238E27FC236}">
                <a16:creationId xmlns="" xmlns:a16="http://schemas.microsoft.com/office/drawing/2014/main" id="{D0DE5E37-C340-2643-8974-2D85D610D84A}"/>
              </a:ext>
            </a:extLst>
          </p:cNvPr>
          <p:cNvSpPr>
            <a:spLocks noGrp="1"/>
          </p:cNvSpPr>
          <p:nvPr>
            <p:ph idx="1"/>
          </p:nvPr>
        </p:nvSpPr>
        <p:spPr>
          <a:xfrm>
            <a:off x="1141412" y="1818640"/>
            <a:ext cx="9905999" cy="4277360"/>
          </a:xfrm>
        </p:spPr>
        <p:txBody>
          <a:bodyPr>
            <a:normAutofit lnSpcReduction="10000"/>
          </a:bodyPr>
          <a:lstStyle/>
          <a:p>
            <a:r>
              <a:rPr lang="en-US" dirty="0"/>
              <a:t>Opportunities</a:t>
            </a:r>
          </a:p>
          <a:p>
            <a:pPr lvl="1"/>
            <a:r>
              <a:rPr lang="en-IN" dirty="0"/>
              <a:t>To give the best corroborative healthcare solutions that money can buy </a:t>
            </a:r>
          </a:p>
          <a:p>
            <a:pPr lvl="1"/>
            <a:r>
              <a:rPr lang="en-IN" dirty="0"/>
              <a:t>Excellent growth</a:t>
            </a:r>
          </a:p>
          <a:p>
            <a:pPr lvl="1"/>
            <a:r>
              <a:rPr lang="en-IN" dirty="0"/>
              <a:t>Build Strong expertise to create integrated platforms.</a:t>
            </a:r>
          </a:p>
          <a:p>
            <a:pPr lvl="1"/>
            <a:r>
              <a:rPr lang="en-IN" dirty="0"/>
              <a:t>Expand into other verticals &amp; geographies</a:t>
            </a:r>
          </a:p>
          <a:p>
            <a:r>
              <a:rPr lang="en-IN" dirty="0"/>
              <a:t>Challenges</a:t>
            </a:r>
          </a:p>
          <a:p>
            <a:pPr lvl="1"/>
            <a:r>
              <a:rPr lang="en-IN" dirty="0"/>
              <a:t>To not be puppet/dominated by Healthcare/Insurance companies to compromise customer needs</a:t>
            </a:r>
            <a:r>
              <a:rPr lang="en-IN" dirty="0" smtClean="0"/>
              <a:t>. Relevant </a:t>
            </a:r>
            <a:r>
              <a:rPr lang="en-IN" dirty="0"/>
              <a:t>skillsets of AI/Blockchain experts</a:t>
            </a:r>
          </a:p>
          <a:p>
            <a:pPr lvl="1"/>
            <a:r>
              <a:rPr lang="en-IN" dirty="0"/>
              <a:t>Angel funding for initial capital.</a:t>
            </a:r>
          </a:p>
          <a:p>
            <a:pPr lvl="1"/>
            <a:r>
              <a:rPr lang="en-IN" dirty="0"/>
              <a:t>Clients who don’t want to share information</a:t>
            </a:r>
          </a:p>
          <a:p>
            <a:pPr lvl="1"/>
            <a:endParaRPr lang="en-IN" dirty="0"/>
          </a:p>
        </p:txBody>
      </p:sp>
    </p:spTree>
    <p:extLst>
      <p:ext uri="{BB962C8B-B14F-4D97-AF65-F5344CB8AC3E}">
        <p14:creationId xmlns:p14="http://schemas.microsoft.com/office/powerpoint/2010/main" val="21318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D0F9D-8D3C-1D4B-9261-9789289874FA}"/>
              </a:ext>
            </a:extLst>
          </p:cNvPr>
          <p:cNvSpPr>
            <a:spLocks noGrp="1"/>
          </p:cNvSpPr>
          <p:nvPr>
            <p:ph type="title"/>
          </p:nvPr>
        </p:nvSpPr>
        <p:spPr/>
        <p:txBody>
          <a:bodyPr/>
          <a:lstStyle/>
          <a:p>
            <a:r>
              <a:rPr lang="en-IN" dirty="0"/>
              <a:t>COMPETITION</a:t>
            </a:r>
          </a:p>
        </p:txBody>
      </p:sp>
      <p:sp>
        <p:nvSpPr>
          <p:cNvPr id="6" name="Rectangle 5"/>
          <p:cNvSpPr/>
          <p:nvPr/>
        </p:nvSpPr>
        <p:spPr>
          <a:xfrm>
            <a:off x="989012" y="1810464"/>
            <a:ext cx="5842861" cy="3570208"/>
          </a:xfrm>
          <a:prstGeom prst="rect">
            <a:avLst/>
          </a:prstGeom>
        </p:spPr>
        <p:txBody>
          <a:bodyPr wrap="square">
            <a:spAutoFit/>
          </a:bodyPr>
          <a:lstStyle/>
          <a:p>
            <a:pPr marL="285750" indent="-285750">
              <a:buFont typeface="Arial" panose="020B0604020202020204" pitchFamily="34" charset="0"/>
              <a:buChar char="•"/>
            </a:pPr>
            <a:r>
              <a:rPr lang="en-IN" dirty="0"/>
              <a:t>All companies providing some parts of the solution like healthcare, financial solutions,  customer centric.</a:t>
            </a:r>
          </a:p>
          <a:p>
            <a:pPr marL="285750" indent="-285750">
              <a:buFont typeface="Arial" panose="020B0604020202020204" pitchFamily="34" charset="0"/>
              <a:buChar char="•"/>
            </a:pPr>
            <a:endParaRPr lang="en-IN" dirty="0"/>
          </a:p>
          <a:p>
            <a:r>
              <a:rPr lang="en-IN" sz="1400" dirty="0"/>
              <a:t>      </a:t>
            </a:r>
            <a:r>
              <a:rPr lang="en-IN" dirty="0"/>
              <a:t>Companies like:-</a:t>
            </a:r>
          </a:p>
          <a:p>
            <a:endParaRPr lang="en-IN" dirty="0"/>
          </a:p>
          <a:p>
            <a:r>
              <a:rPr lang="en-IN" sz="1400" dirty="0"/>
              <a:t>     	 </a:t>
            </a:r>
            <a:r>
              <a:rPr lang="en-IN" dirty="0"/>
              <a:t>(a) (IIT)-</a:t>
            </a:r>
            <a:r>
              <a:rPr lang="en-IN" dirty="0" err="1"/>
              <a:t>iMediX</a:t>
            </a:r>
            <a:r>
              <a:rPr lang="en-IN" dirty="0"/>
              <a:t> (Virtual consultations)</a:t>
            </a:r>
          </a:p>
          <a:p>
            <a:r>
              <a:rPr lang="en-IN" dirty="0"/>
              <a:t>    	 (b) Medical professional discovery platforms like </a:t>
            </a:r>
            <a:r>
              <a:rPr lang="en-IN" dirty="0" err="1"/>
              <a:t>Practo</a:t>
            </a:r>
            <a:endParaRPr lang="en-IN" dirty="0"/>
          </a:p>
          <a:p>
            <a:r>
              <a:rPr lang="en-IN" dirty="0"/>
              <a:t>    	 (c) Novartis </a:t>
            </a:r>
          </a:p>
          <a:p>
            <a:r>
              <a:rPr lang="en-IN" dirty="0"/>
              <a:t>	 (d) Insurance platforms like Policy Bazaar</a:t>
            </a:r>
          </a:p>
          <a:p>
            <a:r>
              <a:rPr lang="en-IN" dirty="0"/>
              <a:t>	 </a:t>
            </a:r>
          </a:p>
          <a:p>
            <a:endParaRPr lang="en-IN" dirty="0"/>
          </a:p>
          <a:p>
            <a:r>
              <a:rPr lang="en-IN" sz="1400" dirty="0"/>
              <a:t/>
            </a:r>
            <a:br>
              <a:rPr lang="en-IN" sz="1400" dirty="0"/>
            </a:br>
            <a:r>
              <a:rPr lang="en-IN" sz="1400" dirty="0"/>
              <a:t>      </a:t>
            </a:r>
          </a:p>
        </p:txBody>
      </p:sp>
    </p:spTree>
    <p:extLst>
      <p:ext uri="{BB962C8B-B14F-4D97-AF65-F5344CB8AC3E}">
        <p14:creationId xmlns:p14="http://schemas.microsoft.com/office/powerpoint/2010/main" val="116588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44E787-E061-9C48-90E8-F2EC3B18D9E2}"/>
              </a:ext>
            </a:extLst>
          </p:cNvPr>
          <p:cNvSpPr>
            <a:spLocks noGrp="1"/>
          </p:cNvSpPr>
          <p:nvPr>
            <p:ph type="title"/>
          </p:nvPr>
        </p:nvSpPr>
        <p:spPr/>
        <p:txBody>
          <a:bodyPr/>
          <a:lstStyle/>
          <a:p>
            <a:r>
              <a:rPr lang="en-US" dirty="0"/>
              <a:t>TARGET CUSTOMER</a:t>
            </a:r>
          </a:p>
        </p:txBody>
      </p:sp>
      <p:sp>
        <p:nvSpPr>
          <p:cNvPr id="3" name="Content Placeholder 2">
            <a:extLst>
              <a:ext uri="{FF2B5EF4-FFF2-40B4-BE49-F238E27FC236}">
                <a16:creationId xmlns="" xmlns:a16="http://schemas.microsoft.com/office/drawing/2014/main" id="{B6D3B21F-0E85-8341-8BB1-A2A00FBE7339}"/>
              </a:ext>
            </a:extLst>
          </p:cNvPr>
          <p:cNvSpPr>
            <a:spLocks noGrp="1"/>
          </p:cNvSpPr>
          <p:nvPr>
            <p:ph idx="1"/>
          </p:nvPr>
        </p:nvSpPr>
        <p:spPr>
          <a:xfrm>
            <a:off x="1141412" y="1666240"/>
            <a:ext cx="9905999" cy="4124961"/>
          </a:xfrm>
        </p:spPr>
        <p:txBody>
          <a:bodyPr>
            <a:normAutofit fontScale="85000" lnSpcReduction="20000"/>
          </a:bodyPr>
          <a:lstStyle/>
          <a:p>
            <a:pPr marL="0" indent="0">
              <a:buNone/>
            </a:pPr>
            <a:r>
              <a:rPr lang="en-IN" dirty="0"/>
              <a:t> </a:t>
            </a:r>
            <a:r>
              <a:rPr lang="en-IN" sz="2600" dirty="0"/>
              <a:t>We intend to target two groups of users here –  the insured and the insurance companies. </a:t>
            </a:r>
            <a:endParaRPr lang="en-HK" sz="2600" dirty="0"/>
          </a:p>
          <a:p>
            <a:pPr lvl="0"/>
            <a:r>
              <a:rPr lang="en-IN" dirty="0"/>
              <a:t>Insured – Any Indian citizen, who is of eligible age to get insurance is the target market but we will specifically target the head of the family. (Our marketing efforts will be targeted towards appealing to the humane side of – have you ensured the safety of your family?) The ideal customer would be </a:t>
            </a:r>
            <a:endParaRPr lang="en-HK" dirty="0"/>
          </a:p>
          <a:p>
            <a:pPr lvl="1"/>
            <a:r>
              <a:rPr lang="en-IN" dirty="0"/>
              <a:t>Age – 25 to 45 years of age </a:t>
            </a:r>
            <a:endParaRPr lang="en-HK" dirty="0"/>
          </a:p>
          <a:p>
            <a:pPr lvl="1"/>
            <a:r>
              <a:rPr lang="en-IN" dirty="0"/>
              <a:t>Location – Tier 1 &amp; Tier 2 cities </a:t>
            </a:r>
            <a:endParaRPr lang="en-HK" dirty="0"/>
          </a:p>
          <a:p>
            <a:pPr lvl="1"/>
            <a:r>
              <a:rPr lang="en-IN" dirty="0"/>
              <a:t>Income Group – In the tax net and has a pan card </a:t>
            </a:r>
            <a:endParaRPr lang="en-HK" dirty="0"/>
          </a:p>
          <a:p>
            <a:r>
              <a:rPr lang="en-IN" dirty="0"/>
              <a:t>Insurance Companies – The medical insurance companies would be our target market as well and especially those that are facing a large number of claims and seeing a lot of false/fraudulent claims. </a:t>
            </a:r>
            <a:endParaRPr lang="en-US" dirty="0"/>
          </a:p>
        </p:txBody>
      </p:sp>
    </p:spTree>
    <p:extLst>
      <p:ext uri="{BB962C8B-B14F-4D97-AF65-F5344CB8AC3E}">
        <p14:creationId xmlns:p14="http://schemas.microsoft.com/office/powerpoint/2010/main" val="3536298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44E787-E061-9C48-90E8-F2EC3B18D9E2}"/>
              </a:ext>
            </a:extLst>
          </p:cNvPr>
          <p:cNvSpPr>
            <a:spLocks noGrp="1"/>
          </p:cNvSpPr>
          <p:nvPr>
            <p:ph type="title"/>
          </p:nvPr>
        </p:nvSpPr>
        <p:spPr>
          <a:xfrm>
            <a:off x="1141413" y="148941"/>
            <a:ext cx="9905998" cy="1478570"/>
          </a:xfrm>
        </p:spPr>
        <p:txBody>
          <a:bodyPr/>
          <a:lstStyle/>
          <a:p>
            <a:r>
              <a:rPr lang="en-IN" dirty="0"/>
              <a:t>BUSINESS PLAN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248" y="1215756"/>
            <a:ext cx="8765628" cy="5642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932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34D5575-E984-904F-934A-A2E9847BD49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6153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15D4E-7A6C-164C-88B4-529423C6729C}"/>
              </a:ext>
            </a:extLst>
          </p:cNvPr>
          <p:cNvSpPr>
            <a:spLocks noGrp="1"/>
          </p:cNvSpPr>
          <p:nvPr>
            <p:ph type="title"/>
          </p:nvPr>
        </p:nvSpPr>
        <p:spPr>
          <a:xfrm>
            <a:off x="1141412" y="122129"/>
            <a:ext cx="9905998" cy="1478570"/>
          </a:xfrm>
        </p:spPr>
        <p:txBody>
          <a:bodyPr/>
          <a:lstStyle/>
          <a:p>
            <a:r>
              <a:rPr lang="en-US" dirty="0"/>
              <a:t>Company description</a:t>
            </a:r>
          </a:p>
        </p:txBody>
      </p:sp>
      <p:sp>
        <p:nvSpPr>
          <p:cNvPr id="3" name="Content Placeholder 2">
            <a:extLst>
              <a:ext uri="{FF2B5EF4-FFF2-40B4-BE49-F238E27FC236}">
                <a16:creationId xmlns="" xmlns:a16="http://schemas.microsoft.com/office/drawing/2014/main" id="{D9EC9148-159B-BB4E-B31B-7A40DC612F66}"/>
              </a:ext>
            </a:extLst>
          </p:cNvPr>
          <p:cNvSpPr>
            <a:spLocks noGrp="1"/>
          </p:cNvSpPr>
          <p:nvPr>
            <p:ph idx="1"/>
          </p:nvPr>
        </p:nvSpPr>
        <p:spPr>
          <a:xfrm>
            <a:off x="1141412" y="1230583"/>
            <a:ext cx="9905999" cy="5065713"/>
          </a:xfrm>
        </p:spPr>
        <p:txBody>
          <a:bodyPr>
            <a:normAutofit/>
          </a:bodyPr>
          <a:lstStyle/>
          <a:p>
            <a:r>
              <a:rPr lang="en-US" dirty="0"/>
              <a:t>Mission - Provide a holistic healthcare solution for every life that we touch</a:t>
            </a:r>
          </a:p>
          <a:p>
            <a:r>
              <a:rPr lang="en-US" b="1" dirty="0"/>
              <a:t>Goals </a:t>
            </a:r>
            <a:endParaRPr lang="en-IN" dirty="0"/>
          </a:p>
          <a:p>
            <a:pPr lvl="1"/>
            <a:r>
              <a:rPr lang="en-US" dirty="0"/>
              <a:t>Short Term (0-18 months)</a:t>
            </a:r>
            <a:endParaRPr lang="en-IN" dirty="0"/>
          </a:p>
          <a:p>
            <a:pPr lvl="2"/>
            <a:r>
              <a:rPr lang="en-US" dirty="0"/>
              <a:t>1,00,000 people to have a seamless experience right from purchasing insurance to getting the reimbursement using the app </a:t>
            </a:r>
            <a:endParaRPr lang="en-IN" dirty="0"/>
          </a:p>
          <a:p>
            <a:pPr lvl="2"/>
            <a:r>
              <a:rPr lang="en-US" dirty="0"/>
              <a:t>Tie up with 5 insurance companies to enable cashless treatments and cashless limits of the policy holder</a:t>
            </a:r>
            <a:endParaRPr lang="en-IN" dirty="0"/>
          </a:p>
          <a:p>
            <a:pPr lvl="2"/>
            <a:r>
              <a:rPr lang="en-US" dirty="0"/>
              <a:t>Tie up with 3 hospital chains to get medical history of the policy holder</a:t>
            </a:r>
            <a:endParaRPr lang="en-IN" dirty="0"/>
          </a:p>
          <a:p>
            <a:pPr lvl="1"/>
            <a:r>
              <a:rPr lang="en-US" dirty="0"/>
              <a:t>Long Term (18-36 months)</a:t>
            </a:r>
            <a:endParaRPr lang="en-IN" dirty="0"/>
          </a:p>
          <a:p>
            <a:pPr lvl="2"/>
            <a:r>
              <a:rPr lang="en-US" dirty="0"/>
              <a:t>Become the one stop app for all your medical and insurance needs </a:t>
            </a:r>
            <a:endParaRPr lang="en-IN" dirty="0"/>
          </a:p>
          <a:p>
            <a:pPr lvl="2"/>
            <a:r>
              <a:rPr lang="en-US" dirty="0" err="1"/>
              <a:t>Etie</a:t>
            </a:r>
            <a:r>
              <a:rPr lang="en-US" dirty="0"/>
              <a:t> up with 1,00,000 doctors nationwide for virtual consultations</a:t>
            </a:r>
            <a:endParaRPr lang="en-IN" dirty="0"/>
          </a:p>
          <a:p>
            <a:pPr lvl="2"/>
            <a:r>
              <a:rPr lang="en-US" dirty="0"/>
              <a:t>5,00,000 new people under the net of insurance</a:t>
            </a:r>
            <a:endParaRPr lang="en-IN" dirty="0"/>
          </a:p>
          <a:p>
            <a:endParaRPr lang="en-IN" dirty="0"/>
          </a:p>
          <a:p>
            <a:endParaRPr lang="en-US" dirty="0"/>
          </a:p>
        </p:txBody>
      </p:sp>
    </p:spTree>
    <p:extLst>
      <p:ext uri="{BB962C8B-B14F-4D97-AF65-F5344CB8AC3E}">
        <p14:creationId xmlns:p14="http://schemas.microsoft.com/office/powerpoint/2010/main" val="289771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 xmlns:a16="http://schemas.microsoft.com/office/drawing/2014/main" id="{BF4FF6CE-41F1-5C4A-B775-B94B4F08C3AA}"/>
              </a:ext>
            </a:extLst>
          </p:cNvPr>
          <p:cNvPicPr>
            <a:picLocks noGrp="1" noChangeAspect="1"/>
          </p:cNvPicPr>
          <p:nvPr>
            <p:ph idx="1"/>
          </p:nvPr>
        </p:nvPicPr>
        <p:blipFill>
          <a:blip r:embed="rId2"/>
          <a:stretch>
            <a:fillRect/>
          </a:stretch>
        </p:blipFill>
        <p:spPr>
          <a:xfrm>
            <a:off x="1227182" y="1778017"/>
            <a:ext cx="10202818" cy="4655139"/>
          </a:xfrm>
        </p:spPr>
      </p:pic>
      <p:sp>
        <p:nvSpPr>
          <p:cNvPr id="3" name="Title 1">
            <a:extLst>
              <a:ext uri="{FF2B5EF4-FFF2-40B4-BE49-F238E27FC236}">
                <a16:creationId xmlns="" xmlns:a16="http://schemas.microsoft.com/office/drawing/2014/main" id="{910D0F9D-8D3C-1D4B-9261-9789289874FA}"/>
              </a:ext>
            </a:extLst>
          </p:cNvPr>
          <p:cNvSpPr>
            <a:spLocks noGrp="1"/>
          </p:cNvSpPr>
          <p:nvPr>
            <p:ph type="title"/>
          </p:nvPr>
        </p:nvSpPr>
        <p:spPr>
          <a:xfrm>
            <a:off x="1141413" y="618518"/>
            <a:ext cx="9905998" cy="1478570"/>
          </a:xfrm>
        </p:spPr>
        <p:txBody>
          <a:bodyPr>
            <a:normAutofit/>
          </a:bodyPr>
          <a:lstStyle/>
          <a:p>
            <a:r>
              <a:rPr lang="en-US" dirty="0"/>
              <a:t>Solution at Glance</a:t>
            </a:r>
          </a:p>
        </p:txBody>
      </p:sp>
    </p:spTree>
    <p:extLst>
      <p:ext uri="{BB962C8B-B14F-4D97-AF65-F5344CB8AC3E}">
        <p14:creationId xmlns:p14="http://schemas.microsoft.com/office/powerpoint/2010/main" val="46142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D0F9D-8D3C-1D4B-9261-9789289874FA}"/>
              </a:ext>
            </a:extLst>
          </p:cNvPr>
          <p:cNvSpPr>
            <a:spLocks noGrp="1"/>
          </p:cNvSpPr>
          <p:nvPr>
            <p:ph type="title"/>
          </p:nvPr>
        </p:nvSpPr>
        <p:spPr/>
        <p:txBody>
          <a:bodyPr/>
          <a:lstStyle/>
          <a:p>
            <a:r>
              <a:rPr lang="en-US" dirty="0"/>
              <a:t>Detailed SOLUTION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115174" y="1362023"/>
            <a:ext cx="6076826" cy="4501662"/>
          </a:xfrm>
          <a:prstGeom prst="rect">
            <a:avLst/>
          </a:prstGeom>
          <a:noFill/>
          <a:ln>
            <a:noFill/>
          </a:ln>
        </p:spPr>
      </p:pic>
      <p:sp>
        <p:nvSpPr>
          <p:cNvPr id="6" name="Rectangle 5"/>
          <p:cNvSpPr/>
          <p:nvPr/>
        </p:nvSpPr>
        <p:spPr>
          <a:xfrm>
            <a:off x="973015" y="2097088"/>
            <a:ext cx="5142159" cy="3754874"/>
          </a:xfrm>
          <a:prstGeom prst="rect">
            <a:avLst/>
          </a:prstGeom>
        </p:spPr>
        <p:txBody>
          <a:bodyPr wrap="square">
            <a:spAutoFit/>
          </a:bodyPr>
          <a:lstStyle/>
          <a:p>
            <a:r>
              <a:rPr lang="en-IN" sz="1400" dirty="0"/>
              <a:t>EnSure.AI will have essentially four key functional blocks to be executed on-demand in the cloud:-</a:t>
            </a:r>
          </a:p>
          <a:p>
            <a:r>
              <a:rPr lang="en-IN" sz="1400" dirty="0"/>
              <a:t> </a:t>
            </a:r>
          </a:p>
          <a:p>
            <a:pPr marL="342900" lvl="0" indent="-342900">
              <a:buAutoNum type="alphaLcParenBoth"/>
            </a:pPr>
            <a:r>
              <a:rPr lang="en-IN" sz="1400" dirty="0"/>
              <a:t>Data Processing Section – This function will be at the end points of the incoming data sources from multiple streams. </a:t>
            </a:r>
          </a:p>
          <a:p>
            <a:pPr marL="342900" lvl="0" indent="-342900">
              <a:buAutoNum type="alphaLcParenBoth"/>
            </a:pPr>
            <a:r>
              <a:rPr lang="en-IN" sz="1400" dirty="0"/>
              <a:t>Data Analytics Section – We are looking for a series of NLP and CV algorithms to extract the required personalization’s for every profile &amp; setting it up for following CNNs. It performs actions on the identified data set &amp; designs a profile with the health priorities &amp; financial condition of that individual</a:t>
            </a:r>
          </a:p>
          <a:p>
            <a:pPr marL="342900" lvl="0" indent="-342900">
              <a:buAutoNum type="alphaLcParenBoth"/>
            </a:pPr>
            <a:r>
              <a:rPr lang="en-IN" sz="1400" dirty="0"/>
              <a:t>Data Insights Section – This section deals with the CNNs and recommendation systems that will divulge in the profile created for a customer in the previous step and work towards bringing good accuracy to make the systems efficient. </a:t>
            </a:r>
          </a:p>
          <a:p>
            <a:pPr marL="342900" lvl="0" indent="-342900">
              <a:buAutoNum type="alphaLcParenBoth"/>
            </a:pPr>
            <a:r>
              <a:rPr lang="en-IN" sz="1400" dirty="0"/>
              <a:t>Feedback Section – This feature will record and notify the Analytics section as to how far the predictions have been accepted.</a:t>
            </a:r>
          </a:p>
        </p:txBody>
      </p:sp>
    </p:spTree>
    <p:extLst>
      <p:ext uri="{BB962C8B-B14F-4D97-AF65-F5344CB8AC3E}">
        <p14:creationId xmlns:p14="http://schemas.microsoft.com/office/powerpoint/2010/main" val="198244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902D39B4-0EE1-4740-BBC9-A263B884D4D3}"/>
              </a:ext>
            </a:extLst>
          </p:cNvPr>
          <p:cNvSpPr txBox="1">
            <a:spLocks/>
          </p:cNvSpPr>
          <p:nvPr/>
        </p:nvSpPr>
        <p:spPr>
          <a:xfrm>
            <a:off x="767931" y="731520"/>
            <a:ext cx="10656138" cy="5161280"/>
          </a:xfrm>
          <a:prstGeom prst="rect">
            <a:avLst/>
          </a:prstGeom>
        </p:spPr>
        <p:txBody>
          <a:bodyPr anchor="t">
            <a:normAutofit/>
          </a:bodyPr>
          <a:lst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a:lstStyle>
          <a:p>
            <a:r>
              <a:rPr lang="en-US" sz="2800" b="0" dirty="0">
                <a:latin typeface="Arial" panose="020B0604020202020204" pitchFamily="34" charset="0"/>
                <a:cs typeface="Arial" panose="020B0604020202020204" pitchFamily="34" charset="0"/>
              </a:rPr>
              <a:t>AI Model Lifecycle</a:t>
            </a:r>
          </a:p>
          <a:p>
            <a:endParaRPr lang="en-US" sz="2800" b="0" dirty="0">
              <a:latin typeface="Arial" panose="020B0604020202020204" pitchFamily="34" charset="0"/>
              <a:cs typeface="Arial" panose="020B0604020202020204" pitchFamily="34" charset="0"/>
            </a:endParaRPr>
          </a:p>
          <a:p>
            <a:pPr marL="457200" indent="-457200">
              <a:buFont typeface="+mj-lt"/>
              <a:buAutoNum type="arabicPeriod"/>
            </a:pPr>
            <a:r>
              <a:rPr lang="en-US" sz="2800" b="0" dirty="0">
                <a:latin typeface="Arial" panose="020B0604020202020204" pitchFamily="34" charset="0"/>
                <a:cs typeface="Arial" panose="020B0604020202020204" pitchFamily="34" charset="0"/>
              </a:rPr>
              <a:t>Scope &amp; deliverables</a:t>
            </a:r>
          </a:p>
          <a:p>
            <a:pPr marL="457200" indent="-457200">
              <a:buFont typeface="+mj-lt"/>
              <a:buAutoNum type="arabicPeriod"/>
            </a:pPr>
            <a:r>
              <a:rPr lang="en-US" sz="2800" b="0" dirty="0">
                <a:latin typeface="Arial" panose="020B0604020202020204" pitchFamily="34" charset="0"/>
                <a:cs typeface="Arial" panose="020B0604020202020204" pitchFamily="34" charset="0"/>
              </a:rPr>
              <a:t>Solution &amp; Product selection</a:t>
            </a:r>
          </a:p>
          <a:p>
            <a:pPr marL="457200" indent="-457200">
              <a:buFont typeface="+mj-lt"/>
              <a:buAutoNum type="arabicPeriod"/>
            </a:pPr>
            <a:r>
              <a:rPr lang="en-US" sz="2800" b="0" dirty="0">
                <a:latin typeface="Arial" panose="020B0604020202020204" pitchFamily="34" charset="0"/>
                <a:cs typeface="Arial" panose="020B0604020202020204" pitchFamily="34" charset="0"/>
              </a:rPr>
              <a:t>Source Systems &amp; Data Assets</a:t>
            </a:r>
          </a:p>
          <a:p>
            <a:pPr marL="457200" indent="-457200">
              <a:buFont typeface="+mj-lt"/>
              <a:buAutoNum type="arabicPeriod"/>
            </a:pPr>
            <a:r>
              <a:rPr lang="en-US" sz="2800" b="0" dirty="0">
                <a:latin typeface="Arial" panose="020B0604020202020204" pitchFamily="34" charset="0"/>
                <a:cs typeface="Arial" panose="020B0604020202020204" pitchFamily="34" charset="0"/>
              </a:rPr>
              <a:t>Set-up, Configure &amp; Build</a:t>
            </a:r>
          </a:p>
          <a:p>
            <a:pPr marL="457200" indent="-457200">
              <a:buFont typeface="+mj-lt"/>
              <a:buAutoNum type="arabicPeriod"/>
            </a:pPr>
            <a:r>
              <a:rPr lang="en-US" sz="2800" b="0" dirty="0">
                <a:latin typeface="Arial" panose="020B0604020202020204" pitchFamily="34" charset="0"/>
                <a:cs typeface="Arial" panose="020B0604020202020204" pitchFamily="34" charset="0"/>
              </a:rPr>
              <a:t>Cut-over, Roll Out &amp; Run</a:t>
            </a:r>
          </a:p>
          <a:p>
            <a:pPr marL="457200" indent="-457200">
              <a:buFont typeface="+mj-lt"/>
              <a:buAutoNum type="arabicPeriod"/>
            </a:pPr>
            <a:r>
              <a:rPr lang="en-US" sz="2800" b="0" dirty="0">
                <a:latin typeface="Arial" panose="020B0604020202020204" pitchFamily="34" charset="0"/>
                <a:cs typeface="Arial" panose="020B0604020202020204" pitchFamily="34" charset="0"/>
              </a:rPr>
              <a:t>Monitor &amp; Manage</a:t>
            </a:r>
          </a:p>
          <a:p>
            <a:pPr marL="457200" indent="-457200">
              <a:buFont typeface="+mj-lt"/>
              <a:buAutoNum type="arabicPeriod"/>
            </a:pPr>
            <a:r>
              <a:rPr lang="en-US" sz="2800" b="0" dirty="0">
                <a:latin typeface="Arial" panose="020B0604020202020204" pitchFamily="34" charset="0"/>
                <a:cs typeface="Arial" panose="020B0604020202020204" pitchFamily="34" charset="0"/>
              </a:rPr>
              <a:t>Continuous Improvements</a:t>
            </a:r>
          </a:p>
        </p:txBody>
      </p:sp>
      <p:sp>
        <p:nvSpPr>
          <p:cNvPr id="3" name="Title 2">
            <a:extLst>
              <a:ext uri="{FF2B5EF4-FFF2-40B4-BE49-F238E27FC236}">
                <a16:creationId xmlns="" xmlns:a16="http://schemas.microsoft.com/office/drawing/2014/main" id="{43674FF8-7EC2-4D5F-B592-6F0B090F8CCD}"/>
              </a:ext>
            </a:extLst>
          </p:cNvPr>
          <p:cNvSpPr txBox="1">
            <a:spLocks/>
          </p:cNvSpPr>
          <p:nvPr/>
        </p:nvSpPr>
        <p:spPr>
          <a:xfrm>
            <a:off x="885622" y="193040"/>
            <a:ext cx="10656138" cy="436559"/>
          </a:xfrm>
          <a:prstGeom prst="rect">
            <a:avLst/>
          </a:prstGeom>
        </p:spPr>
        <p:txBody>
          <a:bodyPr anchor="ctr">
            <a:noAutofit/>
          </a:bodyPr>
          <a:lst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a:lstStyle>
          <a:p>
            <a:r>
              <a:rPr lang="en-US" sz="3600" b="0" dirty="0"/>
              <a:t>AI Model Development</a:t>
            </a:r>
          </a:p>
        </p:txBody>
      </p:sp>
      <p:pic>
        <p:nvPicPr>
          <p:cNvPr id="4" name="Picture 3">
            <a:extLst>
              <a:ext uri="{FF2B5EF4-FFF2-40B4-BE49-F238E27FC236}">
                <a16:creationId xmlns="" xmlns:a16="http://schemas.microsoft.com/office/drawing/2014/main" id="{0081BC84-BD9A-48C0-A710-3693BB37D46A}"/>
              </a:ext>
            </a:extLst>
          </p:cNvPr>
          <p:cNvPicPr>
            <a:picLocks noChangeAspect="1"/>
          </p:cNvPicPr>
          <p:nvPr/>
        </p:nvPicPr>
        <p:blipFill>
          <a:blip r:embed="rId2"/>
          <a:stretch>
            <a:fillRect/>
          </a:stretch>
        </p:blipFill>
        <p:spPr>
          <a:xfrm>
            <a:off x="6400800" y="1881350"/>
            <a:ext cx="5559972" cy="3436883"/>
          </a:xfrm>
          <a:prstGeom prst="rect">
            <a:avLst/>
          </a:prstGeom>
        </p:spPr>
      </p:pic>
      <p:sp>
        <p:nvSpPr>
          <p:cNvPr id="5" name="Rectangle 4">
            <a:extLst>
              <a:ext uri="{FF2B5EF4-FFF2-40B4-BE49-F238E27FC236}">
                <a16:creationId xmlns="" xmlns:a16="http://schemas.microsoft.com/office/drawing/2014/main" id="{56E7038F-FA36-434D-9B65-B43F3E3D3EC3}"/>
              </a:ext>
            </a:extLst>
          </p:cNvPr>
          <p:cNvSpPr/>
          <p:nvPr/>
        </p:nvSpPr>
        <p:spPr>
          <a:xfrm>
            <a:off x="193040" y="6466543"/>
            <a:ext cx="11937965" cy="400110"/>
          </a:xfrm>
          <a:prstGeom prst="rect">
            <a:avLst/>
          </a:prstGeom>
        </p:spPr>
        <p:txBody>
          <a:bodyPr wrap="square">
            <a:spAutoFit/>
          </a:bodyPr>
          <a:lstStyle/>
          <a:p>
            <a:r>
              <a:rPr lang="en-US" sz="1000" dirty="0"/>
              <a:t>* Credit Source with thanks &amp; regards - John Thomas - Medium - Operationalizing AI — Managing the End-to-End Lifecycle of AI - https://medium.com/inside-machine-learning/ai-ops-managing-the-end-to-end-lifecycle-of-ai-3606a59591b0</a:t>
            </a:r>
          </a:p>
        </p:txBody>
      </p:sp>
    </p:spTree>
    <p:extLst>
      <p:ext uri="{BB962C8B-B14F-4D97-AF65-F5344CB8AC3E}">
        <p14:creationId xmlns:p14="http://schemas.microsoft.com/office/powerpoint/2010/main" val="343613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p:cNvSpPr/>
          <p:nvPr/>
        </p:nvSpPr>
        <p:spPr>
          <a:xfrm>
            <a:off x="1853348" y="682782"/>
            <a:ext cx="3908919" cy="1740250"/>
          </a:xfrm>
          <a:prstGeom prst="roundRect">
            <a:avLst>
              <a:gd name="adj" fmla="val 0"/>
            </a:avLst>
          </a:prstGeom>
          <a:solidFill>
            <a:srgbClr val="213A5D"/>
          </a:solidFill>
          <a:ln w="12700">
            <a:miter lim="400000"/>
          </a:ln>
          <a:effectLst>
            <a:outerShdw blurRad="63500" dist="25400" dir="5400000" rotWithShape="0">
              <a:srgbClr val="000000">
                <a:alpha val="50000"/>
              </a:srgbClr>
            </a:outerShdw>
          </a:effectLst>
        </p:spPr>
        <p:txBody>
          <a:bodyPr lIns="25400" tIns="25400" rIns="25400" bIns="25400" anchor="ctr"/>
          <a:lstStyle/>
          <a:p>
            <a:pPr>
              <a:defRPr>
                <a:solidFill>
                  <a:srgbClr val="FFFFFF"/>
                </a:solidFill>
              </a:defRPr>
            </a:pPr>
            <a:endParaRPr sz="900"/>
          </a:p>
        </p:txBody>
      </p:sp>
      <p:sp>
        <p:nvSpPr>
          <p:cNvPr id="205" name="Rectangle"/>
          <p:cNvSpPr/>
          <p:nvPr/>
        </p:nvSpPr>
        <p:spPr>
          <a:xfrm>
            <a:off x="5980927" y="682782"/>
            <a:ext cx="4321863" cy="1740250"/>
          </a:xfrm>
          <a:prstGeom prst="roundRect">
            <a:avLst>
              <a:gd name="adj" fmla="val 0"/>
            </a:avLst>
          </a:prstGeom>
          <a:solidFill>
            <a:schemeClr val="accent6">
              <a:hueOff val="-133706"/>
              <a:satOff val="8281"/>
              <a:lumOff val="-27269"/>
            </a:schemeClr>
          </a:solidFill>
          <a:ln w="12700">
            <a:miter lim="400000"/>
          </a:ln>
          <a:effectLst>
            <a:outerShdw blurRad="63500" dist="25400" dir="5400000" rotWithShape="0">
              <a:srgbClr val="000000">
                <a:alpha val="50000"/>
              </a:srgbClr>
            </a:outerShdw>
          </a:effectLst>
        </p:spPr>
        <p:txBody>
          <a:bodyPr lIns="25400" tIns="25400" rIns="25400" bIns="25400" anchor="ctr"/>
          <a:lstStyle/>
          <a:p>
            <a:pPr>
              <a:defRPr>
                <a:solidFill>
                  <a:srgbClr val="FFFFFF"/>
                </a:solidFill>
              </a:defRPr>
            </a:pPr>
            <a:endParaRPr sz="900"/>
          </a:p>
        </p:txBody>
      </p:sp>
      <p:sp>
        <p:nvSpPr>
          <p:cNvPr id="206" name="Rectangle"/>
          <p:cNvSpPr/>
          <p:nvPr/>
        </p:nvSpPr>
        <p:spPr>
          <a:xfrm>
            <a:off x="1841743" y="2641344"/>
            <a:ext cx="3920523" cy="1740250"/>
          </a:xfrm>
          <a:prstGeom prst="roundRect">
            <a:avLst>
              <a:gd name="adj" fmla="val 0"/>
            </a:avLst>
          </a:prstGeom>
          <a:solidFill>
            <a:schemeClr val="accent6">
              <a:hueOff val="-133706"/>
              <a:satOff val="8281"/>
              <a:lumOff val="-27269"/>
            </a:schemeClr>
          </a:solidFill>
          <a:ln w="12700">
            <a:miter lim="400000"/>
          </a:ln>
          <a:effectLst>
            <a:outerShdw blurRad="63500" dist="25400" dir="5400000" rotWithShape="0">
              <a:srgbClr val="000000">
                <a:alpha val="50000"/>
              </a:srgbClr>
            </a:outerShdw>
          </a:effectLst>
        </p:spPr>
        <p:txBody>
          <a:bodyPr lIns="25400" tIns="25400" rIns="25400" bIns="25400" anchor="ctr"/>
          <a:lstStyle/>
          <a:p>
            <a:pPr>
              <a:defRPr>
                <a:solidFill>
                  <a:srgbClr val="FFFFFF"/>
                </a:solidFill>
              </a:defRPr>
            </a:pPr>
            <a:endParaRPr sz="900"/>
          </a:p>
        </p:txBody>
      </p:sp>
      <p:sp>
        <p:nvSpPr>
          <p:cNvPr id="207" name="Rectangle"/>
          <p:cNvSpPr/>
          <p:nvPr/>
        </p:nvSpPr>
        <p:spPr>
          <a:xfrm>
            <a:off x="5969323" y="2641344"/>
            <a:ext cx="4321863" cy="1740250"/>
          </a:xfrm>
          <a:prstGeom prst="roundRect">
            <a:avLst>
              <a:gd name="adj" fmla="val 0"/>
            </a:avLst>
          </a:prstGeom>
          <a:solidFill>
            <a:srgbClr val="213A5D"/>
          </a:solidFill>
          <a:ln w="12700">
            <a:miter lim="400000"/>
          </a:ln>
          <a:effectLst>
            <a:outerShdw blurRad="63500" dist="25400" dir="5400000" rotWithShape="0">
              <a:srgbClr val="000000">
                <a:alpha val="50000"/>
              </a:srgbClr>
            </a:outerShdw>
          </a:effectLst>
        </p:spPr>
        <p:txBody>
          <a:bodyPr lIns="25400" tIns="25400" rIns="25400" bIns="25400" anchor="ctr"/>
          <a:lstStyle/>
          <a:p>
            <a:pPr>
              <a:defRPr>
                <a:solidFill>
                  <a:srgbClr val="FFFFFF"/>
                </a:solidFill>
              </a:defRPr>
            </a:pPr>
            <a:endParaRPr sz="900"/>
          </a:p>
        </p:txBody>
      </p:sp>
      <p:sp>
        <p:nvSpPr>
          <p:cNvPr id="208" name="Rectangle"/>
          <p:cNvSpPr/>
          <p:nvPr/>
        </p:nvSpPr>
        <p:spPr>
          <a:xfrm>
            <a:off x="1854260" y="4562589"/>
            <a:ext cx="3920523" cy="1914275"/>
          </a:xfrm>
          <a:prstGeom prst="roundRect">
            <a:avLst>
              <a:gd name="adj" fmla="val 0"/>
            </a:avLst>
          </a:prstGeom>
          <a:solidFill>
            <a:srgbClr val="213A5D"/>
          </a:solidFill>
          <a:ln w="12700">
            <a:miter lim="400000"/>
          </a:ln>
          <a:effectLst>
            <a:outerShdw blurRad="63500" dist="25400" dir="5400000" rotWithShape="0">
              <a:srgbClr val="000000">
                <a:alpha val="50000"/>
              </a:srgbClr>
            </a:outerShdw>
          </a:effectLst>
        </p:spPr>
        <p:txBody>
          <a:bodyPr lIns="25400" tIns="25400" rIns="25400" bIns="25400" anchor="ctr"/>
          <a:lstStyle/>
          <a:p>
            <a:pPr>
              <a:defRPr>
                <a:solidFill>
                  <a:srgbClr val="FFFFFF"/>
                </a:solidFill>
              </a:defRPr>
            </a:pPr>
            <a:endParaRPr sz="900"/>
          </a:p>
        </p:txBody>
      </p:sp>
      <p:sp>
        <p:nvSpPr>
          <p:cNvPr id="209" name="Rectangle"/>
          <p:cNvSpPr/>
          <p:nvPr/>
        </p:nvSpPr>
        <p:spPr>
          <a:xfrm>
            <a:off x="5969322" y="4562589"/>
            <a:ext cx="4334380" cy="1914275"/>
          </a:xfrm>
          <a:prstGeom prst="roundRect">
            <a:avLst>
              <a:gd name="adj" fmla="val 0"/>
            </a:avLst>
          </a:prstGeom>
          <a:solidFill>
            <a:schemeClr val="accent6">
              <a:hueOff val="-133706"/>
              <a:satOff val="8281"/>
              <a:lumOff val="-27269"/>
            </a:schemeClr>
          </a:solidFill>
          <a:ln w="12700">
            <a:miter lim="400000"/>
          </a:ln>
          <a:effectLst>
            <a:outerShdw blurRad="63500" dist="25400" dir="5400000" rotWithShape="0">
              <a:srgbClr val="000000">
                <a:alpha val="50000"/>
              </a:srgbClr>
            </a:outerShdw>
          </a:effectLst>
        </p:spPr>
        <p:txBody>
          <a:bodyPr lIns="25400" tIns="25400" rIns="25400" bIns="25400" anchor="ctr"/>
          <a:lstStyle/>
          <a:p>
            <a:pPr>
              <a:defRPr>
                <a:solidFill>
                  <a:srgbClr val="FFFFFF"/>
                </a:solidFill>
              </a:defRPr>
            </a:pPr>
            <a:endParaRPr sz="900"/>
          </a:p>
        </p:txBody>
      </p:sp>
      <p:sp>
        <p:nvSpPr>
          <p:cNvPr id="210" name="Data Planning"/>
          <p:cNvSpPr txBox="1"/>
          <p:nvPr/>
        </p:nvSpPr>
        <p:spPr>
          <a:xfrm>
            <a:off x="2676303" y="790297"/>
            <a:ext cx="1936337" cy="23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defTabSz="457200">
              <a:lnSpc>
                <a:spcPct val="150000"/>
              </a:lnSpc>
              <a:defRPr sz="2100" spc="105">
                <a:solidFill>
                  <a:srgbClr val="FFFFFF"/>
                </a:solidFill>
                <a:latin typeface="Helvetica Light"/>
                <a:ea typeface="Helvetica Light"/>
                <a:cs typeface="Helvetica Light"/>
                <a:sym typeface="Helvetica Light"/>
              </a:defRPr>
            </a:lvl1pPr>
          </a:lstStyle>
          <a:p>
            <a:r>
              <a:rPr sz="1050" dirty="0"/>
              <a:t>Data Planning</a:t>
            </a:r>
          </a:p>
        </p:txBody>
      </p:sp>
      <p:sp>
        <p:nvSpPr>
          <p:cNvPr id="211" name="Data Base Management"/>
          <p:cNvSpPr txBox="1"/>
          <p:nvPr/>
        </p:nvSpPr>
        <p:spPr>
          <a:xfrm>
            <a:off x="6497584" y="742963"/>
            <a:ext cx="3004397" cy="23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defTabSz="457200">
              <a:lnSpc>
                <a:spcPct val="150000"/>
              </a:lnSpc>
              <a:defRPr sz="2100" spc="105">
                <a:solidFill>
                  <a:srgbClr val="FFFFFF"/>
                </a:solidFill>
                <a:latin typeface="Helvetica Light"/>
                <a:ea typeface="Helvetica Light"/>
                <a:cs typeface="Helvetica Light"/>
                <a:sym typeface="Helvetica Light"/>
              </a:defRPr>
            </a:lvl1pPr>
          </a:lstStyle>
          <a:p>
            <a:r>
              <a:rPr sz="1050" dirty="0"/>
              <a:t>Data Base Management</a:t>
            </a:r>
          </a:p>
        </p:txBody>
      </p:sp>
      <p:sp>
        <p:nvSpPr>
          <p:cNvPr id="212" name="Data Warehousing"/>
          <p:cNvSpPr txBox="1"/>
          <p:nvPr/>
        </p:nvSpPr>
        <p:spPr>
          <a:xfrm>
            <a:off x="2676303" y="2649991"/>
            <a:ext cx="2006204" cy="23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defTabSz="457200">
              <a:lnSpc>
                <a:spcPct val="150000"/>
              </a:lnSpc>
              <a:defRPr sz="2100" spc="105">
                <a:solidFill>
                  <a:srgbClr val="FFFFFF"/>
                </a:solidFill>
                <a:latin typeface="Helvetica Light"/>
                <a:ea typeface="Helvetica Light"/>
                <a:cs typeface="Helvetica Light"/>
                <a:sym typeface="Helvetica Light"/>
              </a:defRPr>
            </a:lvl1pPr>
          </a:lstStyle>
          <a:p>
            <a:r>
              <a:rPr sz="1050" dirty="0"/>
              <a:t>Data Warehousing</a:t>
            </a:r>
          </a:p>
        </p:txBody>
      </p:sp>
      <p:sp>
        <p:nvSpPr>
          <p:cNvPr id="214" name="AI Product Lifecycle Management"/>
          <p:cNvSpPr txBox="1"/>
          <p:nvPr/>
        </p:nvSpPr>
        <p:spPr>
          <a:xfrm>
            <a:off x="2244032" y="4650466"/>
            <a:ext cx="2815780" cy="23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defTabSz="457200">
              <a:lnSpc>
                <a:spcPct val="150000"/>
              </a:lnSpc>
              <a:defRPr sz="2100" spc="105">
                <a:solidFill>
                  <a:srgbClr val="FFFFFF"/>
                </a:solidFill>
                <a:latin typeface="Helvetica Light"/>
                <a:ea typeface="Helvetica Light"/>
                <a:cs typeface="Helvetica Light"/>
                <a:sym typeface="Helvetica Light"/>
              </a:defRPr>
            </a:lvl1pPr>
          </a:lstStyle>
          <a:p>
            <a:r>
              <a:rPr sz="1050" dirty="0"/>
              <a:t>AI Product Lifecycle Management</a:t>
            </a:r>
          </a:p>
        </p:txBody>
      </p:sp>
      <p:sp>
        <p:nvSpPr>
          <p:cNvPr id="215" name="Virtualisation"/>
          <p:cNvSpPr txBox="1"/>
          <p:nvPr/>
        </p:nvSpPr>
        <p:spPr>
          <a:xfrm>
            <a:off x="6416151" y="4615768"/>
            <a:ext cx="3004397" cy="23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defTabSz="457200">
              <a:lnSpc>
                <a:spcPct val="150000"/>
              </a:lnSpc>
              <a:defRPr sz="2100" spc="105">
                <a:solidFill>
                  <a:srgbClr val="FFFFFF"/>
                </a:solidFill>
                <a:latin typeface="Helvetica Light"/>
                <a:ea typeface="Helvetica Light"/>
                <a:cs typeface="Helvetica Light"/>
                <a:sym typeface="Helvetica Light"/>
              </a:defRPr>
            </a:lvl1pPr>
          </a:lstStyle>
          <a:p>
            <a:r>
              <a:rPr lang="en-US" sz="1050" dirty="0"/>
              <a:t>Virtualization</a:t>
            </a:r>
            <a:endParaRPr sz="1050" dirty="0"/>
          </a:p>
        </p:txBody>
      </p:sp>
      <p:sp>
        <p:nvSpPr>
          <p:cNvPr id="216" name="Put your inputs here"/>
          <p:cNvSpPr txBox="1"/>
          <p:nvPr/>
        </p:nvSpPr>
        <p:spPr>
          <a:xfrm>
            <a:off x="1997643" y="1162004"/>
            <a:ext cx="3681797" cy="1051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r>
              <a:rPr lang="en-US" sz="1000" dirty="0"/>
              <a:t>Data Source – ServiceNow, Intelligent Monitoring Agents &amp; Hubs</a:t>
            </a:r>
          </a:p>
          <a:p>
            <a:r>
              <a:rPr lang="en-US" sz="1000" dirty="0"/>
              <a:t>Data Collection period – 5-7 years data available</a:t>
            </a:r>
          </a:p>
          <a:p>
            <a:r>
              <a:rPr lang="en-US" sz="1000" dirty="0"/>
              <a:t>ETL tools from Azure Synapse Analytics</a:t>
            </a:r>
          </a:p>
          <a:p>
            <a:r>
              <a:rPr lang="en-US" sz="1000" dirty="0"/>
              <a:t>Largely homogenous data format from sources</a:t>
            </a:r>
          </a:p>
          <a:p>
            <a:r>
              <a:rPr lang="en-US" sz="1000" dirty="0"/>
              <a:t>Text, Voice, KEDB and Image data also available</a:t>
            </a:r>
          </a:p>
        </p:txBody>
      </p:sp>
      <p:sp>
        <p:nvSpPr>
          <p:cNvPr id="217" name="Put your inputs here"/>
          <p:cNvSpPr txBox="1"/>
          <p:nvPr/>
        </p:nvSpPr>
        <p:spPr>
          <a:xfrm>
            <a:off x="6179384" y="5101350"/>
            <a:ext cx="3477933" cy="111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r>
              <a:rPr lang="en-US" sz="1000" dirty="0"/>
              <a:t>Use Cloud hosted instances</a:t>
            </a:r>
          </a:p>
          <a:p>
            <a:endParaRPr lang="en-US" sz="1000" dirty="0"/>
          </a:p>
          <a:p>
            <a:pPr marL="171450" indent="-171450">
              <a:buFont typeface="+mj-lt"/>
              <a:buAutoNum type="arabicPeriod"/>
            </a:pPr>
            <a:r>
              <a:rPr lang="en-US" sz="1000" dirty="0"/>
              <a:t>ServiceNow Cloud hosted instances</a:t>
            </a:r>
          </a:p>
          <a:p>
            <a:pPr marL="171450" indent="-171450">
              <a:buFont typeface="+mj-lt"/>
              <a:buAutoNum type="arabicPeriod"/>
            </a:pPr>
            <a:r>
              <a:rPr lang="en-US" sz="1000" dirty="0"/>
              <a:t>Azure ML Studio Cloud hosted instances</a:t>
            </a:r>
          </a:p>
          <a:p>
            <a:pPr marL="171450" indent="-171450">
              <a:buFont typeface="+mj-lt"/>
              <a:buAutoNum type="arabicPeriod"/>
            </a:pPr>
            <a:r>
              <a:rPr lang="en-US" sz="1000" dirty="0"/>
              <a:t>Datawarehouse (DWH) &amp; DBs Cloud Hosted on Azure</a:t>
            </a:r>
          </a:p>
          <a:p>
            <a:pPr marL="171450" indent="-171450">
              <a:buFont typeface="+mj-lt"/>
              <a:buAutoNum type="arabicPeriod"/>
            </a:pPr>
            <a:r>
              <a:rPr lang="en-US" sz="1000" dirty="0"/>
              <a:t>Zero use of On-Premise hosted solution components</a:t>
            </a:r>
            <a:endParaRPr sz="1000" dirty="0"/>
          </a:p>
        </p:txBody>
      </p:sp>
      <p:sp>
        <p:nvSpPr>
          <p:cNvPr id="218" name="Put your inputs here"/>
          <p:cNvSpPr txBox="1"/>
          <p:nvPr/>
        </p:nvSpPr>
        <p:spPr>
          <a:xfrm>
            <a:off x="1997643" y="4974120"/>
            <a:ext cx="3681797" cy="1430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pPr algn="l"/>
            <a:r>
              <a:rPr lang="en-US" sz="1000" b="1" u="sng" dirty="0"/>
              <a:t>5 Core aspects</a:t>
            </a:r>
            <a:endParaRPr lang="en-US" sz="1000" dirty="0"/>
          </a:p>
          <a:p>
            <a:pPr algn="l"/>
            <a:endParaRPr lang="en-US" sz="1000" b="1" u="sng" dirty="0"/>
          </a:p>
          <a:p>
            <a:pPr marL="171450" indent="-171450" algn="l">
              <a:buFont typeface="+mj-lt"/>
              <a:buAutoNum type="arabicPeriod"/>
            </a:pPr>
            <a:r>
              <a:rPr lang="en-US" sz="1000" dirty="0"/>
              <a:t>Product backlog</a:t>
            </a:r>
          </a:p>
          <a:p>
            <a:pPr marL="171450" indent="-171450" algn="l">
              <a:buFont typeface="+mj-lt"/>
              <a:buAutoNum type="arabicPeriod"/>
            </a:pPr>
            <a:r>
              <a:rPr lang="en-US" sz="1000" dirty="0"/>
              <a:t>CI/CD roadmap</a:t>
            </a:r>
          </a:p>
          <a:p>
            <a:pPr marL="171450" indent="-171450" algn="l">
              <a:buFont typeface="+mj-lt"/>
              <a:buAutoNum type="arabicPeriod"/>
            </a:pPr>
            <a:r>
              <a:rPr lang="en-US" sz="1000" dirty="0"/>
              <a:t>ML  &amp; DS Pipelines</a:t>
            </a:r>
          </a:p>
          <a:p>
            <a:pPr marL="171450" indent="-171450" algn="l">
              <a:buFont typeface="+mj-lt"/>
              <a:buAutoNum type="arabicPeriod"/>
            </a:pPr>
            <a:r>
              <a:rPr lang="en-US" sz="1000" dirty="0"/>
              <a:t>Continuous Improvement, Deployment &amp; Monitoring</a:t>
            </a:r>
          </a:p>
          <a:p>
            <a:pPr marL="171450" indent="-171450" algn="l">
              <a:buFont typeface="+mj-lt"/>
              <a:buAutoNum type="arabicPeriod"/>
            </a:pPr>
            <a:r>
              <a:rPr lang="en-US" sz="1000" dirty="0"/>
              <a:t>Continuous Benefit measurement metrics &amp; reporting</a:t>
            </a:r>
            <a:endParaRPr sz="1000" dirty="0"/>
          </a:p>
        </p:txBody>
      </p:sp>
      <p:sp>
        <p:nvSpPr>
          <p:cNvPr id="219" name="Put your inputs here"/>
          <p:cNvSpPr txBox="1"/>
          <p:nvPr/>
        </p:nvSpPr>
        <p:spPr>
          <a:xfrm>
            <a:off x="6024076" y="3150463"/>
            <a:ext cx="1624742" cy="10497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pPr marL="171450" indent="-171450">
              <a:buFont typeface="+mj-lt"/>
              <a:buAutoNum type="arabicPeriod"/>
            </a:pPr>
            <a:r>
              <a:rPr lang="en-US" sz="800" dirty="0"/>
              <a:t>Scope &amp; deliverables</a:t>
            </a:r>
          </a:p>
          <a:p>
            <a:pPr marL="171450" indent="-171450">
              <a:buFont typeface="+mj-lt"/>
              <a:buAutoNum type="arabicPeriod"/>
            </a:pPr>
            <a:r>
              <a:rPr lang="en-US" sz="800" dirty="0"/>
              <a:t>Solution &amp; Product selection</a:t>
            </a:r>
          </a:p>
          <a:p>
            <a:pPr marL="171450" indent="-171450">
              <a:buFont typeface="+mj-lt"/>
              <a:buAutoNum type="arabicPeriod"/>
            </a:pPr>
            <a:r>
              <a:rPr lang="en-US" sz="800" dirty="0"/>
              <a:t>Source Systems &amp; Data Assets</a:t>
            </a:r>
          </a:p>
          <a:p>
            <a:pPr marL="171450" indent="-171450">
              <a:buFont typeface="+mj-lt"/>
              <a:buAutoNum type="arabicPeriod"/>
            </a:pPr>
            <a:r>
              <a:rPr lang="en-US" sz="800" dirty="0"/>
              <a:t>Set-up, Configure &amp; Build</a:t>
            </a:r>
          </a:p>
          <a:p>
            <a:pPr marL="171450" indent="-171450">
              <a:buFont typeface="+mj-lt"/>
              <a:buAutoNum type="arabicPeriod"/>
            </a:pPr>
            <a:r>
              <a:rPr lang="en-US" sz="800" dirty="0"/>
              <a:t>Cut-over, Roll Out &amp; Run</a:t>
            </a:r>
          </a:p>
          <a:p>
            <a:pPr marL="171450" indent="-171450">
              <a:buFont typeface="+mj-lt"/>
              <a:buAutoNum type="arabicPeriod"/>
            </a:pPr>
            <a:r>
              <a:rPr lang="en-US" sz="800" dirty="0"/>
              <a:t>Monitor &amp; Manage</a:t>
            </a:r>
          </a:p>
          <a:p>
            <a:pPr marL="171450" indent="-171450">
              <a:buFont typeface="+mj-lt"/>
              <a:buAutoNum type="arabicPeriod"/>
            </a:pPr>
            <a:r>
              <a:rPr lang="en-US" sz="800" dirty="0"/>
              <a:t>Continuous Improvements</a:t>
            </a:r>
            <a:endParaRPr sz="800" dirty="0"/>
          </a:p>
        </p:txBody>
      </p:sp>
      <p:sp>
        <p:nvSpPr>
          <p:cNvPr id="220" name="Put your inputs here"/>
          <p:cNvSpPr txBox="1"/>
          <p:nvPr/>
        </p:nvSpPr>
        <p:spPr>
          <a:xfrm>
            <a:off x="6162629" y="1124052"/>
            <a:ext cx="1624742" cy="1175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r>
              <a:rPr lang="en-US" sz="900" dirty="0"/>
              <a:t>Azure hosted DB instances</a:t>
            </a:r>
          </a:p>
          <a:p>
            <a:pPr fontAlgn="ctr"/>
            <a:r>
              <a:rPr lang="en-US" sz="900" b="1" dirty="0"/>
              <a:t>DBs – Azure SQL</a:t>
            </a:r>
            <a:endParaRPr lang="en-US" sz="900" dirty="0"/>
          </a:p>
          <a:p>
            <a:pPr fontAlgn="ctr"/>
            <a:r>
              <a:rPr lang="en-US" sz="900" dirty="0"/>
              <a:t>Azure Table Storage</a:t>
            </a:r>
          </a:p>
          <a:p>
            <a:pPr fontAlgn="ctr"/>
            <a:r>
              <a:rPr lang="en-US" sz="900" dirty="0"/>
              <a:t>Azure  Maria DB</a:t>
            </a:r>
          </a:p>
          <a:p>
            <a:pPr fontAlgn="ctr"/>
            <a:r>
              <a:rPr lang="en-US" sz="900" dirty="0"/>
              <a:t>Azure COSMOS</a:t>
            </a:r>
          </a:p>
          <a:p>
            <a:pPr fontAlgn="ctr"/>
            <a:r>
              <a:rPr lang="en-US" sz="900" dirty="0"/>
              <a:t>Synapse Analytics</a:t>
            </a:r>
          </a:p>
          <a:p>
            <a:r>
              <a:rPr lang="en-US" sz="900" dirty="0"/>
              <a:t>ServiceNow ESM DB instances</a:t>
            </a:r>
          </a:p>
        </p:txBody>
      </p:sp>
      <p:sp>
        <p:nvSpPr>
          <p:cNvPr id="221" name="Put your inputs here"/>
          <p:cNvSpPr txBox="1"/>
          <p:nvPr/>
        </p:nvSpPr>
        <p:spPr>
          <a:xfrm>
            <a:off x="2178320" y="2982725"/>
            <a:ext cx="2732218" cy="1251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r>
              <a:rPr lang="en-US" sz="1200" dirty="0"/>
              <a:t>Data extraction from ServiceNow ESM DB</a:t>
            </a:r>
          </a:p>
          <a:p>
            <a:r>
              <a:rPr lang="en-US" sz="1200" dirty="0"/>
              <a:t>ETL tools from Azure Synapse Analytics</a:t>
            </a:r>
          </a:p>
          <a:p>
            <a:r>
              <a:rPr lang="en-US" sz="1200" dirty="0"/>
              <a:t>Azure Synapse Analytics DWH solution</a:t>
            </a:r>
            <a:endParaRPr sz="1200" dirty="0"/>
          </a:p>
        </p:txBody>
      </p:sp>
      <p:pic>
        <p:nvPicPr>
          <p:cNvPr id="3" name="Picture 2">
            <a:extLst>
              <a:ext uri="{FF2B5EF4-FFF2-40B4-BE49-F238E27FC236}">
                <a16:creationId xmlns="" xmlns:a16="http://schemas.microsoft.com/office/drawing/2014/main" id="{94E1CD18-E3F5-44A6-923A-21D176D6FCA0}"/>
              </a:ext>
            </a:extLst>
          </p:cNvPr>
          <p:cNvPicPr>
            <a:picLocks noChangeAspect="1"/>
          </p:cNvPicPr>
          <p:nvPr/>
        </p:nvPicPr>
        <p:blipFill>
          <a:blip r:embed="rId3"/>
          <a:stretch>
            <a:fillRect/>
          </a:stretch>
        </p:blipFill>
        <p:spPr>
          <a:xfrm>
            <a:off x="7815182" y="2979606"/>
            <a:ext cx="2232205" cy="1318130"/>
          </a:xfrm>
          <a:prstGeom prst="rect">
            <a:avLst/>
          </a:prstGeom>
        </p:spPr>
      </p:pic>
      <p:sp>
        <p:nvSpPr>
          <p:cNvPr id="27" name="AI Model development">
            <a:extLst>
              <a:ext uri="{FF2B5EF4-FFF2-40B4-BE49-F238E27FC236}">
                <a16:creationId xmlns="" xmlns:a16="http://schemas.microsoft.com/office/drawing/2014/main" id="{3B569A48-AFF4-487F-8B28-6E6D97390ADB}"/>
              </a:ext>
            </a:extLst>
          </p:cNvPr>
          <p:cNvSpPr txBox="1"/>
          <p:nvPr/>
        </p:nvSpPr>
        <p:spPr>
          <a:xfrm>
            <a:off x="6975000" y="2640063"/>
            <a:ext cx="1865494" cy="239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defTabSz="457200">
              <a:lnSpc>
                <a:spcPct val="150000"/>
              </a:lnSpc>
              <a:defRPr sz="2100" spc="105">
                <a:solidFill>
                  <a:srgbClr val="FFFFFF"/>
                </a:solidFill>
                <a:latin typeface="Helvetica Light"/>
                <a:ea typeface="Helvetica Light"/>
                <a:cs typeface="Helvetica Light"/>
                <a:sym typeface="Helvetica Light"/>
              </a:defRPr>
            </a:lvl1pPr>
          </a:lstStyle>
          <a:p>
            <a:r>
              <a:rPr sz="1050" dirty="0"/>
              <a:t>AI Model </a:t>
            </a:r>
            <a:r>
              <a:rPr lang="en-US" sz="1050" dirty="0"/>
              <a:t>D</a:t>
            </a:r>
            <a:r>
              <a:rPr sz="1050" dirty="0"/>
              <a:t>evelopment</a:t>
            </a:r>
            <a:r>
              <a:rPr lang="en-US" sz="1050" dirty="0"/>
              <a:t> *</a:t>
            </a:r>
            <a:endParaRPr sz="1050" dirty="0"/>
          </a:p>
        </p:txBody>
      </p:sp>
      <p:sp>
        <p:nvSpPr>
          <p:cNvPr id="28" name="Put your inputs here">
            <a:extLst>
              <a:ext uri="{FF2B5EF4-FFF2-40B4-BE49-F238E27FC236}">
                <a16:creationId xmlns="" xmlns:a16="http://schemas.microsoft.com/office/drawing/2014/main" id="{0102BB53-BCF6-4D17-8DAF-EAD649CC1E53}"/>
              </a:ext>
            </a:extLst>
          </p:cNvPr>
          <p:cNvSpPr txBox="1"/>
          <p:nvPr/>
        </p:nvSpPr>
        <p:spPr>
          <a:xfrm>
            <a:off x="8232709" y="1118413"/>
            <a:ext cx="1624742" cy="1175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just" defTabSz="457200">
              <a:lnSpc>
                <a:spcPct val="130000"/>
              </a:lnSpc>
              <a:defRPr sz="1800">
                <a:solidFill>
                  <a:srgbClr val="FFFFFF"/>
                </a:solidFill>
                <a:latin typeface="Helvetica Light"/>
                <a:ea typeface="Helvetica Light"/>
                <a:cs typeface="Helvetica Light"/>
                <a:sym typeface="Helvetica Light"/>
              </a:defRPr>
            </a:lvl1pPr>
          </a:lstStyle>
          <a:p>
            <a:r>
              <a:rPr lang="en-US" sz="900" dirty="0"/>
              <a:t>ServiceNow ESM DB data</a:t>
            </a:r>
          </a:p>
          <a:p>
            <a:r>
              <a:rPr lang="en-US" sz="900" dirty="0"/>
              <a:t>CMDB</a:t>
            </a:r>
          </a:p>
          <a:p>
            <a:r>
              <a:rPr lang="en-US" sz="900" dirty="0"/>
              <a:t>KEDB</a:t>
            </a:r>
          </a:p>
          <a:p>
            <a:r>
              <a:rPr lang="en-US" sz="900" dirty="0"/>
              <a:t>Service requests</a:t>
            </a:r>
          </a:p>
          <a:p>
            <a:r>
              <a:rPr lang="en-US" sz="900" dirty="0"/>
              <a:t>Incident</a:t>
            </a:r>
          </a:p>
          <a:p>
            <a:r>
              <a:rPr lang="en-US" sz="900" dirty="0"/>
              <a:t>Problem</a:t>
            </a:r>
          </a:p>
          <a:p>
            <a:r>
              <a:rPr lang="en-US" sz="900" dirty="0"/>
              <a:t>Change</a:t>
            </a:r>
          </a:p>
        </p:txBody>
      </p:sp>
      <p:sp>
        <p:nvSpPr>
          <p:cNvPr id="29" name="Title 2">
            <a:extLst>
              <a:ext uri="{FF2B5EF4-FFF2-40B4-BE49-F238E27FC236}">
                <a16:creationId xmlns="" xmlns:a16="http://schemas.microsoft.com/office/drawing/2014/main" id="{E018E556-3DEA-4FFF-A161-60AF1B5CF74A}"/>
              </a:ext>
            </a:extLst>
          </p:cNvPr>
          <p:cNvSpPr txBox="1">
            <a:spLocks/>
          </p:cNvSpPr>
          <p:nvPr/>
        </p:nvSpPr>
        <p:spPr>
          <a:xfrm>
            <a:off x="1841742" y="122448"/>
            <a:ext cx="8461047" cy="436559"/>
          </a:xfrm>
          <a:prstGeom prst="rect">
            <a:avLst/>
          </a:prstGeom>
          <a:ln>
            <a:solidFill>
              <a:schemeClr val="tx1"/>
            </a:solidFill>
          </a:ln>
        </p:spPr>
        <p:txBody>
          <a:bodyPr anchor="ctr">
            <a:noAutofit/>
          </a:bodyPr>
          <a:lst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a:lstStyle>
          <a:p>
            <a:pPr>
              <a:lnSpc>
                <a:spcPct val="95000"/>
              </a:lnSpc>
              <a:defRPr sz="3000">
                <a:solidFill>
                  <a:schemeClr val="accent6">
                    <a:satOff val="1848"/>
                    <a:lumOff val="-15262"/>
                  </a:schemeClr>
                </a:solidFill>
                <a:latin typeface="Helvetica Neue"/>
                <a:ea typeface="Helvetica Neue"/>
                <a:cs typeface="Helvetica Neue"/>
                <a:sym typeface="Helvetica Neue"/>
              </a:defRPr>
            </a:pPr>
            <a:r>
              <a:rPr lang="en-US" sz="3600" b="0" dirty="0">
                <a:latin typeface="Tw Cen MT (Headings)"/>
              </a:rPr>
              <a:t>Data Science </a:t>
            </a:r>
            <a:r>
              <a:rPr lang="en-US" sz="3600" b="0" dirty="0">
                <a:latin typeface="Tw Cen MT (Headings)"/>
                <a:sym typeface="Helvetica Neue Thin"/>
              </a:rPr>
              <a:t>Ecosystem</a:t>
            </a:r>
          </a:p>
        </p:txBody>
      </p:sp>
    </p:spTree>
    <p:extLst>
      <p:ext uri="{BB962C8B-B14F-4D97-AF65-F5344CB8AC3E}">
        <p14:creationId xmlns:p14="http://schemas.microsoft.com/office/powerpoint/2010/main" val="168345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D49B38C-EA52-4BC2-8B1D-A4AE07D0258E}"/>
              </a:ext>
            </a:extLst>
          </p:cNvPr>
          <p:cNvPicPr>
            <a:picLocks noChangeAspect="1"/>
          </p:cNvPicPr>
          <p:nvPr/>
        </p:nvPicPr>
        <p:blipFill>
          <a:blip r:embed="rId2"/>
          <a:stretch>
            <a:fillRect/>
          </a:stretch>
        </p:blipFill>
        <p:spPr>
          <a:xfrm>
            <a:off x="1082130" y="629598"/>
            <a:ext cx="9596029" cy="6035361"/>
          </a:xfrm>
          <a:prstGeom prst="rect">
            <a:avLst/>
          </a:prstGeom>
        </p:spPr>
      </p:pic>
      <p:sp>
        <p:nvSpPr>
          <p:cNvPr id="3" name="Title 2">
            <a:extLst>
              <a:ext uri="{FF2B5EF4-FFF2-40B4-BE49-F238E27FC236}">
                <a16:creationId xmlns="" xmlns:a16="http://schemas.microsoft.com/office/drawing/2014/main" id="{93154A46-36E1-4AAB-BC87-2BF1842B7570}"/>
              </a:ext>
            </a:extLst>
          </p:cNvPr>
          <p:cNvSpPr txBox="1">
            <a:spLocks/>
          </p:cNvSpPr>
          <p:nvPr/>
        </p:nvSpPr>
        <p:spPr>
          <a:xfrm>
            <a:off x="1082130" y="172720"/>
            <a:ext cx="9596029" cy="436559"/>
          </a:xfrm>
          <a:prstGeom prst="rect">
            <a:avLst/>
          </a:prstGeom>
        </p:spPr>
        <p:txBody>
          <a:bodyPr anchor="ctr">
            <a:noAutofit/>
          </a:bodyPr>
          <a:lst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a:lstStyle>
          <a:p>
            <a:r>
              <a:rPr lang="en-US" sz="3600" b="0" dirty="0"/>
              <a:t>Solution requirements &amp; Talent skills</a:t>
            </a:r>
          </a:p>
        </p:txBody>
      </p:sp>
    </p:spTree>
    <p:extLst>
      <p:ext uri="{BB962C8B-B14F-4D97-AF65-F5344CB8AC3E}">
        <p14:creationId xmlns:p14="http://schemas.microsoft.com/office/powerpoint/2010/main" val="68929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7CB91AB8-095F-4383-A727-448F8CA6F87B}"/>
              </a:ext>
            </a:extLst>
          </p:cNvPr>
          <p:cNvPicPr>
            <a:picLocks noChangeAspect="1"/>
          </p:cNvPicPr>
          <p:nvPr/>
        </p:nvPicPr>
        <p:blipFill>
          <a:blip r:embed="rId2"/>
          <a:stretch>
            <a:fillRect/>
          </a:stretch>
        </p:blipFill>
        <p:spPr>
          <a:xfrm>
            <a:off x="294640" y="321145"/>
            <a:ext cx="11602720" cy="6041196"/>
          </a:xfrm>
          <a:prstGeom prst="rect">
            <a:avLst/>
          </a:prstGeom>
        </p:spPr>
      </p:pic>
    </p:spTree>
    <p:extLst>
      <p:ext uri="{BB962C8B-B14F-4D97-AF65-F5344CB8AC3E}">
        <p14:creationId xmlns:p14="http://schemas.microsoft.com/office/powerpoint/2010/main" val="239244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960765B-E635-4681-A45E-498FB10326E6}"/>
              </a:ext>
            </a:extLst>
          </p:cNvPr>
          <p:cNvPicPr>
            <a:picLocks noChangeAspect="1"/>
          </p:cNvPicPr>
          <p:nvPr/>
        </p:nvPicPr>
        <p:blipFill>
          <a:blip r:embed="rId2"/>
          <a:stretch>
            <a:fillRect/>
          </a:stretch>
        </p:blipFill>
        <p:spPr>
          <a:xfrm>
            <a:off x="643467" y="1160980"/>
            <a:ext cx="6363508" cy="5024063"/>
          </a:xfrm>
          <a:prstGeom prst="rect">
            <a:avLst/>
          </a:prstGeom>
        </p:spPr>
      </p:pic>
      <p:pic>
        <p:nvPicPr>
          <p:cNvPr id="3" name="Picture 2">
            <a:extLst>
              <a:ext uri="{FF2B5EF4-FFF2-40B4-BE49-F238E27FC236}">
                <a16:creationId xmlns="" xmlns:a16="http://schemas.microsoft.com/office/drawing/2014/main" id="{4C61D38D-B5A7-4F3E-9FE2-B9A5D63E24B1}"/>
              </a:ext>
            </a:extLst>
          </p:cNvPr>
          <p:cNvPicPr>
            <a:picLocks noChangeAspect="1"/>
          </p:cNvPicPr>
          <p:nvPr/>
        </p:nvPicPr>
        <p:blipFill>
          <a:blip r:embed="rId3"/>
          <a:stretch>
            <a:fillRect/>
          </a:stretch>
        </p:blipFill>
        <p:spPr>
          <a:xfrm>
            <a:off x="7157943" y="1160980"/>
            <a:ext cx="4616242" cy="5024063"/>
          </a:xfrm>
          <a:prstGeom prst="rect">
            <a:avLst/>
          </a:prstGeom>
        </p:spPr>
      </p:pic>
      <p:sp>
        <p:nvSpPr>
          <p:cNvPr id="8" name="Title 2">
            <a:extLst>
              <a:ext uri="{FF2B5EF4-FFF2-40B4-BE49-F238E27FC236}">
                <a16:creationId xmlns="" xmlns:a16="http://schemas.microsoft.com/office/drawing/2014/main" id="{0CA98724-AEC7-4645-BE30-BAB107D967B9}"/>
              </a:ext>
            </a:extLst>
          </p:cNvPr>
          <p:cNvSpPr txBox="1">
            <a:spLocks/>
          </p:cNvSpPr>
          <p:nvPr/>
        </p:nvSpPr>
        <p:spPr>
          <a:xfrm>
            <a:off x="969114" y="308271"/>
            <a:ext cx="9596029" cy="436559"/>
          </a:xfrm>
          <a:prstGeom prst="rect">
            <a:avLst/>
          </a:prstGeom>
        </p:spPr>
        <p:txBody>
          <a:bodyPr anchor="ctr">
            <a:noAutofit/>
          </a:bodyPr>
          <a:lst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a:lstStyle>
          <a:p>
            <a:r>
              <a:rPr lang="en-US" sz="3600" b="0" dirty="0"/>
              <a:t>Project Plan &amp; Steps</a:t>
            </a:r>
          </a:p>
        </p:txBody>
      </p:sp>
    </p:spTree>
    <p:extLst>
      <p:ext uri="{BB962C8B-B14F-4D97-AF65-F5344CB8AC3E}">
        <p14:creationId xmlns:p14="http://schemas.microsoft.com/office/powerpoint/2010/main" val="364912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133</TotalTime>
  <Words>994</Words>
  <Application>Microsoft Office PowerPoint</Application>
  <PresentationFormat>Custom</PresentationFormat>
  <Paragraphs>123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Ensure.ai</vt:lpstr>
      <vt:lpstr>Company description</vt:lpstr>
      <vt:lpstr>Solution at Glance</vt:lpstr>
      <vt:lpstr>Detailed SOLUTION</vt:lpstr>
      <vt:lpstr>PowerPoint Presentation</vt:lpstr>
      <vt:lpstr>PowerPoint Presentation</vt:lpstr>
      <vt:lpstr>PowerPoint Presentation</vt:lpstr>
      <vt:lpstr>PowerPoint Presentation</vt:lpstr>
      <vt:lpstr>PowerPoint Presentation</vt:lpstr>
      <vt:lpstr>THREATS &amp; OPPORTUNITIES</vt:lpstr>
      <vt:lpstr>KEY CHALLENGES &amp; OPPORTUNITIES</vt:lpstr>
      <vt:lpstr>COMPETITION</vt:lpstr>
      <vt:lpstr>TARGET CUSTOMER</vt:lpstr>
      <vt:lpstr>BUSINESS PLAN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Ensure.ai</dc:title>
  <dc:creator>Rohan Batra</dc:creator>
  <cp:lastModifiedBy>lenovo</cp:lastModifiedBy>
  <cp:revision>23</cp:revision>
  <dcterms:created xsi:type="dcterms:W3CDTF">2020-10-06T17:00:23Z</dcterms:created>
  <dcterms:modified xsi:type="dcterms:W3CDTF">2020-10-09T13:56:11Z</dcterms:modified>
</cp:coreProperties>
</file>