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63" r:id="rId6"/>
    <p:sldId id="257" r:id="rId7"/>
    <p:sldId id="258" r:id="rId8"/>
    <p:sldId id="264" r:id="rId9"/>
    <p:sldId id="281" r:id="rId10"/>
    <p:sldId id="273" r:id="rId11"/>
    <p:sldId id="272" r:id="rId12"/>
    <p:sldId id="274" r:id="rId13"/>
    <p:sldId id="275" r:id="rId14"/>
    <p:sldId id="278" r:id="rId15"/>
    <p:sldId id="270" r:id="rId16"/>
    <p:sldId id="279" r:id="rId17"/>
    <p:sldId id="271" r:id="rId18"/>
    <p:sldId id="262" r:id="rId19"/>
    <p:sldId id="261" r:id="rId20"/>
    <p:sldId id="267" r:id="rId21"/>
    <p:sldId id="269" r:id="rId22"/>
    <p:sldId id="280" r:id="rId23"/>
    <p:sldId id="260" r:id="rId24"/>
    <p:sldId id="26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C8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E6CF0-08B6-4C4E-B812-32967E113931}" v="12" dt="2020-12-08T21:40:42.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73887" autoAdjust="0"/>
  </p:normalViewPr>
  <p:slideViewPr>
    <p:cSldViewPr snapToGrid="0">
      <p:cViewPr varScale="1">
        <p:scale>
          <a:sx n="67" d="100"/>
          <a:sy n="67"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ian Chiu" userId="S::vchiu16@myseneca.ca::43b3bee3-a225-407c-af73-021793efcfe9" providerId="AD" clId="Web-{B0DE6CF0-08B6-4C4E-B812-32967E113931}"/>
    <pc:docChg chg="modSld">
      <pc:chgData name="Vivian Chiu" userId="S::vchiu16@myseneca.ca::43b3bee3-a225-407c-af73-021793efcfe9" providerId="AD" clId="Web-{B0DE6CF0-08B6-4C4E-B812-32967E113931}" dt="2020-12-08T21:40:42.697" v="11" actId="20577"/>
      <pc:docMkLst>
        <pc:docMk/>
      </pc:docMkLst>
      <pc:sldChg chg="modSp">
        <pc:chgData name="Vivian Chiu" userId="S::vchiu16@myseneca.ca::43b3bee3-a225-407c-af73-021793efcfe9" providerId="AD" clId="Web-{B0DE6CF0-08B6-4C4E-B812-32967E113931}" dt="2020-12-08T21:40:42.697" v="10" actId="20577"/>
        <pc:sldMkLst>
          <pc:docMk/>
          <pc:sldMk cId="817216890" sldId="264"/>
        </pc:sldMkLst>
        <pc:spChg chg="mod">
          <ac:chgData name="Vivian Chiu" userId="S::vchiu16@myseneca.ca::43b3bee3-a225-407c-af73-021793efcfe9" providerId="AD" clId="Web-{B0DE6CF0-08B6-4C4E-B812-32967E113931}" dt="2020-12-08T21:40:42.697" v="10" actId="20577"/>
          <ac:spMkLst>
            <pc:docMk/>
            <pc:sldMk cId="817216890" sldId="264"/>
            <ac:spMk id="3" creationId="{C0926E81-897C-4588-9FC6-C20509065F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90783-0599-471B-A8AA-574D5F3D6A3E}"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D5129-823B-4A90-A623-5CF0D3515061}" type="slidenum">
              <a:rPr lang="en-US" smtClean="0"/>
              <a:t>‹#›</a:t>
            </a:fld>
            <a:endParaRPr lang="en-US"/>
          </a:p>
        </p:txBody>
      </p:sp>
    </p:spTree>
    <p:extLst>
      <p:ext uri="{BB962C8B-B14F-4D97-AF65-F5344CB8AC3E}">
        <p14:creationId xmlns:p14="http://schemas.microsoft.com/office/powerpoint/2010/main" val="65008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a:t>
            </a:fld>
            <a:endParaRPr lang="en-US"/>
          </a:p>
        </p:txBody>
      </p:sp>
    </p:spTree>
    <p:extLst>
      <p:ext uri="{BB962C8B-B14F-4D97-AF65-F5344CB8AC3E}">
        <p14:creationId xmlns:p14="http://schemas.microsoft.com/office/powerpoint/2010/main" val="1175648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Use Case to Design. </a:t>
            </a:r>
          </a:p>
          <a:p>
            <a:endParaRPr lang="en-US" dirty="0"/>
          </a:p>
          <a:p>
            <a:r>
              <a:rPr lang="en-US" dirty="0"/>
              <a:t>Even before developing our application, we had to take our use cases for our project and design a solution.</a:t>
            </a:r>
          </a:p>
          <a:p>
            <a:endParaRPr lang="en-US" dirty="0"/>
          </a:p>
          <a:p>
            <a:r>
              <a:rPr lang="en-US" dirty="0"/>
              <a:t>Here, I will review two of our core use cases: User Connect and Medication Management. </a:t>
            </a:r>
          </a:p>
          <a:p>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10</a:t>
            </a:fld>
            <a:endParaRPr lang="en-US"/>
          </a:p>
        </p:txBody>
      </p:sp>
    </p:spTree>
    <p:extLst>
      <p:ext uri="{BB962C8B-B14F-4D97-AF65-F5344CB8AC3E}">
        <p14:creationId xmlns:p14="http://schemas.microsoft.com/office/powerpoint/2010/main" val="1386436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our user connect, we needed a method to connect our patients to health professionals. And our goal was to make it a painless process for both users.</a:t>
            </a:r>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11</a:t>
            </a:fld>
            <a:endParaRPr lang="en-US"/>
          </a:p>
        </p:txBody>
      </p:sp>
    </p:spTree>
    <p:extLst>
      <p:ext uri="{BB962C8B-B14F-4D97-AF65-F5344CB8AC3E}">
        <p14:creationId xmlns:p14="http://schemas.microsoft.com/office/powerpoint/2010/main" val="42270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designed a user connect which would use </a:t>
            </a:r>
            <a:r>
              <a:rPr lang="en-CA" dirty="0" err="1"/>
              <a:t>qr</a:t>
            </a:r>
            <a:r>
              <a:rPr lang="en-CA" dirty="0"/>
              <a:t> code scanning and generating to create a user connection. </a:t>
            </a:r>
          </a:p>
          <a:p>
            <a:r>
              <a:rPr lang="en-CA" dirty="0"/>
              <a:t>This would allow patients to connect health professionals, and for health professionals to monitor the medication intake of their patients.</a:t>
            </a:r>
          </a:p>
          <a:p>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12</a:t>
            </a:fld>
            <a:endParaRPr lang="en-US"/>
          </a:p>
        </p:txBody>
      </p:sp>
    </p:spTree>
    <p:extLst>
      <p:ext uri="{BB962C8B-B14F-4D97-AF65-F5344CB8AC3E}">
        <p14:creationId xmlns:p14="http://schemas.microsoft.com/office/powerpoint/2010/main" val="79897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our management medications feature, we needed a method for patients and health professionals to add medications to schedule, edit them as needed, and delete them when they are no longer relevant. The medication management is a core feature as it allows patients to receive medication intake reminders and health professionals to monitor their intake. </a:t>
            </a:r>
          </a:p>
        </p:txBody>
      </p:sp>
      <p:sp>
        <p:nvSpPr>
          <p:cNvPr id="4" name="Slide Number Placeholder 3"/>
          <p:cNvSpPr>
            <a:spLocks noGrp="1"/>
          </p:cNvSpPr>
          <p:nvPr>
            <p:ph type="sldNum" sz="quarter" idx="5"/>
          </p:nvPr>
        </p:nvSpPr>
        <p:spPr/>
        <p:txBody>
          <a:bodyPr/>
          <a:lstStyle/>
          <a:p>
            <a:fld id="{C7DD5129-823B-4A90-A623-5CF0D3515061}" type="slidenum">
              <a:rPr lang="en-US" smtClean="0"/>
              <a:t>13</a:t>
            </a:fld>
            <a:endParaRPr lang="en-US"/>
          </a:p>
        </p:txBody>
      </p:sp>
    </p:spTree>
    <p:extLst>
      <p:ext uri="{BB962C8B-B14F-4D97-AF65-F5344CB8AC3E}">
        <p14:creationId xmlns:p14="http://schemas.microsoft.com/office/powerpoint/2010/main" val="3698327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you can see our user flow. Our user would start at the Medication List page and choose to either view details of a single medication or add a new medication. </a:t>
            </a:r>
          </a:p>
          <a:p>
            <a:r>
              <a:rPr lang="en-CA" dirty="0"/>
              <a:t>When a user is adding a new medication, they can search for their medication in a repository and select their notification settings. </a:t>
            </a:r>
          </a:p>
          <a:p>
            <a:endParaRPr lang="en-CA" dirty="0"/>
          </a:p>
          <a:p>
            <a:r>
              <a:rPr lang="en-CA" dirty="0"/>
              <a:t>On the other hand, a user can view details of a medication including their medication scheduled time, intake instructions, dosage and possible side effects or, choose to make edits.</a:t>
            </a:r>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14</a:t>
            </a:fld>
            <a:endParaRPr lang="en-US"/>
          </a:p>
        </p:txBody>
      </p:sp>
    </p:spTree>
    <p:extLst>
      <p:ext uri="{BB962C8B-B14F-4D97-AF65-F5344CB8AC3E}">
        <p14:creationId xmlns:p14="http://schemas.microsoft.com/office/powerpoint/2010/main" val="396781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15</a:t>
            </a:fld>
            <a:endParaRPr lang="en-US"/>
          </a:p>
        </p:txBody>
      </p:sp>
    </p:spTree>
    <p:extLst>
      <p:ext uri="{BB962C8B-B14F-4D97-AF65-F5344CB8AC3E}">
        <p14:creationId xmlns:p14="http://schemas.microsoft.com/office/powerpoint/2010/main" val="3456121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every 100, 000 Canadians there are 780 Registered Nurses, 190 Physicians, 58 Dentists, 49 Physiotherapists (approx. 1077 not all health professionals included)</a:t>
            </a:r>
          </a:p>
          <a:p>
            <a:r>
              <a:rPr lang="en-CA" dirty="0"/>
              <a:t>(https://www.longwoods.com/product/download/code/19504#:~:text=In%20terms%20of%20health%20workers,each%20occupation%20varies%20over%20time)</a:t>
            </a:r>
          </a:p>
          <a:p>
            <a:endParaRPr lang="en-CA" dirty="0"/>
          </a:p>
          <a:p>
            <a:r>
              <a:rPr lang="en-CA" dirty="0"/>
              <a:t>37.5 million Canadians, so that’s approximately 403, 875 (approximately 400K) health professionals. So, even if 5% of Health </a:t>
            </a:r>
            <a:r>
              <a:rPr lang="en-CA" dirty="0" err="1"/>
              <a:t>Profesionals</a:t>
            </a:r>
            <a:r>
              <a:rPr lang="en-CA" dirty="0"/>
              <a:t> (20.1K) use the base-tier of the app. </a:t>
            </a:r>
          </a:p>
          <a:p>
            <a:r>
              <a:rPr lang="en-CA" dirty="0"/>
              <a:t>Our service would stand to make $201,937.5 in just one month. </a:t>
            </a:r>
          </a:p>
          <a:p>
            <a:endParaRPr lang="en-CA" dirty="0"/>
          </a:p>
          <a:p>
            <a:r>
              <a:rPr lang="en-CA" dirty="0"/>
              <a:t>As we plan to charge based on a subscription model with different tiers depending on the number of patients a health professional connects to, we predict that if 5% of Canada’s health professionals use our application using a base tier at the cost of $9.99. Our application would receive a net profit of approximately $150,000 each month including expenses. </a:t>
            </a:r>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16</a:t>
            </a:fld>
            <a:endParaRPr lang="en-US"/>
          </a:p>
        </p:txBody>
      </p:sp>
    </p:spTree>
    <p:extLst>
      <p:ext uri="{BB962C8B-B14F-4D97-AF65-F5344CB8AC3E}">
        <p14:creationId xmlns:p14="http://schemas.microsoft.com/office/powerpoint/2010/main" val="4169449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From a technological perspective, we learned to use a lot of different technologies including Firebase, React Native, and many mobile specific packages and interactions</a:t>
            </a:r>
          </a:p>
          <a:p>
            <a:r>
              <a:rPr lang="en-CA" dirty="0"/>
              <a:t>We learned what it took to transition or upgrade between different Software Development Kits as we transitioned from Expo SDK 38 to 39</a:t>
            </a:r>
          </a:p>
          <a:p>
            <a:r>
              <a:rPr lang="en-CA" dirty="0"/>
              <a:t>And we learned a lot about version control to work collaboratively exercising best practices.</a:t>
            </a:r>
          </a:p>
          <a:p>
            <a:endParaRPr lang="en-CA" dirty="0"/>
          </a:p>
          <a:p>
            <a:r>
              <a:rPr lang="en-CA" dirty="0"/>
              <a:t>However, we also learned a lot from a project management perspective. </a:t>
            </a:r>
          </a:p>
          <a:p>
            <a:r>
              <a:rPr lang="en-CA" dirty="0"/>
              <a:t>We worked with Project Management Tools with an Agile Workflow (using </a:t>
            </a:r>
            <a:r>
              <a:rPr lang="en-CA" dirty="0" err="1"/>
              <a:t>Github</a:t>
            </a:r>
            <a:r>
              <a:rPr lang="en-CA" dirty="0"/>
              <a:t> Project’s Kanban board, and attending daily stand ups to share our process</a:t>
            </a:r>
          </a:p>
          <a:p>
            <a:r>
              <a:rPr lang="en-CA" dirty="0"/>
              <a:t>We also experienced onboarding a new member to the team. </a:t>
            </a:r>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17</a:t>
            </a:fld>
            <a:endParaRPr lang="en-US"/>
          </a:p>
        </p:txBody>
      </p:sp>
    </p:spTree>
    <p:extLst>
      <p:ext uri="{BB962C8B-B14F-4D97-AF65-F5344CB8AC3E}">
        <p14:creationId xmlns:p14="http://schemas.microsoft.com/office/powerpoint/2010/main" val="405202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Unit Test</a:t>
            </a:r>
          </a:p>
          <a:p>
            <a:r>
              <a:rPr lang="en-CA" dirty="0"/>
              <a:t>Integration Test</a:t>
            </a:r>
          </a:p>
          <a:p>
            <a:r>
              <a:rPr lang="en-CA" dirty="0"/>
              <a:t>System Test </a:t>
            </a:r>
          </a:p>
          <a:p>
            <a:r>
              <a:rPr lang="en-CA" dirty="0"/>
              <a:t>User Acceptance Test</a:t>
            </a:r>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18</a:t>
            </a:fld>
            <a:endParaRPr lang="en-US"/>
          </a:p>
        </p:txBody>
      </p:sp>
    </p:spTree>
    <p:extLst>
      <p:ext uri="{BB962C8B-B14F-4D97-AF65-F5344CB8AC3E}">
        <p14:creationId xmlns:p14="http://schemas.microsoft.com/office/powerpoint/2010/main" val="2242725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Phase 1 Scope: </a:t>
            </a:r>
            <a:endParaRPr lang="en-CA" dirty="0"/>
          </a:p>
          <a:p>
            <a:r>
              <a:rPr lang="en-CA" dirty="0"/>
              <a:t>1. Manage basic user information</a:t>
            </a:r>
          </a:p>
          <a:p>
            <a:r>
              <a:rPr lang="en-CA" dirty="0"/>
              <a:t>     - User creates account and profile</a:t>
            </a:r>
          </a:p>
          <a:p>
            <a:r>
              <a:rPr lang="en-CA" dirty="0"/>
              <a:t>     - Health professional validates or registers patient</a:t>
            </a:r>
          </a:p>
          <a:p>
            <a:endParaRPr lang="en-CA" dirty="0"/>
          </a:p>
          <a:p>
            <a:r>
              <a:rPr lang="en-CA" dirty="0"/>
              <a:t>2. Manage medication regime</a:t>
            </a:r>
          </a:p>
          <a:p>
            <a:r>
              <a:rPr lang="en-CA" dirty="0"/>
              <a:t>     - Health professional adds/deletes prescription medication to/from patient’s regime</a:t>
            </a:r>
          </a:p>
          <a:p>
            <a:r>
              <a:rPr lang="en-CA" dirty="0"/>
              <a:t>     - User can add off-the-counter medication to their regime</a:t>
            </a:r>
          </a:p>
          <a:p>
            <a:r>
              <a:rPr lang="en-CA" dirty="0"/>
              <a:t>     - User can view list of current medications</a:t>
            </a:r>
          </a:p>
          <a:p>
            <a:r>
              <a:rPr lang="en-CA" dirty="0"/>
              <a:t>     - User views information on medication</a:t>
            </a:r>
          </a:p>
          <a:p>
            <a:r>
              <a:rPr lang="en-CA" dirty="0"/>
              <a:t>     - User sets medication intake reminder schedule</a:t>
            </a:r>
          </a:p>
          <a:p>
            <a:r>
              <a:rPr lang="en-CA" dirty="0"/>
              <a:t>     - User responds to medication intake alert/reminder</a:t>
            </a:r>
          </a:p>
          <a:p>
            <a:endParaRPr lang="en-CA" dirty="0"/>
          </a:p>
          <a:p>
            <a:r>
              <a:rPr lang="en-CA" dirty="0"/>
              <a:t>3. Record patient feedback</a:t>
            </a:r>
          </a:p>
          <a:p>
            <a:r>
              <a:rPr lang="en-CA" dirty="0"/>
              <a:t>     - Patient performs symptom check</a:t>
            </a:r>
          </a:p>
          <a:p>
            <a:r>
              <a:rPr lang="en-CA" dirty="0"/>
              <a:t>     - User views missed, late and on-time medication intake</a:t>
            </a:r>
          </a:p>
          <a:p>
            <a:r>
              <a:rPr lang="en-CA" dirty="0"/>
              <a:t>     - User shared medication log</a:t>
            </a:r>
          </a:p>
        </p:txBody>
      </p:sp>
      <p:sp>
        <p:nvSpPr>
          <p:cNvPr id="4" name="Slide Number Placeholder 3"/>
          <p:cNvSpPr>
            <a:spLocks noGrp="1"/>
          </p:cNvSpPr>
          <p:nvPr>
            <p:ph type="sldNum" sz="quarter" idx="5"/>
          </p:nvPr>
        </p:nvSpPr>
        <p:spPr/>
        <p:txBody>
          <a:bodyPr/>
          <a:lstStyle/>
          <a:p>
            <a:fld id="{C7DD5129-823B-4A90-A623-5CF0D3515061}" type="slidenum">
              <a:rPr lang="en-US" smtClean="0"/>
              <a:t>20</a:t>
            </a:fld>
            <a:endParaRPr lang="en-US"/>
          </a:p>
        </p:txBody>
      </p:sp>
    </p:spTree>
    <p:extLst>
      <p:ext uri="{BB962C8B-B14F-4D97-AF65-F5344CB8AC3E}">
        <p14:creationId xmlns:p14="http://schemas.microsoft.com/office/powerpoint/2010/main" val="372346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Vivian and I worked on the user interfaces for medication management, </a:t>
            </a:r>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2</a:t>
            </a:fld>
            <a:endParaRPr lang="en-US"/>
          </a:p>
        </p:txBody>
      </p:sp>
    </p:spTree>
    <p:extLst>
      <p:ext uri="{BB962C8B-B14F-4D97-AF65-F5344CB8AC3E}">
        <p14:creationId xmlns:p14="http://schemas.microsoft.com/office/powerpoint/2010/main" val="2337040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21</a:t>
            </a:fld>
            <a:endParaRPr lang="en-US"/>
          </a:p>
        </p:txBody>
      </p:sp>
    </p:spTree>
    <p:extLst>
      <p:ext uri="{BB962C8B-B14F-4D97-AF65-F5344CB8AC3E}">
        <p14:creationId xmlns:p14="http://schemas.microsoft.com/office/powerpoint/2010/main" val="744939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Thank you for time and we hope you enjoyed our presentation.</a:t>
            </a:r>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22</a:t>
            </a:fld>
            <a:endParaRPr lang="en-US"/>
          </a:p>
        </p:txBody>
      </p:sp>
    </p:spTree>
    <p:extLst>
      <p:ext uri="{BB962C8B-B14F-4D97-AF65-F5344CB8AC3E}">
        <p14:creationId xmlns:p14="http://schemas.microsoft.com/office/powerpoint/2010/main" val="167084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Problem: </a:t>
            </a:r>
            <a:r>
              <a:rPr lang="en-CA" dirty="0"/>
              <a:t>Patients lack health literacy for correct medication adherence, and health professionals need a way of understanding if a patient is taking their medication. </a:t>
            </a:r>
            <a:endParaRPr lang="en-US" dirty="0"/>
          </a:p>
          <a:p>
            <a:endParaRPr lang="en-US" dirty="0"/>
          </a:p>
          <a:p>
            <a:r>
              <a:rPr lang="en-US" b="1" dirty="0"/>
              <a:t>Affects: </a:t>
            </a:r>
            <a:r>
              <a:rPr lang="en-US" b="0" dirty="0"/>
              <a:t>The patients that are not following correct prescription instructions can encounter health issues or life-threatening problems, or health professionals do not have insight to their patient’s recovery after an appointment</a:t>
            </a:r>
          </a:p>
          <a:p>
            <a:endParaRPr lang="en-US" b="0" dirty="0"/>
          </a:p>
          <a:p>
            <a:r>
              <a:rPr lang="en-US" b="1" dirty="0"/>
              <a:t>The impact of which is: </a:t>
            </a:r>
            <a:r>
              <a:rPr lang="en-US" b="0" dirty="0"/>
              <a:t>Increased health complications due to incorrect medication consumption, and lack of communication between a patient and their health professional</a:t>
            </a:r>
          </a:p>
          <a:p>
            <a:endParaRPr lang="en-US" b="0" dirty="0"/>
          </a:p>
          <a:p>
            <a:r>
              <a:rPr lang="en-US" b="1" dirty="0"/>
              <a:t>A successful solution would: </a:t>
            </a:r>
            <a:r>
              <a:rPr lang="en-US" b="0" dirty="0"/>
              <a:t>A user-friendly app that assists patients to follow their medication regimen responsibly and safely and allow them to communicate with their health professional</a:t>
            </a:r>
            <a:endParaRPr lang="en-US" b="1" dirty="0"/>
          </a:p>
        </p:txBody>
      </p:sp>
      <p:sp>
        <p:nvSpPr>
          <p:cNvPr id="4" name="Slide Number Placeholder 3"/>
          <p:cNvSpPr>
            <a:spLocks noGrp="1"/>
          </p:cNvSpPr>
          <p:nvPr>
            <p:ph type="sldNum" sz="quarter" idx="5"/>
          </p:nvPr>
        </p:nvSpPr>
        <p:spPr/>
        <p:txBody>
          <a:bodyPr/>
          <a:lstStyle/>
          <a:p>
            <a:fld id="{C7DD5129-823B-4A90-A623-5CF0D3515061}" type="slidenum">
              <a:rPr lang="en-US" smtClean="0"/>
              <a:t>3</a:t>
            </a:fld>
            <a:endParaRPr lang="en-US"/>
          </a:p>
        </p:txBody>
      </p:sp>
    </p:spTree>
    <p:extLst>
      <p:ext uri="{BB962C8B-B14F-4D97-AF65-F5344CB8AC3E}">
        <p14:creationId xmlns:p14="http://schemas.microsoft.com/office/powerpoint/2010/main" val="2404983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For</a:t>
            </a:r>
            <a:r>
              <a:rPr lang="en-US" b="1" dirty="0"/>
              <a:t> </a:t>
            </a:r>
            <a:r>
              <a:rPr lang="en-US" b="0" dirty="0"/>
              <a:t>at-risk individuals taking medication, health professionals and caregivers</a:t>
            </a:r>
          </a:p>
          <a:p>
            <a:r>
              <a:rPr lang="en-US" b="1" dirty="0"/>
              <a:t>Who</a:t>
            </a:r>
            <a:r>
              <a:rPr lang="en-US" b="0" dirty="0"/>
              <a:t> have difficulty adhering or keeping track of their medication regimen and understanding their regimen</a:t>
            </a:r>
          </a:p>
          <a:p>
            <a:r>
              <a:rPr lang="en-US" b="1" dirty="0" err="1"/>
              <a:t>NurseEllie</a:t>
            </a:r>
            <a:r>
              <a:rPr lang="en-US" b="0" dirty="0"/>
              <a:t> is an Android, iOS, web health services application</a:t>
            </a:r>
          </a:p>
          <a:p>
            <a:r>
              <a:rPr lang="en-US" b="1" dirty="0"/>
              <a:t>That</a:t>
            </a:r>
            <a:r>
              <a:rPr lang="en-US" b="0" dirty="0"/>
              <a:t> gives health care providers the ability to manage patient’s medication regimen remotely as well as receive and provide real-time feedback</a:t>
            </a:r>
          </a:p>
          <a:p>
            <a:r>
              <a:rPr lang="en-US" b="1" dirty="0"/>
              <a:t>Unlike</a:t>
            </a:r>
            <a:r>
              <a:rPr lang="en-US" b="0" dirty="0"/>
              <a:t> Pill Reminder &amp; Medication Track – </a:t>
            </a:r>
            <a:r>
              <a:rPr lang="en-US" b="0" dirty="0" err="1"/>
              <a:t>Medisafe</a:t>
            </a:r>
            <a:endParaRPr lang="en-US" b="0" dirty="0"/>
          </a:p>
          <a:p>
            <a:r>
              <a:rPr lang="en-US" b="1" dirty="0"/>
              <a:t>Our product</a:t>
            </a:r>
            <a:r>
              <a:rPr lang="en-US" b="0" dirty="0"/>
              <a:t> features integrate voice, video and chat communication, remote scheduling, feedback and automated reporting</a:t>
            </a:r>
          </a:p>
          <a:p>
            <a:endParaRPr lang="en-US" b="0" dirty="0"/>
          </a:p>
          <a:p>
            <a:endParaRPr lang="en-CA" b="1" dirty="0"/>
          </a:p>
        </p:txBody>
      </p:sp>
      <p:sp>
        <p:nvSpPr>
          <p:cNvPr id="4" name="Slide Number Placeholder 3"/>
          <p:cNvSpPr>
            <a:spLocks noGrp="1"/>
          </p:cNvSpPr>
          <p:nvPr>
            <p:ph type="sldNum" sz="quarter" idx="5"/>
          </p:nvPr>
        </p:nvSpPr>
        <p:spPr/>
        <p:txBody>
          <a:bodyPr/>
          <a:lstStyle/>
          <a:p>
            <a:fld id="{C7DD5129-823B-4A90-A623-5CF0D3515061}" type="slidenum">
              <a:rPr lang="en-US" smtClean="0"/>
              <a:t>4</a:t>
            </a:fld>
            <a:endParaRPr lang="en-US"/>
          </a:p>
        </p:txBody>
      </p:sp>
    </p:spTree>
    <p:extLst>
      <p:ext uri="{BB962C8B-B14F-4D97-AF65-F5344CB8AC3E}">
        <p14:creationId xmlns:p14="http://schemas.microsoft.com/office/powerpoint/2010/main" val="106564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5</a:t>
            </a:fld>
            <a:endParaRPr lang="en-US"/>
          </a:p>
        </p:txBody>
      </p:sp>
    </p:spTree>
    <p:extLst>
      <p:ext uri="{BB962C8B-B14F-4D97-AF65-F5344CB8AC3E}">
        <p14:creationId xmlns:p14="http://schemas.microsoft.com/office/powerpoint/2010/main" val="3185854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t>
            </a:r>
            <a:r>
              <a:rPr lang="en-CA" dirty="0" err="1"/>
              <a:t>NurseEllie</a:t>
            </a:r>
            <a:r>
              <a:rPr lang="en-CA" dirty="0"/>
              <a:t>, We used React Native as a Cross Platform solution as we wanted our application to support Android and iOS.</a:t>
            </a:r>
            <a:endParaRPr lang="en-US" dirty="0"/>
          </a:p>
          <a:p>
            <a:r>
              <a:rPr lang="en-US" dirty="0"/>
              <a:t>And we chose to use Google’s Firebase and Firestore for our Authentication and Cloud Storage. As Firebase includes methods for handling data, we used JavaScript to manage these methods for our application.</a:t>
            </a:r>
          </a:p>
          <a:p>
            <a:endParaRPr lang="en-CA" dirty="0"/>
          </a:p>
        </p:txBody>
      </p:sp>
      <p:sp>
        <p:nvSpPr>
          <p:cNvPr id="4" name="Slide Number Placeholder 3"/>
          <p:cNvSpPr>
            <a:spLocks noGrp="1"/>
          </p:cNvSpPr>
          <p:nvPr>
            <p:ph type="sldNum" sz="quarter" idx="5"/>
          </p:nvPr>
        </p:nvSpPr>
        <p:spPr/>
        <p:txBody>
          <a:bodyPr/>
          <a:lstStyle/>
          <a:p>
            <a:fld id="{C7DD5129-823B-4A90-A623-5CF0D3515061}" type="slidenum">
              <a:rPr lang="en-US" smtClean="0"/>
              <a:t>6</a:t>
            </a:fld>
            <a:endParaRPr lang="en-US"/>
          </a:p>
        </p:txBody>
      </p:sp>
    </p:spTree>
    <p:extLst>
      <p:ext uri="{BB962C8B-B14F-4D97-AF65-F5344CB8AC3E}">
        <p14:creationId xmlns:p14="http://schemas.microsoft.com/office/powerpoint/2010/main" val="4005022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Planning. We planned out our semester, primarily using a Network Diagram and Gantt Chart. </a:t>
            </a:r>
          </a:p>
          <a:p>
            <a:endParaRPr lang="en-US" dirty="0"/>
          </a:p>
        </p:txBody>
      </p:sp>
      <p:sp>
        <p:nvSpPr>
          <p:cNvPr id="4" name="Slide Number Placeholder 3"/>
          <p:cNvSpPr>
            <a:spLocks noGrp="1"/>
          </p:cNvSpPr>
          <p:nvPr>
            <p:ph type="sldNum" sz="quarter" idx="5"/>
          </p:nvPr>
        </p:nvSpPr>
        <p:spPr/>
        <p:txBody>
          <a:bodyPr/>
          <a:lstStyle/>
          <a:p>
            <a:fld id="{C7DD5129-823B-4A90-A623-5CF0D3515061}" type="slidenum">
              <a:rPr lang="en-US" smtClean="0"/>
              <a:t>7</a:t>
            </a:fld>
            <a:endParaRPr lang="en-US"/>
          </a:p>
        </p:txBody>
      </p:sp>
    </p:spTree>
    <p:extLst>
      <p:ext uri="{BB962C8B-B14F-4D97-AF65-F5344CB8AC3E}">
        <p14:creationId xmlns:p14="http://schemas.microsoft.com/office/powerpoint/2010/main" val="1185248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planned out our project for the semester using a Network Diagram to determine dependencies and features that could be worked on in parallel. </a:t>
            </a:r>
          </a:p>
        </p:txBody>
      </p:sp>
      <p:sp>
        <p:nvSpPr>
          <p:cNvPr id="4" name="Slide Number Placeholder 3"/>
          <p:cNvSpPr>
            <a:spLocks noGrp="1"/>
          </p:cNvSpPr>
          <p:nvPr>
            <p:ph type="sldNum" sz="quarter" idx="5"/>
          </p:nvPr>
        </p:nvSpPr>
        <p:spPr/>
        <p:txBody>
          <a:bodyPr/>
          <a:lstStyle/>
          <a:p>
            <a:fld id="{C7DD5129-823B-4A90-A623-5CF0D3515061}" type="slidenum">
              <a:rPr lang="en-US" smtClean="0"/>
              <a:t>8</a:t>
            </a:fld>
            <a:endParaRPr lang="en-US"/>
          </a:p>
        </p:txBody>
      </p:sp>
    </p:spTree>
    <p:extLst>
      <p:ext uri="{BB962C8B-B14F-4D97-AF65-F5344CB8AC3E}">
        <p14:creationId xmlns:p14="http://schemas.microsoft.com/office/powerpoint/2010/main" val="86037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organized our deadlines and milestones using MS Projects. Our largest work packages included the features for handling user accounts, linking user accounts, and medication management. </a:t>
            </a:r>
          </a:p>
        </p:txBody>
      </p:sp>
      <p:sp>
        <p:nvSpPr>
          <p:cNvPr id="4" name="Slide Number Placeholder 3"/>
          <p:cNvSpPr>
            <a:spLocks noGrp="1"/>
          </p:cNvSpPr>
          <p:nvPr>
            <p:ph type="sldNum" sz="quarter" idx="5"/>
          </p:nvPr>
        </p:nvSpPr>
        <p:spPr/>
        <p:txBody>
          <a:bodyPr/>
          <a:lstStyle/>
          <a:p>
            <a:fld id="{C7DD5129-823B-4A90-A623-5CF0D3515061}" type="slidenum">
              <a:rPr lang="en-US" smtClean="0"/>
              <a:t>9</a:t>
            </a:fld>
            <a:endParaRPr lang="en-US"/>
          </a:p>
        </p:txBody>
      </p:sp>
    </p:spTree>
    <p:extLst>
      <p:ext uri="{BB962C8B-B14F-4D97-AF65-F5344CB8AC3E}">
        <p14:creationId xmlns:p14="http://schemas.microsoft.com/office/powerpoint/2010/main" val="291562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E7E2-0078-4863-8B07-FB172DD3A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8345E8-B9E8-4EEA-B1D0-6AE5352FF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8307D-5F47-4F09-99DA-BD5BD1FCBC6D}"/>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5" name="Footer Placeholder 4">
            <a:extLst>
              <a:ext uri="{FF2B5EF4-FFF2-40B4-BE49-F238E27FC236}">
                <a16:creationId xmlns:a16="http://schemas.microsoft.com/office/drawing/2014/main" id="{D8CF1214-46F5-468B-88B1-59B9EDB6D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4856F-9ED5-4D4B-B469-E65EAA205301}"/>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143598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6164-B4F8-49E0-8A23-D5A3ED8271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1D0C5-D711-4AFC-B907-922EDC718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2D1F1-A63B-416E-9FA5-2D9D0F927F8F}"/>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5" name="Footer Placeholder 4">
            <a:extLst>
              <a:ext uri="{FF2B5EF4-FFF2-40B4-BE49-F238E27FC236}">
                <a16:creationId xmlns:a16="http://schemas.microsoft.com/office/drawing/2014/main" id="{6EB3F6E1-8328-4F29-9246-3EADEA20A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BD898-BAFD-4F93-8E96-127125799EBA}"/>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52337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0A95E-DE0C-4F9A-A389-B579308D05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098267-6072-45D0-AF79-369651EE1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9BCFC-CB3B-4927-816D-565B6B28E9B7}"/>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5" name="Footer Placeholder 4">
            <a:extLst>
              <a:ext uri="{FF2B5EF4-FFF2-40B4-BE49-F238E27FC236}">
                <a16:creationId xmlns:a16="http://schemas.microsoft.com/office/drawing/2014/main" id="{F65F89D1-98BE-4490-9150-08A08087E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A3385-455D-4BA2-8BB3-BFFC01C6CF26}"/>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379198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DD2A-BDB6-4F54-8DE7-D0570C2F7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00999-50AE-49DA-A3D9-471E1F9777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11F63-7D6E-48E4-B74A-367B93F9C0E3}"/>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5" name="Footer Placeholder 4">
            <a:extLst>
              <a:ext uri="{FF2B5EF4-FFF2-40B4-BE49-F238E27FC236}">
                <a16:creationId xmlns:a16="http://schemas.microsoft.com/office/drawing/2014/main" id="{5ED63DED-1F22-4626-9360-2C3C9AC12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28AAD-07D4-40BB-BA29-1A50CAA5B5C1}"/>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156753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CFCB-5302-4EB8-9EB0-2757AE3673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22E8AB-357D-437E-818B-EB1A0190F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54E99-6D62-42B7-88DA-76181DD4D3F1}"/>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5" name="Footer Placeholder 4">
            <a:extLst>
              <a:ext uri="{FF2B5EF4-FFF2-40B4-BE49-F238E27FC236}">
                <a16:creationId xmlns:a16="http://schemas.microsoft.com/office/drawing/2014/main" id="{1D9F51D7-6042-49BF-ACAF-80166ED43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3D5D4-BF91-4E0C-884C-BC803655C1FF}"/>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393424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5463-6438-4A64-B8C0-EF3C2C903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5E4C3E-AA6A-4AB7-A9D2-D6A9F07D5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D0CF84-A4C7-42EC-9685-FAA5262282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FF8BEB-0A3B-4563-873D-793A77037B12}"/>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6" name="Footer Placeholder 5">
            <a:extLst>
              <a:ext uri="{FF2B5EF4-FFF2-40B4-BE49-F238E27FC236}">
                <a16:creationId xmlns:a16="http://schemas.microsoft.com/office/drawing/2014/main" id="{A5CA5DC1-2FDE-4B21-9F11-33845EB7B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12690-31E9-4F59-A2BF-49DADE9E56E4}"/>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164537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5C7A-1E98-4519-BAF8-E35DC2EF8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0590DC-8563-495C-9C68-A56CA3D795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D8C6E-BBAD-4C4A-9825-3F50AC613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752EC7-17FA-4B58-BE57-6D3E0EAB8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F004F0-DB2A-44D6-A2E4-CA1AC943D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B8B1B-33B0-43BA-8EF5-BB914072D3FD}"/>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8" name="Footer Placeholder 7">
            <a:extLst>
              <a:ext uri="{FF2B5EF4-FFF2-40B4-BE49-F238E27FC236}">
                <a16:creationId xmlns:a16="http://schemas.microsoft.com/office/drawing/2014/main" id="{6D9F180D-884E-49D5-992F-56FE1F189B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B3E3EC-1D9F-4520-9D98-C214631A6ECD}"/>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146399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D27B4-5095-4925-849F-E76934CF94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49D494-E6BC-4413-A302-A3A2BA469A26}"/>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4" name="Footer Placeholder 3">
            <a:extLst>
              <a:ext uri="{FF2B5EF4-FFF2-40B4-BE49-F238E27FC236}">
                <a16:creationId xmlns:a16="http://schemas.microsoft.com/office/drawing/2014/main" id="{E26CDDB7-DF79-4403-9407-03B6E3914A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607A23-E2AD-4629-85F4-E23C3978DFA2}"/>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262374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6033C-2151-4443-A298-AC52CEA59A5B}"/>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3" name="Footer Placeholder 2">
            <a:extLst>
              <a:ext uri="{FF2B5EF4-FFF2-40B4-BE49-F238E27FC236}">
                <a16:creationId xmlns:a16="http://schemas.microsoft.com/office/drawing/2014/main" id="{8A39E33E-BD4E-4EB7-A89E-97B844A39C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4B652-5732-4A8A-8A4F-20AC9859EAD5}"/>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96201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C7FE-D5D4-4789-849C-9C13F34B4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5714F8-7EB2-4EDC-9FD8-C74D90B21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7D2C0-B511-493A-9EE2-DE35BF8F0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17819-9D17-496B-A230-C9615728FD68}"/>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6" name="Footer Placeholder 5">
            <a:extLst>
              <a:ext uri="{FF2B5EF4-FFF2-40B4-BE49-F238E27FC236}">
                <a16:creationId xmlns:a16="http://schemas.microsoft.com/office/drawing/2014/main" id="{63B82BE7-F4AA-48BA-B1E1-76874F0E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A56AD-2EE9-4D64-8BD5-D96AAC67E6D9}"/>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250584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F2BE-6FDE-441A-92C0-FB5E883C7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3BAEC-22E8-4BBC-9127-ECD65CF5D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72AEEE-A31F-465C-A9D4-62BBF40B8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38D65-788C-4C89-93AA-8EBF5F3F084E}"/>
              </a:ext>
            </a:extLst>
          </p:cNvPr>
          <p:cNvSpPr>
            <a:spLocks noGrp="1"/>
          </p:cNvSpPr>
          <p:nvPr>
            <p:ph type="dt" sz="half" idx="10"/>
          </p:nvPr>
        </p:nvSpPr>
        <p:spPr/>
        <p:txBody>
          <a:bodyPr/>
          <a:lstStyle/>
          <a:p>
            <a:fld id="{74F2FFA9-B824-4E55-BAB0-17A6074064CB}" type="datetimeFigureOut">
              <a:rPr lang="en-US" smtClean="0"/>
              <a:t>12/8/2020</a:t>
            </a:fld>
            <a:endParaRPr lang="en-US"/>
          </a:p>
        </p:txBody>
      </p:sp>
      <p:sp>
        <p:nvSpPr>
          <p:cNvPr id="6" name="Footer Placeholder 5">
            <a:extLst>
              <a:ext uri="{FF2B5EF4-FFF2-40B4-BE49-F238E27FC236}">
                <a16:creationId xmlns:a16="http://schemas.microsoft.com/office/drawing/2014/main" id="{65C35698-7EBB-4D79-A00A-9FFC3E8242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A81C8F-1AE2-40D1-836F-E939C2FA17BD}"/>
              </a:ext>
            </a:extLst>
          </p:cNvPr>
          <p:cNvSpPr>
            <a:spLocks noGrp="1"/>
          </p:cNvSpPr>
          <p:nvPr>
            <p:ph type="sldNum" sz="quarter" idx="12"/>
          </p:nvPr>
        </p:nvSpPr>
        <p:spPr/>
        <p:txBody>
          <a:bodyPr/>
          <a:lstStyle/>
          <a:p>
            <a:fld id="{0FCF07DA-2CAD-4996-A47D-FA950777B96D}" type="slidenum">
              <a:rPr lang="en-US" smtClean="0"/>
              <a:t>‹#›</a:t>
            </a:fld>
            <a:endParaRPr lang="en-US"/>
          </a:p>
        </p:txBody>
      </p:sp>
    </p:spTree>
    <p:extLst>
      <p:ext uri="{BB962C8B-B14F-4D97-AF65-F5344CB8AC3E}">
        <p14:creationId xmlns:p14="http://schemas.microsoft.com/office/powerpoint/2010/main" val="113355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5E4B8-9A2B-45C3-88BA-77B36E094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152383-ADB8-4D73-A775-13ED73D4F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20B4-71F9-4607-A4BD-B9AFA4220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2FFA9-B824-4E55-BAB0-17A6074064CB}" type="datetimeFigureOut">
              <a:rPr lang="en-US" smtClean="0"/>
              <a:t>12/8/2020</a:t>
            </a:fld>
            <a:endParaRPr lang="en-US"/>
          </a:p>
        </p:txBody>
      </p:sp>
      <p:sp>
        <p:nvSpPr>
          <p:cNvPr id="5" name="Footer Placeholder 4">
            <a:extLst>
              <a:ext uri="{FF2B5EF4-FFF2-40B4-BE49-F238E27FC236}">
                <a16:creationId xmlns:a16="http://schemas.microsoft.com/office/drawing/2014/main" id="{808A6ECA-C56B-4A2C-B2F5-B0B564CF3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F717BE-4751-4680-9D95-AF808C1F18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F07DA-2CAD-4996-A47D-FA950777B96D}" type="slidenum">
              <a:rPr lang="en-US" smtClean="0"/>
              <a:t>‹#›</a:t>
            </a:fld>
            <a:endParaRPr lang="en-US"/>
          </a:p>
        </p:txBody>
      </p:sp>
    </p:spTree>
    <p:extLst>
      <p:ext uri="{BB962C8B-B14F-4D97-AF65-F5344CB8AC3E}">
        <p14:creationId xmlns:p14="http://schemas.microsoft.com/office/powerpoint/2010/main" val="2325465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1.jpg"/><Relationship Id="rId5" Type="http://schemas.openxmlformats.org/officeDocument/2006/relationships/image" Target="../media/image3.png"/><Relationship Id="rId15" Type="http://schemas.openxmlformats.org/officeDocument/2006/relationships/image" Target="../media/image15.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6.svg"/><Relationship Id="rId4" Type="http://schemas.openxmlformats.org/officeDocument/2006/relationships/image" Target="../media/image2.sv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C86A"/>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69EDFD0-A3E7-47F7-BD9C-5ADFF1805A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2979" y="4334409"/>
            <a:ext cx="4156516" cy="4218926"/>
          </a:xfrm>
          <a:prstGeom prst="rect">
            <a:avLst/>
          </a:prstGeom>
        </p:spPr>
      </p:pic>
      <p:sp>
        <p:nvSpPr>
          <p:cNvPr id="2" name="Title 1">
            <a:extLst>
              <a:ext uri="{FF2B5EF4-FFF2-40B4-BE49-F238E27FC236}">
                <a16:creationId xmlns:a16="http://schemas.microsoft.com/office/drawing/2014/main" id="{FFD33CCF-9DCF-41AD-B712-B16F0A4F9627}"/>
              </a:ext>
            </a:extLst>
          </p:cNvPr>
          <p:cNvSpPr>
            <a:spLocks noGrp="1"/>
          </p:cNvSpPr>
          <p:nvPr>
            <p:ph type="ctrTitle"/>
          </p:nvPr>
        </p:nvSpPr>
        <p:spPr>
          <a:xfrm>
            <a:off x="1524000" y="1133906"/>
            <a:ext cx="9144000" cy="2387600"/>
          </a:xfrm>
        </p:spPr>
        <p:txBody>
          <a:bodyPr/>
          <a:lstStyle/>
          <a:p>
            <a:r>
              <a:rPr lang="en-CA" b="1" dirty="0">
                <a:solidFill>
                  <a:schemeClr val="bg1"/>
                </a:solidFill>
              </a:rPr>
              <a:t>Nurse Ellie</a:t>
            </a:r>
            <a:endParaRPr lang="en-US" b="1" dirty="0">
              <a:solidFill>
                <a:schemeClr val="bg1"/>
              </a:solidFill>
            </a:endParaRPr>
          </a:p>
        </p:txBody>
      </p:sp>
      <p:sp>
        <p:nvSpPr>
          <p:cNvPr id="3" name="Subtitle 2">
            <a:extLst>
              <a:ext uri="{FF2B5EF4-FFF2-40B4-BE49-F238E27FC236}">
                <a16:creationId xmlns:a16="http://schemas.microsoft.com/office/drawing/2014/main" id="{63A1CE45-DFB0-4CCE-A7CA-73E99493E259}"/>
              </a:ext>
            </a:extLst>
          </p:cNvPr>
          <p:cNvSpPr>
            <a:spLocks noGrp="1"/>
          </p:cNvSpPr>
          <p:nvPr>
            <p:ph type="subTitle" idx="1"/>
          </p:nvPr>
        </p:nvSpPr>
        <p:spPr>
          <a:xfrm>
            <a:off x="1524000" y="4417764"/>
            <a:ext cx="9144000" cy="840036"/>
          </a:xfrm>
        </p:spPr>
        <p:txBody>
          <a:bodyPr/>
          <a:lstStyle/>
          <a:p>
            <a:r>
              <a:rPr lang="en-CA" dirty="0">
                <a:solidFill>
                  <a:schemeClr val="bg1"/>
                </a:solidFill>
              </a:rPr>
              <a:t>Vivian Chiu, Daniel Park, Steven Tran, Vu Pham, </a:t>
            </a:r>
            <a:r>
              <a:rPr lang="en-CA" dirty="0" err="1">
                <a:solidFill>
                  <a:schemeClr val="bg1"/>
                </a:solidFill>
              </a:rPr>
              <a:t>Sammar</a:t>
            </a:r>
            <a:r>
              <a:rPr lang="en-CA" dirty="0">
                <a:solidFill>
                  <a:schemeClr val="bg1"/>
                </a:solidFill>
              </a:rPr>
              <a:t> Abbas</a:t>
            </a:r>
            <a:endParaRPr lang="en-US" dirty="0">
              <a:solidFill>
                <a:schemeClr val="bg1"/>
              </a:solidFill>
            </a:endParaRPr>
          </a:p>
        </p:txBody>
      </p:sp>
      <p:pic>
        <p:nvPicPr>
          <p:cNvPr id="4" name="Graphic 3">
            <a:extLst>
              <a:ext uri="{FF2B5EF4-FFF2-40B4-BE49-F238E27FC236}">
                <a16:creationId xmlns:a16="http://schemas.microsoft.com/office/drawing/2014/main" id="{848B1FA5-8AD0-4001-ABC9-2AACF69C01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47684" y="-668337"/>
            <a:ext cx="3457575" cy="3581400"/>
          </a:xfrm>
          <a:prstGeom prst="rect">
            <a:avLst/>
          </a:prstGeom>
        </p:spPr>
      </p:pic>
      <p:pic>
        <p:nvPicPr>
          <p:cNvPr id="6" name="Graphic 5">
            <a:extLst>
              <a:ext uri="{FF2B5EF4-FFF2-40B4-BE49-F238E27FC236}">
                <a16:creationId xmlns:a16="http://schemas.microsoft.com/office/drawing/2014/main" id="{55657293-EC87-4264-8D7A-D973B4792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048" y="528698"/>
            <a:ext cx="1146278" cy="1187329"/>
          </a:xfrm>
          <a:prstGeom prst="rect">
            <a:avLst/>
          </a:prstGeom>
        </p:spPr>
      </p:pic>
      <p:pic>
        <p:nvPicPr>
          <p:cNvPr id="7" name="Graphic 6">
            <a:extLst>
              <a:ext uri="{FF2B5EF4-FFF2-40B4-BE49-F238E27FC236}">
                <a16:creationId xmlns:a16="http://schemas.microsoft.com/office/drawing/2014/main" id="{2BC789E0-BB94-4D4C-ACEB-83A5DD3654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4927" y="2420776"/>
            <a:ext cx="5065062" cy="5246455"/>
          </a:xfrm>
          <a:prstGeom prst="rect">
            <a:avLst/>
          </a:prstGeom>
        </p:spPr>
      </p:pic>
      <p:pic>
        <p:nvPicPr>
          <p:cNvPr id="8" name="Graphic 7">
            <a:extLst>
              <a:ext uri="{FF2B5EF4-FFF2-40B4-BE49-F238E27FC236}">
                <a16:creationId xmlns:a16="http://schemas.microsoft.com/office/drawing/2014/main" id="{BF330EA9-437F-4FA7-8404-B33DBAC5C6F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24000" y="1799382"/>
            <a:ext cx="2466975" cy="2466975"/>
          </a:xfrm>
          <a:prstGeom prst="rect">
            <a:avLst/>
          </a:prstGeom>
        </p:spPr>
      </p:pic>
      <p:sp>
        <p:nvSpPr>
          <p:cNvPr id="9" name="TextBox 8">
            <a:extLst>
              <a:ext uri="{FF2B5EF4-FFF2-40B4-BE49-F238E27FC236}">
                <a16:creationId xmlns:a16="http://schemas.microsoft.com/office/drawing/2014/main" id="{86A15A94-5806-4EBF-AA42-0BFB30DA6755}"/>
              </a:ext>
            </a:extLst>
          </p:cNvPr>
          <p:cNvSpPr txBox="1"/>
          <p:nvPr/>
        </p:nvSpPr>
        <p:spPr>
          <a:xfrm>
            <a:off x="4471639" y="3445788"/>
            <a:ext cx="6969512" cy="461665"/>
          </a:xfrm>
          <a:prstGeom prst="rect">
            <a:avLst/>
          </a:prstGeom>
          <a:noFill/>
        </p:spPr>
        <p:txBody>
          <a:bodyPr wrap="square" rtlCol="0">
            <a:spAutoFit/>
          </a:bodyPr>
          <a:lstStyle/>
          <a:p>
            <a:r>
              <a:rPr lang="en-CA" sz="2400" dirty="0">
                <a:solidFill>
                  <a:schemeClr val="bg1"/>
                </a:solidFill>
              </a:rPr>
              <a:t>Medication Reminder App that keeps you connected.</a:t>
            </a:r>
            <a:endParaRPr lang="en-US" sz="2400" dirty="0">
              <a:solidFill>
                <a:schemeClr val="bg1"/>
              </a:solidFill>
            </a:endParaRPr>
          </a:p>
        </p:txBody>
      </p:sp>
    </p:spTree>
    <p:extLst>
      <p:ext uri="{BB962C8B-B14F-4D97-AF65-F5344CB8AC3E}">
        <p14:creationId xmlns:p14="http://schemas.microsoft.com/office/powerpoint/2010/main" val="423105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2C86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1E6B-B25B-45A4-8F7B-E4215F9D99E7}"/>
              </a:ext>
            </a:extLst>
          </p:cNvPr>
          <p:cNvSpPr>
            <a:spLocks noGrp="1"/>
          </p:cNvSpPr>
          <p:nvPr>
            <p:ph type="title"/>
          </p:nvPr>
        </p:nvSpPr>
        <p:spPr/>
        <p:txBody>
          <a:bodyPr/>
          <a:lstStyle/>
          <a:p>
            <a:r>
              <a:rPr lang="en-CA" b="1" dirty="0">
                <a:solidFill>
                  <a:schemeClr val="bg1"/>
                </a:solidFill>
              </a:rPr>
              <a:t>From Use Case to Design</a:t>
            </a:r>
            <a:endParaRPr lang="en-US" b="1" dirty="0">
              <a:solidFill>
                <a:schemeClr val="bg1"/>
              </a:solidFill>
            </a:endParaRPr>
          </a:p>
        </p:txBody>
      </p:sp>
      <p:sp>
        <p:nvSpPr>
          <p:cNvPr id="3" name="Text Placeholder 2">
            <a:extLst>
              <a:ext uri="{FF2B5EF4-FFF2-40B4-BE49-F238E27FC236}">
                <a16:creationId xmlns:a16="http://schemas.microsoft.com/office/drawing/2014/main" id="{D01C107F-D873-488A-88AC-9817ECD6D9F1}"/>
              </a:ext>
            </a:extLst>
          </p:cNvPr>
          <p:cNvSpPr>
            <a:spLocks noGrp="1"/>
          </p:cNvSpPr>
          <p:nvPr>
            <p:ph type="body" idx="1"/>
          </p:nvPr>
        </p:nvSpPr>
        <p:spPr/>
        <p:txBody>
          <a:bodyPr/>
          <a:lstStyle/>
          <a:p>
            <a:r>
              <a:rPr lang="en-CA" dirty="0">
                <a:solidFill>
                  <a:schemeClr val="bg1"/>
                </a:solidFill>
              </a:rPr>
              <a:t>User Connection, Medication Management</a:t>
            </a:r>
            <a:endParaRPr lang="en-US" dirty="0">
              <a:solidFill>
                <a:schemeClr val="bg1"/>
              </a:solidFill>
            </a:endParaRPr>
          </a:p>
        </p:txBody>
      </p:sp>
      <p:pic>
        <p:nvPicPr>
          <p:cNvPr id="5" name="Graphic 4">
            <a:extLst>
              <a:ext uri="{FF2B5EF4-FFF2-40B4-BE49-F238E27FC236}">
                <a16:creationId xmlns:a16="http://schemas.microsoft.com/office/drawing/2014/main" id="{CC14C4F9-4C58-4E5E-AD06-DE7A7CA40E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48743" y="3980187"/>
            <a:ext cx="4156516" cy="4218926"/>
          </a:xfrm>
          <a:prstGeom prst="rect">
            <a:avLst/>
          </a:prstGeom>
        </p:spPr>
      </p:pic>
      <p:pic>
        <p:nvPicPr>
          <p:cNvPr id="6" name="Graphic 5">
            <a:extLst>
              <a:ext uri="{FF2B5EF4-FFF2-40B4-BE49-F238E27FC236}">
                <a16:creationId xmlns:a16="http://schemas.microsoft.com/office/drawing/2014/main" id="{662D1697-0EFB-467A-BD44-5F0838D43A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959" y="2601018"/>
            <a:ext cx="5065062" cy="5246455"/>
          </a:xfrm>
          <a:prstGeom prst="rect">
            <a:avLst/>
          </a:prstGeom>
        </p:spPr>
      </p:pic>
      <p:pic>
        <p:nvPicPr>
          <p:cNvPr id="7" name="Graphic 6">
            <a:extLst>
              <a:ext uri="{FF2B5EF4-FFF2-40B4-BE49-F238E27FC236}">
                <a16:creationId xmlns:a16="http://schemas.microsoft.com/office/drawing/2014/main" id="{45DCCDA6-AD16-4899-8B7F-D8CAEDA7B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47684" y="-668337"/>
            <a:ext cx="3457575" cy="3581400"/>
          </a:xfrm>
          <a:prstGeom prst="rect">
            <a:avLst/>
          </a:prstGeom>
        </p:spPr>
      </p:pic>
      <p:pic>
        <p:nvPicPr>
          <p:cNvPr id="8" name="Graphic 7">
            <a:extLst>
              <a:ext uri="{FF2B5EF4-FFF2-40B4-BE49-F238E27FC236}">
                <a16:creationId xmlns:a16="http://schemas.microsoft.com/office/drawing/2014/main" id="{02664743-72C7-4427-ADE8-9B486A7CEA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4048" y="528698"/>
            <a:ext cx="1146278" cy="1187329"/>
          </a:xfrm>
          <a:prstGeom prst="rect">
            <a:avLst/>
          </a:prstGeom>
        </p:spPr>
      </p:pic>
      <p:pic>
        <p:nvPicPr>
          <p:cNvPr id="9" name="Graphic 8">
            <a:extLst>
              <a:ext uri="{FF2B5EF4-FFF2-40B4-BE49-F238E27FC236}">
                <a16:creationId xmlns:a16="http://schemas.microsoft.com/office/drawing/2014/main" id="{0E3C9E36-6C51-46EC-B513-AF293FDCD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23942" y="0"/>
            <a:ext cx="3144837" cy="3192057"/>
          </a:xfrm>
          <a:prstGeom prst="rect">
            <a:avLst/>
          </a:prstGeom>
        </p:spPr>
      </p:pic>
    </p:spTree>
    <p:extLst>
      <p:ext uri="{BB962C8B-B14F-4D97-AF65-F5344CB8AC3E}">
        <p14:creationId xmlns:p14="http://schemas.microsoft.com/office/powerpoint/2010/main" val="1103838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A396-41AE-44E4-B419-0964261C14AD}"/>
              </a:ext>
            </a:extLst>
          </p:cNvPr>
          <p:cNvSpPr>
            <a:spLocks noGrp="1"/>
          </p:cNvSpPr>
          <p:nvPr>
            <p:ph type="title"/>
          </p:nvPr>
        </p:nvSpPr>
        <p:spPr/>
        <p:txBody>
          <a:bodyPr/>
          <a:lstStyle/>
          <a:p>
            <a:r>
              <a:rPr lang="en-CA" dirty="0"/>
              <a:t>Use Case Diagram for User Connect</a:t>
            </a:r>
            <a:endParaRPr lang="en-US" dirty="0"/>
          </a:p>
        </p:txBody>
      </p:sp>
      <p:sp>
        <p:nvSpPr>
          <p:cNvPr id="3" name="Content Placeholder 2">
            <a:extLst>
              <a:ext uri="{FF2B5EF4-FFF2-40B4-BE49-F238E27FC236}">
                <a16:creationId xmlns:a16="http://schemas.microsoft.com/office/drawing/2014/main" id="{E060421E-DAEE-430F-BD53-EBD40C97028C}"/>
              </a:ext>
            </a:extLst>
          </p:cNvPr>
          <p:cNvSpPr>
            <a:spLocks noGrp="1"/>
          </p:cNvSpPr>
          <p:nvPr>
            <p:ph idx="1"/>
          </p:nvPr>
        </p:nvSpPr>
        <p:spPr>
          <a:xfrm>
            <a:off x="6904465" y="1825625"/>
            <a:ext cx="4324814" cy="4351338"/>
          </a:xfrm>
        </p:spPr>
        <p:txBody>
          <a:bodyPr/>
          <a:lstStyle/>
          <a:p>
            <a:r>
              <a:rPr lang="en-CA" dirty="0"/>
              <a:t>Needed a method to connect patients to health professionals</a:t>
            </a:r>
          </a:p>
          <a:p>
            <a:r>
              <a:rPr lang="en-CA" dirty="0"/>
              <a:t>Goal to make it enjoyable to use</a:t>
            </a:r>
            <a:endParaRPr lang="en-US" dirty="0"/>
          </a:p>
        </p:txBody>
      </p:sp>
      <p:pic>
        <p:nvPicPr>
          <p:cNvPr id="4" name="Picture 3">
            <a:extLst>
              <a:ext uri="{FF2B5EF4-FFF2-40B4-BE49-F238E27FC236}">
                <a16:creationId xmlns:a16="http://schemas.microsoft.com/office/drawing/2014/main" id="{35B5210D-05C8-4085-858B-8CA23124DC50}"/>
              </a:ext>
            </a:extLst>
          </p:cNvPr>
          <p:cNvPicPr/>
          <p:nvPr/>
        </p:nvPicPr>
        <p:blipFill rotWithShape="1">
          <a:blip r:embed="rId3">
            <a:extLst>
              <a:ext uri="{28A0092B-C50C-407E-A947-70E740481C1C}">
                <a14:useLocalDpi xmlns:a14="http://schemas.microsoft.com/office/drawing/2010/main" val="0"/>
              </a:ext>
            </a:extLst>
          </a:blip>
          <a:srcRect r="26959"/>
          <a:stretch/>
        </p:blipFill>
        <p:spPr>
          <a:xfrm>
            <a:off x="737839" y="1825625"/>
            <a:ext cx="5807928" cy="4152551"/>
          </a:xfrm>
          <a:prstGeom prst="rect">
            <a:avLst/>
          </a:prstGeom>
        </p:spPr>
      </p:pic>
    </p:spTree>
    <p:extLst>
      <p:ext uri="{BB962C8B-B14F-4D97-AF65-F5344CB8AC3E}">
        <p14:creationId xmlns:p14="http://schemas.microsoft.com/office/powerpoint/2010/main" val="429217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4143-C2AD-43A1-B938-42E1A4E59619}"/>
              </a:ext>
            </a:extLst>
          </p:cNvPr>
          <p:cNvSpPr>
            <a:spLocks noGrp="1"/>
          </p:cNvSpPr>
          <p:nvPr>
            <p:ph type="title"/>
          </p:nvPr>
        </p:nvSpPr>
        <p:spPr/>
        <p:txBody>
          <a:bodyPr/>
          <a:lstStyle/>
          <a:p>
            <a:r>
              <a:rPr lang="en-CA" dirty="0"/>
              <a:t>Storyboard for User Connect</a:t>
            </a:r>
            <a:endParaRPr lang="en-US" dirty="0"/>
          </a:p>
        </p:txBody>
      </p:sp>
      <p:pic>
        <p:nvPicPr>
          <p:cNvPr id="6" name="Content Placeholder 5">
            <a:extLst>
              <a:ext uri="{FF2B5EF4-FFF2-40B4-BE49-F238E27FC236}">
                <a16:creationId xmlns:a16="http://schemas.microsoft.com/office/drawing/2014/main" id="{5169D2BC-936D-4D57-8EF3-B7B9EE1E2CD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661" b="5850"/>
          <a:stretch/>
        </p:blipFill>
        <p:spPr>
          <a:xfrm>
            <a:off x="1003800" y="2106120"/>
            <a:ext cx="2116867" cy="3980985"/>
          </a:xfrm>
          <a:ln w="9525">
            <a:solidFill>
              <a:schemeClr val="tx1"/>
            </a:solidFill>
          </a:ln>
        </p:spPr>
      </p:pic>
      <p:pic>
        <p:nvPicPr>
          <p:cNvPr id="8" name="Picture 7" descr="Graphical user interface, application&#10;&#10;Description automatically generated">
            <a:extLst>
              <a:ext uri="{FF2B5EF4-FFF2-40B4-BE49-F238E27FC236}">
                <a16:creationId xmlns:a16="http://schemas.microsoft.com/office/drawing/2014/main" id="{DB37B87A-8C7A-4895-9428-223B121B38A7}"/>
              </a:ext>
            </a:extLst>
          </p:cNvPr>
          <p:cNvPicPr>
            <a:picLocks noChangeAspect="1"/>
          </p:cNvPicPr>
          <p:nvPr/>
        </p:nvPicPr>
        <p:blipFill rotWithShape="1">
          <a:blip r:embed="rId4">
            <a:extLst>
              <a:ext uri="{28A0092B-C50C-407E-A947-70E740481C1C}">
                <a14:useLocalDpi xmlns:a14="http://schemas.microsoft.com/office/drawing/2010/main" val="0"/>
              </a:ext>
            </a:extLst>
          </a:blip>
          <a:srcRect t="2823" b="5889"/>
          <a:stretch/>
        </p:blipFill>
        <p:spPr>
          <a:xfrm>
            <a:off x="3642093" y="2106119"/>
            <a:ext cx="2121520" cy="3980985"/>
          </a:xfrm>
          <a:prstGeom prst="rect">
            <a:avLst/>
          </a:prstGeom>
          <a:ln>
            <a:solidFill>
              <a:schemeClr val="tx1"/>
            </a:solidFill>
          </a:ln>
        </p:spPr>
      </p:pic>
      <p:pic>
        <p:nvPicPr>
          <p:cNvPr id="10" name="Picture 9" descr="A picture containing schematic&#10;&#10;Description automatically generated">
            <a:extLst>
              <a:ext uri="{FF2B5EF4-FFF2-40B4-BE49-F238E27FC236}">
                <a16:creationId xmlns:a16="http://schemas.microsoft.com/office/drawing/2014/main" id="{92DC3929-5B9E-407E-9FC0-A45D4C0E473E}"/>
              </a:ext>
            </a:extLst>
          </p:cNvPr>
          <p:cNvPicPr>
            <a:picLocks noChangeAspect="1"/>
          </p:cNvPicPr>
          <p:nvPr/>
        </p:nvPicPr>
        <p:blipFill rotWithShape="1">
          <a:blip r:embed="rId5">
            <a:extLst>
              <a:ext uri="{28A0092B-C50C-407E-A947-70E740481C1C}">
                <a14:useLocalDpi xmlns:a14="http://schemas.microsoft.com/office/drawing/2010/main" val="0"/>
              </a:ext>
            </a:extLst>
          </a:blip>
          <a:srcRect t="2791" b="5614"/>
          <a:stretch/>
        </p:blipFill>
        <p:spPr>
          <a:xfrm>
            <a:off x="6280387" y="2116058"/>
            <a:ext cx="2114430" cy="3980985"/>
          </a:xfrm>
          <a:prstGeom prst="rect">
            <a:avLst/>
          </a:prstGeom>
          <a:ln>
            <a:solidFill>
              <a:schemeClr val="tx1"/>
            </a:solidFill>
          </a:ln>
        </p:spPr>
      </p:pic>
      <p:pic>
        <p:nvPicPr>
          <p:cNvPr id="12" name="Picture 11" descr="Qr code&#10;&#10;Description automatically generated">
            <a:extLst>
              <a:ext uri="{FF2B5EF4-FFF2-40B4-BE49-F238E27FC236}">
                <a16:creationId xmlns:a16="http://schemas.microsoft.com/office/drawing/2014/main" id="{90D306BA-7D8B-4E8B-8A93-61DB88241ECB}"/>
              </a:ext>
            </a:extLst>
          </p:cNvPr>
          <p:cNvPicPr>
            <a:picLocks noChangeAspect="1"/>
          </p:cNvPicPr>
          <p:nvPr/>
        </p:nvPicPr>
        <p:blipFill rotWithShape="1">
          <a:blip r:embed="rId6">
            <a:extLst>
              <a:ext uri="{28A0092B-C50C-407E-A947-70E740481C1C}">
                <a14:useLocalDpi xmlns:a14="http://schemas.microsoft.com/office/drawing/2010/main" val="0"/>
              </a:ext>
            </a:extLst>
          </a:blip>
          <a:srcRect l="1" t="2755" r="312" b="5323"/>
          <a:stretch/>
        </p:blipFill>
        <p:spPr>
          <a:xfrm>
            <a:off x="8911591" y="2079349"/>
            <a:ext cx="2114430" cy="4007755"/>
          </a:xfrm>
          <a:prstGeom prst="rect">
            <a:avLst/>
          </a:prstGeom>
          <a:ln>
            <a:solidFill>
              <a:schemeClr val="tx1"/>
            </a:solidFill>
          </a:ln>
        </p:spPr>
      </p:pic>
      <p:sp>
        <p:nvSpPr>
          <p:cNvPr id="13" name="TextBox 12">
            <a:extLst>
              <a:ext uri="{FF2B5EF4-FFF2-40B4-BE49-F238E27FC236}">
                <a16:creationId xmlns:a16="http://schemas.microsoft.com/office/drawing/2014/main" id="{DE747E28-DB62-421A-9456-A91B9206AED4}"/>
              </a:ext>
            </a:extLst>
          </p:cNvPr>
          <p:cNvSpPr txBox="1"/>
          <p:nvPr/>
        </p:nvSpPr>
        <p:spPr>
          <a:xfrm>
            <a:off x="1337515" y="1683518"/>
            <a:ext cx="1449436" cy="369332"/>
          </a:xfrm>
          <a:prstGeom prst="rect">
            <a:avLst/>
          </a:prstGeom>
          <a:noFill/>
        </p:spPr>
        <p:txBody>
          <a:bodyPr wrap="none" rtlCol="0">
            <a:spAutoFit/>
          </a:bodyPr>
          <a:lstStyle/>
          <a:p>
            <a:r>
              <a:rPr lang="en-CA" dirty="0"/>
              <a:t>User Connect</a:t>
            </a:r>
            <a:endParaRPr lang="en-US" dirty="0"/>
          </a:p>
        </p:txBody>
      </p:sp>
      <p:sp>
        <p:nvSpPr>
          <p:cNvPr id="14" name="TextBox 13">
            <a:extLst>
              <a:ext uri="{FF2B5EF4-FFF2-40B4-BE49-F238E27FC236}">
                <a16:creationId xmlns:a16="http://schemas.microsoft.com/office/drawing/2014/main" id="{9E4EA1C3-CAD4-49DA-82ED-765CBDDF3EEF}"/>
              </a:ext>
            </a:extLst>
          </p:cNvPr>
          <p:cNvSpPr txBox="1"/>
          <p:nvPr/>
        </p:nvSpPr>
        <p:spPr>
          <a:xfrm>
            <a:off x="3772758" y="1683518"/>
            <a:ext cx="1860189" cy="369332"/>
          </a:xfrm>
          <a:prstGeom prst="rect">
            <a:avLst/>
          </a:prstGeom>
          <a:noFill/>
        </p:spPr>
        <p:txBody>
          <a:bodyPr wrap="none" rtlCol="0">
            <a:spAutoFit/>
          </a:bodyPr>
          <a:lstStyle/>
          <a:p>
            <a:r>
              <a:rPr lang="en-CA" dirty="0"/>
              <a:t>Connect Methods</a:t>
            </a:r>
            <a:endParaRPr lang="en-US" dirty="0"/>
          </a:p>
        </p:txBody>
      </p:sp>
      <p:sp>
        <p:nvSpPr>
          <p:cNvPr id="15" name="TextBox 14">
            <a:extLst>
              <a:ext uri="{FF2B5EF4-FFF2-40B4-BE49-F238E27FC236}">
                <a16:creationId xmlns:a16="http://schemas.microsoft.com/office/drawing/2014/main" id="{6D3472BF-280D-448B-B312-C47034E7CD9C}"/>
              </a:ext>
            </a:extLst>
          </p:cNvPr>
          <p:cNvSpPr txBox="1"/>
          <p:nvPr/>
        </p:nvSpPr>
        <p:spPr>
          <a:xfrm>
            <a:off x="6618754" y="1700352"/>
            <a:ext cx="1269578" cy="369332"/>
          </a:xfrm>
          <a:prstGeom prst="rect">
            <a:avLst/>
          </a:prstGeom>
          <a:noFill/>
        </p:spPr>
        <p:txBody>
          <a:bodyPr wrap="none" rtlCol="0">
            <a:spAutoFit/>
          </a:bodyPr>
          <a:lstStyle/>
          <a:p>
            <a:r>
              <a:rPr lang="en-CA" dirty="0"/>
              <a:t>QR Scanner</a:t>
            </a:r>
            <a:endParaRPr lang="en-US" dirty="0"/>
          </a:p>
        </p:txBody>
      </p:sp>
      <p:sp>
        <p:nvSpPr>
          <p:cNvPr id="16" name="TextBox 15">
            <a:extLst>
              <a:ext uri="{FF2B5EF4-FFF2-40B4-BE49-F238E27FC236}">
                <a16:creationId xmlns:a16="http://schemas.microsoft.com/office/drawing/2014/main" id="{CDBC93AD-B965-4717-ACC3-DB952C4F2D54}"/>
              </a:ext>
            </a:extLst>
          </p:cNvPr>
          <p:cNvSpPr txBox="1"/>
          <p:nvPr/>
        </p:nvSpPr>
        <p:spPr>
          <a:xfrm>
            <a:off x="9013419" y="1683518"/>
            <a:ext cx="2012602" cy="369332"/>
          </a:xfrm>
          <a:prstGeom prst="rect">
            <a:avLst/>
          </a:prstGeom>
          <a:noFill/>
        </p:spPr>
        <p:txBody>
          <a:bodyPr wrap="none" rtlCol="0">
            <a:spAutoFit/>
          </a:bodyPr>
          <a:lstStyle/>
          <a:p>
            <a:r>
              <a:rPr lang="en-CA" dirty="0"/>
              <a:t>QR Code Generator</a:t>
            </a:r>
            <a:endParaRPr lang="en-US" dirty="0"/>
          </a:p>
        </p:txBody>
      </p:sp>
    </p:spTree>
    <p:extLst>
      <p:ext uri="{BB962C8B-B14F-4D97-AF65-F5344CB8AC3E}">
        <p14:creationId xmlns:p14="http://schemas.microsoft.com/office/powerpoint/2010/main" val="16101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A396-41AE-44E4-B419-0964261C14AD}"/>
              </a:ext>
            </a:extLst>
          </p:cNvPr>
          <p:cNvSpPr>
            <a:spLocks noGrp="1"/>
          </p:cNvSpPr>
          <p:nvPr>
            <p:ph type="title"/>
          </p:nvPr>
        </p:nvSpPr>
        <p:spPr/>
        <p:txBody>
          <a:bodyPr/>
          <a:lstStyle/>
          <a:p>
            <a:r>
              <a:rPr lang="en-CA" dirty="0"/>
              <a:t>Use Case Diagram for Medication</a:t>
            </a:r>
            <a:endParaRPr lang="en-US" dirty="0"/>
          </a:p>
        </p:txBody>
      </p:sp>
      <p:sp>
        <p:nvSpPr>
          <p:cNvPr id="3" name="Content Placeholder 2">
            <a:extLst>
              <a:ext uri="{FF2B5EF4-FFF2-40B4-BE49-F238E27FC236}">
                <a16:creationId xmlns:a16="http://schemas.microsoft.com/office/drawing/2014/main" id="{E060421E-DAEE-430F-BD53-EBD40C97028C}"/>
              </a:ext>
            </a:extLst>
          </p:cNvPr>
          <p:cNvSpPr>
            <a:spLocks noGrp="1"/>
          </p:cNvSpPr>
          <p:nvPr>
            <p:ph idx="1"/>
          </p:nvPr>
        </p:nvSpPr>
        <p:spPr>
          <a:xfrm>
            <a:off x="6337612" y="1742071"/>
            <a:ext cx="5016188" cy="4351338"/>
          </a:xfrm>
        </p:spPr>
        <p:txBody>
          <a:bodyPr/>
          <a:lstStyle/>
          <a:p>
            <a:r>
              <a:rPr lang="en-CA" dirty="0"/>
              <a:t>Core medication management functions</a:t>
            </a:r>
            <a:endParaRPr lang="en-US" dirty="0"/>
          </a:p>
        </p:txBody>
      </p:sp>
      <p:pic>
        <p:nvPicPr>
          <p:cNvPr id="4" name="Picture 3">
            <a:extLst>
              <a:ext uri="{FF2B5EF4-FFF2-40B4-BE49-F238E27FC236}">
                <a16:creationId xmlns:a16="http://schemas.microsoft.com/office/drawing/2014/main" id="{6D1EB63A-FF02-40C5-BC7C-C32CF6CE0AFA}"/>
              </a:ext>
            </a:extLst>
          </p:cNvPr>
          <p:cNvPicPr/>
          <p:nvPr/>
        </p:nvPicPr>
        <p:blipFill rotWithShape="1">
          <a:blip r:embed="rId3">
            <a:extLst>
              <a:ext uri="{28A0092B-C50C-407E-A947-70E740481C1C}">
                <a14:useLocalDpi xmlns:a14="http://schemas.microsoft.com/office/drawing/2010/main" val="0"/>
              </a:ext>
            </a:extLst>
          </a:blip>
          <a:srcRect r="32302"/>
          <a:stretch/>
        </p:blipFill>
        <p:spPr>
          <a:xfrm>
            <a:off x="838200" y="1742071"/>
            <a:ext cx="5016190" cy="4084777"/>
          </a:xfrm>
          <a:prstGeom prst="rect">
            <a:avLst/>
          </a:prstGeom>
        </p:spPr>
      </p:pic>
    </p:spTree>
    <p:extLst>
      <p:ext uri="{BB962C8B-B14F-4D97-AF65-F5344CB8AC3E}">
        <p14:creationId xmlns:p14="http://schemas.microsoft.com/office/powerpoint/2010/main" val="75256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CD7F-19E2-41C6-8EA1-4372247C488E}"/>
              </a:ext>
            </a:extLst>
          </p:cNvPr>
          <p:cNvSpPr>
            <a:spLocks noGrp="1"/>
          </p:cNvSpPr>
          <p:nvPr>
            <p:ph type="title"/>
          </p:nvPr>
        </p:nvSpPr>
        <p:spPr/>
        <p:txBody>
          <a:bodyPr/>
          <a:lstStyle/>
          <a:p>
            <a:r>
              <a:rPr lang="en-CA" dirty="0"/>
              <a:t>Storyboard for Medication Management</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2CF03C78-D9BB-432C-90A0-6705971D20F9}"/>
              </a:ext>
            </a:extLst>
          </p:cNvPr>
          <p:cNvPicPr>
            <a:picLocks noChangeAspect="1"/>
          </p:cNvPicPr>
          <p:nvPr/>
        </p:nvPicPr>
        <p:blipFill rotWithShape="1">
          <a:blip r:embed="rId3">
            <a:extLst>
              <a:ext uri="{28A0092B-C50C-407E-A947-70E740481C1C}">
                <a14:useLocalDpi xmlns:a14="http://schemas.microsoft.com/office/drawing/2010/main" val="0"/>
              </a:ext>
            </a:extLst>
          </a:blip>
          <a:srcRect l="1" t="3456" r="460" b="5324"/>
          <a:stretch/>
        </p:blipFill>
        <p:spPr>
          <a:xfrm>
            <a:off x="2510966" y="1904857"/>
            <a:ext cx="2028733" cy="3821606"/>
          </a:xfrm>
          <a:prstGeom prst="rect">
            <a:avLst/>
          </a:prstGeom>
          <a:ln>
            <a:solidFill>
              <a:schemeClr val="tx1"/>
            </a:solidFill>
          </a:ln>
        </p:spPr>
      </p:pic>
      <p:pic>
        <p:nvPicPr>
          <p:cNvPr id="15" name="Picture 14" descr="Graphical user interface, application&#10;&#10;Description automatically generated">
            <a:extLst>
              <a:ext uri="{FF2B5EF4-FFF2-40B4-BE49-F238E27FC236}">
                <a16:creationId xmlns:a16="http://schemas.microsoft.com/office/drawing/2014/main" id="{1F0AEFBB-E4A5-4458-B34D-540D1620EF9F}"/>
              </a:ext>
            </a:extLst>
          </p:cNvPr>
          <p:cNvPicPr>
            <a:picLocks noChangeAspect="1"/>
          </p:cNvPicPr>
          <p:nvPr/>
        </p:nvPicPr>
        <p:blipFill rotWithShape="1">
          <a:blip r:embed="rId4">
            <a:extLst>
              <a:ext uri="{28A0092B-C50C-407E-A947-70E740481C1C}">
                <a14:useLocalDpi xmlns:a14="http://schemas.microsoft.com/office/drawing/2010/main" val="0"/>
              </a:ext>
            </a:extLst>
          </a:blip>
          <a:srcRect t="3874" r="202" b="5556"/>
          <a:stretch/>
        </p:blipFill>
        <p:spPr>
          <a:xfrm>
            <a:off x="9681034" y="1875354"/>
            <a:ext cx="2108834" cy="3933973"/>
          </a:xfrm>
          <a:prstGeom prst="rect">
            <a:avLst/>
          </a:prstGeom>
          <a:ln>
            <a:solidFill>
              <a:schemeClr val="tx1"/>
            </a:solidFill>
          </a:ln>
        </p:spPr>
      </p:pic>
      <p:pic>
        <p:nvPicPr>
          <p:cNvPr id="9" name="Picture 8" descr="Graphical user interface, text, application, chat or text message&#10;&#10;Description automatically generated">
            <a:extLst>
              <a:ext uri="{FF2B5EF4-FFF2-40B4-BE49-F238E27FC236}">
                <a16:creationId xmlns:a16="http://schemas.microsoft.com/office/drawing/2014/main" id="{C0202779-2E7F-43E1-9F9C-D88D107F3F22}"/>
              </a:ext>
            </a:extLst>
          </p:cNvPr>
          <p:cNvPicPr>
            <a:picLocks noChangeAspect="1"/>
          </p:cNvPicPr>
          <p:nvPr/>
        </p:nvPicPr>
        <p:blipFill rotWithShape="1">
          <a:blip r:embed="rId5">
            <a:extLst>
              <a:ext uri="{28A0092B-C50C-407E-A947-70E740481C1C}">
                <a14:useLocalDpi xmlns:a14="http://schemas.microsoft.com/office/drawing/2010/main" val="0"/>
              </a:ext>
            </a:extLst>
          </a:blip>
          <a:srcRect t="3223" b="48661"/>
          <a:stretch/>
        </p:blipFill>
        <p:spPr>
          <a:xfrm>
            <a:off x="7663632" y="3078759"/>
            <a:ext cx="2239296" cy="2214777"/>
          </a:xfrm>
          <a:prstGeom prst="rect">
            <a:avLst/>
          </a:prstGeom>
          <a:ln>
            <a:solidFill>
              <a:schemeClr val="tx1"/>
            </a:solidFill>
          </a:ln>
        </p:spPr>
      </p:pic>
      <p:pic>
        <p:nvPicPr>
          <p:cNvPr id="17" name="Picture 16" descr="Graphical user interface, application, Teams&#10;&#10;Description automatically generated">
            <a:extLst>
              <a:ext uri="{FF2B5EF4-FFF2-40B4-BE49-F238E27FC236}">
                <a16:creationId xmlns:a16="http://schemas.microsoft.com/office/drawing/2014/main" id="{B4280232-C3F0-4F14-85C7-10729A0321AC}"/>
              </a:ext>
            </a:extLst>
          </p:cNvPr>
          <p:cNvPicPr>
            <a:picLocks noChangeAspect="1"/>
          </p:cNvPicPr>
          <p:nvPr/>
        </p:nvPicPr>
        <p:blipFill rotWithShape="1">
          <a:blip r:embed="rId6">
            <a:extLst>
              <a:ext uri="{28A0092B-C50C-407E-A947-70E740481C1C}">
                <a14:useLocalDpi xmlns:a14="http://schemas.microsoft.com/office/drawing/2010/main" val="0"/>
              </a:ext>
            </a:extLst>
          </a:blip>
          <a:srcRect l="-1" t="3252" r="87" b="5324"/>
          <a:stretch/>
        </p:blipFill>
        <p:spPr>
          <a:xfrm>
            <a:off x="4772192" y="1904857"/>
            <a:ext cx="2022080" cy="3803354"/>
          </a:xfrm>
          <a:prstGeom prst="rect">
            <a:avLst/>
          </a:prstGeom>
          <a:ln>
            <a:solidFill>
              <a:schemeClr val="tx1"/>
            </a:solidFill>
          </a:ln>
        </p:spPr>
      </p:pic>
      <p:pic>
        <p:nvPicPr>
          <p:cNvPr id="7" name="Picture 6">
            <a:extLst>
              <a:ext uri="{FF2B5EF4-FFF2-40B4-BE49-F238E27FC236}">
                <a16:creationId xmlns:a16="http://schemas.microsoft.com/office/drawing/2014/main" id="{5C956FDF-D428-49AD-903F-168A36646D75}"/>
              </a:ext>
            </a:extLst>
          </p:cNvPr>
          <p:cNvPicPr>
            <a:picLocks noChangeAspect="1"/>
          </p:cNvPicPr>
          <p:nvPr/>
        </p:nvPicPr>
        <p:blipFill rotWithShape="1">
          <a:blip r:embed="rId7">
            <a:extLst>
              <a:ext uri="{28A0092B-C50C-407E-A947-70E740481C1C}">
                <a14:useLocalDpi xmlns:a14="http://schemas.microsoft.com/office/drawing/2010/main" val="0"/>
              </a:ext>
            </a:extLst>
          </a:blip>
          <a:srcRect t="3516" b="53190"/>
          <a:stretch/>
        </p:blipFill>
        <p:spPr>
          <a:xfrm>
            <a:off x="6284885" y="2082352"/>
            <a:ext cx="2239296" cy="1992814"/>
          </a:xfrm>
          <a:prstGeom prst="rect">
            <a:avLst/>
          </a:prstGeom>
          <a:ln>
            <a:solidFill>
              <a:schemeClr val="tx1"/>
            </a:solidFill>
          </a:ln>
        </p:spPr>
      </p:pic>
      <p:pic>
        <p:nvPicPr>
          <p:cNvPr id="19" name="Picture 18">
            <a:extLst>
              <a:ext uri="{FF2B5EF4-FFF2-40B4-BE49-F238E27FC236}">
                <a16:creationId xmlns:a16="http://schemas.microsoft.com/office/drawing/2014/main" id="{13A99193-1BBA-4DA1-82F9-DB517B293CA1}"/>
              </a:ext>
            </a:extLst>
          </p:cNvPr>
          <p:cNvPicPr>
            <a:picLocks noChangeAspect="1"/>
          </p:cNvPicPr>
          <p:nvPr/>
        </p:nvPicPr>
        <p:blipFill rotWithShape="1">
          <a:blip r:embed="rId8">
            <a:extLst>
              <a:ext uri="{28A0092B-C50C-407E-A947-70E740481C1C}">
                <a14:useLocalDpi xmlns:a14="http://schemas.microsoft.com/office/drawing/2010/main" val="0"/>
              </a:ext>
            </a:extLst>
          </a:blip>
          <a:srcRect t="3189" r="349" b="5324"/>
          <a:stretch/>
        </p:blipFill>
        <p:spPr>
          <a:xfrm>
            <a:off x="271670" y="1904857"/>
            <a:ext cx="2015384" cy="3803354"/>
          </a:xfrm>
          <a:prstGeom prst="rect">
            <a:avLst/>
          </a:prstGeom>
          <a:ln>
            <a:solidFill>
              <a:schemeClr val="tx1"/>
            </a:solidFill>
          </a:ln>
        </p:spPr>
      </p:pic>
      <p:sp>
        <p:nvSpPr>
          <p:cNvPr id="20" name="Arrow: Right 19">
            <a:extLst>
              <a:ext uri="{FF2B5EF4-FFF2-40B4-BE49-F238E27FC236}">
                <a16:creationId xmlns:a16="http://schemas.microsoft.com/office/drawing/2014/main" id="{6FAFB8B2-E786-4828-B1F1-F60658A829E4}"/>
              </a:ext>
            </a:extLst>
          </p:cNvPr>
          <p:cNvSpPr/>
          <p:nvPr/>
        </p:nvSpPr>
        <p:spPr>
          <a:xfrm>
            <a:off x="4344704" y="4581939"/>
            <a:ext cx="706633" cy="417566"/>
          </a:xfrm>
          <a:prstGeom prst="rightArrow">
            <a:avLst/>
          </a:prstGeom>
          <a:solidFill>
            <a:srgbClr val="42C8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67DE8FB2-1B03-4CCC-880C-B95F69B72C1C}"/>
              </a:ext>
            </a:extLst>
          </p:cNvPr>
          <p:cNvSpPr/>
          <p:nvPr/>
        </p:nvSpPr>
        <p:spPr>
          <a:xfrm>
            <a:off x="5699075" y="2869976"/>
            <a:ext cx="706633" cy="417566"/>
          </a:xfrm>
          <a:prstGeom prst="rightArrow">
            <a:avLst/>
          </a:prstGeom>
          <a:solidFill>
            <a:srgbClr val="42C8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4EF9906-903C-4995-B863-8040B49A8C87}"/>
              </a:ext>
            </a:extLst>
          </p:cNvPr>
          <p:cNvSpPr/>
          <p:nvPr/>
        </p:nvSpPr>
        <p:spPr>
          <a:xfrm>
            <a:off x="9040224" y="2661193"/>
            <a:ext cx="706633" cy="417566"/>
          </a:xfrm>
          <a:prstGeom prst="rightArrow">
            <a:avLst/>
          </a:prstGeom>
          <a:solidFill>
            <a:srgbClr val="42C8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22">
            <a:extLst>
              <a:ext uri="{FF2B5EF4-FFF2-40B4-BE49-F238E27FC236}">
                <a16:creationId xmlns:a16="http://schemas.microsoft.com/office/drawing/2014/main" id="{31AEA29F-3003-4884-A10F-49FBBFBC2F70}"/>
              </a:ext>
            </a:extLst>
          </p:cNvPr>
          <p:cNvSpPr/>
          <p:nvPr/>
        </p:nvSpPr>
        <p:spPr>
          <a:xfrm>
            <a:off x="1977853" y="3692621"/>
            <a:ext cx="716572" cy="429156"/>
          </a:xfrm>
          <a:prstGeom prst="leftArrow">
            <a:avLst/>
          </a:prstGeom>
          <a:solidFill>
            <a:srgbClr val="42C8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56B2147-CD3F-4DAE-847F-99A289E92202}"/>
              </a:ext>
            </a:extLst>
          </p:cNvPr>
          <p:cNvSpPr txBox="1"/>
          <p:nvPr/>
        </p:nvSpPr>
        <p:spPr>
          <a:xfrm>
            <a:off x="2694425" y="1506022"/>
            <a:ext cx="1617559" cy="369332"/>
          </a:xfrm>
          <a:prstGeom prst="rect">
            <a:avLst/>
          </a:prstGeom>
          <a:noFill/>
        </p:spPr>
        <p:txBody>
          <a:bodyPr wrap="none" rtlCol="0">
            <a:spAutoFit/>
          </a:bodyPr>
          <a:lstStyle/>
          <a:p>
            <a:r>
              <a:rPr lang="en-CA" dirty="0"/>
              <a:t>Medication List</a:t>
            </a:r>
            <a:endParaRPr lang="en-US" dirty="0"/>
          </a:p>
        </p:txBody>
      </p:sp>
      <p:sp>
        <p:nvSpPr>
          <p:cNvPr id="25" name="TextBox 24">
            <a:extLst>
              <a:ext uri="{FF2B5EF4-FFF2-40B4-BE49-F238E27FC236}">
                <a16:creationId xmlns:a16="http://schemas.microsoft.com/office/drawing/2014/main" id="{B58AAB0D-953B-46D2-84E0-38F9D9A5E8F5}"/>
              </a:ext>
            </a:extLst>
          </p:cNvPr>
          <p:cNvSpPr txBox="1"/>
          <p:nvPr/>
        </p:nvSpPr>
        <p:spPr>
          <a:xfrm>
            <a:off x="309417" y="5717773"/>
            <a:ext cx="1939890" cy="369332"/>
          </a:xfrm>
          <a:prstGeom prst="rect">
            <a:avLst/>
          </a:prstGeom>
          <a:noFill/>
        </p:spPr>
        <p:txBody>
          <a:bodyPr wrap="none" rtlCol="0">
            <a:spAutoFit/>
          </a:bodyPr>
          <a:lstStyle/>
          <a:p>
            <a:r>
              <a:rPr lang="en-CA" dirty="0"/>
              <a:t>Medication Details</a:t>
            </a:r>
            <a:endParaRPr lang="en-US" dirty="0"/>
          </a:p>
        </p:txBody>
      </p:sp>
      <p:sp>
        <p:nvSpPr>
          <p:cNvPr id="26" name="TextBox 25">
            <a:extLst>
              <a:ext uri="{FF2B5EF4-FFF2-40B4-BE49-F238E27FC236}">
                <a16:creationId xmlns:a16="http://schemas.microsoft.com/office/drawing/2014/main" id="{152AB17D-7104-431B-A1E7-F3D6D75841E8}"/>
              </a:ext>
            </a:extLst>
          </p:cNvPr>
          <p:cNvSpPr txBox="1"/>
          <p:nvPr/>
        </p:nvSpPr>
        <p:spPr>
          <a:xfrm>
            <a:off x="4974452" y="5746968"/>
            <a:ext cx="1679434" cy="369332"/>
          </a:xfrm>
          <a:prstGeom prst="rect">
            <a:avLst/>
          </a:prstGeom>
          <a:noFill/>
        </p:spPr>
        <p:txBody>
          <a:bodyPr wrap="none" rtlCol="0">
            <a:spAutoFit/>
          </a:bodyPr>
          <a:lstStyle/>
          <a:p>
            <a:r>
              <a:rPr lang="en-CA" dirty="0"/>
              <a:t>Add Medication</a:t>
            </a:r>
            <a:endParaRPr lang="en-US" dirty="0"/>
          </a:p>
        </p:txBody>
      </p:sp>
      <p:sp>
        <p:nvSpPr>
          <p:cNvPr id="27" name="TextBox 26">
            <a:extLst>
              <a:ext uri="{FF2B5EF4-FFF2-40B4-BE49-F238E27FC236}">
                <a16:creationId xmlns:a16="http://schemas.microsoft.com/office/drawing/2014/main" id="{4245F73E-723E-4ECF-92A9-5253A7562709}"/>
              </a:ext>
            </a:extLst>
          </p:cNvPr>
          <p:cNvSpPr txBox="1"/>
          <p:nvPr/>
        </p:nvSpPr>
        <p:spPr>
          <a:xfrm>
            <a:off x="7261232" y="1651518"/>
            <a:ext cx="1930913" cy="369332"/>
          </a:xfrm>
          <a:prstGeom prst="rect">
            <a:avLst/>
          </a:prstGeom>
          <a:noFill/>
        </p:spPr>
        <p:txBody>
          <a:bodyPr wrap="none" rtlCol="0">
            <a:spAutoFit/>
          </a:bodyPr>
          <a:lstStyle/>
          <a:p>
            <a:r>
              <a:rPr lang="en-CA" dirty="0"/>
              <a:t>Medication Search</a:t>
            </a:r>
            <a:endParaRPr lang="en-US" dirty="0"/>
          </a:p>
        </p:txBody>
      </p:sp>
      <p:sp>
        <p:nvSpPr>
          <p:cNvPr id="28" name="TextBox 27">
            <a:extLst>
              <a:ext uri="{FF2B5EF4-FFF2-40B4-BE49-F238E27FC236}">
                <a16:creationId xmlns:a16="http://schemas.microsoft.com/office/drawing/2014/main" id="{6C14A356-2EB8-4A73-8AD5-00B3A86757B4}"/>
              </a:ext>
            </a:extLst>
          </p:cNvPr>
          <p:cNvSpPr txBox="1"/>
          <p:nvPr/>
        </p:nvSpPr>
        <p:spPr>
          <a:xfrm>
            <a:off x="9624794" y="5856473"/>
            <a:ext cx="2221314" cy="369332"/>
          </a:xfrm>
          <a:prstGeom prst="rect">
            <a:avLst/>
          </a:prstGeom>
          <a:noFill/>
        </p:spPr>
        <p:txBody>
          <a:bodyPr wrap="none" rtlCol="0">
            <a:spAutoFit/>
          </a:bodyPr>
          <a:lstStyle/>
          <a:p>
            <a:r>
              <a:rPr lang="en-CA" dirty="0"/>
              <a:t>Add Medication Form</a:t>
            </a:r>
            <a:endParaRPr lang="en-US" dirty="0"/>
          </a:p>
        </p:txBody>
      </p:sp>
    </p:spTree>
    <p:extLst>
      <p:ext uri="{BB962C8B-B14F-4D97-AF65-F5344CB8AC3E}">
        <p14:creationId xmlns:p14="http://schemas.microsoft.com/office/powerpoint/2010/main" val="1931108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2C86A"/>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69EDFD0-A3E7-47F7-BD9C-5ADFF1805A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2979" y="4334409"/>
            <a:ext cx="4156516" cy="4218926"/>
          </a:xfrm>
          <a:prstGeom prst="rect">
            <a:avLst/>
          </a:prstGeom>
        </p:spPr>
      </p:pic>
      <p:sp>
        <p:nvSpPr>
          <p:cNvPr id="2" name="Title 1">
            <a:extLst>
              <a:ext uri="{FF2B5EF4-FFF2-40B4-BE49-F238E27FC236}">
                <a16:creationId xmlns:a16="http://schemas.microsoft.com/office/drawing/2014/main" id="{FFD33CCF-9DCF-41AD-B712-B16F0A4F9627}"/>
              </a:ext>
            </a:extLst>
          </p:cNvPr>
          <p:cNvSpPr>
            <a:spLocks noGrp="1"/>
          </p:cNvSpPr>
          <p:nvPr>
            <p:ph type="ctrTitle"/>
          </p:nvPr>
        </p:nvSpPr>
        <p:spPr>
          <a:xfrm>
            <a:off x="1927716" y="1453874"/>
            <a:ext cx="9144000" cy="966902"/>
          </a:xfrm>
        </p:spPr>
        <p:txBody>
          <a:bodyPr/>
          <a:lstStyle/>
          <a:p>
            <a:r>
              <a:rPr lang="en-CA" b="1" dirty="0">
                <a:solidFill>
                  <a:schemeClr val="bg1"/>
                </a:solidFill>
              </a:rPr>
              <a:t>Project Demo</a:t>
            </a:r>
            <a:endParaRPr lang="en-US" b="1" dirty="0">
              <a:solidFill>
                <a:schemeClr val="bg1"/>
              </a:solidFill>
            </a:endParaRPr>
          </a:p>
        </p:txBody>
      </p:sp>
      <p:sp>
        <p:nvSpPr>
          <p:cNvPr id="3" name="Subtitle 2">
            <a:extLst>
              <a:ext uri="{FF2B5EF4-FFF2-40B4-BE49-F238E27FC236}">
                <a16:creationId xmlns:a16="http://schemas.microsoft.com/office/drawing/2014/main" id="{63A1CE45-DFB0-4CCE-A7CA-73E99493E259}"/>
              </a:ext>
            </a:extLst>
          </p:cNvPr>
          <p:cNvSpPr>
            <a:spLocks noGrp="1"/>
          </p:cNvSpPr>
          <p:nvPr>
            <p:ph type="subTitle" idx="1"/>
          </p:nvPr>
        </p:nvSpPr>
        <p:spPr>
          <a:xfrm>
            <a:off x="1255293" y="3955765"/>
            <a:ext cx="5537812" cy="1908672"/>
          </a:xfrm>
        </p:spPr>
        <p:txBody>
          <a:bodyPr>
            <a:normAutofit/>
          </a:bodyPr>
          <a:lstStyle/>
          <a:p>
            <a:r>
              <a:rPr lang="en-CA" dirty="0">
                <a:solidFill>
                  <a:schemeClr val="bg1"/>
                </a:solidFill>
              </a:rPr>
              <a:t>We encourage you to download the ‘Expo’ Application on Google Play or the Apple Store and scan this QR code and try our app!</a:t>
            </a:r>
            <a:endParaRPr lang="en-US" dirty="0">
              <a:solidFill>
                <a:schemeClr val="bg1"/>
              </a:solidFill>
            </a:endParaRPr>
          </a:p>
        </p:txBody>
      </p:sp>
      <p:pic>
        <p:nvPicPr>
          <p:cNvPr id="4" name="Graphic 3">
            <a:extLst>
              <a:ext uri="{FF2B5EF4-FFF2-40B4-BE49-F238E27FC236}">
                <a16:creationId xmlns:a16="http://schemas.microsoft.com/office/drawing/2014/main" id="{848B1FA5-8AD0-4001-ABC9-2AACF69C01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47684" y="-668337"/>
            <a:ext cx="3457575" cy="3581400"/>
          </a:xfrm>
          <a:prstGeom prst="rect">
            <a:avLst/>
          </a:prstGeom>
        </p:spPr>
      </p:pic>
      <p:pic>
        <p:nvPicPr>
          <p:cNvPr id="6" name="Graphic 5">
            <a:extLst>
              <a:ext uri="{FF2B5EF4-FFF2-40B4-BE49-F238E27FC236}">
                <a16:creationId xmlns:a16="http://schemas.microsoft.com/office/drawing/2014/main" id="{55657293-EC87-4264-8D7A-D973B4792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048" y="528698"/>
            <a:ext cx="1146278" cy="1187329"/>
          </a:xfrm>
          <a:prstGeom prst="rect">
            <a:avLst/>
          </a:prstGeom>
        </p:spPr>
      </p:pic>
      <p:pic>
        <p:nvPicPr>
          <p:cNvPr id="7" name="Graphic 6">
            <a:extLst>
              <a:ext uri="{FF2B5EF4-FFF2-40B4-BE49-F238E27FC236}">
                <a16:creationId xmlns:a16="http://schemas.microsoft.com/office/drawing/2014/main" id="{2BC789E0-BB94-4D4C-ACEB-83A5DD3654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4927" y="2420776"/>
            <a:ext cx="5065062" cy="5246455"/>
          </a:xfrm>
          <a:prstGeom prst="rect">
            <a:avLst/>
          </a:prstGeom>
        </p:spPr>
      </p:pic>
      <p:pic>
        <p:nvPicPr>
          <p:cNvPr id="8" name="Graphic 7">
            <a:extLst>
              <a:ext uri="{FF2B5EF4-FFF2-40B4-BE49-F238E27FC236}">
                <a16:creationId xmlns:a16="http://schemas.microsoft.com/office/drawing/2014/main" id="{BF330EA9-437F-4FA7-8404-B33DBAC5C6F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01537" y="1288952"/>
            <a:ext cx="1422563" cy="1422563"/>
          </a:xfrm>
          <a:prstGeom prst="rect">
            <a:avLst/>
          </a:prstGeom>
        </p:spPr>
      </p:pic>
      <p:pic>
        <p:nvPicPr>
          <p:cNvPr id="10" name="Picture 9">
            <a:extLst>
              <a:ext uri="{FF2B5EF4-FFF2-40B4-BE49-F238E27FC236}">
                <a16:creationId xmlns:a16="http://schemas.microsoft.com/office/drawing/2014/main" id="{34F4FEE6-78C9-47B2-A037-DB6FD62FFC33}"/>
              </a:ext>
            </a:extLst>
          </p:cNvPr>
          <p:cNvPicPr>
            <a:picLocks noChangeAspect="1"/>
          </p:cNvPicPr>
          <p:nvPr/>
        </p:nvPicPr>
        <p:blipFill>
          <a:blip r:embed="rId13"/>
          <a:stretch>
            <a:fillRect/>
          </a:stretch>
        </p:blipFill>
        <p:spPr>
          <a:xfrm>
            <a:off x="8151105" y="3429000"/>
            <a:ext cx="2630132" cy="2585553"/>
          </a:xfrm>
          <a:prstGeom prst="rect">
            <a:avLst/>
          </a:prstGeom>
        </p:spPr>
      </p:pic>
    </p:spTree>
    <p:extLst>
      <p:ext uri="{BB962C8B-B14F-4D97-AF65-F5344CB8AC3E}">
        <p14:creationId xmlns:p14="http://schemas.microsoft.com/office/powerpoint/2010/main" val="2347079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505D-7710-4F73-A610-C37877C42172}"/>
              </a:ext>
            </a:extLst>
          </p:cNvPr>
          <p:cNvSpPr>
            <a:spLocks noGrp="1"/>
          </p:cNvSpPr>
          <p:nvPr>
            <p:ph type="title"/>
          </p:nvPr>
        </p:nvSpPr>
        <p:spPr/>
        <p:txBody>
          <a:bodyPr/>
          <a:lstStyle/>
          <a:p>
            <a:r>
              <a:rPr lang="en-CA" dirty="0"/>
              <a:t>Business Case and Feasibility</a:t>
            </a:r>
            <a:endParaRPr lang="en-US" dirty="0"/>
          </a:p>
        </p:txBody>
      </p:sp>
      <p:sp>
        <p:nvSpPr>
          <p:cNvPr id="3" name="Content Placeholder 2">
            <a:extLst>
              <a:ext uri="{FF2B5EF4-FFF2-40B4-BE49-F238E27FC236}">
                <a16:creationId xmlns:a16="http://schemas.microsoft.com/office/drawing/2014/main" id="{4E5BFDA1-FAF4-4814-A38F-4E355F873533}"/>
              </a:ext>
            </a:extLst>
          </p:cNvPr>
          <p:cNvSpPr>
            <a:spLocks noGrp="1"/>
          </p:cNvSpPr>
          <p:nvPr>
            <p:ph idx="1"/>
          </p:nvPr>
        </p:nvSpPr>
        <p:spPr>
          <a:xfrm>
            <a:off x="838200" y="1825625"/>
            <a:ext cx="5093677" cy="4351338"/>
          </a:xfrm>
        </p:spPr>
        <p:txBody>
          <a:bodyPr/>
          <a:lstStyle/>
          <a:p>
            <a:r>
              <a:rPr lang="en-CA" dirty="0"/>
              <a:t>Paid Subscription service to Health Professionals</a:t>
            </a:r>
          </a:p>
          <a:p>
            <a:pPr lvl="1"/>
            <a:r>
              <a:rPr lang="en-CA" dirty="0"/>
              <a:t>Monthly Subscription for Service with different fees depending on number of Patients</a:t>
            </a:r>
          </a:p>
          <a:p>
            <a:pPr lvl="1"/>
            <a:r>
              <a:rPr lang="en-CA" dirty="0"/>
              <a:t>For example, </a:t>
            </a:r>
          </a:p>
          <a:p>
            <a:pPr marL="457200" lvl="1" indent="0">
              <a:buNone/>
            </a:pPr>
            <a:r>
              <a:rPr lang="en-CA" dirty="0"/>
              <a:t>	$9.99/month for 300 patients</a:t>
            </a:r>
          </a:p>
          <a:p>
            <a:pPr marL="457200" lvl="1" indent="0">
              <a:buNone/>
            </a:pPr>
            <a:r>
              <a:rPr lang="en-CA" dirty="0"/>
              <a:t>       $14.99/month for 600 patients</a:t>
            </a:r>
          </a:p>
          <a:p>
            <a:pPr marL="457200" lvl="1" indent="0">
              <a:buNone/>
            </a:pPr>
            <a:r>
              <a:rPr lang="en-CA" dirty="0"/>
              <a:t>       $19.99/month for 900 patients</a:t>
            </a:r>
          </a:p>
          <a:p>
            <a:pPr marL="457200" lvl="1" indent="0">
              <a:buNone/>
            </a:pPr>
            <a:endParaRPr lang="en-CA" dirty="0"/>
          </a:p>
        </p:txBody>
      </p:sp>
      <p:pic>
        <p:nvPicPr>
          <p:cNvPr id="7" name="Picture 6">
            <a:extLst>
              <a:ext uri="{FF2B5EF4-FFF2-40B4-BE49-F238E27FC236}">
                <a16:creationId xmlns:a16="http://schemas.microsoft.com/office/drawing/2014/main" id="{C39F80A3-5BFB-4B2B-843C-08B29CB76F43}"/>
              </a:ext>
            </a:extLst>
          </p:cNvPr>
          <p:cNvPicPr>
            <a:picLocks noChangeAspect="1"/>
          </p:cNvPicPr>
          <p:nvPr/>
        </p:nvPicPr>
        <p:blipFill>
          <a:blip r:embed="rId3"/>
          <a:stretch>
            <a:fillRect/>
          </a:stretch>
        </p:blipFill>
        <p:spPr>
          <a:xfrm>
            <a:off x="7562850" y="796630"/>
            <a:ext cx="2765181" cy="5547020"/>
          </a:xfrm>
          <a:prstGeom prst="rect">
            <a:avLst/>
          </a:prstGeom>
        </p:spPr>
      </p:pic>
    </p:spTree>
    <p:extLst>
      <p:ext uri="{BB962C8B-B14F-4D97-AF65-F5344CB8AC3E}">
        <p14:creationId xmlns:p14="http://schemas.microsoft.com/office/powerpoint/2010/main" val="291276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D2F0-2A7B-40D0-ADFD-9E3A32A4FD75}"/>
              </a:ext>
            </a:extLst>
          </p:cNvPr>
          <p:cNvSpPr>
            <a:spLocks noGrp="1"/>
          </p:cNvSpPr>
          <p:nvPr>
            <p:ph type="title"/>
          </p:nvPr>
        </p:nvSpPr>
        <p:spPr/>
        <p:txBody>
          <a:bodyPr/>
          <a:lstStyle/>
          <a:p>
            <a:r>
              <a:rPr lang="en-CA" dirty="0"/>
              <a:t>Lessons Learned</a:t>
            </a:r>
            <a:endParaRPr lang="en-US" dirty="0"/>
          </a:p>
        </p:txBody>
      </p:sp>
      <p:sp>
        <p:nvSpPr>
          <p:cNvPr id="3" name="Content Placeholder 2">
            <a:extLst>
              <a:ext uri="{FF2B5EF4-FFF2-40B4-BE49-F238E27FC236}">
                <a16:creationId xmlns:a16="http://schemas.microsoft.com/office/drawing/2014/main" id="{97B0231A-CF0E-49D2-A0F1-F91A8670CC38}"/>
              </a:ext>
            </a:extLst>
          </p:cNvPr>
          <p:cNvSpPr>
            <a:spLocks noGrp="1"/>
          </p:cNvSpPr>
          <p:nvPr>
            <p:ph idx="1"/>
          </p:nvPr>
        </p:nvSpPr>
        <p:spPr/>
        <p:txBody>
          <a:bodyPr>
            <a:normAutofit fontScale="92500" lnSpcReduction="10000"/>
          </a:bodyPr>
          <a:lstStyle/>
          <a:p>
            <a:pPr marL="0" indent="0">
              <a:buNone/>
            </a:pPr>
            <a:r>
              <a:rPr lang="en-CA" dirty="0"/>
              <a:t>From a technological perspective:</a:t>
            </a:r>
          </a:p>
          <a:p>
            <a:r>
              <a:rPr lang="en-CA" dirty="0"/>
              <a:t>Developing </a:t>
            </a:r>
            <a:r>
              <a:rPr lang="en-CA" dirty="0" err="1"/>
              <a:t>NurseEllie</a:t>
            </a:r>
            <a:r>
              <a:rPr lang="en-CA" dirty="0"/>
              <a:t> required learning different technologies including Firebase, React Native, and many mobile specific interactions</a:t>
            </a:r>
          </a:p>
          <a:p>
            <a:r>
              <a:rPr lang="en-CA" dirty="0"/>
              <a:t>Transitioning/upgrading between Software Development Kits</a:t>
            </a:r>
          </a:p>
          <a:p>
            <a:r>
              <a:rPr lang="en-CA" dirty="0"/>
              <a:t>Using version control (i.e. Git) exercising best practices</a:t>
            </a:r>
          </a:p>
          <a:p>
            <a:pPr marL="0" indent="0">
              <a:buNone/>
            </a:pPr>
            <a:endParaRPr lang="en-CA" dirty="0"/>
          </a:p>
          <a:p>
            <a:pPr marL="0" indent="0">
              <a:buNone/>
            </a:pPr>
            <a:r>
              <a:rPr lang="en-CA" dirty="0"/>
              <a:t>However, we also learned:</a:t>
            </a:r>
          </a:p>
          <a:p>
            <a:r>
              <a:rPr lang="en-CA" dirty="0"/>
              <a:t>Working with Project Management Tools on an Agile Workflow (i.e. Kanban Board, Daily Stand Ups)</a:t>
            </a:r>
          </a:p>
          <a:p>
            <a:r>
              <a:rPr lang="en-CA" dirty="0"/>
              <a:t>Onboarding a new team member</a:t>
            </a:r>
          </a:p>
          <a:p>
            <a:endParaRPr lang="en-CA" dirty="0"/>
          </a:p>
          <a:p>
            <a:endParaRPr lang="en-CA" dirty="0"/>
          </a:p>
          <a:p>
            <a:pPr lvl="1"/>
            <a:endParaRPr lang="en-US" dirty="0"/>
          </a:p>
        </p:txBody>
      </p:sp>
    </p:spTree>
    <p:extLst>
      <p:ext uri="{BB962C8B-B14F-4D97-AF65-F5344CB8AC3E}">
        <p14:creationId xmlns:p14="http://schemas.microsoft.com/office/powerpoint/2010/main" val="134452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CC13863-23AD-424D-BCC0-143D266BBEB3}"/>
              </a:ext>
            </a:extLst>
          </p:cNvPr>
          <p:cNvPicPr>
            <a:picLocks noGrp="1" noChangeAspect="1"/>
          </p:cNvPicPr>
          <p:nvPr>
            <p:ph idx="1"/>
          </p:nvPr>
        </p:nvPicPr>
        <p:blipFill>
          <a:blip r:embed="rId3"/>
          <a:stretch>
            <a:fillRect/>
          </a:stretch>
        </p:blipFill>
        <p:spPr>
          <a:xfrm>
            <a:off x="0" y="0"/>
            <a:ext cx="12149999" cy="8678571"/>
          </a:xfrm>
          <a:prstGeom prst="rect">
            <a:avLst/>
          </a:prstGeom>
        </p:spPr>
      </p:pic>
    </p:spTree>
    <p:extLst>
      <p:ext uri="{BB962C8B-B14F-4D97-AF65-F5344CB8AC3E}">
        <p14:creationId xmlns:p14="http://schemas.microsoft.com/office/powerpoint/2010/main" val="8961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1615-AEF0-4917-AE64-492294572D25}"/>
              </a:ext>
            </a:extLst>
          </p:cNvPr>
          <p:cNvSpPr>
            <a:spLocks noGrp="1"/>
          </p:cNvSpPr>
          <p:nvPr>
            <p:ph type="title"/>
          </p:nvPr>
        </p:nvSpPr>
        <p:spPr/>
        <p:txBody>
          <a:bodyPr/>
          <a:lstStyle/>
          <a:p>
            <a:r>
              <a:rPr lang="en-CA" dirty="0"/>
              <a:t>Testing</a:t>
            </a:r>
            <a:endParaRPr lang="en-US" dirty="0"/>
          </a:p>
        </p:txBody>
      </p:sp>
      <p:sp>
        <p:nvSpPr>
          <p:cNvPr id="3" name="Content Placeholder 2">
            <a:extLst>
              <a:ext uri="{FF2B5EF4-FFF2-40B4-BE49-F238E27FC236}">
                <a16:creationId xmlns:a16="http://schemas.microsoft.com/office/drawing/2014/main" id="{21955151-4BAD-4AA5-BD06-5A14B8AEA7A4}"/>
              </a:ext>
            </a:extLst>
          </p:cNvPr>
          <p:cNvSpPr>
            <a:spLocks noGrp="1"/>
          </p:cNvSpPr>
          <p:nvPr>
            <p:ph idx="1"/>
          </p:nvPr>
        </p:nvSpPr>
        <p:spPr/>
        <p:txBody>
          <a:bodyPr/>
          <a:lstStyle/>
          <a:p>
            <a:r>
              <a:rPr lang="en-CA" dirty="0"/>
              <a:t>Performed Unit Testing – completed for all core functionalities of the application</a:t>
            </a:r>
          </a:p>
          <a:p>
            <a:r>
              <a:rPr lang="en-CA" dirty="0"/>
              <a:t>Completed Integration Testing – each time a new feature was implemented to our project</a:t>
            </a:r>
          </a:p>
          <a:p>
            <a:r>
              <a:rPr lang="en-CA" dirty="0"/>
              <a:t>User Acceptance Testing – distributed the application to our friends and family to test and received feedback. </a:t>
            </a:r>
          </a:p>
        </p:txBody>
      </p:sp>
    </p:spTree>
    <p:extLst>
      <p:ext uri="{BB962C8B-B14F-4D97-AF65-F5344CB8AC3E}">
        <p14:creationId xmlns:p14="http://schemas.microsoft.com/office/powerpoint/2010/main" val="359439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C86A"/>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69EDFD0-A3E7-47F7-BD9C-5ADFF1805A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2979" y="4334409"/>
            <a:ext cx="4156516" cy="4218926"/>
          </a:xfrm>
          <a:prstGeom prst="rect">
            <a:avLst/>
          </a:prstGeom>
        </p:spPr>
      </p:pic>
      <p:sp>
        <p:nvSpPr>
          <p:cNvPr id="2" name="Title 1">
            <a:extLst>
              <a:ext uri="{FF2B5EF4-FFF2-40B4-BE49-F238E27FC236}">
                <a16:creationId xmlns:a16="http://schemas.microsoft.com/office/drawing/2014/main" id="{FFD33CCF-9DCF-41AD-B712-B16F0A4F9627}"/>
              </a:ext>
            </a:extLst>
          </p:cNvPr>
          <p:cNvSpPr>
            <a:spLocks noGrp="1"/>
          </p:cNvSpPr>
          <p:nvPr>
            <p:ph type="ctrTitle"/>
          </p:nvPr>
        </p:nvSpPr>
        <p:spPr>
          <a:xfrm>
            <a:off x="1524000" y="403773"/>
            <a:ext cx="9144000" cy="1306330"/>
          </a:xfrm>
        </p:spPr>
        <p:txBody>
          <a:bodyPr/>
          <a:lstStyle/>
          <a:p>
            <a:r>
              <a:rPr lang="en-CA" b="1" dirty="0">
                <a:solidFill>
                  <a:schemeClr val="bg1"/>
                </a:solidFill>
              </a:rPr>
              <a:t>Our Team</a:t>
            </a:r>
            <a:endParaRPr lang="en-US" b="1" dirty="0">
              <a:solidFill>
                <a:schemeClr val="bg1"/>
              </a:solidFill>
            </a:endParaRPr>
          </a:p>
        </p:txBody>
      </p:sp>
      <p:pic>
        <p:nvPicPr>
          <p:cNvPr id="4" name="Graphic 3">
            <a:extLst>
              <a:ext uri="{FF2B5EF4-FFF2-40B4-BE49-F238E27FC236}">
                <a16:creationId xmlns:a16="http://schemas.microsoft.com/office/drawing/2014/main" id="{848B1FA5-8AD0-4001-ABC9-2AACF69C01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47684" y="-668337"/>
            <a:ext cx="3457575" cy="3581400"/>
          </a:xfrm>
          <a:prstGeom prst="rect">
            <a:avLst/>
          </a:prstGeom>
        </p:spPr>
      </p:pic>
      <p:pic>
        <p:nvPicPr>
          <p:cNvPr id="6" name="Graphic 5">
            <a:extLst>
              <a:ext uri="{FF2B5EF4-FFF2-40B4-BE49-F238E27FC236}">
                <a16:creationId xmlns:a16="http://schemas.microsoft.com/office/drawing/2014/main" id="{55657293-EC87-4264-8D7A-D973B4792F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4048" y="528698"/>
            <a:ext cx="1146278" cy="1187329"/>
          </a:xfrm>
          <a:prstGeom prst="rect">
            <a:avLst/>
          </a:prstGeom>
        </p:spPr>
      </p:pic>
      <p:pic>
        <p:nvPicPr>
          <p:cNvPr id="7" name="Graphic 6">
            <a:extLst>
              <a:ext uri="{FF2B5EF4-FFF2-40B4-BE49-F238E27FC236}">
                <a16:creationId xmlns:a16="http://schemas.microsoft.com/office/drawing/2014/main" id="{2BC789E0-BB94-4D4C-ACEB-83A5DD3654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04927" y="2420776"/>
            <a:ext cx="5065062" cy="5246455"/>
          </a:xfrm>
          <a:prstGeom prst="rect">
            <a:avLst/>
          </a:prstGeom>
        </p:spPr>
      </p:pic>
      <p:sp>
        <p:nvSpPr>
          <p:cNvPr id="10" name="TextBox 9">
            <a:extLst>
              <a:ext uri="{FF2B5EF4-FFF2-40B4-BE49-F238E27FC236}">
                <a16:creationId xmlns:a16="http://schemas.microsoft.com/office/drawing/2014/main" id="{A7C95B48-7F52-4CAD-B13A-B1374A4A3278}"/>
              </a:ext>
            </a:extLst>
          </p:cNvPr>
          <p:cNvSpPr txBox="1"/>
          <p:nvPr/>
        </p:nvSpPr>
        <p:spPr>
          <a:xfrm>
            <a:off x="485088" y="3684590"/>
            <a:ext cx="2131096" cy="923330"/>
          </a:xfrm>
          <a:prstGeom prst="rect">
            <a:avLst/>
          </a:prstGeom>
          <a:noFill/>
        </p:spPr>
        <p:txBody>
          <a:bodyPr wrap="none" rtlCol="0">
            <a:spAutoFit/>
          </a:bodyPr>
          <a:lstStyle/>
          <a:p>
            <a:pPr algn="ctr"/>
            <a:r>
              <a:rPr lang="en-CA" dirty="0">
                <a:solidFill>
                  <a:schemeClr val="bg1"/>
                </a:solidFill>
              </a:rPr>
              <a:t>Vivian Chiu</a:t>
            </a:r>
          </a:p>
          <a:p>
            <a:pPr algn="ctr"/>
            <a:r>
              <a:rPr lang="en-CA" dirty="0">
                <a:solidFill>
                  <a:schemeClr val="bg1"/>
                </a:solidFill>
              </a:rPr>
              <a:t>Project Lead,</a:t>
            </a:r>
            <a:r>
              <a:rPr lang="en-US" dirty="0">
                <a:solidFill>
                  <a:schemeClr val="bg1"/>
                </a:solidFill>
              </a:rPr>
              <a:t> </a:t>
            </a:r>
          </a:p>
          <a:p>
            <a:pPr algn="ctr"/>
            <a:r>
              <a:rPr lang="en-US" dirty="0">
                <a:solidFill>
                  <a:schemeClr val="bg1"/>
                </a:solidFill>
              </a:rPr>
              <a:t>Front-End Developer</a:t>
            </a:r>
            <a:endParaRPr lang="en-CA" dirty="0">
              <a:solidFill>
                <a:schemeClr val="bg1"/>
              </a:solidFill>
            </a:endParaRPr>
          </a:p>
        </p:txBody>
      </p:sp>
      <p:sp>
        <p:nvSpPr>
          <p:cNvPr id="11" name="TextBox 10">
            <a:extLst>
              <a:ext uri="{FF2B5EF4-FFF2-40B4-BE49-F238E27FC236}">
                <a16:creationId xmlns:a16="http://schemas.microsoft.com/office/drawing/2014/main" id="{918064DD-4C2E-453A-BC28-CC8C34643BDF}"/>
              </a:ext>
            </a:extLst>
          </p:cNvPr>
          <p:cNvSpPr txBox="1"/>
          <p:nvPr/>
        </p:nvSpPr>
        <p:spPr>
          <a:xfrm>
            <a:off x="2841613" y="3684590"/>
            <a:ext cx="2068002" cy="646331"/>
          </a:xfrm>
          <a:prstGeom prst="rect">
            <a:avLst/>
          </a:prstGeom>
          <a:noFill/>
        </p:spPr>
        <p:txBody>
          <a:bodyPr wrap="none" rtlCol="0">
            <a:spAutoFit/>
          </a:bodyPr>
          <a:lstStyle/>
          <a:p>
            <a:pPr algn="ctr"/>
            <a:r>
              <a:rPr lang="en-CA" dirty="0">
                <a:solidFill>
                  <a:schemeClr val="bg1"/>
                </a:solidFill>
              </a:rPr>
              <a:t>Daniel Park</a:t>
            </a:r>
          </a:p>
          <a:p>
            <a:pPr algn="ctr"/>
            <a:r>
              <a:rPr lang="en-US" dirty="0">
                <a:solidFill>
                  <a:schemeClr val="bg1"/>
                </a:solidFill>
              </a:rPr>
              <a:t>Back-End Developer</a:t>
            </a:r>
            <a:endParaRPr lang="en-CA" dirty="0">
              <a:solidFill>
                <a:schemeClr val="bg1"/>
              </a:solidFill>
            </a:endParaRPr>
          </a:p>
        </p:txBody>
      </p:sp>
      <p:sp>
        <p:nvSpPr>
          <p:cNvPr id="12" name="TextBox 11">
            <a:extLst>
              <a:ext uri="{FF2B5EF4-FFF2-40B4-BE49-F238E27FC236}">
                <a16:creationId xmlns:a16="http://schemas.microsoft.com/office/drawing/2014/main" id="{E81959FA-1515-445E-A49B-032AB48628A0}"/>
              </a:ext>
            </a:extLst>
          </p:cNvPr>
          <p:cNvSpPr txBox="1"/>
          <p:nvPr/>
        </p:nvSpPr>
        <p:spPr>
          <a:xfrm>
            <a:off x="5193112" y="3688076"/>
            <a:ext cx="2082814" cy="646331"/>
          </a:xfrm>
          <a:prstGeom prst="rect">
            <a:avLst/>
          </a:prstGeom>
          <a:noFill/>
        </p:spPr>
        <p:txBody>
          <a:bodyPr wrap="none" rtlCol="0">
            <a:spAutoFit/>
          </a:bodyPr>
          <a:lstStyle/>
          <a:p>
            <a:pPr algn="ctr"/>
            <a:r>
              <a:rPr lang="en-CA" dirty="0">
                <a:solidFill>
                  <a:schemeClr val="bg1"/>
                </a:solidFill>
              </a:rPr>
              <a:t>Steven Tran</a:t>
            </a:r>
          </a:p>
          <a:p>
            <a:pPr algn="ctr"/>
            <a:r>
              <a:rPr lang="en-US" dirty="0">
                <a:solidFill>
                  <a:schemeClr val="bg1"/>
                </a:solidFill>
              </a:rPr>
              <a:t>Full Stack Developer</a:t>
            </a:r>
            <a:endParaRPr lang="en-CA" dirty="0">
              <a:solidFill>
                <a:schemeClr val="bg1"/>
              </a:solidFill>
            </a:endParaRPr>
          </a:p>
        </p:txBody>
      </p:sp>
      <p:sp>
        <p:nvSpPr>
          <p:cNvPr id="13" name="TextBox 12">
            <a:extLst>
              <a:ext uri="{FF2B5EF4-FFF2-40B4-BE49-F238E27FC236}">
                <a16:creationId xmlns:a16="http://schemas.microsoft.com/office/drawing/2014/main" id="{8CC682E9-AEBC-4DAE-8E50-352955E9C2F3}"/>
              </a:ext>
            </a:extLst>
          </p:cNvPr>
          <p:cNvSpPr txBox="1"/>
          <p:nvPr/>
        </p:nvSpPr>
        <p:spPr>
          <a:xfrm>
            <a:off x="7559422" y="3684590"/>
            <a:ext cx="2068003" cy="646331"/>
          </a:xfrm>
          <a:prstGeom prst="rect">
            <a:avLst/>
          </a:prstGeom>
          <a:noFill/>
        </p:spPr>
        <p:txBody>
          <a:bodyPr wrap="none" rtlCol="0">
            <a:spAutoFit/>
          </a:bodyPr>
          <a:lstStyle/>
          <a:p>
            <a:pPr algn="ctr"/>
            <a:r>
              <a:rPr lang="en-CA" dirty="0">
                <a:solidFill>
                  <a:schemeClr val="bg1"/>
                </a:solidFill>
              </a:rPr>
              <a:t>Vu Pham</a:t>
            </a:r>
          </a:p>
          <a:p>
            <a:pPr algn="ctr"/>
            <a:r>
              <a:rPr lang="en-US" dirty="0">
                <a:solidFill>
                  <a:schemeClr val="bg1"/>
                </a:solidFill>
              </a:rPr>
              <a:t>Back-End Developer</a:t>
            </a:r>
            <a:endParaRPr lang="en-CA" dirty="0">
              <a:solidFill>
                <a:schemeClr val="bg1"/>
              </a:solidFill>
            </a:endParaRPr>
          </a:p>
        </p:txBody>
      </p:sp>
      <p:sp>
        <p:nvSpPr>
          <p:cNvPr id="16" name="TextBox 15">
            <a:extLst>
              <a:ext uri="{FF2B5EF4-FFF2-40B4-BE49-F238E27FC236}">
                <a16:creationId xmlns:a16="http://schemas.microsoft.com/office/drawing/2014/main" id="{710546FE-5980-42C7-AB92-A8AD2461D1F4}"/>
              </a:ext>
            </a:extLst>
          </p:cNvPr>
          <p:cNvSpPr txBox="1"/>
          <p:nvPr/>
        </p:nvSpPr>
        <p:spPr>
          <a:xfrm>
            <a:off x="9910922" y="3684591"/>
            <a:ext cx="2131097" cy="646331"/>
          </a:xfrm>
          <a:prstGeom prst="rect">
            <a:avLst/>
          </a:prstGeom>
          <a:noFill/>
        </p:spPr>
        <p:txBody>
          <a:bodyPr wrap="none" rtlCol="0">
            <a:spAutoFit/>
          </a:bodyPr>
          <a:lstStyle/>
          <a:p>
            <a:pPr algn="ctr"/>
            <a:r>
              <a:rPr lang="en-CA" dirty="0" err="1">
                <a:solidFill>
                  <a:schemeClr val="bg1"/>
                </a:solidFill>
              </a:rPr>
              <a:t>Sammar</a:t>
            </a:r>
            <a:r>
              <a:rPr lang="en-CA" dirty="0">
                <a:solidFill>
                  <a:schemeClr val="bg1"/>
                </a:solidFill>
              </a:rPr>
              <a:t> Abbas</a:t>
            </a:r>
          </a:p>
          <a:p>
            <a:pPr algn="ctr"/>
            <a:r>
              <a:rPr lang="en-US" dirty="0">
                <a:solidFill>
                  <a:schemeClr val="bg1"/>
                </a:solidFill>
              </a:rPr>
              <a:t>Front-End Developer</a:t>
            </a:r>
            <a:endParaRPr lang="en-CA" dirty="0">
              <a:solidFill>
                <a:schemeClr val="bg1"/>
              </a:solidFill>
            </a:endParaRPr>
          </a:p>
        </p:txBody>
      </p:sp>
      <p:pic>
        <p:nvPicPr>
          <p:cNvPr id="18" name="Picture 17" descr="A person posing for the camera&#10;&#10;Description automatically generated">
            <a:extLst>
              <a:ext uri="{FF2B5EF4-FFF2-40B4-BE49-F238E27FC236}">
                <a16:creationId xmlns:a16="http://schemas.microsoft.com/office/drawing/2014/main" id="{84EE3946-2DA6-49B7-B1E4-7EE02C8C0A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86168" y="1685847"/>
            <a:ext cx="1905000" cy="1905000"/>
          </a:xfrm>
          <a:prstGeom prst="ellipse">
            <a:avLst/>
          </a:prstGeom>
          <a:ln w="3175"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19" name="TextBox 18">
            <a:extLst>
              <a:ext uri="{FF2B5EF4-FFF2-40B4-BE49-F238E27FC236}">
                <a16:creationId xmlns:a16="http://schemas.microsoft.com/office/drawing/2014/main" id="{A72DF773-82B2-404D-BF0D-BB9062BA4064}"/>
              </a:ext>
            </a:extLst>
          </p:cNvPr>
          <p:cNvSpPr txBox="1"/>
          <p:nvPr/>
        </p:nvSpPr>
        <p:spPr>
          <a:xfrm>
            <a:off x="2923115" y="4755773"/>
            <a:ext cx="2160950" cy="830997"/>
          </a:xfrm>
          <a:prstGeom prst="rect">
            <a:avLst/>
          </a:prstGeom>
          <a:noFill/>
        </p:spPr>
        <p:txBody>
          <a:bodyPr wrap="square" rtlCol="0">
            <a:spAutoFit/>
          </a:bodyPr>
          <a:lstStyle/>
          <a:p>
            <a:r>
              <a:rPr lang="en-CA" sz="1600" i="1" dirty="0">
                <a:solidFill>
                  <a:schemeClr val="bg1"/>
                </a:solidFill>
              </a:rPr>
              <a:t>My passion is in learning and solving problems.</a:t>
            </a:r>
            <a:endParaRPr lang="en-US" sz="1600" i="1" dirty="0">
              <a:solidFill>
                <a:schemeClr val="bg1"/>
              </a:solidFill>
            </a:endParaRPr>
          </a:p>
        </p:txBody>
      </p:sp>
      <p:pic>
        <p:nvPicPr>
          <p:cNvPr id="21" name="Picture 20" descr="A person posing for the camera&#10;&#10;Description automatically generated">
            <a:extLst>
              <a:ext uri="{FF2B5EF4-FFF2-40B4-BE49-F238E27FC236}">
                <a16:creationId xmlns:a16="http://schemas.microsoft.com/office/drawing/2014/main" id="{C0D52D6C-DA74-401B-A3C8-E28CC1F0DF43}"/>
              </a:ext>
            </a:extLst>
          </p:cNvPr>
          <p:cNvPicPr>
            <a:picLocks noChangeAspect="1"/>
          </p:cNvPicPr>
          <p:nvPr/>
        </p:nvPicPr>
        <p:blipFill rotWithShape="1">
          <a:blip r:embed="rId12">
            <a:extLst>
              <a:ext uri="{28A0092B-C50C-407E-A947-70E740481C1C}">
                <a14:useLocalDpi xmlns:a14="http://schemas.microsoft.com/office/drawing/2010/main" val="0"/>
              </a:ext>
            </a:extLst>
          </a:blip>
          <a:srcRect r="2166" b="22195"/>
          <a:stretch/>
        </p:blipFill>
        <p:spPr>
          <a:xfrm>
            <a:off x="584048" y="1667923"/>
            <a:ext cx="1905001" cy="190500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22" name="TextBox 21">
            <a:extLst>
              <a:ext uri="{FF2B5EF4-FFF2-40B4-BE49-F238E27FC236}">
                <a16:creationId xmlns:a16="http://schemas.microsoft.com/office/drawing/2014/main" id="{18C01940-2158-4B88-A65B-E4134F614D75}"/>
              </a:ext>
            </a:extLst>
          </p:cNvPr>
          <p:cNvSpPr txBox="1"/>
          <p:nvPr/>
        </p:nvSpPr>
        <p:spPr>
          <a:xfrm>
            <a:off x="485088" y="4728997"/>
            <a:ext cx="2246185" cy="1323439"/>
          </a:xfrm>
          <a:prstGeom prst="rect">
            <a:avLst/>
          </a:prstGeom>
          <a:noFill/>
        </p:spPr>
        <p:txBody>
          <a:bodyPr wrap="square" rtlCol="0">
            <a:spAutoFit/>
          </a:bodyPr>
          <a:lstStyle/>
          <a:p>
            <a:r>
              <a:rPr lang="en-CA" sz="1600" i="1" dirty="0">
                <a:solidFill>
                  <a:schemeClr val="bg1"/>
                </a:solidFill>
              </a:rPr>
              <a:t>My passion is in designing and developing user-friendly solutions to real-world problems.</a:t>
            </a:r>
            <a:endParaRPr lang="en-US" sz="1600" i="1" dirty="0">
              <a:solidFill>
                <a:schemeClr val="bg1"/>
              </a:solidFill>
            </a:endParaRPr>
          </a:p>
        </p:txBody>
      </p:sp>
      <p:pic>
        <p:nvPicPr>
          <p:cNvPr id="1026" name="Picture 2">
            <a:extLst>
              <a:ext uri="{FF2B5EF4-FFF2-40B4-BE49-F238E27FC236}">
                <a16:creationId xmlns:a16="http://schemas.microsoft.com/office/drawing/2014/main" id="{C8F997AF-F551-466E-95E3-185265DFA9A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 r="5764" b="39447"/>
          <a:stretch/>
        </p:blipFill>
        <p:spPr bwMode="auto">
          <a:xfrm>
            <a:off x="9910922" y="1667923"/>
            <a:ext cx="1905000" cy="1905000"/>
          </a:xfrm>
          <a:prstGeom prst="ellipse">
            <a:avLst/>
          </a:prstGeom>
          <a:ln w="3175"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C9B71B1-87F2-4A10-A122-56685727545A}"/>
              </a:ext>
            </a:extLst>
          </p:cNvPr>
          <p:cNvSpPr txBox="1"/>
          <p:nvPr/>
        </p:nvSpPr>
        <p:spPr>
          <a:xfrm>
            <a:off x="10031050" y="4728997"/>
            <a:ext cx="1876028" cy="1323439"/>
          </a:xfrm>
          <a:prstGeom prst="rect">
            <a:avLst/>
          </a:prstGeom>
          <a:noFill/>
        </p:spPr>
        <p:txBody>
          <a:bodyPr wrap="square" rtlCol="0">
            <a:spAutoFit/>
          </a:bodyPr>
          <a:lstStyle/>
          <a:p>
            <a:r>
              <a:rPr lang="en-US" sz="1600" i="1" dirty="0">
                <a:solidFill>
                  <a:schemeClr val="bg1"/>
                </a:solidFill>
              </a:rPr>
              <a:t>I enjoy developing Machine Learning Applications and language of interest is Python</a:t>
            </a:r>
          </a:p>
        </p:txBody>
      </p:sp>
      <p:sp>
        <p:nvSpPr>
          <p:cNvPr id="20" name="TextBox 19">
            <a:extLst>
              <a:ext uri="{FF2B5EF4-FFF2-40B4-BE49-F238E27FC236}">
                <a16:creationId xmlns:a16="http://schemas.microsoft.com/office/drawing/2014/main" id="{23796F82-C12E-4849-A1AF-86DAF31BFA43}"/>
              </a:ext>
            </a:extLst>
          </p:cNvPr>
          <p:cNvSpPr txBox="1"/>
          <p:nvPr/>
        </p:nvSpPr>
        <p:spPr>
          <a:xfrm>
            <a:off x="7646053" y="4676908"/>
            <a:ext cx="2160950" cy="1569660"/>
          </a:xfrm>
          <a:prstGeom prst="rect">
            <a:avLst/>
          </a:prstGeom>
          <a:noFill/>
        </p:spPr>
        <p:txBody>
          <a:bodyPr wrap="square" rtlCol="0">
            <a:spAutoFit/>
          </a:bodyPr>
          <a:lstStyle/>
          <a:p>
            <a:r>
              <a:rPr lang="en-CA" sz="1600" i="1" dirty="0">
                <a:solidFill>
                  <a:schemeClr val="bg1"/>
                </a:solidFill>
              </a:rPr>
              <a:t>My passion in working with new hardware technologies and using JavaScript Frameworks like React and React Native.</a:t>
            </a:r>
            <a:endParaRPr lang="en-US" sz="1600" i="1" dirty="0">
              <a:solidFill>
                <a:schemeClr val="bg1"/>
              </a:solidFill>
            </a:endParaRPr>
          </a:p>
        </p:txBody>
      </p:sp>
      <p:sp>
        <p:nvSpPr>
          <p:cNvPr id="23" name="TextBox 22">
            <a:extLst>
              <a:ext uri="{FF2B5EF4-FFF2-40B4-BE49-F238E27FC236}">
                <a16:creationId xmlns:a16="http://schemas.microsoft.com/office/drawing/2014/main" id="{E4A1F6D6-6BBE-4042-995E-A5A16A40FCFD}"/>
              </a:ext>
            </a:extLst>
          </p:cNvPr>
          <p:cNvSpPr txBox="1"/>
          <p:nvPr/>
        </p:nvSpPr>
        <p:spPr>
          <a:xfrm>
            <a:off x="5237507" y="4728997"/>
            <a:ext cx="2160950" cy="1323439"/>
          </a:xfrm>
          <a:prstGeom prst="rect">
            <a:avLst/>
          </a:prstGeom>
          <a:noFill/>
        </p:spPr>
        <p:txBody>
          <a:bodyPr wrap="square" rtlCol="0">
            <a:spAutoFit/>
          </a:bodyPr>
          <a:lstStyle/>
          <a:p>
            <a:r>
              <a:rPr lang="en-CA" sz="1600" i="1" dirty="0">
                <a:solidFill>
                  <a:schemeClr val="bg1"/>
                </a:solidFill>
              </a:rPr>
              <a:t>My passion is learning from others and providing help with programming technologies.</a:t>
            </a:r>
            <a:endParaRPr lang="en-US" sz="1600" i="1" dirty="0">
              <a:solidFill>
                <a:schemeClr val="bg1"/>
              </a:solidFill>
            </a:endParaRPr>
          </a:p>
        </p:txBody>
      </p:sp>
      <p:pic>
        <p:nvPicPr>
          <p:cNvPr id="1028" name="Picture 4">
            <a:extLst>
              <a:ext uri="{FF2B5EF4-FFF2-40B4-BE49-F238E27FC236}">
                <a16:creationId xmlns:a16="http://schemas.microsoft.com/office/drawing/2014/main" id="{61EBA9E5-400D-4B5E-8196-70FC0BFE6AAF}"/>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5580" t="2557" r="24436" b="41376"/>
          <a:stretch/>
        </p:blipFill>
        <p:spPr bwMode="auto">
          <a:xfrm>
            <a:off x="7620977" y="1718737"/>
            <a:ext cx="1905001" cy="190499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BEC537-BFAF-41E7-8D49-DED175414BC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24684" t="1045" r="24655" b="23099"/>
          <a:stretch/>
        </p:blipFill>
        <p:spPr bwMode="auto">
          <a:xfrm>
            <a:off x="5290321" y="1697250"/>
            <a:ext cx="1905000" cy="190499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277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8076-7FF9-44DE-A002-1DB51DFD44B6}"/>
              </a:ext>
            </a:extLst>
          </p:cNvPr>
          <p:cNvSpPr>
            <a:spLocks noGrp="1"/>
          </p:cNvSpPr>
          <p:nvPr>
            <p:ph type="title"/>
          </p:nvPr>
        </p:nvSpPr>
        <p:spPr/>
        <p:txBody>
          <a:bodyPr/>
          <a:lstStyle/>
          <a:p>
            <a:r>
              <a:rPr lang="en-CA" dirty="0"/>
              <a:t>Summary</a:t>
            </a:r>
            <a:endParaRPr lang="en-US" dirty="0"/>
          </a:p>
        </p:txBody>
      </p:sp>
      <p:sp>
        <p:nvSpPr>
          <p:cNvPr id="3" name="Content Placeholder 2">
            <a:extLst>
              <a:ext uri="{FF2B5EF4-FFF2-40B4-BE49-F238E27FC236}">
                <a16:creationId xmlns:a16="http://schemas.microsoft.com/office/drawing/2014/main" id="{87DE1008-F0AD-48A7-A4A6-0E397704323C}"/>
              </a:ext>
            </a:extLst>
          </p:cNvPr>
          <p:cNvSpPr>
            <a:spLocks noGrp="1"/>
          </p:cNvSpPr>
          <p:nvPr>
            <p:ph idx="1"/>
          </p:nvPr>
        </p:nvSpPr>
        <p:spPr>
          <a:xfrm>
            <a:off x="838200" y="1606062"/>
            <a:ext cx="10515600" cy="4759569"/>
          </a:xfrm>
        </p:spPr>
        <p:txBody>
          <a:bodyPr vert="horz" lIns="91440" tIns="45720" rIns="91440" bIns="45720" rtlCol="0" anchor="t">
            <a:normAutofit lnSpcReduction="10000"/>
          </a:bodyPr>
          <a:lstStyle/>
          <a:p>
            <a:r>
              <a:rPr lang="en-CA" dirty="0">
                <a:cs typeface="Calibri"/>
              </a:rPr>
              <a:t>Included means to manage basic user information for both patients and health professionals</a:t>
            </a:r>
          </a:p>
          <a:p>
            <a:r>
              <a:rPr lang="en-CA" dirty="0">
                <a:cs typeface="Calibri"/>
              </a:rPr>
              <a:t>Medication Intake Management features</a:t>
            </a:r>
          </a:p>
          <a:p>
            <a:pPr lvl="1"/>
            <a:r>
              <a:rPr lang="en-CA" dirty="0">
                <a:cs typeface="Calibri"/>
              </a:rPr>
              <a:t>Patients and Health Professionals to add medication scheduling</a:t>
            </a:r>
          </a:p>
          <a:p>
            <a:pPr lvl="1"/>
            <a:r>
              <a:rPr lang="en-CA" dirty="0">
                <a:cs typeface="Calibri"/>
              </a:rPr>
              <a:t>Medication Intake Reminders/Notifications</a:t>
            </a:r>
          </a:p>
          <a:p>
            <a:pPr lvl="1"/>
            <a:r>
              <a:rPr lang="en-CA" dirty="0">
                <a:cs typeface="Calibri"/>
              </a:rPr>
              <a:t>Store basic medication information such as usage and possible side-effect</a:t>
            </a:r>
          </a:p>
          <a:p>
            <a:r>
              <a:rPr lang="en-CA" dirty="0">
                <a:cs typeface="Calibri"/>
              </a:rPr>
              <a:t>Methods for providing patient feedback to health professionals</a:t>
            </a:r>
          </a:p>
          <a:p>
            <a:pPr lvl="1"/>
            <a:r>
              <a:rPr lang="en-CA" dirty="0">
                <a:cs typeface="Calibri"/>
              </a:rPr>
              <a:t>Patient Symptom Checklist</a:t>
            </a:r>
          </a:p>
          <a:p>
            <a:pPr lvl="1"/>
            <a:r>
              <a:rPr lang="en-CA" dirty="0">
                <a:cs typeface="Calibri"/>
              </a:rPr>
              <a:t>Medication Summary for Health Professionals to see taken and missed medications</a:t>
            </a:r>
          </a:p>
          <a:p>
            <a:r>
              <a:rPr lang="en-CA" dirty="0">
                <a:cs typeface="Calibri"/>
              </a:rPr>
              <a:t>Our application was able to deliver the expected features outlined for Phase 1, and even added bonus quality of life features.</a:t>
            </a:r>
            <a:endParaRPr lang="en-US" dirty="0">
              <a:cs typeface="Calibri"/>
            </a:endParaRPr>
          </a:p>
        </p:txBody>
      </p:sp>
    </p:spTree>
    <p:extLst>
      <p:ext uri="{BB962C8B-B14F-4D97-AF65-F5344CB8AC3E}">
        <p14:creationId xmlns:p14="http://schemas.microsoft.com/office/powerpoint/2010/main" val="3721231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D5CC-5EE1-4D8E-9621-263CDC8F203D}"/>
              </a:ext>
            </a:extLst>
          </p:cNvPr>
          <p:cNvSpPr>
            <a:spLocks noGrp="1"/>
          </p:cNvSpPr>
          <p:nvPr>
            <p:ph type="title"/>
          </p:nvPr>
        </p:nvSpPr>
        <p:spPr/>
        <p:txBody>
          <a:bodyPr/>
          <a:lstStyle/>
          <a:p>
            <a:r>
              <a:rPr lang="en-CA" dirty="0"/>
              <a:t>Next Steps</a:t>
            </a:r>
            <a:endParaRPr lang="en-US" dirty="0"/>
          </a:p>
        </p:txBody>
      </p:sp>
      <p:sp>
        <p:nvSpPr>
          <p:cNvPr id="3" name="Content Placeholder 2">
            <a:extLst>
              <a:ext uri="{FF2B5EF4-FFF2-40B4-BE49-F238E27FC236}">
                <a16:creationId xmlns:a16="http://schemas.microsoft.com/office/drawing/2014/main" id="{69901331-2C10-4090-B2C3-56989DAB8700}"/>
              </a:ext>
            </a:extLst>
          </p:cNvPr>
          <p:cNvSpPr>
            <a:spLocks noGrp="1"/>
          </p:cNvSpPr>
          <p:nvPr>
            <p:ph idx="1"/>
          </p:nvPr>
        </p:nvSpPr>
        <p:spPr>
          <a:xfrm>
            <a:off x="838200" y="1825625"/>
            <a:ext cx="6526696" cy="4351338"/>
          </a:xfrm>
        </p:spPr>
        <p:txBody>
          <a:bodyPr/>
          <a:lstStyle/>
          <a:p>
            <a:r>
              <a:rPr lang="en-CA" dirty="0"/>
              <a:t>Include paid Health Professional tier application subscription </a:t>
            </a:r>
          </a:p>
          <a:p>
            <a:r>
              <a:rPr lang="en-CA" dirty="0"/>
              <a:t>Include more information that can be shared such as blood-glucose monitoring data</a:t>
            </a:r>
          </a:p>
          <a:p>
            <a:r>
              <a:rPr lang="en-CA" dirty="0"/>
              <a:t>Provide additional medical services support such as searching functionality for near by medical clinics or hospitals</a:t>
            </a:r>
          </a:p>
          <a:p>
            <a:r>
              <a:rPr lang="en-CA" dirty="0"/>
              <a:t>Allow users to report visitation to hospital or alternative clinics to their physicians</a:t>
            </a:r>
            <a:endParaRPr lang="en-US" dirty="0"/>
          </a:p>
        </p:txBody>
      </p:sp>
      <p:pic>
        <p:nvPicPr>
          <p:cNvPr id="5" name="Picture 4" descr="Map&#10;&#10;Description automatically generated">
            <a:extLst>
              <a:ext uri="{FF2B5EF4-FFF2-40B4-BE49-F238E27FC236}">
                <a16:creationId xmlns:a16="http://schemas.microsoft.com/office/drawing/2014/main" id="{77A74032-4670-45C0-B7CA-69A3FB9931AC}"/>
              </a:ext>
            </a:extLst>
          </p:cNvPr>
          <p:cNvPicPr>
            <a:picLocks noChangeAspect="1"/>
          </p:cNvPicPr>
          <p:nvPr/>
        </p:nvPicPr>
        <p:blipFill rotWithShape="1">
          <a:blip r:embed="rId3">
            <a:extLst>
              <a:ext uri="{28A0092B-C50C-407E-A947-70E740481C1C}">
                <a14:useLocalDpi xmlns:a14="http://schemas.microsoft.com/office/drawing/2010/main" val="0"/>
              </a:ext>
            </a:extLst>
          </a:blip>
          <a:srcRect b="14989"/>
          <a:stretch/>
        </p:blipFill>
        <p:spPr>
          <a:xfrm>
            <a:off x="7548923" y="513518"/>
            <a:ext cx="2659462" cy="5005272"/>
          </a:xfrm>
          <a:prstGeom prst="rect">
            <a:avLst/>
          </a:prstGeom>
          <a:ln>
            <a:solidFill>
              <a:schemeClr val="tx1"/>
            </a:solidFill>
          </a:ln>
        </p:spPr>
      </p:pic>
      <p:pic>
        <p:nvPicPr>
          <p:cNvPr id="7" name="Picture 6" descr="Graphical user interface, text, application&#10;&#10;Description automatically generated">
            <a:extLst>
              <a:ext uri="{FF2B5EF4-FFF2-40B4-BE49-F238E27FC236}">
                <a16:creationId xmlns:a16="http://schemas.microsoft.com/office/drawing/2014/main" id="{3C5B8834-582D-4821-8FBB-E5BBB13586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1740" y="1658106"/>
            <a:ext cx="2636087" cy="4686376"/>
          </a:xfrm>
          <a:prstGeom prst="rect">
            <a:avLst/>
          </a:prstGeom>
          <a:ln>
            <a:solidFill>
              <a:schemeClr val="tx1"/>
            </a:solidFill>
          </a:ln>
        </p:spPr>
      </p:pic>
    </p:spTree>
    <p:extLst>
      <p:ext uri="{BB962C8B-B14F-4D97-AF65-F5344CB8AC3E}">
        <p14:creationId xmlns:p14="http://schemas.microsoft.com/office/powerpoint/2010/main" val="3757752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2C86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2AAD-6B3E-45BD-B849-9E5DC891E520}"/>
              </a:ext>
            </a:extLst>
          </p:cNvPr>
          <p:cNvSpPr>
            <a:spLocks noGrp="1"/>
          </p:cNvSpPr>
          <p:nvPr>
            <p:ph type="title"/>
          </p:nvPr>
        </p:nvSpPr>
        <p:spPr>
          <a:xfrm>
            <a:off x="835905" y="3003162"/>
            <a:ext cx="10520190" cy="1325563"/>
          </a:xfrm>
        </p:spPr>
        <p:txBody>
          <a:bodyPr/>
          <a:lstStyle/>
          <a:p>
            <a:pPr algn="ctr"/>
            <a:r>
              <a:rPr lang="en-CA" b="1" dirty="0">
                <a:solidFill>
                  <a:schemeClr val="bg1"/>
                </a:solidFill>
              </a:rPr>
              <a:t>Thank you for watching!</a:t>
            </a:r>
            <a:endParaRPr lang="en-US" b="1" dirty="0">
              <a:solidFill>
                <a:schemeClr val="bg1"/>
              </a:solidFill>
            </a:endParaRPr>
          </a:p>
        </p:txBody>
      </p:sp>
      <p:pic>
        <p:nvPicPr>
          <p:cNvPr id="4" name="Graphic 3">
            <a:extLst>
              <a:ext uri="{FF2B5EF4-FFF2-40B4-BE49-F238E27FC236}">
                <a16:creationId xmlns:a16="http://schemas.microsoft.com/office/drawing/2014/main" id="{E4E387AB-6723-4E74-A9D7-4551CF86D0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47684" y="-668337"/>
            <a:ext cx="3457575" cy="3581400"/>
          </a:xfrm>
          <a:prstGeom prst="rect">
            <a:avLst/>
          </a:prstGeom>
        </p:spPr>
      </p:pic>
      <p:pic>
        <p:nvPicPr>
          <p:cNvPr id="5" name="Graphic 4">
            <a:extLst>
              <a:ext uri="{FF2B5EF4-FFF2-40B4-BE49-F238E27FC236}">
                <a16:creationId xmlns:a16="http://schemas.microsoft.com/office/drawing/2014/main" id="{A9EB48FF-1188-47BD-908B-139D265BE8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4927" y="2420776"/>
            <a:ext cx="5065062" cy="5246455"/>
          </a:xfrm>
          <a:prstGeom prst="rect">
            <a:avLst/>
          </a:prstGeom>
        </p:spPr>
      </p:pic>
      <p:pic>
        <p:nvPicPr>
          <p:cNvPr id="6" name="Graphic 5">
            <a:extLst>
              <a:ext uri="{FF2B5EF4-FFF2-40B4-BE49-F238E27FC236}">
                <a16:creationId xmlns:a16="http://schemas.microsoft.com/office/drawing/2014/main" id="{C4832314-559A-4AD6-8EEF-B248745954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23942" y="0"/>
            <a:ext cx="3144837" cy="3192057"/>
          </a:xfrm>
          <a:prstGeom prst="rect">
            <a:avLst/>
          </a:prstGeom>
        </p:spPr>
      </p:pic>
      <p:pic>
        <p:nvPicPr>
          <p:cNvPr id="7" name="Graphic 6">
            <a:extLst>
              <a:ext uri="{FF2B5EF4-FFF2-40B4-BE49-F238E27FC236}">
                <a16:creationId xmlns:a16="http://schemas.microsoft.com/office/drawing/2014/main" id="{7D51AC9C-B40D-41C9-A36A-7353DBC51C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048" y="528698"/>
            <a:ext cx="1146278" cy="1187329"/>
          </a:xfrm>
          <a:prstGeom prst="rect">
            <a:avLst/>
          </a:prstGeom>
        </p:spPr>
      </p:pic>
      <p:pic>
        <p:nvPicPr>
          <p:cNvPr id="8" name="Graphic 7">
            <a:extLst>
              <a:ext uri="{FF2B5EF4-FFF2-40B4-BE49-F238E27FC236}">
                <a16:creationId xmlns:a16="http://schemas.microsoft.com/office/drawing/2014/main" id="{68F8E924-8CB6-4673-86D0-C6177782D3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48743" y="3980187"/>
            <a:ext cx="4156516" cy="4218926"/>
          </a:xfrm>
          <a:prstGeom prst="rect">
            <a:avLst/>
          </a:prstGeom>
        </p:spPr>
      </p:pic>
    </p:spTree>
    <p:extLst>
      <p:ext uri="{BB962C8B-B14F-4D97-AF65-F5344CB8AC3E}">
        <p14:creationId xmlns:p14="http://schemas.microsoft.com/office/powerpoint/2010/main" val="36511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421-6999-48AC-B301-0B14043C9128}"/>
              </a:ext>
            </a:extLst>
          </p:cNvPr>
          <p:cNvSpPr>
            <a:spLocks noGrp="1"/>
          </p:cNvSpPr>
          <p:nvPr>
            <p:ph type="title"/>
          </p:nvPr>
        </p:nvSpPr>
        <p:spPr/>
        <p:txBody>
          <a:bodyPr/>
          <a:lstStyle/>
          <a:p>
            <a:r>
              <a:rPr lang="en-CA" dirty="0"/>
              <a:t>Problem Statement</a:t>
            </a:r>
            <a:endParaRPr lang="en-US" dirty="0"/>
          </a:p>
        </p:txBody>
      </p:sp>
      <p:sp>
        <p:nvSpPr>
          <p:cNvPr id="7" name="Content Placeholder 6">
            <a:extLst>
              <a:ext uri="{FF2B5EF4-FFF2-40B4-BE49-F238E27FC236}">
                <a16:creationId xmlns:a16="http://schemas.microsoft.com/office/drawing/2014/main" id="{A66AC338-1840-4585-8283-361EA42B142D}"/>
              </a:ext>
            </a:extLst>
          </p:cNvPr>
          <p:cNvSpPr>
            <a:spLocks noGrp="1"/>
          </p:cNvSpPr>
          <p:nvPr>
            <p:ph idx="1"/>
          </p:nvPr>
        </p:nvSpPr>
        <p:spPr>
          <a:xfrm>
            <a:off x="838200" y="1690688"/>
            <a:ext cx="10515600" cy="4802187"/>
          </a:xfrm>
        </p:spPr>
        <p:txBody>
          <a:bodyPr>
            <a:normAutofit lnSpcReduction="10000"/>
          </a:bodyPr>
          <a:lstStyle/>
          <a:p>
            <a:pPr marL="0" indent="0">
              <a:buNone/>
            </a:pPr>
            <a:r>
              <a:rPr lang="en-CA" dirty="0"/>
              <a:t>Patients lack </a:t>
            </a:r>
            <a:r>
              <a:rPr lang="en-CA" b="1" dirty="0"/>
              <a:t>health literacy for correct medication adherence</a:t>
            </a:r>
            <a:r>
              <a:rPr lang="en-CA" dirty="0"/>
              <a:t>, and health professionals need a way of </a:t>
            </a:r>
            <a:r>
              <a:rPr lang="en-CA" b="1" dirty="0"/>
              <a:t>understanding a patient</a:t>
            </a:r>
            <a:r>
              <a:rPr lang="en-CA" dirty="0"/>
              <a:t>’s medication adherence</a:t>
            </a:r>
          </a:p>
          <a:p>
            <a:pPr marL="0" indent="0">
              <a:buNone/>
            </a:pPr>
            <a:r>
              <a:rPr lang="en-CA" dirty="0"/>
              <a:t>Patients lack of correct prescription adherence can cause avoidable health complications and health professionals do not have insight to their patient’s recovery after an appointment</a:t>
            </a:r>
          </a:p>
          <a:p>
            <a:pPr marL="0" indent="0">
              <a:buNone/>
            </a:pPr>
            <a:r>
              <a:rPr lang="en-CA" dirty="0"/>
              <a:t>Increased health complications due to incorrect medication consumption, and lack of communication between a patient and their health professional are an issue</a:t>
            </a:r>
          </a:p>
          <a:p>
            <a:pPr marL="0" indent="0">
              <a:buNone/>
            </a:pPr>
            <a:r>
              <a:rPr lang="en-US" dirty="0"/>
              <a:t>A user-friendly application that </a:t>
            </a:r>
            <a:r>
              <a:rPr lang="en-US" b="1" dirty="0"/>
              <a:t>assists patients to follow their medication regimen</a:t>
            </a:r>
            <a:r>
              <a:rPr lang="en-US" dirty="0"/>
              <a:t> responsibly and safely and allow them to </a:t>
            </a:r>
            <a:r>
              <a:rPr lang="en-US" b="1" dirty="0"/>
              <a:t>communicate with their health professional</a:t>
            </a:r>
            <a:endParaRPr lang="en-CA" b="1" dirty="0"/>
          </a:p>
        </p:txBody>
      </p:sp>
    </p:spTree>
    <p:extLst>
      <p:ext uri="{BB962C8B-B14F-4D97-AF65-F5344CB8AC3E}">
        <p14:creationId xmlns:p14="http://schemas.microsoft.com/office/powerpoint/2010/main" val="46488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E849-8CC8-435F-B3F6-224AD2696845}"/>
              </a:ext>
            </a:extLst>
          </p:cNvPr>
          <p:cNvSpPr>
            <a:spLocks noGrp="1"/>
          </p:cNvSpPr>
          <p:nvPr>
            <p:ph type="title"/>
          </p:nvPr>
        </p:nvSpPr>
        <p:spPr>
          <a:xfrm>
            <a:off x="838200" y="296714"/>
            <a:ext cx="10515600" cy="1325563"/>
          </a:xfrm>
        </p:spPr>
        <p:txBody>
          <a:bodyPr/>
          <a:lstStyle/>
          <a:p>
            <a:r>
              <a:rPr lang="en-CA"/>
              <a:t>Solution Vision</a:t>
            </a:r>
            <a:endParaRPr lang="en-US"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9AB58D61-1332-41C9-92C0-3D2529CEE8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1B0FF9BF-16A8-49D2-9E58-FC795B86C2F3}"/>
              </a:ext>
            </a:extLst>
          </p:cNvPr>
          <p:cNvSpPr txBox="1"/>
          <p:nvPr/>
        </p:nvSpPr>
        <p:spPr>
          <a:xfrm flipH="1">
            <a:off x="8844198" y="899002"/>
            <a:ext cx="3347802" cy="1446550"/>
          </a:xfrm>
          <a:prstGeom prst="rect">
            <a:avLst/>
          </a:prstGeom>
          <a:noFill/>
        </p:spPr>
        <p:txBody>
          <a:bodyPr wrap="square" rtlCol="0">
            <a:spAutoFit/>
          </a:bodyPr>
          <a:lstStyle/>
          <a:p>
            <a:r>
              <a:rPr lang="en-CA" sz="4400" dirty="0">
                <a:solidFill>
                  <a:schemeClr val="bg1"/>
                </a:solidFill>
              </a:rPr>
              <a:t>Product Vision</a:t>
            </a:r>
            <a:endParaRPr lang="en-US" sz="4400" dirty="0">
              <a:solidFill>
                <a:schemeClr val="bg1"/>
              </a:solidFill>
            </a:endParaRPr>
          </a:p>
        </p:txBody>
      </p:sp>
    </p:spTree>
    <p:extLst>
      <p:ext uri="{BB962C8B-B14F-4D97-AF65-F5344CB8AC3E}">
        <p14:creationId xmlns:p14="http://schemas.microsoft.com/office/powerpoint/2010/main" val="2613742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985C-2E23-40B8-9FAB-78BAF1A5242C}"/>
              </a:ext>
            </a:extLst>
          </p:cNvPr>
          <p:cNvSpPr>
            <a:spLocks noGrp="1"/>
          </p:cNvSpPr>
          <p:nvPr>
            <p:ph type="title"/>
          </p:nvPr>
        </p:nvSpPr>
        <p:spPr/>
        <p:txBody>
          <a:bodyPr/>
          <a:lstStyle/>
          <a:p>
            <a:r>
              <a:rPr lang="en-CA" dirty="0"/>
              <a:t>Our Product Vision</a:t>
            </a:r>
            <a:endParaRPr lang="en-US" dirty="0"/>
          </a:p>
        </p:txBody>
      </p:sp>
      <p:sp>
        <p:nvSpPr>
          <p:cNvPr id="3" name="Content Placeholder 2">
            <a:extLst>
              <a:ext uri="{FF2B5EF4-FFF2-40B4-BE49-F238E27FC236}">
                <a16:creationId xmlns:a16="http://schemas.microsoft.com/office/drawing/2014/main" id="{C0926E81-897C-4588-9FC6-C20509065F8F}"/>
              </a:ext>
            </a:extLst>
          </p:cNvPr>
          <p:cNvSpPr>
            <a:spLocks noGrp="1"/>
          </p:cNvSpPr>
          <p:nvPr>
            <p:ph idx="1"/>
          </p:nvPr>
        </p:nvSpPr>
        <p:spPr/>
        <p:txBody>
          <a:bodyPr vert="horz" lIns="91440" tIns="45720" rIns="91440" bIns="45720" rtlCol="0" anchor="t">
            <a:normAutofit/>
          </a:bodyPr>
          <a:lstStyle/>
          <a:p>
            <a:pPr marL="0" indent="0">
              <a:buNone/>
            </a:pPr>
            <a:r>
              <a:rPr lang="en-CA" b="1" i="1" dirty="0"/>
              <a:t>	For</a:t>
            </a:r>
            <a:r>
              <a:rPr lang="en-US" b="1" i="1" dirty="0"/>
              <a:t> </a:t>
            </a:r>
            <a:r>
              <a:rPr lang="en-US" i="1" dirty="0"/>
              <a:t>at-risk individuals taking medication, health professionals and caregivers. Specifically helping those </a:t>
            </a:r>
            <a:r>
              <a:rPr lang="en-US" b="1" i="1" dirty="0"/>
              <a:t>who</a:t>
            </a:r>
            <a:r>
              <a:rPr lang="en-US" i="1" dirty="0"/>
              <a:t> have difficulty adhering or keeping track of their medication regimen and understanding their regimen.</a:t>
            </a:r>
          </a:p>
          <a:p>
            <a:pPr marL="0" indent="0">
              <a:buNone/>
            </a:pPr>
            <a:r>
              <a:rPr lang="en-US" b="1" i="1" dirty="0"/>
              <a:t>	</a:t>
            </a:r>
            <a:r>
              <a:rPr lang="en-US" b="1" i="1" dirty="0" err="1"/>
              <a:t>NurseEllie</a:t>
            </a:r>
            <a:r>
              <a:rPr lang="en-US" i="1" dirty="0"/>
              <a:t> is an Android and iOS application </a:t>
            </a:r>
            <a:r>
              <a:rPr lang="en-US" b="1" i="1" dirty="0"/>
              <a:t>that</a:t>
            </a:r>
            <a:r>
              <a:rPr lang="en-US" i="1" dirty="0"/>
              <a:t> gives health care providers the ability to manage patient’s medication regimen remotely as well as receive and provide real-time feedback </a:t>
            </a:r>
            <a:r>
              <a:rPr lang="en-US" b="1" i="1" dirty="0"/>
              <a:t>unlike</a:t>
            </a:r>
            <a:r>
              <a:rPr lang="en-US" i="1" dirty="0"/>
              <a:t> Pill Reminder &amp; Medication Trackers.</a:t>
            </a:r>
          </a:p>
          <a:p>
            <a:pPr marL="0" indent="0">
              <a:buNone/>
            </a:pPr>
            <a:endParaRPr lang="en-US" dirty="0"/>
          </a:p>
        </p:txBody>
      </p:sp>
    </p:spTree>
    <p:extLst>
      <p:ext uri="{BB962C8B-B14F-4D97-AF65-F5344CB8AC3E}">
        <p14:creationId xmlns:p14="http://schemas.microsoft.com/office/powerpoint/2010/main" val="81721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A1BE-5D53-428B-B12C-16FBC7777C8E}"/>
              </a:ext>
            </a:extLst>
          </p:cNvPr>
          <p:cNvSpPr>
            <a:spLocks noGrp="1"/>
          </p:cNvSpPr>
          <p:nvPr>
            <p:ph type="title"/>
          </p:nvPr>
        </p:nvSpPr>
        <p:spPr/>
        <p:txBody>
          <a:bodyPr/>
          <a:lstStyle/>
          <a:p>
            <a:r>
              <a:rPr lang="en-CA" dirty="0"/>
              <a:t>Our Solution Vision</a:t>
            </a:r>
            <a:endParaRPr lang="en-US" dirty="0"/>
          </a:p>
        </p:txBody>
      </p:sp>
      <p:pic>
        <p:nvPicPr>
          <p:cNvPr id="2052" name="Picture 4" descr="The Firebase Blog: Firebase expands to become a unified app platform">
            <a:extLst>
              <a:ext uri="{FF2B5EF4-FFF2-40B4-BE49-F238E27FC236}">
                <a16:creationId xmlns:a16="http://schemas.microsoft.com/office/drawing/2014/main" id="{C6804C14-AEB8-460A-A061-B0A512B9B3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6426" y="4179301"/>
            <a:ext cx="2510193" cy="12864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loud, data, database, db, file, storage icon - Download on Iconfinder">
            <a:extLst>
              <a:ext uri="{FF2B5EF4-FFF2-40B4-BE49-F238E27FC236}">
                <a16:creationId xmlns:a16="http://schemas.microsoft.com/office/drawing/2014/main" id="{D96BD981-DEC3-4974-81FF-E9DF45252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247" y="2033954"/>
            <a:ext cx="2262553" cy="22625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Graphical user interface, text, application, chat or text message&#10;&#10;Description automatically generated">
            <a:extLst>
              <a:ext uri="{FF2B5EF4-FFF2-40B4-BE49-F238E27FC236}">
                <a16:creationId xmlns:a16="http://schemas.microsoft.com/office/drawing/2014/main" id="{7AF550E9-AD1A-4615-A502-FBA4C7615F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786" y="1690688"/>
            <a:ext cx="1933566" cy="3867131"/>
          </a:xfrm>
          <a:prstGeom prst="rect">
            <a:avLst/>
          </a:prstGeom>
        </p:spPr>
      </p:pic>
      <p:sp>
        <p:nvSpPr>
          <p:cNvPr id="11" name="TextBox 10">
            <a:extLst>
              <a:ext uri="{FF2B5EF4-FFF2-40B4-BE49-F238E27FC236}">
                <a16:creationId xmlns:a16="http://schemas.microsoft.com/office/drawing/2014/main" id="{25431713-010C-48A4-95BD-D99F2E37D2D3}"/>
              </a:ext>
            </a:extLst>
          </p:cNvPr>
          <p:cNvSpPr txBox="1"/>
          <p:nvPr/>
        </p:nvSpPr>
        <p:spPr>
          <a:xfrm>
            <a:off x="3939368" y="2616724"/>
            <a:ext cx="1581138" cy="369332"/>
          </a:xfrm>
          <a:prstGeom prst="rect">
            <a:avLst/>
          </a:prstGeom>
          <a:noFill/>
        </p:spPr>
        <p:txBody>
          <a:bodyPr wrap="none" rtlCol="0">
            <a:spAutoFit/>
          </a:bodyPr>
          <a:lstStyle/>
          <a:p>
            <a:r>
              <a:rPr lang="en-CA" dirty="0"/>
              <a:t>Authentication</a:t>
            </a:r>
            <a:endParaRPr lang="en-US" dirty="0"/>
          </a:p>
        </p:txBody>
      </p:sp>
      <p:sp>
        <p:nvSpPr>
          <p:cNvPr id="15" name="TextBox 14">
            <a:extLst>
              <a:ext uri="{FF2B5EF4-FFF2-40B4-BE49-F238E27FC236}">
                <a16:creationId xmlns:a16="http://schemas.microsoft.com/office/drawing/2014/main" id="{DD754694-5C8B-4C3B-98B3-02A8DF932FD1}"/>
              </a:ext>
            </a:extLst>
          </p:cNvPr>
          <p:cNvSpPr txBox="1"/>
          <p:nvPr/>
        </p:nvSpPr>
        <p:spPr>
          <a:xfrm>
            <a:off x="3984829" y="3854974"/>
            <a:ext cx="1490216" cy="369332"/>
          </a:xfrm>
          <a:prstGeom prst="rect">
            <a:avLst/>
          </a:prstGeom>
          <a:noFill/>
        </p:spPr>
        <p:txBody>
          <a:bodyPr wrap="none" rtlCol="0">
            <a:spAutoFit/>
          </a:bodyPr>
          <a:lstStyle/>
          <a:p>
            <a:r>
              <a:rPr lang="en-CA" dirty="0"/>
              <a:t>Cloud Storage</a:t>
            </a:r>
            <a:endParaRPr lang="en-US" dirty="0"/>
          </a:p>
        </p:txBody>
      </p:sp>
      <p:sp>
        <p:nvSpPr>
          <p:cNvPr id="16" name="TextBox 15">
            <a:extLst>
              <a:ext uri="{FF2B5EF4-FFF2-40B4-BE49-F238E27FC236}">
                <a16:creationId xmlns:a16="http://schemas.microsoft.com/office/drawing/2014/main" id="{5BE3BD3A-020D-4C15-96F2-D5A884581F30}"/>
              </a:ext>
            </a:extLst>
          </p:cNvPr>
          <p:cNvSpPr txBox="1"/>
          <p:nvPr/>
        </p:nvSpPr>
        <p:spPr>
          <a:xfrm>
            <a:off x="1476414" y="5096443"/>
            <a:ext cx="1689886" cy="369332"/>
          </a:xfrm>
          <a:prstGeom prst="rect">
            <a:avLst/>
          </a:prstGeom>
          <a:noFill/>
        </p:spPr>
        <p:txBody>
          <a:bodyPr wrap="none" rtlCol="0">
            <a:spAutoFit/>
          </a:bodyPr>
          <a:lstStyle/>
          <a:p>
            <a:r>
              <a:rPr lang="en-CA" dirty="0"/>
              <a:t>Cloud Functions</a:t>
            </a:r>
            <a:endParaRPr lang="en-US" dirty="0"/>
          </a:p>
        </p:txBody>
      </p:sp>
      <p:sp>
        <p:nvSpPr>
          <p:cNvPr id="12" name="Rectangle: Rounded Corners 11">
            <a:extLst>
              <a:ext uri="{FF2B5EF4-FFF2-40B4-BE49-F238E27FC236}">
                <a16:creationId xmlns:a16="http://schemas.microsoft.com/office/drawing/2014/main" id="{B2630B28-B669-4FEE-954C-51368B7C9191}"/>
              </a:ext>
            </a:extLst>
          </p:cNvPr>
          <p:cNvSpPr/>
          <p:nvPr/>
        </p:nvSpPr>
        <p:spPr>
          <a:xfrm>
            <a:off x="6152535" y="2297722"/>
            <a:ext cx="1581138" cy="2262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JavaScript </a:t>
            </a:r>
          </a:p>
          <a:p>
            <a:pPr algn="ctr"/>
            <a:r>
              <a:rPr lang="en-CA" dirty="0"/>
              <a:t>Handlers </a:t>
            </a:r>
            <a:endParaRPr lang="en-US" dirty="0"/>
          </a:p>
        </p:txBody>
      </p:sp>
      <p:sp>
        <p:nvSpPr>
          <p:cNvPr id="19" name="TextBox 18">
            <a:extLst>
              <a:ext uri="{FF2B5EF4-FFF2-40B4-BE49-F238E27FC236}">
                <a16:creationId xmlns:a16="http://schemas.microsoft.com/office/drawing/2014/main" id="{F558EBF6-E3A5-45A6-B3D3-01A8A9CCAECB}"/>
              </a:ext>
            </a:extLst>
          </p:cNvPr>
          <p:cNvSpPr txBox="1"/>
          <p:nvPr/>
        </p:nvSpPr>
        <p:spPr>
          <a:xfrm>
            <a:off x="8579517" y="5714982"/>
            <a:ext cx="2344103" cy="369332"/>
          </a:xfrm>
          <a:prstGeom prst="rect">
            <a:avLst/>
          </a:prstGeom>
          <a:noFill/>
        </p:spPr>
        <p:txBody>
          <a:bodyPr wrap="none" rtlCol="0">
            <a:spAutoFit/>
          </a:bodyPr>
          <a:lstStyle/>
          <a:p>
            <a:r>
              <a:rPr lang="en-CA" dirty="0"/>
              <a:t>React Native Front-End</a:t>
            </a:r>
            <a:endParaRPr lang="en-US" dirty="0"/>
          </a:p>
        </p:txBody>
      </p:sp>
      <p:cxnSp>
        <p:nvCxnSpPr>
          <p:cNvPr id="14" name="Straight Arrow Connector 13">
            <a:extLst>
              <a:ext uri="{FF2B5EF4-FFF2-40B4-BE49-F238E27FC236}">
                <a16:creationId xmlns:a16="http://schemas.microsoft.com/office/drawing/2014/main" id="{1AFFC6A5-77B6-4B60-A263-21AE135A2192}"/>
              </a:ext>
            </a:extLst>
          </p:cNvPr>
          <p:cNvCxnSpPr>
            <a:endCxn id="11" idx="1"/>
          </p:cNvCxnSpPr>
          <p:nvPr/>
        </p:nvCxnSpPr>
        <p:spPr>
          <a:xfrm>
            <a:off x="3476619" y="2801390"/>
            <a:ext cx="4627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C3508AB-63DA-4C64-A479-065AC6596A8D}"/>
              </a:ext>
            </a:extLst>
          </p:cNvPr>
          <p:cNvCxnSpPr/>
          <p:nvPr/>
        </p:nvCxnSpPr>
        <p:spPr>
          <a:xfrm>
            <a:off x="3479387" y="4039640"/>
            <a:ext cx="4627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900573C-BC27-4C4F-A7F6-158478B2F3DA}"/>
              </a:ext>
            </a:extLst>
          </p:cNvPr>
          <p:cNvCxnSpPr/>
          <p:nvPr/>
        </p:nvCxnSpPr>
        <p:spPr>
          <a:xfrm>
            <a:off x="7972418" y="3428999"/>
            <a:ext cx="4627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A21669D-D095-498A-920B-7A0DB24DF7B8}"/>
              </a:ext>
            </a:extLst>
          </p:cNvPr>
          <p:cNvCxnSpPr/>
          <p:nvPr/>
        </p:nvCxnSpPr>
        <p:spPr>
          <a:xfrm>
            <a:off x="5520506" y="2801390"/>
            <a:ext cx="4627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A63A8BA-DE85-4A0B-83B2-14CD084FBC42}"/>
              </a:ext>
            </a:extLst>
          </p:cNvPr>
          <p:cNvCxnSpPr/>
          <p:nvPr/>
        </p:nvCxnSpPr>
        <p:spPr>
          <a:xfrm>
            <a:off x="5475045" y="4039640"/>
            <a:ext cx="4627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30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2C86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1E6B-B25B-45A4-8F7B-E4215F9D99E7}"/>
              </a:ext>
            </a:extLst>
          </p:cNvPr>
          <p:cNvSpPr>
            <a:spLocks noGrp="1"/>
          </p:cNvSpPr>
          <p:nvPr>
            <p:ph type="title"/>
          </p:nvPr>
        </p:nvSpPr>
        <p:spPr/>
        <p:txBody>
          <a:bodyPr/>
          <a:lstStyle/>
          <a:p>
            <a:r>
              <a:rPr lang="en-CA" b="1" dirty="0">
                <a:solidFill>
                  <a:schemeClr val="bg1"/>
                </a:solidFill>
              </a:rPr>
              <a:t>Planning</a:t>
            </a:r>
            <a:endParaRPr lang="en-US" b="1" dirty="0">
              <a:solidFill>
                <a:schemeClr val="bg1"/>
              </a:solidFill>
            </a:endParaRPr>
          </a:p>
        </p:txBody>
      </p:sp>
      <p:sp>
        <p:nvSpPr>
          <p:cNvPr id="3" name="Text Placeholder 2">
            <a:extLst>
              <a:ext uri="{FF2B5EF4-FFF2-40B4-BE49-F238E27FC236}">
                <a16:creationId xmlns:a16="http://schemas.microsoft.com/office/drawing/2014/main" id="{D01C107F-D873-488A-88AC-9817ECD6D9F1}"/>
              </a:ext>
            </a:extLst>
          </p:cNvPr>
          <p:cNvSpPr>
            <a:spLocks noGrp="1"/>
          </p:cNvSpPr>
          <p:nvPr>
            <p:ph type="body" idx="1"/>
          </p:nvPr>
        </p:nvSpPr>
        <p:spPr/>
        <p:txBody>
          <a:bodyPr/>
          <a:lstStyle/>
          <a:p>
            <a:r>
              <a:rPr lang="en-CA" dirty="0">
                <a:solidFill>
                  <a:schemeClr val="bg1"/>
                </a:solidFill>
              </a:rPr>
              <a:t>Network Diagram, Gantt Chart</a:t>
            </a:r>
            <a:endParaRPr lang="en-US" dirty="0">
              <a:solidFill>
                <a:schemeClr val="bg1"/>
              </a:solidFill>
            </a:endParaRPr>
          </a:p>
        </p:txBody>
      </p:sp>
      <p:pic>
        <p:nvPicPr>
          <p:cNvPr id="5" name="Graphic 4">
            <a:extLst>
              <a:ext uri="{FF2B5EF4-FFF2-40B4-BE49-F238E27FC236}">
                <a16:creationId xmlns:a16="http://schemas.microsoft.com/office/drawing/2014/main" id="{CC14C4F9-4C58-4E5E-AD06-DE7A7CA40E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02979" y="4334409"/>
            <a:ext cx="4156516" cy="4218926"/>
          </a:xfrm>
          <a:prstGeom prst="rect">
            <a:avLst/>
          </a:prstGeom>
        </p:spPr>
      </p:pic>
      <p:pic>
        <p:nvPicPr>
          <p:cNvPr id="6" name="Graphic 5">
            <a:extLst>
              <a:ext uri="{FF2B5EF4-FFF2-40B4-BE49-F238E27FC236}">
                <a16:creationId xmlns:a16="http://schemas.microsoft.com/office/drawing/2014/main" id="{662D1697-0EFB-467A-BD44-5F0838D43A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4927" y="2420776"/>
            <a:ext cx="5065062" cy="5246455"/>
          </a:xfrm>
          <a:prstGeom prst="rect">
            <a:avLst/>
          </a:prstGeom>
        </p:spPr>
      </p:pic>
      <p:pic>
        <p:nvPicPr>
          <p:cNvPr id="7" name="Graphic 6">
            <a:extLst>
              <a:ext uri="{FF2B5EF4-FFF2-40B4-BE49-F238E27FC236}">
                <a16:creationId xmlns:a16="http://schemas.microsoft.com/office/drawing/2014/main" id="{45DCCDA6-AD16-4899-8B7F-D8CAEDA7B72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47684" y="-668337"/>
            <a:ext cx="3457575" cy="3581400"/>
          </a:xfrm>
          <a:prstGeom prst="rect">
            <a:avLst/>
          </a:prstGeom>
        </p:spPr>
      </p:pic>
      <p:pic>
        <p:nvPicPr>
          <p:cNvPr id="8" name="Graphic 7">
            <a:extLst>
              <a:ext uri="{FF2B5EF4-FFF2-40B4-BE49-F238E27FC236}">
                <a16:creationId xmlns:a16="http://schemas.microsoft.com/office/drawing/2014/main" id="{02664743-72C7-4427-ADE8-9B486A7CEA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4048" y="528698"/>
            <a:ext cx="1146278" cy="1187329"/>
          </a:xfrm>
          <a:prstGeom prst="rect">
            <a:avLst/>
          </a:prstGeom>
        </p:spPr>
      </p:pic>
      <p:pic>
        <p:nvPicPr>
          <p:cNvPr id="9" name="Graphic 8">
            <a:extLst>
              <a:ext uri="{FF2B5EF4-FFF2-40B4-BE49-F238E27FC236}">
                <a16:creationId xmlns:a16="http://schemas.microsoft.com/office/drawing/2014/main" id="{0E3C9E36-6C51-46EC-B513-AF293FDCD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24760" y="824747"/>
            <a:ext cx="3144837" cy="3192057"/>
          </a:xfrm>
          <a:prstGeom prst="rect">
            <a:avLst/>
          </a:prstGeom>
        </p:spPr>
      </p:pic>
    </p:spTree>
    <p:extLst>
      <p:ext uri="{BB962C8B-B14F-4D97-AF65-F5344CB8AC3E}">
        <p14:creationId xmlns:p14="http://schemas.microsoft.com/office/powerpoint/2010/main" val="2247251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245ADB4-65D7-40AC-8946-F675805407BB}"/>
              </a:ext>
            </a:extLst>
          </p:cNvPr>
          <p:cNvPicPr>
            <a:picLocks noGrp="1" noChangeAspect="1"/>
          </p:cNvPicPr>
          <p:nvPr>
            <p:ph idx="1"/>
          </p:nvPr>
        </p:nvPicPr>
        <p:blipFill>
          <a:blip r:embed="rId3"/>
          <a:stretch>
            <a:fillRect/>
          </a:stretch>
        </p:blipFill>
        <p:spPr>
          <a:xfrm>
            <a:off x="69855" y="377835"/>
            <a:ext cx="12052290" cy="6102329"/>
          </a:xfrm>
          <a:prstGeom prst="rect">
            <a:avLst/>
          </a:prstGeom>
        </p:spPr>
      </p:pic>
    </p:spTree>
    <p:extLst>
      <p:ext uri="{BB962C8B-B14F-4D97-AF65-F5344CB8AC3E}">
        <p14:creationId xmlns:p14="http://schemas.microsoft.com/office/powerpoint/2010/main" val="344487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8C73-C23A-4EBE-9B23-64E8D31DFCF6}"/>
              </a:ext>
            </a:extLst>
          </p:cNvPr>
          <p:cNvSpPr>
            <a:spLocks noGrp="1"/>
          </p:cNvSpPr>
          <p:nvPr>
            <p:ph type="title"/>
          </p:nvPr>
        </p:nvSpPr>
        <p:spPr/>
        <p:txBody>
          <a:bodyPr/>
          <a:lstStyle/>
          <a:p>
            <a:r>
              <a:rPr lang="en-CA" dirty="0"/>
              <a:t>Gantt Chart</a:t>
            </a:r>
            <a:endParaRPr lang="en-US" dirty="0"/>
          </a:p>
        </p:txBody>
      </p:sp>
      <p:sp>
        <p:nvSpPr>
          <p:cNvPr id="3" name="Content Placeholder 2">
            <a:extLst>
              <a:ext uri="{FF2B5EF4-FFF2-40B4-BE49-F238E27FC236}">
                <a16:creationId xmlns:a16="http://schemas.microsoft.com/office/drawing/2014/main" id="{62A321E5-1CF0-4A13-AD3F-27255C7A592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5B20D4A-D099-46DF-ABD3-E3E42DD59433}"/>
              </a:ext>
            </a:extLst>
          </p:cNvPr>
          <p:cNvPicPr>
            <a:picLocks noChangeAspect="1"/>
          </p:cNvPicPr>
          <p:nvPr/>
        </p:nvPicPr>
        <p:blipFill>
          <a:blip r:embed="rId3"/>
          <a:stretch>
            <a:fillRect/>
          </a:stretch>
        </p:blipFill>
        <p:spPr>
          <a:xfrm>
            <a:off x="0" y="1690688"/>
            <a:ext cx="12192000" cy="4982611"/>
          </a:xfrm>
          <a:prstGeom prst="rect">
            <a:avLst/>
          </a:prstGeom>
        </p:spPr>
      </p:pic>
    </p:spTree>
    <p:extLst>
      <p:ext uri="{BB962C8B-B14F-4D97-AF65-F5344CB8AC3E}">
        <p14:creationId xmlns:p14="http://schemas.microsoft.com/office/powerpoint/2010/main" val="266866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2D6417ABC7D746B943DC9CCF2B3F99" ma:contentTypeVersion="5" ma:contentTypeDescription="Create a new document." ma:contentTypeScope="" ma:versionID="7bef1d5f843606ccf8313b4d840c4c04">
  <xsd:schema xmlns:xsd="http://www.w3.org/2001/XMLSchema" xmlns:xs="http://www.w3.org/2001/XMLSchema" xmlns:p="http://schemas.microsoft.com/office/2006/metadata/properties" xmlns:ns2="2209ade1-2b79-4243-914c-8d36d6f14779" targetNamespace="http://schemas.microsoft.com/office/2006/metadata/properties" ma:root="true" ma:fieldsID="560605f960867b82cde25f31f7f70f6e" ns2:_="">
    <xsd:import namespace="2209ade1-2b79-4243-914c-8d36d6f1477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09ade1-2b79-4243-914c-8d36d6f147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D6183E-107B-4119-9CC3-02A0E7D4CAE9}">
  <ds:schemaRefs>
    <ds:schemaRef ds:uri="http://schemas.microsoft.com/sharepoint/v3/contenttype/forms"/>
  </ds:schemaRefs>
</ds:datastoreItem>
</file>

<file path=customXml/itemProps2.xml><?xml version="1.0" encoding="utf-8"?>
<ds:datastoreItem xmlns:ds="http://schemas.openxmlformats.org/officeDocument/2006/customXml" ds:itemID="{056E21D8-23D4-44A6-8D6F-DD452701CB44}">
  <ds:schemaRefs>
    <ds:schemaRef ds:uri="http://schemas.microsoft.com/office/infopath/2007/PartnerControls"/>
    <ds:schemaRef ds:uri="http://schemas.microsoft.com/office/2006/metadata/properties"/>
    <ds:schemaRef ds:uri="http://schemas.openxmlformats.org/package/2006/metadata/core-properties"/>
    <ds:schemaRef ds:uri="2209ade1-2b79-4243-914c-8d36d6f14779"/>
    <ds:schemaRef ds:uri="http://schemas.microsoft.com/office/2006/documentManagement/types"/>
    <ds:schemaRef ds:uri="http://purl.org/dc/elements/1.1/"/>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35BCAB2D-7C0F-4912-882C-32980C94C3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09ade1-2b79-4243-914c-8d36d6f147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964</TotalTime>
  <Words>1782</Words>
  <Application>Microsoft Office PowerPoint</Application>
  <PresentationFormat>Widescreen</PresentationFormat>
  <Paragraphs>186</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Nurse Ellie</vt:lpstr>
      <vt:lpstr>Our Team</vt:lpstr>
      <vt:lpstr>Problem Statement</vt:lpstr>
      <vt:lpstr>Solution Vision</vt:lpstr>
      <vt:lpstr>Our Product Vision</vt:lpstr>
      <vt:lpstr>Our Solution Vision</vt:lpstr>
      <vt:lpstr>Planning</vt:lpstr>
      <vt:lpstr>PowerPoint Presentation</vt:lpstr>
      <vt:lpstr>Gantt Chart</vt:lpstr>
      <vt:lpstr>From Use Case to Design</vt:lpstr>
      <vt:lpstr>Use Case Diagram for User Connect</vt:lpstr>
      <vt:lpstr>Storyboard for User Connect</vt:lpstr>
      <vt:lpstr>Use Case Diagram for Medication</vt:lpstr>
      <vt:lpstr>Storyboard for Medication Management</vt:lpstr>
      <vt:lpstr>Project Demo</vt:lpstr>
      <vt:lpstr>Business Case and Feasibility</vt:lpstr>
      <vt:lpstr>Lessons Learned</vt:lpstr>
      <vt:lpstr>PowerPoint Presentation</vt:lpstr>
      <vt:lpstr>Testing</vt:lpstr>
      <vt:lpstr>Summary</vt:lpstr>
      <vt:lpstr>Next Steps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Nurse Ellie</dc:title>
  <dc:creator>Vivian</dc:creator>
  <cp:lastModifiedBy>Vivian</cp:lastModifiedBy>
  <cp:revision>65</cp:revision>
  <dcterms:created xsi:type="dcterms:W3CDTF">2020-11-02T15:01:30Z</dcterms:created>
  <dcterms:modified xsi:type="dcterms:W3CDTF">2020-12-08T21:40:47Z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0x010100C92D6417ABC7D746B943DC9CCF2B3F99</vt:lpwstr>
  </property>
</Properties>
</file>