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34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912322-A866-4744-AEFF-EF8167D1D0F6}"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8650EE-BAD3-4B1A-9A4F-BA9EE4661011}" type="slidenum">
              <a:rPr lang="en-US" smtClean="0"/>
              <a:t>‹#›</a:t>
            </a:fld>
            <a:endParaRPr lang="en-US"/>
          </a:p>
        </p:txBody>
      </p:sp>
    </p:spTree>
    <p:extLst>
      <p:ext uri="{BB962C8B-B14F-4D97-AF65-F5344CB8AC3E}">
        <p14:creationId xmlns:p14="http://schemas.microsoft.com/office/powerpoint/2010/main" val="2119672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912322-A866-4744-AEFF-EF8167D1D0F6}"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8650EE-BAD3-4B1A-9A4F-BA9EE4661011}" type="slidenum">
              <a:rPr lang="en-US" smtClean="0"/>
              <a:t>‹#›</a:t>
            </a:fld>
            <a:endParaRPr lang="en-US"/>
          </a:p>
        </p:txBody>
      </p:sp>
    </p:spTree>
    <p:extLst>
      <p:ext uri="{BB962C8B-B14F-4D97-AF65-F5344CB8AC3E}">
        <p14:creationId xmlns:p14="http://schemas.microsoft.com/office/powerpoint/2010/main" val="1881766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E6912322-A866-4744-AEFF-EF8167D1D0F6}" type="datetimeFigureOut">
              <a:rPr lang="en-US" smtClean="0"/>
              <a:t>8/14/2020</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588650EE-BAD3-4B1A-9A4F-BA9EE4661011}" type="slidenum">
              <a:rPr lang="en-US" smtClean="0"/>
              <a:t>‹#›</a:t>
            </a:fld>
            <a:endParaRPr lang="en-US"/>
          </a:p>
        </p:txBody>
      </p:sp>
    </p:spTree>
    <p:extLst>
      <p:ext uri="{BB962C8B-B14F-4D97-AF65-F5344CB8AC3E}">
        <p14:creationId xmlns:p14="http://schemas.microsoft.com/office/powerpoint/2010/main" val="3278315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912322-A866-4744-AEFF-EF8167D1D0F6}"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8650EE-BAD3-4B1A-9A4F-BA9EE4661011}" type="slidenum">
              <a:rPr lang="en-US" smtClean="0"/>
              <a:t>‹#›</a:t>
            </a:fld>
            <a:endParaRPr lang="en-US"/>
          </a:p>
        </p:txBody>
      </p:sp>
    </p:spTree>
    <p:extLst>
      <p:ext uri="{BB962C8B-B14F-4D97-AF65-F5344CB8AC3E}">
        <p14:creationId xmlns:p14="http://schemas.microsoft.com/office/powerpoint/2010/main" val="346022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E6912322-A866-4744-AEFF-EF8167D1D0F6}" type="datetimeFigureOut">
              <a:rPr lang="en-US" smtClean="0"/>
              <a:t>8/14/2020</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588650EE-BAD3-4B1A-9A4F-BA9EE4661011}" type="slidenum">
              <a:rPr lang="en-US" smtClean="0"/>
              <a:t>‹#›</a:t>
            </a:fld>
            <a:endParaRPr lang="en-US"/>
          </a:p>
        </p:txBody>
      </p:sp>
    </p:spTree>
    <p:extLst>
      <p:ext uri="{BB962C8B-B14F-4D97-AF65-F5344CB8AC3E}">
        <p14:creationId xmlns:p14="http://schemas.microsoft.com/office/powerpoint/2010/main" val="360102085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912322-A866-4744-AEFF-EF8167D1D0F6}" type="datetimeFigureOut">
              <a:rPr lang="en-US" smtClean="0"/>
              <a:t>8/14/2020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8650EE-BAD3-4B1A-9A4F-BA9EE4661011}" type="slidenum">
              <a:rPr lang="en-US" smtClean="0"/>
              <a:t>‹#›</a:t>
            </a:fld>
            <a:endParaRPr lang="en-US"/>
          </a:p>
        </p:txBody>
      </p:sp>
    </p:spTree>
    <p:extLst>
      <p:ext uri="{BB962C8B-B14F-4D97-AF65-F5344CB8AC3E}">
        <p14:creationId xmlns:p14="http://schemas.microsoft.com/office/powerpoint/2010/main" val="2372282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912322-A866-4744-AEFF-EF8167D1D0F6}" type="datetimeFigureOut">
              <a:rPr lang="en-US" smtClean="0"/>
              <a:t>8/14/2020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8650EE-BAD3-4B1A-9A4F-BA9EE4661011}" type="slidenum">
              <a:rPr lang="en-US" smtClean="0"/>
              <a:t>‹#›</a:t>
            </a:fld>
            <a:endParaRPr lang="en-US"/>
          </a:p>
        </p:txBody>
      </p:sp>
    </p:spTree>
    <p:extLst>
      <p:ext uri="{BB962C8B-B14F-4D97-AF65-F5344CB8AC3E}">
        <p14:creationId xmlns:p14="http://schemas.microsoft.com/office/powerpoint/2010/main" val="2809975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912322-A866-4744-AEFF-EF8167D1D0F6}" type="datetimeFigureOut">
              <a:rPr lang="en-US" smtClean="0"/>
              <a:t>8/14/2020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8650EE-BAD3-4B1A-9A4F-BA9EE4661011}" type="slidenum">
              <a:rPr lang="en-US" smtClean="0"/>
              <a:t>‹#›</a:t>
            </a:fld>
            <a:endParaRPr lang="en-US"/>
          </a:p>
        </p:txBody>
      </p:sp>
    </p:spTree>
    <p:extLst>
      <p:ext uri="{BB962C8B-B14F-4D97-AF65-F5344CB8AC3E}">
        <p14:creationId xmlns:p14="http://schemas.microsoft.com/office/powerpoint/2010/main" val="105242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12322-A866-4744-AEFF-EF8167D1D0F6}" type="datetimeFigureOut">
              <a:rPr lang="en-US" smtClean="0"/>
              <a:t>8/14/2020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8650EE-BAD3-4B1A-9A4F-BA9EE4661011}" type="slidenum">
              <a:rPr lang="en-US" smtClean="0"/>
              <a:t>‹#›</a:t>
            </a:fld>
            <a:endParaRPr lang="en-US"/>
          </a:p>
        </p:txBody>
      </p:sp>
    </p:spTree>
    <p:extLst>
      <p:ext uri="{BB962C8B-B14F-4D97-AF65-F5344CB8AC3E}">
        <p14:creationId xmlns:p14="http://schemas.microsoft.com/office/powerpoint/2010/main" val="1629632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6912322-A866-4744-AEFF-EF8167D1D0F6}" type="datetimeFigureOut">
              <a:rPr lang="en-US" smtClean="0"/>
              <a:t>8/14/2020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8650EE-BAD3-4B1A-9A4F-BA9EE4661011}" type="slidenum">
              <a:rPr lang="en-US" smtClean="0"/>
              <a:t>‹#›</a:t>
            </a:fld>
            <a:endParaRPr lang="en-US"/>
          </a:p>
        </p:txBody>
      </p:sp>
    </p:spTree>
    <p:extLst>
      <p:ext uri="{BB962C8B-B14F-4D97-AF65-F5344CB8AC3E}">
        <p14:creationId xmlns:p14="http://schemas.microsoft.com/office/powerpoint/2010/main" val="4009252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6912322-A866-4744-AEFF-EF8167D1D0F6}" type="datetimeFigureOut">
              <a:rPr lang="en-US" smtClean="0"/>
              <a:t>8/14/2020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8650EE-BAD3-4B1A-9A4F-BA9EE4661011}" type="slidenum">
              <a:rPr lang="en-US" smtClean="0"/>
              <a:t>‹#›</a:t>
            </a:fld>
            <a:endParaRPr lang="en-US"/>
          </a:p>
        </p:txBody>
      </p:sp>
    </p:spTree>
    <p:extLst>
      <p:ext uri="{BB962C8B-B14F-4D97-AF65-F5344CB8AC3E}">
        <p14:creationId xmlns:p14="http://schemas.microsoft.com/office/powerpoint/2010/main" val="410430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E6912322-A866-4744-AEFF-EF8167D1D0F6}" type="datetimeFigureOut">
              <a:rPr lang="en-US" smtClean="0"/>
              <a:t>8/14/2020</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588650EE-BAD3-4B1A-9A4F-BA9EE4661011}" type="slidenum">
              <a:rPr lang="en-US" smtClean="0"/>
              <a:t>‹#›</a:t>
            </a:fld>
            <a:endParaRPr lang="en-US"/>
          </a:p>
        </p:txBody>
      </p:sp>
    </p:spTree>
    <p:extLst>
      <p:ext uri="{BB962C8B-B14F-4D97-AF65-F5344CB8AC3E}">
        <p14:creationId xmlns:p14="http://schemas.microsoft.com/office/powerpoint/2010/main" val="341194123"/>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9759" y="456187"/>
            <a:ext cx="8364902" cy="1515533"/>
          </a:xfrm>
        </p:spPr>
        <p:txBody>
          <a:bodyPr>
            <a:no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TRƯỜNG CAO ĐẲNG CÔNG NGHỆ THỦ ĐỨC</a:t>
            </a:r>
            <a:br>
              <a:rPr lang="en-US" sz="3600" b="1" dirty="0">
                <a:solidFill>
                  <a:srgbClr val="FF0000"/>
                </a:solidFill>
                <a:latin typeface="Times New Roman" panose="02020603050405020304" pitchFamily="18" charset="0"/>
                <a:cs typeface="Times New Roman" panose="02020603050405020304" pitchFamily="18" charset="0"/>
              </a:rPr>
            </a:br>
            <a:r>
              <a:rPr lang="en-US" sz="3600" b="1" dirty="0">
                <a:solidFill>
                  <a:srgbClr val="FF0000"/>
                </a:solidFill>
                <a:latin typeface="Times New Roman" panose="02020603050405020304" pitchFamily="18" charset="0"/>
                <a:cs typeface="Times New Roman" panose="02020603050405020304" pitchFamily="18" charset="0"/>
              </a:rPr>
              <a:t>2019 - 2020</a:t>
            </a:r>
          </a:p>
        </p:txBody>
      </p:sp>
      <p:sp>
        <p:nvSpPr>
          <p:cNvPr id="3" name="Subtitle 2"/>
          <p:cNvSpPr>
            <a:spLocks noGrp="1"/>
          </p:cNvSpPr>
          <p:nvPr>
            <p:ph type="subTitle" idx="1"/>
          </p:nvPr>
        </p:nvSpPr>
        <p:spPr>
          <a:xfrm>
            <a:off x="1876422" y="2353101"/>
            <a:ext cx="9308251" cy="4148060"/>
          </a:xfrm>
        </p:spPr>
        <p:txBody>
          <a:bodyPr>
            <a:normAutofit/>
          </a:bodyPr>
          <a:lstStyle/>
          <a:p>
            <a:r>
              <a:rPr lang="en-US" dirty="0">
                <a:solidFill>
                  <a:schemeClr val="bg1">
                    <a:lumMod val="95000"/>
                    <a:lumOff val="5000"/>
                  </a:schemeClr>
                </a:solidFill>
                <a:latin typeface="Times New Roman" panose="02020603050405020304" pitchFamily="18" charset="0"/>
                <a:cs typeface="Times New Roman" panose="02020603050405020304" pitchFamily="18" charset="0"/>
              </a:rPr>
              <a:t>Đề tài:                            </a:t>
            </a:r>
            <a:r>
              <a:rPr lang="en-US" sz="3200" b="1" dirty="0" err="1">
                <a:solidFill>
                  <a:schemeClr val="bg1">
                    <a:lumMod val="95000"/>
                    <a:lumOff val="5000"/>
                  </a:schemeClr>
                </a:solidFill>
                <a:latin typeface="Times New Roman" panose="02020603050405020304" pitchFamily="18" charset="0"/>
                <a:cs typeface="Times New Roman" panose="02020603050405020304" pitchFamily="18" charset="0"/>
              </a:rPr>
              <a:t>Quản</a:t>
            </a:r>
            <a:r>
              <a:rPr lang="en-US" sz="3200" b="1"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3200" b="1" dirty="0" err="1">
                <a:solidFill>
                  <a:schemeClr val="bg1">
                    <a:lumMod val="95000"/>
                    <a:lumOff val="5000"/>
                  </a:schemeClr>
                </a:solidFill>
                <a:latin typeface="Times New Roman" panose="02020603050405020304" pitchFamily="18" charset="0"/>
                <a:cs typeface="Times New Roman" panose="02020603050405020304" pitchFamily="18" charset="0"/>
              </a:rPr>
              <a:t>Lý</a:t>
            </a:r>
            <a:r>
              <a:rPr lang="en-US" sz="3200" b="1"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3200" b="1" dirty="0" err="1">
                <a:solidFill>
                  <a:schemeClr val="bg1">
                    <a:lumMod val="95000"/>
                    <a:lumOff val="5000"/>
                  </a:schemeClr>
                </a:solidFill>
                <a:latin typeface="Times New Roman" panose="02020603050405020304" pitchFamily="18" charset="0"/>
                <a:cs typeface="Times New Roman" panose="02020603050405020304" pitchFamily="18" charset="0"/>
              </a:rPr>
              <a:t>Học</a:t>
            </a:r>
            <a:r>
              <a:rPr lang="en-US" sz="3200" b="1"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3200" b="1" dirty="0" err="1">
                <a:solidFill>
                  <a:schemeClr val="bg1">
                    <a:lumMod val="95000"/>
                    <a:lumOff val="5000"/>
                  </a:schemeClr>
                </a:solidFill>
                <a:latin typeface="Times New Roman" panose="02020603050405020304" pitchFamily="18" charset="0"/>
                <a:cs typeface="Times New Roman" panose="02020603050405020304" pitchFamily="18" charset="0"/>
              </a:rPr>
              <a:t>Sinh</a:t>
            </a:r>
            <a:endParaRPr lang="en-US" sz="3200" b="1" dirty="0">
              <a:solidFill>
                <a:srgbClr val="FF0000"/>
              </a:solidFill>
              <a:latin typeface="Times New Roman" panose="02020603050405020304" pitchFamily="18" charset="0"/>
              <a:cs typeface="Times New Roman" panose="02020603050405020304" pitchFamily="18" charset="0"/>
            </a:endParaRPr>
          </a:p>
          <a:p>
            <a:endParaRPr lang="en-US" sz="3200" b="1" dirty="0">
              <a:solidFill>
                <a:srgbClr val="FF0000"/>
              </a:solidFill>
              <a:latin typeface="Times New Roman" panose="02020603050405020304" pitchFamily="18" charset="0"/>
              <a:cs typeface="Times New Roman" panose="02020603050405020304" pitchFamily="18" charset="0"/>
            </a:endParaRPr>
          </a:p>
          <a:p>
            <a:pPr algn="r"/>
            <a:r>
              <a:rPr lang="en-US" b="1" dirty="0">
                <a:solidFill>
                  <a:schemeClr val="bg1">
                    <a:lumMod val="95000"/>
                    <a:lumOff val="5000"/>
                  </a:schemeClr>
                </a:solidFill>
                <a:latin typeface="Times New Roman" panose="02020603050405020304" pitchFamily="18" charset="0"/>
                <a:cs typeface="Times New Roman" panose="02020603050405020304" pitchFamily="18" charset="0"/>
              </a:rPr>
              <a:t>Giảng viên: </a:t>
            </a:r>
            <a:r>
              <a:rPr lang="en-US" b="1" dirty="0" err="1">
                <a:solidFill>
                  <a:schemeClr val="bg1">
                    <a:lumMod val="95000"/>
                    <a:lumOff val="5000"/>
                  </a:schemeClr>
                </a:solidFill>
                <a:latin typeface="Times New Roman" panose="02020603050405020304" pitchFamily="18" charset="0"/>
                <a:cs typeface="Times New Roman" panose="02020603050405020304" pitchFamily="18" charset="0"/>
              </a:rPr>
              <a:t>Thầy</a:t>
            </a:r>
            <a:r>
              <a:rPr lang="en-US" b="1" dirty="0">
                <a:solidFill>
                  <a:schemeClr val="bg1">
                    <a:lumMod val="95000"/>
                    <a:lumOff val="5000"/>
                  </a:schemeClr>
                </a:solidFill>
                <a:latin typeface="Times New Roman" panose="02020603050405020304" pitchFamily="18" charset="0"/>
                <a:cs typeface="Times New Roman" panose="02020603050405020304" pitchFamily="18" charset="0"/>
              </a:rPr>
              <a:t> Tr</a:t>
            </a:r>
            <a:r>
              <a:rPr lang="vi-VN" b="1" dirty="0">
                <a:solidFill>
                  <a:schemeClr val="bg1">
                    <a:lumMod val="95000"/>
                    <a:lumOff val="5000"/>
                  </a:schemeClr>
                </a:solidFill>
                <a:latin typeface="Times New Roman" panose="02020603050405020304" pitchFamily="18" charset="0"/>
                <a:cs typeface="Times New Roman" panose="02020603050405020304" pitchFamily="18" charset="0"/>
              </a:rPr>
              <a:t>ư</a:t>
            </a:r>
            <a:r>
              <a:rPr lang="en-US" b="1" dirty="0" err="1">
                <a:solidFill>
                  <a:schemeClr val="bg1">
                    <a:lumMod val="95000"/>
                    <a:lumOff val="5000"/>
                  </a:schemeClr>
                </a:solidFill>
                <a:latin typeface="Times New Roman" panose="02020603050405020304" pitchFamily="18" charset="0"/>
                <a:cs typeface="Times New Roman" panose="02020603050405020304" pitchFamily="18" charset="0"/>
              </a:rPr>
              <a:t>ơng</a:t>
            </a:r>
            <a:r>
              <a:rPr lang="en-US" b="1"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b="1" dirty="0" err="1">
                <a:solidFill>
                  <a:schemeClr val="bg1">
                    <a:lumMod val="95000"/>
                    <a:lumOff val="5000"/>
                  </a:schemeClr>
                </a:solidFill>
                <a:latin typeface="Times New Roman" panose="02020603050405020304" pitchFamily="18" charset="0"/>
                <a:cs typeface="Times New Roman" panose="02020603050405020304" pitchFamily="18" charset="0"/>
              </a:rPr>
              <a:t>Bá</a:t>
            </a:r>
            <a:r>
              <a:rPr lang="en-US" b="1"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b="1" dirty="0" err="1">
                <a:solidFill>
                  <a:schemeClr val="bg1">
                    <a:lumMod val="95000"/>
                    <a:lumOff val="5000"/>
                  </a:schemeClr>
                </a:solidFill>
                <a:latin typeface="Times New Roman" panose="02020603050405020304" pitchFamily="18" charset="0"/>
                <a:cs typeface="Times New Roman" panose="02020603050405020304" pitchFamily="18" charset="0"/>
              </a:rPr>
              <a:t>Thái</a:t>
            </a:r>
            <a:endParaRPr lang="en-US" b="1" dirty="0">
              <a:solidFill>
                <a:schemeClr val="bg1">
                  <a:lumMod val="95000"/>
                  <a:lumOff val="5000"/>
                </a:schemeClr>
              </a:solidFill>
              <a:latin typeface="Times New Roman" panose="02020603050405020304" pitchFamily="18" charset="0"/>
              <a:cs typeface="Times New Roman" panose="02020603050405020304" pitchFamily="18" charset="0"/>
            </a:endParaRPr>
          </a:p>
          <a:p>
            <a:pPr algn="r"/>
            <a:endParaRPr lang="en-US" b="1" dirty="0">
              <a:solidFill>
                <a:schemeClr val="bg1">
                  <a:lumMod val="95000"/>
                  <a:lumOff val="5000"/>
                </a:schemeClr>
              </a:solidFill>
              <a:latin typeface="Times New Roman" panose="02020603050405020304" pitchFamily="18" charset="0"/>
              <a:cs typeface="Times New Roman" panose="02020603050405020304" pitchFamily="18" charset="0"/>
            </a:endParaRPr>
          </a:p>
          <a:p>
            <a:r>
              <a:rPr lang="en-US" b="1" dirty="0">
                <a:solidFill>
                  <a:schemeClr val="bg1">
                    <a:lumMod val="95000"/>
                    <a:lumOff val="5000"/>
                  </a:schemeClr>
                </a:solidFill>
                <a:latin typeface="Times New Roman" panose="02020603050405020304" pitchFamily="18" charset="0"/>
                <a:cs typeface="Times New Roman" panose="02020603050405020304" pitchFamily="18" charset="0"/>
              </a:rPr>
              <a:t>Sinh viên:</a:t>
            </a:r>
          </a:p>
          <a:p>
            <a:pPr marL="3543300" lvl="7" indent="-342900">
              <a:buFont typeface="Arial" panose="020B0604020202020204" pitchFamily="34" charset="0"/>
              <a:buChar char="•"/>
            </a:pPr>
            <a:r>
              <a:rPr lang="en-US" b="1" dirty="0" err="1">
                <a:solidFill>
                  <a:schemeClr val="bg1">
                    <a:lumMod val="95000"/>
                    <a:lumOff val="5000"/>
                  </a:schemeClr>
                </a:solidFill>
                <a:latin typeface="Times New Roman" panose="02020603050405020304" pitchFamily="18" charset="0"/>
                <a:cs typeface="Times New Roman" panose="02020603050405020304" pitchFamily="18" charset="0"/>
              </a:rPr>
              <a:t>Phạm</a:t>
            </a:r>
            <a:r>
              <a:rPr lang="en-US" b="1"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b="1" dirty="0" err="1">
                <a:solidFill>
                  <a:schemeClr val="bg1">
                    <a:lumMod val="95000"/>
                    <a:lumOff val="5000"/>
                  </a:schemeClr>
                </a:solidFill>
                <a:latin typeface="Times New Roman" panose="02020603050405020304" pitchFamily="18" charset="0"/>
                <a:cs typeface="Times New Roman" panose="02020603050405020304" pitchFamily="18" charset="0"/>
              </a:rPr>
              <a:t>Phong</a:t>
            </a:r>
            <a:endParaRPr lang="en-US" b="1" dirty="0">
              <a:solidFill>
                <a:schemeClr val="bg1">
                  <a:lumMod val="95000"/>
                  <a:lumOff val="5000"/>
                </a:schemeClr>
              </a:solidFill>
              <a:latin typeface="Times New Roman" panose="02020603050405020304" pitchFamily="18" charset="0"/>
              <a:cs typeface="Times New Roman" panose="02020603050405020304" pitchFamily="18" charset="0"/>
            </a:endParaRPr>
          </a:p>
          <a:p>
            <a:pPr marL="3543300" lvl="7" indent="-342900">
              <a:buFont typeface="Arial" panose="020B0604020202020204" pitchFamily="34" charset="0"/>
              <a:buChar char="•"/>
            </a:pPr>
            <a:r>
              <a:rPr lang="en-US" b="1" dirty="0" err="1">
                <a:solidFill>
                  <a:schemeClr val="bg1">
                    <a:lumMod val="95000"/>
                    <a:lumOff val="5000"/>
                  </a:schemeClr>
                </a:solidFill>
                <a:latin typeface="Times New Roman" panose="02020603050405020304" pitchFamily="18" charset="0"/>
                <a:cs typeface="Times New Roman" panose="02020603050405020304" pitchFamily="18" charset="0"/>
              </a:rPr>
              <a:t>Trần</a:t>
            </a:r>
            <a:r>
              <a:rPr lang="en-US" b="1"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b="1" dirty="0" err="1">
                <a:solidFill>
                  <a:schemeClr val="bg1">
                    <a:lumMod val="95000"/>
                    <a:lumOff val="5000"/>
                  </a:schemeClr>
                </a:solidFill>
                <a:latin typeface="Times New Roman" panose="02020603050405020304" pitchFamily="18" charset="0"/>
                <a:cs typeface="Times New Roman" panose="02020603050405020304" pitchFamily="18" charset="0"/>
              </a:rPr>
              <a:t>Xuân</a:t>
            </a:r>
            <a:r>
              <a:rPr lang="en-US" b="1"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b="1" dirty="0" err="1">
                <a:solidFill>
                  <a:schemeClr val="bg1">
                    <a:lumMod val="95000"/>
                    <a:lumOff val="5000"/>
                  </a:schemeClr>
                </a:solidFill>
                <a:latin typeface="Times New Roman" panose="02020603050405020304" pitchFamily="18" charset="0"/>
                <a:cs typeface="Times New Roman" panose="02020603050405020304" pitchFamily="18" charset="0"/>
              </a:rPr>
              <a:t>Quý</a:t>
            </a:r>
            <a:endParaRPr lang="en-US" b="1" dirty="0">
              <a:solidFill>
                <a:schemeClr val="bg1">
                  <a:lumMod val="95000"/>
                  <a:lumOff val="5000"/>
                </a:schemeClr>
              </a:solidFill>
              <a:latin typeface="Times New Roman" panose="02020603050405020304" pitchFamily="18" charset="0"/>
              <a:cs typeface="Times New Roman" panose="02020603050405020304" pitchFamily="18" charset="0"/>
            </a:endParaRPr>
          </a:p>
          <a:p>
            <a:pPr algn="r"/>
            <a:endParaRPr lang="en-US" b="1" dirty="0">
              <a:solidFill>
                <a:schemeClr val="bg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3283" y="221144"/>
            <a:ext cx="792088" cy="792088"/>
          </a:xfrm>
          <a:prstGeom prst="rect">
            <a:avLst/>
          </a:prstGeom>
        </p:spPr>
      </p:pic>
    </p:spTree>
    <p:extLst>
      <p:ext uri="{BB962C8B-B14F-4D97-AF65-F5344CB8AC3E}">
        <p14:creationId xmlns:p14="http://schemas.microsoft.com/office/powerpoint/2010/main" val="7856820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1774" y="-173219"/>
            <a:ext cx="9905998" cy="1478570"/>
          </a:xfrm>
        </p:spPr>
        <p:txBody>
          <a:bodyPr>
            <a:normAutofit/>
          </a:bodyPr>
          <a:lstStyle/>
          <a:p>
            <a:r>
              <a:rPr lang="en-US" sz="2800" dirty="0"/>
              <a:t>5. Màn </a:t>
            </a:r>
            <a:r>
              <a:rPr lang="en-US" sz="2800" dirty="0" err="1"/>
              <a:t>hình</a:t>
            </a:r>
            <a:r>
              <a:rPr lang="en-US" sz="2800" dirty="0"/>
              <a:t> </a:t>
            </a:r>
            <a:r>
              <a:rPr lang="en-US" sz="2800" dirty="0" err="1"/>
              <a:t>Môn</a:t>
            </a:r>
            <a:r>
              <a:rPr lang="en-US" sz="2800" dirty="0"/>
              <a:t> </a:t>
            </a:r>
            <a:r>
              <a:rPr lang="en-US" sz="2800" dirty="0" err="1"/>
              <a:t>học</a:t>
            </a:r>
            <a:endParaRPr lang="en-US" sz="2800" dirty="0"/>
          </a:p>
        </p:txBody>
      </p:sp>
    </p:spTree>
    <p:extLst>
      <p:ext uri="{BB962C8B-B14F-4D97-AF65-F5344CB8AC3E}">
        <p14:creationId xmlns:p14="http://schemas.microsoft.com/office/powerpoint/2010/main" val="133553437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950" y="-184370"/>
            <a:ext cx="9905998" cy="1478570"/>
          </a:xfrm>
        </p:spPr>
        <p:txBody>
          <a:bodyPr>
            <a:normAutofit/>
          </a:bodyPr>
          <a:lstStyle/>
          <a:p>
            <a:r>
              <a:rPr lang="en-US" sz="2800" dirty="0"/>
              <a:t>7. Màn hình thống kê</a:t>
            </a:r>
          </a:p>
        </p:txBody>
      </p:sp>
      <p:sp>
        <p:nvSpPr>
          <p:cNvPr id="3" name="TextBox 2">
            <a:extLst>
              <a:ext uri="{FF2B5EF4-FFF2-40B4-BE49-F238E27FC236}">
                <a16:creationId xmlns:a16="http://schemas.microsoft.com/office/drawing/2014/main" id="{B9FBA2AC-BBD8-4D0A-B803-8E18ABD1C9BD}"/>
              </a:ext>
            </a:extLst>
          </p:cNvPr>
          <p:cNvSpPr txBox="1"/>
          <p:nvPr/>
        </p:nvSpPr>
        <p:spPr>
          <a:xfrm>
            <a:off x="6096000" y="866272"/>
            <a:ext cx="3939099" cy="2246769"/>
          </a:xfrm>
          <a:prstGeom prst="rect">
            <a:avLst/>
          </a:prstGeom>
          <a:noFill/>
        </p:spPr>
        <p:txBody>
          <a:bodyPr wrap="square" rtlCol="0">
            <a:spAutoFit/>
          </a:bodyPr>
          <a:lstStyle/>
          <a:p>
            <a:r>
              <a:rPr lang="vi-VN" sz="2000" dirty="0">
                <a:solidFill>
                  <a:schemeClr val="bg1"/>
                </a:solidFill>
                <a:latin typeface="Arial" panose="020B0604020202020204" pitchFamily="34" charset="0"/>
                <a:cs typeface="Arial" panose="020B0604020202020204" pitchFamily="34" charset="0"/>
              </a:rPr>
              <a:t>Quy trình tính lương của nhân viên công ty được thực hiện sau mỗi tháng làm việc, mỗi tháng nhân viên làm việc sẽ được ghi nhận lại số ngày làm việc</a:t>
            </a:r>
            <a:r>
              <a:rPr lang="en-US" sz="2000" dirty="0">
                <a:solidFill>
                  <a:schemeClr val="bg1"/>
                </a:solidFill>
                <a:latin typeface="Arial" panose="020B0604020202020204" pitchFamily="34" charset="0"/>
                <a:cs typeface="Arial" panose="020B0604020202020204" pitchFamily="34" charset="0"/>
              </a:rPr>
              <a:t>,</a:t>
            </a:r>
            <a:r>
              <a:rPr lang="vi-VN" sz="2000" dirty="0">
                <a:solidFill>
                  <a:schemeClr val="bg1"/>
                </a:solidFill>
                <a:latin typeface="Arial" panose="020B0604020202020204" pitchFamily="34" charset="0"/>
                <a:cs typeface="Arial" panose="020B0604020202020204" pitchFamily="34" charset="0"/>
              </a:rPr>
              <a:t> thời gian làm việc</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số</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tiền</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tạm</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ứng</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nếu</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có</a:t>
            </a:r>
            <a:r>
              <a:rPr lang="en-US" sz="2000" dirty="0">
                <a:solidFill>
                  <a:schemeClr val="bg1"/>
                </a:solidFill>
                <a:latin typeface="Arial" panose="020B0604020202020204" pitchFamily="34" charset="0"/>
                <a:cs typeface="Arial" panose="020B0604020202020204" pitchFamily="34" charset="0"/>
              </a:rPr>
              <a:t>)</a:t>
            </a:r>
            <a:r>
              <a:rPr lang="vi-VN" sz="2000" dirty="0">
                <a:solidFill>
                  <a:schemeClr val="bg1"/>
                </a:solidFill>
                <a:latin typeface="Arial" panose="020B0604020202020204" pitchFamily="34" charset="0"/>
                <a:cs typeface="Arial" panose="020B0604020202020204" pitchFamily="34" charset="0"/>
              </a:rPr>
              <a:t> để tiến hành tính lương.</a:t>
            </a:r>
            <a:endParaRPr lang="en-US" sz="2000" dirty="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EE148A47-88EF-46DF-A8EE-9C466626503A}"/>
              </a:ext>
            </a:extLst>
          </p:cNvPr>
          <p:cNvSpPr txBox="1"/>
          <p:nvPr/>
        </p:nvSpPr>
        <p:spPr>
          <a:xfrm>
            <a:off x="6096000" y="3237128"/>
            <a:ext cx="3939099" cy="1015663"/>
          </a:xfrm>
          <a:prstGeom prst="rect">
            <a:avLst/>
          </a:prstGeom>
          <a:noFill/>
        </p:spPr>
        <p:txBody>
          <a:bodyPr wrap="square" rtlCol="0">
            <a:spAutoFit/>
          </a:bodyPr>
          <a:lstStyle/>
          <a:p>
            <a:r>
              <a:rPr lang="en-US" sz="2000" dirty="0" err="1">
                <a:solidFill>
                  <a:schemeClr val="bg1"/>
                </a:solidFill>
                <a:latin typeface="Arial" panose="020B0604020202020204" pitchFamily="34" charset="0"/>
                <a:cs typeface="Arial" panose="020B0604020202020204" pitchFamily="34" charset="0"/>
              </a:rPr>
              <a:t>Có</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thêm</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bộ</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phận</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lọc</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lương</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nhân</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viên</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theo</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tháng</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để</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người</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dùng</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có</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thể</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tìm</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kiếm</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tốt</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hơn</a:t>
            </a:r>
            <a:endParaRPr lang="en-US"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990665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3"/>
                                        </p:tgtEl>
                                      </p:cBhvr>
                                    </p:animEffect>
                                    <p:set>
                                      <p:cBhvr>
                                        <p:cTn id="17" dur="1" fill="hold">
                                          <p:stCondLst>
                                            <p:cond delay="499"/>
                                          </p:stCondLst>
                                        </p:cTn>
                                        <p:tgtEl>
                                          <p:spTgt spid="3"/>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8" grpId="0"/>
      <p:bldP spid="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1219" y="115502"/>
            <a:ext cx="9905998" cy="1239031"/>
          </a:xfrm>
        </p:spPr>
        <p:txBody>
          <a:bodyPr>
            <a:normAutofit/>
          </a:bodyPr>
          <a:lstStyle/>
          <a:p>
            <a:r>
              <a:rPr lang="en-US" sz="2800" dirty="0"/>
              <a:t>8. </a:t>
            </a:r>
            <a:r>
              <a:rPr lang="en-US" sz="2800" dirty="0">
                <a:cs typeface="Arial" panose="020B0604020202020204" pitchFamily="34" charset="0"/>
              </a:rPr>
              <a:t>Màn hình </a:t>
            </a:r>
            <a:r>
              <a:rPr lang="en-US" sz="2800" dirty="0" err="1">
                <a:cs typeface="Arial" panose="020B0604020202020204" pitchFamily="34" charset="0"/>
              </a:rPr>
              <a:t>liên</a:t>
            </a:r>
            <a:r>
              <a:rPr lang="en-US" sz="2800" dirty="0">
                <a:cs typeface="Arial" panose="020B0604020202020204" pitchFamily="34" charset="0"/>
              </a:rPr>
              <a:t> </a:t>
            </a:r>
            <a:r>
              <a:rPr lang="en-US" sz="2800" dirty="0" err="1">
                <a:cs typeface="Arial" panose="020B0604020202020204" pitchFamily="34" charset="0"/>
              </a:rPr>
              <a:t>h</a:t>
            </a:r>
            <a:r>
              <a:rPr lang="en-US" sz="2800" dirty="0" err="1">
                <a:latin typeface="Arial" panose="020B0604020202020204" pitchFamily="34" charset="0"/>
                <a:cs typeface="Arial" panose="020B0604020202020204" pitchFamily="34" charset="0"/>
              </a:rPr>
              <a:t>ệ</a:t>
            </a:r>
            <a:endParaRPr lang="en-US" sz="28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E01C892-90A7-4D2C-99D3-D51F5A1F1BE3}"/>
              </a:ext>
            </a:extLst>
          </p:cNvPr>
          <p:cNvPicPr>
            <a:picLocks noChangeAspect="1"/>
          </p:cNvPicPr>
          <p:nvPr/>
        </p:nvPicPr>
        <p:blipFill>
          <a:blip r:embed="rId2"/>
          <a:stretch>
            <a:fillRect/>
          </a:stretch>
        </p:blipFill>
        <p:spPr>
          <a:xfrm>
            <a:off x="5157063" y="1171653"/>
            <a:ext cx="2614309" cy="5373858"/>
          </a:xfrm>
          <a:prstGeom prst="rect">
            <a:avLst/>
          </a:prstGeom>
        </p:spPr>
      </p:pic>
    </p:spTree>
    <p:extLst>
      <p:ext uri="{BB962C8B-B14F-4D97-AF65-F5344CB8AC3E}">
        <p14:creationId xmlns:p14="http://schemas.microsoft.com/office/powerpoint/2010/main" val="120469409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4077" y="-262428"/>
            <a:ext cx="9905998" cy="1478570"/>
          </a:xfrm>
        </p:spPr>
        <p:txBody>
          <a:bodyPr/>
          <a:lstStyle/>
          <a:p>
            <a:r>
              <a:rPr lang="en-US" b="1" dirty="0">
                <a:solidFill>
                  <a:schemeClr val="bg1">
                    <a:lumMod val="95000"/>
                    <a:lumOff val="5000"/>
                  </a:schemeClr>
                </a:solidFill>
                <a:latin typeface="Times New Roman" panose="02020603050405020304" pitchFamily="18" charset="0"/>
                <a:cs typeface="Times New Roman" panose="02020603050405020304" pitchFamily="18" charset="0"/>
              </a:rPr>
              <a:t>vi. Các tiêu chí nhận xét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86155595"/>
              </p:ext>
            </p:extLst>
          </p:nvPr>
        </p:nvGraphicFramePr>
        <p:xfrm>
          <a:off x="1021925" y="763979"/>
          <a:ext cx="10287759" cy="5889271"/>
        </p:xfrm>
        <a:graphic>
          <a:graphicData uri="http://schemas.openxmlformats.org/drawingml/2006/table">
            <a:tbl>
              <a:tblPr firstRow="1" bandRow="1">
                <a:tableStyleId>{5C22544A-7EE6-4342-B048-85BDC9FD1C3A}</a:tableStyleId>
              </a:tblPr>
              <a:tblGrid>
                <a:gridCol w="3429253">
                  <a:extLst>
                    <a:ext uri="{9D8B030D-6E8A-4147-A177-3AD203B41FA5}">
                      <a16:colId xmlns:a16="http://schemas.microsoft.com/office/drawing/2014/main" val="20000"/>
                    </a:ext>
                  </a:extLst>
                </a:gridCol>
                <a:gridCol w="4817950">
                  <a:extLst>
                    <a:ext uri="{9D8B030D-6E8A-4147-A177-3AD203B41FA5}">
                      <a16:colId xmlns:a16="http://schemas.microsoft.com/office/drawing/2014/main" val="20001"/>
                    </a:ext>
                  </a:extLst>
                </a:gridCol>
                <a:gridCol w="2040556">
                  <a:extLst>
                    <a:ext uri="{9D8B030D-6E8A-4147-A177-3AD203B41FA5}">
                      <a16:colId xmlns:a16="http://schemas.microsoft.com/office/drawing/2014/main" val="20002"/>
                    </a:ext>
                  </a:extLst>
                </a:gridCol>
              </a:tblGrid>
              <a:tr h="462993">
                <a:tc>
                  <a:txBody>
                    <a:bodyPr/>
                    <a:lstStyle/>
                    <a:p>
                      <a:pPr algn="ctr"/>
                      <a:r>
                        <a:rPr lang="en-US" dirty="0"/>
                        <a:t>stt</a:t>
                      </a:r>
                    </a:p>
                  </a:txBody>
                  <a:tcPr/>
                </a:tc>
                <a:tc>
                  <a:txBody>
                    <a:bodyPr/>
                    <a:lstStyle/>
                    <a:p>
                      <a:pPr algn="ctr"/>
                      <a:r>
                        <a:rPr lang="en-US" dirty="0" err="1"/>
                        <a:t>Chức</a:t>
                      </a:r>
                      <a:r>
                        <a:rPr lang="en-US" dirty="0"/>
                        <a:t> </a:t>
                      </a:r>
                      <a:r>
                        <a:rPr lang="en-US" dirty="0" err="1"/>
                        <a:t>năng</a:t>
                      </a:r>
                      <a:endParaRPr lang="en-US" dirty="0"/>
                    </a:p>
                  </a:txBody>
                  <a:tcPr/>
                </a:tc>
                <a:tc>
                  <a:txBody>
                    <a:bodyPr/>
                    <a:lstStyle/>
                    <a:p>
                      <a:pPr algn="ctr"/>
                      <a:r>
                        <a:rPr lang="en-US" dirty="0"/>
                        <a:t>Điểm</a:t>
                      </a:r>
                    </a:p>
                  </a:txBody>
                  <a:tcPr/>
                </a:tc>
                <a:extLst>
                  <a:ext uri="{0D108BD9-81ED-4DB2-BD59-A6C34878D82A}">
                    <a16:rowId xmlns:a16="http://schemas.microsoft.com/office/drawing/2014/main" val="10000"/>
                  </a:ext>
                </a:extLst>
              </a:tr>
              <a:tr h="810238">
                <a:tc>
                  <a:txBody>
                    <a:bodyPr/>
                    <a:lstStyle/>
                    <a:p>
                      <a:r>
                        <a:rPr lang="en-US" dirty="0"/>
                        <a:t>1</a:t>
                      </a:r>
                    </a:p>
                  </a:txBody>
                  <a:tcPr/>
                </a:tc>
                <a:tc>
                  <a:txBody>
                    <a:bodyPr/>
                    <a:lstStyle/>
                    <a:p>
                      <a:r>
                        <a:rPr lang="en-US" dirty="0"/>
                        <a:t>- </a:t>
                      </a:r>
                      <a:r>
                        <a:rPr lang="en-US" dirty="0" err="1"/>
                        <a:t>Thêm</a:t>
                      </a:r>
                      <a:r>
                        <a:rPr lang="en-US" dirty="0"/>
                        <a:t>, xóa,</a:t>
                      </a:r>
                      <a:r>
                        <a:rPr lang="en-US" baseline="0" dirty="0"/>
                        <a:t> sửa, tìm kiếm, </a:t>
                      </a:r>
                      <a:r>
                        <a:rPr lang="en-US" baseline="0" dirty="0" err="1"/>
                        <a:t>hiển</a:t>
                      </a:r>
                      <a:r>
                        <a:rPr lang="en-US" baseline="0" dirty="0"/>
                        <a:t> </a:t>
                      </a:r>
                      <a:r>
                        <a:rPr lang="en-US" baseline="0" dirty="0" err="1"/>
                        <a:t>thị</a:t>
                      </a:r>
                      <a:endParaRPr lang="en-US" dirty="0"/>
                    </a:p>
                  </a:txBody>
                  <a:tcPr/>
                </a:tc>
                <a:tc>
                  <a:txBody>
                    <a:bodyPr/>
                    <a:lstStyle/>
                    <a:p>
                      <a:pPr algn="ctr"/>
                      <a:r>
                        <a:rPr lang="en-US" dirty="0"/>
                        <a:t>5 điểm</a:t>
                      </a:r>
                    </a:p>
                  </a:txBody>
                  <a:tcPr/>
                </a:tc>
                <a:extLst>
                  <a:ext uri="{0D108BD9-81ED-4DB2-BD59-A6C34878D82A}">
                    <a16:rowId xmlns:a16="http://schemas.microsoft.com/office/drawing/2014/main" val="10001"/>
                  </a:ext>
                </a:extLst>
              </a:tr>
              <a:tr h="494234">
                <a:tc>
                  <a:txBody>
                    <a:bodyPr/>
                    <a:lstStyle/>
                    <a:p>
                      <a:r>
                        <a:rPr lang="en-US"/>
                        <a:t>2</a:t>
                      </a:r>
                    </a:p>
                  </a:txBody>
                  <a:tcPr/>
                </a:tc>
                <a:tc>
                  <a:txBody>
                    <a:bodyPr/>
                    <a:lstStyle/>
                    <a:p>
                      <a:r>
                        <a:rPr lang="en-US" dirty="0"/>
                        <a:t>- </a:t>
                      </a:r>
                      <a:r>
                        <a:rPr lang="en-US" dirty="0" err="1"/>
                        <a:t>Liên</a:t>
                      </a:r>
                      <a:r>
                        <a:rPr lang="en-US" dirty="0"/>
                        <a:t> </a:t>
                      </a:r>
                      <a:r>
                        <a:rPr lang="en-US" dirty="0" err="1"/>
                        <a:t>kết</a:t>
                      </a:r>
                      <a:r>
                        <a:rPr lang="en-US" dirty="0"/>
                        <a:t> </a:t>
                      </a:r>
                      <a:r>
                        <a:rPr lang="en-US" dirty="0" err="1"/>
                        <a:t>các</a:t>
                      </a:r>
                      <a:r>
                        <a:rPr lang="en-US" dirty="0"/>
                        <a:t> </a:t>
                      </a:r>
                      <a:r>
                        <a:rPr lang="en-US" dirty="0" err="1"/>
                        <a:t>bảng</a:t>
                      </a:r>
                      <a:r>
                        <a:rPr lang="en-US" dirty="0"/>
                        <a:t> </a:t>
                      </a:r>
                      <a:r>
                        <a:rPr lang="en-US" dirty="0" err="1"/>
                        <a:t>bằng</a:t>
                      </a:r>
                      <a:r>
                        <a:rPr lang="en-US" dirty="0"/>
                        <a:t> spinner</a:t>
                      </a:r>
                    </a:p>
                  </a:txBody>
                  <a:tcPr/>
                </a:tc>
                <a:tc>
                  <a:txBody>
                    <a:bodyPr/>
                    <a:lstStyle/>
                    <a:p>
                      <a:pPr algn="ctr"/>
                      <a:r>
                        <a:rPr lang="en-US"/>
                        <a:t>1 điểm</a:t>
                      </a:r>
                    </a:p>
                  </a:txBody>
                  <a:tcPr/>
                </a:tc>
                <a:extLst>
                  <a:ext uri="{0D108BD9-81ED-4DB2-BD59-A6C34878D82A}">
                    <a16:rowId xmlns:a16="http://schemas.microsoft.com/office/drawing/2014/main" val="10002"/>
                  </a:ext>
                </a:extLst>
              </a:tr>
              <a:tr h="810238">
                <a:tc>
                  <a:txBody>
                    <a:bodyPr/>
                    <a:lstStyle/>
                    <a:p>
                      <a:r>
                        <a:rPr lang="en-US"/>
                        <a:t>3</a:t>
                      </a:r>
                    </a:p>
                  </a:txBody>
                  <a:tcPr/>
                </a:tc>
                <a:tc>
                  <a:txBody>
                    <a:bodyPr/>
                    <a:lstStyle/>
                    <a:p>
                      <a:r>
                        <a:rPr lang="en-US" dirty="0"/>
                        <a:t>- </a:t>
                      </a:r>
                      <a:r>
                        <a:rPr lang="en-US" dirty="0" err="1"/>
                        <a:t>Hiệu</a:t>
                      </a:r>
                      <a:r>
                        <a:rPr lang="en-US" dirty="0"/>
                        <a:t> </a:t>
                      </a:r>
                      <a:r>
                        <a:rPr lang="en-US" dirty="0" err="1"/>
                        <a:t>ứng</a:t>
                      </a:r>
                      <a:r>
                        <a:rPr lang="en-US" baseline="0" dirty="0"/>
                        <a:t> Animation </a:t>
                      </a:r>
                    </a:p>
                    <a:p>
                      <a:r>
                        <a:rPr lang="en-US" baseline="0" dirty="0"/>
                        <a:t>- UI </a:t>
                      </a:r>
                      <a:r>
                        <a:rPr lang="en-US" baseline="0" dirty="0" err="1"/>
                        <a:t>đẹp</a:t>
                      </a:r>
                      <a:endParaRPr lang="en-US" dirty="0"/>
                    </a:p>
                  </a:txBody>
                  <a:tcPr/>
                </a:tc>
                <a:tc>
                  <a:txBody>
                    <a:bodyPr/>
                    <a:lstStyle/>
                    <a:p>
                      <a:pPr algn="ctr"/>
                      <a:r>
                        <a:rPr lang="en-US"/>
                        <a:t>1 điểm</a:t>
                      </a:r>
                    </a:p>
                  </a:txBody>
                  <a:tcPr/>
                </a:tc>
                <a:extLst>
                  <a:ext uri="{0D108BD9-81ED-4DB2-BD59-A6C34878D82A}">
                    <a16:rowId xmlns:a16="http://schemas.microsoft.com/office/drawing/2014/main" val="10003"/>
                  </a:ext>
                </a:extLst>
              </a:tr>
              <a:tr h="1691092">
                <a:tc>
                  <a:txBody>
                    <a:bodyPr/>
                    <a:lstStyle/>
                    <a:p>
                      <a:r>
                        <a:rPr lang="en-US" dirty="0"/>
                        <a:t>4</a:t>
                      </a:r>
                    </a:p>
                  </a:txBody>
                  <a:tcPr/>
                </a:tc>
                <a:tc>
                  <a:txBody>
                    <a:bodyPr/>
                    <a:lstStyle/>
                    <a:p>
                      <a:r>
                        <a:rPr lang="en-US" dirty="0"/>
                        <a:t>- </a:t>
                      </a:r>
                      <a:r>
                        <a:rPr lang="en-US" dirty="0" err="1"/>
                        <a:t>Có</a:t>
                      </a:r>
                      <a:r>
                        <a:rPr lang="en-US" baseline="0" dirty="0"/>
                        <a:t> tính </a:t>
                      </a:r>
                      <a:r>
                        <a:rPr lang="en-US" baseline="0" dirty="0" err="1"/>
                        <a:t>ứng</a:t>
                      </a:r>
                      <a:r>
                        <a:rPr lang="en-US" baseline="0" dirty="0"/>
                        <a:t> </a:t>
                      </a:r>
                      <a:r>
                        <a:rPr lang="en-US" baseline="0" dirty="0" err="1"/>
                        <a:t>dụng</a:t>
                      </a:r>
                      <a:endParaRPr lang="en-US" baseline="0" dirty="0"/>
                    </a:p>
                    <a:p>
                      <a:r>
                        <a:rPr lang="en-US" baseline="0" dirty="0"/>
                        <a:t>- Custom </a:t>
                      </a:r>
                      <a:r>
                        <a:rPr lang="en-US" baseline="0" dirty="0" err="1"/>
                        <a:t>spinner:chọn</a:t>
                      </a:r>
                      <a:r>
                        <a:rPr lang="en-US" baseline="0" dirty="0"/>
                        <a:t> </a:t>
                      </a:r>
                      <a:r>
                        <a:rPr lang="en-US" baseline="0" dirty="0" err="1"/>
                        <a:t>tên</a:t>
                      </a:r>
                      <a:r>
                        <a:rPr lang="en-US" baseline="0" dirty="0"/>
                        <a:t> </a:t>
                      </a:r>
                      <a:r>
                        <a:rPr lang="en-US" baseline="0" dirty="0" err="1"/>
                        <a:t>phòng</a:t>
                      </a:r>
                      <a:r>
                        <a:rPr lang="en-US" baseline="0" dirty="0"/>
                        <a:t> </a:t>
                      </a:r>
                      <a:r>
                        <a:rPr lang="en-US" baseline="0" dirty="0" err="1"/>
                        <a:t>nhưng</a:t>
                      </a:r>
                      <a:r>
                        <a:rPr lang="en-US" baseline="0" dirty="0"/>
                        <a:t> </a:t>
                      </a:r>
                      <a:r>
                        <a:rPr lang="en-US" baseline="0" dirty="0" err="1"/>
                        <a:t>lưu</a:t>
                      </a:r>
                      <a:r>
                        <a:rPr lang="en-US" baseline="0" dirty="0"/>
                        <a:t> </a:t>
                      </a:r>
                      <a:r>
                        <a:rPr lang="en-US" baseline="0" dirty="0" err="1"/>
                        <a:t>mã</a:t>
                      </a:r>
                      <a:r>
                        <a:rPr lang="en-US" baseline="0" dirty="0"/>
                        <a:t> </a:t>
                      </a:r>
                      <a:r>
                        <a:rPr lang="en-US" baseline="0" dirty="0" err="1"/>
                        <a:t>phòng</a:t>
                      </a:r>
                      <a:r>
                        <a:rPr lang="en-US" baseline="0" dirty="0"/>
                        <a:t> </a:t>
                      </a:r>
                      <a:r>
                        <a:rPr lang="en-US" baseline="0" dirty="0" err="1"/>
                        <a:t>vào</a:t>
                      </a:r>
                      <a:r>
                        <a:rPr lang="en-US" baseline="0" dirty="0"/>
                        <a:t> </a:t>
                      </a:r>
                      <a:r>
                        <a:rPr lang="en-US" baseline="0" dirty="0" err="1"/>
                        <a:t>cơ</a:t>
                      </a:r>
                      <a:r>
                        <a:rPr lang="en-US" baseline="0" dirty="0"/>
                        <a:t> </a:t>
                      </a:r>
                      <a:r>
                        <a:rPr lang="en-US" baseline="0" dirty="0" err="1"/>
                        <a:t>sở</a:t>
                      </a:r>
                      <a:r>
                        <a:rPr lang="en-US" baseline="0" dirty="0"/>
                        <a:t> </a:t>
                      </a:r>
                      <a:r>
                        <a:rPr lang="en-US" baseline="0" dirty="0" err="1"/>
                        <a:t>dữ</a:t>
                      </a:r>
                      <a:r>
                        <a:rPr lang="en-US" baseline="0" dirty="0"/>
                        <a:t> </a:t>
                      </a:r>
                      <a:r>
                        <a:rPr lang="en-US" baseline="0" dirty="0" err="1"/>
                        <a:t>liệu</a:t>
                      </a:r>
                      <a:endParaRPr lang="en-US" baseline="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1 </a:t>
                      </a:r>
                      <a:r>
                        <a:rPr lang="en-US" dirty="0" err="1"/>
                        <a:t>điểm</a:t>
                      </a:r>
                      <a:endParaRPr lang="en-US" dirty="0"/>
                    </a:p>
                    <a:p>
                      <a:pPr algn="ctr"/>
                      <a:endParaRPr lang="en-US" dirty="0"/>
                    </a:p>
                  </a:txBody>
                  <a:tcPr/>
                </a:tc>
                <a:extLst>
                  <a:ext uri="{0D108BD9-81ED-4DB2-BD59-A6C34878D82A}">
                    <a16:rowId xmlns:a16="http://schemas.microsoft.com/office/drawing/2014/main" val="10006"/>
                  </a:ext>
                </a:extLst>
              </a:tr>
              <a:tr h="810238">
                <a:tc>
                  <a:txBody>
                    <a:bodyPr/>
                    <a:lstStyle/>
                    <a:p>
                      <a:r>
                        <a:rPr lang="en-US" dirty="0"/>
                        <a:t>5</a:t>
                      </a:r>
                    </a:p>
                  </a:txBody>
                  <a:tcPr/>
                </a:tc>
                <a:tc>
                  <a:txBody>
                    <a:bodyPr/>
                    <a:lstStyle/>
                    <a:p>
                      <a:r>
                        <a:rPr lang="en-US" dirty="0"/>
                        <a:t>- </a:t>
                      </a:r>
                      <a:r>
                        <a:rPr lang="en-US" dirty="0" err="1"/>
                        <a:t>Thêm</a:t>
                      </a:r>
                      <a:r>
                        <a:rPr lang="en-US" dirty="0"/>
                        <a:t> </a:t>
                      </a:r>
                      <a:r>
                        <a:rPr lang="en-US" dirty="0" err="1"/>
                        <a:t>hình</a:t>
                      </a:r>
                      <a:r>
                        <a:rPr lang="en-US" dirty="0"/>
                        <a:t> </a:t>
                      </a:r>
                      <a:r>
                        <a:rPr lang="en-US" dirty="0" err="1"/>
                        <a:t>nhân</a:t>
                      </a:r>
                      <a:r>
                        <a:rPr lang="en-US" dirty="0"/>
                        <a:t> </a:t>
                      </a:r>
                      <a:r>
                        <a:rPr lang="en-US" dirty="0" err="1"/>
                        <a:t>viên</a:t>
                      </a:r>
                      <a:r>
                        <a:rPr lang="en-US" dirty="0"/>
                        <a:t> </a:t>
                      </a:r>
                      <a:r>
                        <a:rPr lang="en-US" dirty="0" err="1"/>
                        <a:t>bằng</a:t>
                      </a:r>
                      <a:r>
                        <a:rPr lang="en-US" dirty="0"/>
                        <a:t> camera </a:t>
                      </a:r>
                      <a:r>
                        <a:rPr lang="en-US" dirty="0" err="1"/>
                        <a:t>hoặc</a:t>
                      </a:r>
                      <a:r>
                        <a:rPr lang="en-US" dirty="0"/>
                        <a:t> </a:t>
                      </a:r>
                      <a:r>
                        <a:rPr lang="en-US" dirty="0" err="1"/>
                        <a:t>chọn</a:t>
                      </a:r>
                      <a:r>
                        <a:rPr lang="en-US" dirty="0"/>
                        <a:t> </a:t>
                      </a:r>
                      <a:r>
                        <a:rPr lang="en-US" dirty="0" err="1"/>
                        <a:t>trong</a:t>
                      </a:r>
                      <a:r>
                        <a:rPr lang="en-US" dirty="0"/>
                        <a:t> gallery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1 </a:t>
                      </a:r>
                      <a:r>
                        <a:rPr lang="en-US" dirty="0" err="1"/>
                        <a:t>điểm</a:t>
                      </a:r>
                      <a:endParaRPr lang="en-US" dirty="0"/>
                    </a:p>
                    <a:p>
                      <a:pPr algn="ctr"/>
                      <a:endParaRPr lang="en-US" dirty="0"/>
                    </a:p>
                  </a:txBody>
                  <a:tcPr/>
                </a:tc>
                <a:extLst>
                  <a:ext uri="{0D108BD9-81ED-4DB2-BD59-A6C34878D82A}">
                    <a16:rowId xmlns:a16="http://schemas.microsoft.com/office/drawing/2014/main" val="10007"/>
                  </a:ext>
                </a:extLst>
              </a:tr>
              <a:tr h="810238">
                <a:tc>
                  <a:txBody>
                    <a:bodyPr/>
                    <a:lstStyle/>
                    <a:p>
                      <a:r>
                        <a:rPr lang="en-US" dirty="0"/>
                        <a:t>6</a:t>
                      </a:r>
                    </a:p>
                  </a:txBody>
                  <a:tcPr/>
                </a:tc>
                <a:tc>
                  <a:txBody>
                    <a:bodyPr/>
                    <a:lstStyle/>
                    <a:p>
                      <a:pPr marL="285750" indent="-285750">
                        <a:buFontTx/>
                        <a:buChar char="-"/>
                      </a:pPr>
                      <a:r>
                        <a:rPr lang="en-US" dirty="0" err="1"/>
                        <a:t>Thống</a:t>
                      </a:r>
                      <a:r>
                        <a:rPr lang="en-US" baseline="0" dirty="0"/>
                        <a:t> </a:t>
                      </a:r>
                      <a:r>
                        <a:rPr lang="en-US" baseline="0" dirty="0" err="1"/>
                        <a:t>kê</a:t>
                      </a:r>
                      <a:endParaRPr lang="en-US" baseline="0" dirty="0"/>
                    </a:p>
                    <a:p>
                      <a:pPr marL="285750" indent="-285750">
                        <a:buFontTx/>
                        <a:buChar char="-"/>
                      </a:pPr>
                      <a:r>
                        <a:rPr lang="en-US" baseline="0" dirty="0" err="1"/>
                        <a:t>biểu</a:t>
                      </a:r>
                      <a:r>
                        <a:rPr lang="en-US" baseline="0" dirty="0"/>
                        <a:t> đồ</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1 điểm</a:t>
                      </a:r>
                    </a:p>
                    <a:p>
                      <a:pPr algn="ctr"/>
                      <a:endParaRPr lang="en-US" dirty="0"/>
                    </a:p>
                  </a:txBody>
                  <a:tcPr/>
                </a:tc>
                <a:extLst>
                  <a:ext uri="{0D108BD9-81ED-4DB2-BD59-A6C34878D82A}">
                    <a16:rowId xmlns:a16="http://schemas.microsoft.com/office/drawing/2014/main" val="2424370451"/>
                  </a:ext>
                </a:extLst>
              </a:tr>
            </a:tbl>
          </a:graphicData>
        </a:graphic>
      </p:graphicFrame>
    </p:spTree>
    <p:extLst>
      <p:ext uri="{BB962C8B-B14F-4D97-AF65-F5344CB8AC3E}">
        <p14:creationId xmlns:p14="http://schemas.microsoft.com/office/powerpoint/2010/main" val="2305568298"/>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2781" y="404180"/>
            <a:ext cx="10489310" cy="1478570"/>
          </a:xfrm>
        </p:spPr>
        <p:txBody>
          <a:bodyPr/>
          <a:lstStyle/>
          <a:p>
            <a:pPr algn="ctr"/>
            <a:r>
              <a:rPr lang="en-US" b="1" dirty="0">
                <a:solidFill>
                  <a:schemeClr val="bg1">
                    <a:lumMod val="95000"/>
                    <a:lumOff val="5000"/>
                  </a:schemeClr>
                </a:solidFill>
              </a:rPr>
              <a:t>Thanks For watching</a:t>
            </a:r>
          </a:p>
        </p:txBody>
      </p:sp>
      <p:pic>
        <p:nvPicPr>
          <p:cNvPr id="5" name="Picture 4">
            <a:extLst>
              <a:ext uri="{FF2B5EF4-FFF2-40B4-BE49-F238E27FC236}">
                <a16:creationId xmlns:a16="http://schemas.microsoft.com/office/drawing/2014/main" id="{B9294C77-41FE-421E-92DB-D38DCEE8F1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309" y="1882750"/>
            <a:ext cx="9129933" cy="4771268"/>
          </a:xfrm>
          <a:prstGeom prst="rect">
            <a:avLst/>
          </a:prstGeom>
        </p:spPr>
      </p:pic>
    </p:spTree>
    <p:extLst>
      <p:ext uri="{BB962C8B-B14F-4D97-AF65-F5344CB8AC3E}">
        <p14:creationId xmlns:p14="http://schemas.microsoft.com/office/powerpoint/2010/main" val="39923814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repeatCount="indefinite" fill="hold" nodeType="withEffect">
                                  <p:stCondLst>
                                    <p:cond delay="0"/>
                                  </p:stCondLst>
                                  <p:endCondLst>
                                    <p:cond evt="onNext" delay="0">
                                      <p:tgtEl>
                                        <p:sldTgt/>
                                      </p:tgtEl>
                                    </p:cond>
                                  </p:endCondLst>
                                  <p:iterate type="lt">
                                    <p:tmPct val="10000"/>
                                  </p:iterate>
                                  <p:childTnLst>
                                    <p:animMotion origin="layout" path="M 5E-6 3.33333E-6 L 5E-6 -0.07223 " pathEditMode="relative" rAng="0" ptsTypes="AA">
                                      <p:cBhvr>
                                        <p:cTn id="6" dur="250" accel="50000" decel="50000" autoRev="1" fill="hold">
                                          <p:stCondLst>
                                            <p:cond delay="0"/>
                                          </p:stCondLst>
                                        </p:cTn>
                                        <p:tgtEl>
                                          <p:spTgt spid="4"/>
                                        </p:tgtEl>
                                        <p:attrNameLst>
                                          <p:attrName>ppt_x</p:attrName>
                                          <p:attrName>ppt_y</p:attrName>
                                        </p:attrNameLst>
                                      </p:cBhvr>
                                      <p:rCtr x="0" y="-3611"/>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12007" y="3643921"/>
            <a:ext cx="10266208" cy="2723426"/>
          </a:xfrm>
        </p:spPr>
        <p:txBody>
          <a:bodyPr>
            <a:normAutofit/>
          </a:bodyPr>
          <a:lstStyle/>
          <a:p>
            <a:r>
              <a:rPr lang="en-US" sz="2800" b="1" dirty="0">
                <a:latin typeface="Times New Roman" panose="02020603050405020304" pitchFamily="18" charset="0"/>
                <a:cs typeface="Times New Roman" panose="02020603050405020304" pitchFamily="18" charset="0"/>
              </a:rPr>
              <a:t>I.	Giới thiệu</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II.	Cấu trúc dữ liệu</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iii.	Giao diện và chức năng</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IV.	Các tiêu chí nhân xét của giáo viên</a:t>
            </a:r>
          </a:p>
        </p:txBody>
      </p:sp>
      <p:pic>
        <p:nvPicPr>
          <p:cNvPr id="3" name="Picture 2">
            <a:extLst>
              <a:ext uri="{FF2B5EF4-FFF2-40B4-BE49-F238E27FC236}">
                <a16:creationId xmlns:a16="http://schemas.microsoft.com/office/drawing/2014/main" id="{44F57CE0-250B-4C44-93DF-4E0C339370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086" y="149468"/>
            <a:ext cx="11867859" cy="6535039"/>
          </a:xfrm>
          <a:prstGeom prst="rect">
            <a:avLst/>
          </a:prstGeom>
        </p:spPr>
      </p:pic>
      <p:sp>
        <p:nvSpPr>
          <p:cNvPr id="6" name="TextBox 5">
            <a:extLst>
              <a:ext uri="{FF2B5EF4-FFF2-40B4-BE49-F238E27FC236}">
                <a16:creationId xmlns:a16="http://schemas.microsoft.com/office/drawing/2014/main" id="{CA9BB339-02FE-445F-A4DC-F5EDE4E1B475}"/>
              </a:ext>
            </a:extLst>
          </p:cNvPr>
          <p:cNvSpPr txBox="1"/>
          <p:nvPr/>
        </p:nvSpPr>
        <p:spPr>
          <a:xfrm>
            <a:off x="5613010" y="1434906"/>
            <a:ext cx="3727938" cy="646331"/>
          </a:xfrm>
          <a:prstGeom prst="rect">
            <a:avLst/>
          </a:prstGeom>
          <a:noFill/>
        </p:spPr>
        <p:txBody>
          <a:bodyPr wrap="square" rtlCol="0">
            <a:spAutoFit/>
          </a:bodyPr>
          <a:lstStyle/>
          <a:p>
            <a:r>
              <a:rPr lang="en-US" sz="3600" b="1" dirty="0" err="1">
                <a:solidFill>
                  <a:srgbClr val="95340F"/>
                </a:solidFill>
                <a:effectLst>
                  <a:outerShdw blurRad="38100" dist="38100" dir="2700000" algn="tl">
                    <a:srgbClr val="000000">
                      <a:alpha val="43137"/>
                    </a:srgbClr>
                  </a:outerShdw>
                </a:effectLst>
              </a:rPr>
              <a:t>Quản</a:t>
            </a:r>
            <a:r>
              <a:rPr lang="en-US" sz="3600" b="1" dirty="0">
                <a:solidFill>
                  <a:srgbClr val="95340F"/>
                </a:solidFill>
                <a:effectLst>
                  <a:outerShdw blurRad="38100" dist="38100" dir="2700000" algn="tl">
                    <a:srgbClr val="000000">
                      <a:alpha val="43137"/>
                    </a:srgbClr>
                  </a:outerShdw>
                </a:effectLst>
              </a:rPr>
              <a:t> </a:t>
            </a:r>
            <a:r>
              <a:rPr lang="en-US" sz="3600" b="1" dirty="0" err="1">
                <a:solidFill>
                  <a:srgbClr val="95340F"/>
                </a:solidFill>
                <a:effectLst>
                  <a:outerShdw blurRad="38100" dist="38100" dir="2700000" algn="tl">
                    <a:srgbClr val="000000">
                      <a:alpha val="43137"/>
                    </a:srgbClr>
                  </a:outerShdw>
                </a:effectLst>
              </a:rPr>
              <a:t>Lý</a:t>
            </a:r>
            <a:r>
              <a:rPr lang="en-US" sz="3600" b="1" dirty="0">
                <a:solidFill>
                  <a:srgbClr val="95340F"/>
                </a:solidFill>
                <a:effectLst>
                  <a:outerShdw blurRad="38100" dist="38100" dir="2700000" algn="tl">
                    <a:srgbClr val="000000">
                      <a:alpha val="43137"/>
                    </a:srgbClr>
                  </a:outerShdw>
                </a:effectLst>
              </a:rPr>
              <a:t> </a:t>
            </a:r>
            <a:r>
              <a:rPr lang="en-US" sz="3600" b="1" dirty="0" err="1">
                <a:solidFill>
                  <a:srgbClr val="95340F"/>
                </a:solidFill>
                <a:effectLst>
                  <a:outerShdw blurRad="38100" dist="38100" dir="2700000" algn="tl">
                    <a:srgbClr val="000000">
                      <a:alpha val="43137"/>
                    </a:srgbClr>
                  </a:outerShdw>
                </a:effectLst>
              </a:rPr>
              <a:t>Học</a:t>
            </a:r>
            <a:r>
              <a:rPr lang="en-US" sz="3600" b="1" dirty="0">
                <a:solidFill>
                  <a:srgbClr val="95340F"/>
                </a:solidFill>
                <a:effectLst>
                  <a:outerShdw blurRad="38100" dist="38100" dir="2700000" algn="tl">
                    <a:srgbClr val="000000">
                      <a:alpha val="43137"/>
                    </a:srgbClr>
                  </a:outerShdw>
                </a:effectLst>
              </a:rPr>
              <a:t> </a:t>
            </a:r>
            <a:r>
              <a:rPr lang="en-US" sz="3600" b="1" dirty="0" err="1">
                <a:solidFill>
                  <a:srgbClr val="95340F"/>
                </a:solidFill>
                <a:effectLst>
                  <a:outerShdw blurRad="38100" dist="38100" dir="2700000" algn="tl">
                    <a:srgbClr val="000000">
                      <a:alpha val="43137"/>
                    </a:srgbClr>
                  </a:outerShdw>
                </a:effectLst>
              </a:rPr>
              <a:t>Sinh</a:t>
            </a:r>
            <a:endParaRPr lang="vi-VN" sz="3600" b="1" dirty="0">
              <a:solidFill>
                <a:srgbClr val="95340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4080675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95494"/>
            <a:ext cx="9905998" cy="1478570"/>
          </a:xfrm>
        </p:spPr>
        <p:txBody>
          <a:bodyPr/>
          <a:lstStyle/>
          <a:p>
            <a:r>
              <a:rPr lang="en-US" b="1" dirty="0">
                <a:solidFill>
                  <a:schemeClr val="bg1">
                    <a:lumMod val="95000"/>
                    <a:lumOff val="5000"/>
                  </a:schemeClr>
                </a:solidFill>
                <a:latin typeface="Times New Roman" panose="02020603050405020304" pitchFamily="18" charset="0"/>
                <a:cs typeface="Times New Roman" panose="02020603050405020304" pitchFamily="18" charset="0"/>
              </a:rPr>
              <a:t>i. giới thiệu</a:t>
            </a:r>
          </a:p>
        </p:txBody>
      </p:sp>
      <p:sp>
        <p:nvSpPr>
          <p:cNvPr id="3" name="Content Placeholder 2"/>
          <p:cNvSpPr>
            <a:spLocks noGrp="1"/>
          </p:cNvSpPr>
          <p:nvPr>
            <p:ph idx="1"/>
          </p:nvPr>
        </p:nvSpPr>
        <p:spPr>
          <a:xfrm>
            <a:off x="1141412" y="1874064"/>
            <a:ext cx="9905999" cy="4437526"/>
          </a:xfrm>
        </p:spPr>
        <p:txBody>
          <a:bodyPr/>
          <a:lstStyle/>
          <a:p>
            <a:r>
              <a:rPr lang="en-US" dirty="0"/>
              <a:t>Đây là ứng dụng dùng </a:t>
            </a:r>
            <a:r>
              <a:rPr lang="en-US" dirty="0" err="1"/>
              <a:t>để</a:t>
            </a:r>
            <a:r>
              <a:rPr lang="en-US" b="1" dirty="0"/>
              <a:t> </a:t>
            </a:r>
            <a:r>
              <a:rPr lang="en-US" dirty="0" err="1"/>
              <a:t>quản</a:t>
            </a:r>
            <a:r>
              <a:rPr lang="en-US" dirty="0"/>
              <a:t> </a:t>
            </a:r>
            <a:r>
              <a:rPr lang="en-US" dirty="0" err="1"/>
              <a:t>lý</a:t>
            </a:r>
            <a:r>
              <a:rPr lang="en-US" dirty="0"/>
              <a:t> </a:t>
            </a:r>
            <a:r>
              <a:rPr lang="en-US" dirty="0" err="1"/>
              <a:t>học</a:t>
            </a:r>
            <a:r>
              <a:rPr lang="en-US" dirty="0"/>
              <a:t> </a:t>
            </a:r>
            <a:r>
              <a:rPr lang="en-US" dirty="0" err="1"/>
              <a:t>sinh</a:t>
            </a:r>
            <a:endParaRPr lang="en-US" dirty="0"/>
          </a:p>
          <a:p>
            <a:r>
              <a:rPr lang="en-US" dirty="0" err="1"/>
              <a:t>Giúp</a:t>
            </a:r>
            <a:r>
              <a:rPr lang="en-US" dirty="0"/>
              <a:t> </a:t>
            </a:r>
            <a:r>
              <a:rPr lang="en-US" dirty="0" err="1"/>
              <a:t>giáo</a:t>
            </a:r>
            <a:r>
              <a:rPr lang="en-US" dirty="0"/>
              <a:t> </a:t>
            </a:r>
            <a:r>
              <a:rPr lang="en-US" dirty="0" err="1"/>
              <a:t>viên</a:t>
            </a:r>
            <a:r>
              <a:rPr lang="en-US" dirty="0"/>
              <a:t> </a:t>
            </a:r>
            <a:r>
              <a:rPr lang="en-US" dirty="0" err="1"/>
              <a:t>dễ</a:t>
            </a:r>
            <a:r>
              <a:rPr lang="en-US" dirty="0"/>
              <a:t> dàng quản lý thông tin </a:t>
            </a:r>
            <a:r>
              <a:rPr lang="en-US" dirty="0" err="1"/>
              <a:t>của</a:t>
            </a:r>
            <a:r>
              <a:rPr lang="en-US" dirty="0"/>
              <a:t> </a:t>
            </a:r>
            <a:r>
              <a:rPr lang="en-US" dirty="0" err="1"/>
              <a:t>học</a:t>
            </a:r>
            <a:r>
              <a:rPr lang="en-US" dirty="0"/>
              <a:t> </a:t>
            </a:r>
            <a:r>
              <a:rPr lang="en-US" dirty="0" err="1"/>
              <a:t>sinh</a:t>
            </a:r>
            <a:r>
              <a:rPr lang="en-US" dirty="0"/>
              <a:t>. </a:t>
            </a:r>
          </a:p>
          <a:p>
            <a:r>
              <a:rPr lang="en-US" dirty="0"/>
              <a:t>Cho </a:t>
            </a:r>
            <a:r>
              <a:rPr lang="en-US" dirty="0" err="1"/>
              <a:t>phép</a:t>
            </a:r>
            <a:r>
              <a:rPr lang="en-US" dirty="0"/>
              <a:t> </a:t>
            </a:r>
            <a:r>
              <a:rPr lang="en-US" dirty="0" err="1"/>
              <a:t>thêm</a:t>
            </a:r>
            <a:r>
              <a:rPr lang="en-US" dirty="0"/>
              <a:t> , </a:t>
            </a:r>
            <a:r>
              <a:rPr lang="en-US" dirty="0" err="1"/>
              <a:t>xoá</a:t>
            </a:r>
            <a:r>
              <a:rPr lang="en-US" dirty="0"/>
              <a:t>, </a:t>
            </a:r>
            <a:r>
              <a:rPr lang="en-US" dirty="0" err="1"/>
              <a:t>sửa</a:t>
            </a:r>
            <a:r>
              <a:rPr lang="en-US" dirty="0"/>
              <a:t> </a:t>
            </a:r>
            <a:r>
              <a:rPr lang="en-US" dirty="0" err="1"/>
              <a:t>điểm</a:t>
            </a:r>
            <a:r>
              <a:rPr lang="en-US" dirty="0"/>
              <a:t> </a:t>
            </a:r>
            <a:r>
              <a:rPr lang="en-US" dirty="0" err="1"/>
              <a:t>của</a:t>
            </a:r>
            <a:r>
              <a:rPr lang="en-US" dirty="0"/>
              <a:t> </a:t>
            </a:r>
            <a:r>
              <a:rPr lang="en-US" dirty="0" err="1"/>
              <a:t>học</a:t>
            </a:r>
            <a:r>
              <a:rPr lang="en-US" dirty="0"/>
              <a:t> </a:t>
            </a:r>
            <a:r>
              <a:rPr lang="en-US" dirty="0" err="1"/>
              <a:t>sinh</a:t>
            </a:r>
            <a:r>
              <a:rPr lang="en-US" dirty="0"/>
              <a:t> </a:t>
            </a:r>
            <a:r>
              <a:rPr lang="en-US" dirty="0" err="1"/>
              <a:t>hoặc</a:t>
            </a:r>
            <a:r>
              <a:rPr lang="en-US" dirty="0"/>
              <a:t> </a:t>
            </a:r>
            <a:r>
              <a:rPr lang="en-US" dirty="0" err="1"/>
              <a:t>cá</a:t>
            </a:r>
            <a:r>
              <a:rPr lang="en-US" dirty="0"/>
              <a:t> </a:t>
            </a:r>
            <a:r>
              <a:rPr lang="en-US" dirty="0" err="1"/>
              <a:t>nhân</a:t>
            </a:r>
            <a:r>
              <a:rPr lang="en-US" dirty="0"/>
              <a:t> </a:t>
            </a:r>
            <a:r>
              <a:rPr lang="en-US" dirty="0" err="1"/>
              <a:t>học</a:t>
            </a:r>
            <a:r>
              <a:rPr lang="en-US" dirty="0"/>
              <a:t> </a:t>
            </a:r>
            <a:r>
              <a:rPr lang="en-US" dirty="0" err="1"/>
              <a:t>sinh</a:t>
            </a:r>
            <a:endParaRPr lang="en-US" dirty="0"/>
          </a:p>
          <a:p>
            <a:r>
              <a:rPr lang="en-US" dirty="0"/>
              <a:t>Theo </a:t>
            </a:r>
            <a:r>
              <a:rPr lang="en-US" dirty="0" err="1"/>
              <a:t>dõi</a:t>
            </a:r>
            <a:r>
              <a:rPr lang="en-US" dirty="0"/>
              <a:t> </a:t>
            </a:r>
            <a:r>
              <a:rPr lang="en-US" dirty="0" err="1"/>
              <a:t>điểm</a:t>
            </a:r>
            <a:r>
              <a:rPr lang="en-US" dirty="0"/>
              <a:t> </a:t>
            </a:r>
            <a:r>
              <a:rPr lang="en-US" dirty="0" err="1"/>
              <a:t>của</a:t>
            </a:r>
            <a:r>
              <a:rPr lang="en-US" dirty="0"/>
              <a:t> </a:t>
            </a:r>
            <a:r>
              <a:rPr lang="en-US" dirty="0" err="1"/>
              <a:t>học</a:t>
            </a:r>
            <a:r>
              <a:rPr lang="en-US" dirty="0"/>
              <a:t> </a:t>
            </a:r>
            <a:r>
              <a:rPr lang="en-US" dirty="0" err="1"/>
              <a:t>sinh</a:t>
            </a:r>
            <a:r>
              <a:rPr lang="en-US" dirty="0"/>
              <a:t> trong </a:t>
            </a:r>
            <a:r>
              <a:rPr lang="en-US" dirty="0" err="1"/>
              <a:t>các</a:t>
            </a:r>
            <a:r>
              <a:rPr lang="en-US" dirty="0"/>
              <a:t> </a:t>
            </a:r>
            <a:r>
              <a:rPr lang="en-US" dirty="0" err="1"/>
              <a:t>lần</a:t>
            </a:r>
            <a:r>
              <a:rPr lang="en-US" dirty="0"/>
              <a:t> </a:t>
            </a:r>
            <a:r>
              <a:rPr lang="en-US" dirty="0" err="1"/>
              <a:t>kiểm</a:t>
            </a:r>
            <a:r>
              <a:rPr lang="en-US" dirty="0"/>
              <a:t> </a:t>
            </a:r>
            <a:r>
              <a:rPr lang="en-US" dirty="0" err="1"/>
              <a:t>tra</a:t>
            </a:r>
            <a:r>
              <a:rPr lang="en-US" dirty="0"/>
              <a:t>.  </a:t>
            </a:r>
          </a:p>
          <a:p>
            <a:r>
              <a:rPr lang="en-US" dirty="0"/>
              <a:t>Thống </a:t>
            </a:r>
            <a:r>
              <a:rPr lang="en-US" dirty="0" err="1"/>
              <a:t>kê</a:t>
            </a:r>
            <a:r>
              <a:rPr lang="en-US" dirty="0"/>
              <a:t> </a:t>
            </a:r>
            <a:r>
              <a:rPr lang="en-US" dirty="0" err="1"/>
              <a:t>điểm</a:t>
            </a:r>
            <a:r>
              <a:rPr lang="en-US" dirty="0"/>
              <a:t> </a:t>
            </a:r>
            <a:r>
              <a:rPr lang="en-US" dirty="0" err="1"/>
              <a:t>từng</a:t>
            </a:r>
            <a:r>
              <a:rPr lang="en-US" dirty="0"/>
              <a:t> </a:t>
            </a:r>
            <a:r>
              <a:rPr lang="en-US" dirty="0" err="1"/>
              <a:t>lớp</a:t>
            </a:r>
            <a:r>
              <a:rPr lang="en-US" dirty="0"/>
              <a:t> ,</a:t>
            </a:r>
            <a:r>
              <a:rPr lang="en-US" dirty="0" err="1"/>
              <a:t>từng</a:t>
            </a:r>
            <a:r>
              <a:rPr lang="en-US" dirty="0"/>
              <a:t> </a:t>
            </a:r>
            <a:r>
              <a:rPr lang="en-US" dirty="0" err="1"/>
              <a:t>môn</a:t>
            </a:r>
            <a:endParaRPr lang="en-US" dirty="0"/>
          </a:p>
        </p:txBody>
      </p:sp>
    </p:spTree>
    <p:extLst>
      <p:ext uri="{BB962C8B-B14F-4D97-AF65-F5344CB8AC3E}">
        <p14:creationId xmlns:p14="http://schemas.microsoft.com/office/powerpoint/2010/main" val="88914390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506" y="83260"/>
            <a:ext cx="9905998" cy="1478570"/>
          </a:xfrm>
        </p:spPr>
        <p:txBody>
          <a:bodyPr/>
          <a:lstStyle/>
          <a:p>
            <a:r>
              <a:rPr lang="en-US" b="1" dirty="0">
                <a:solidFill>
                  <a:schemeClr val="bg1">
                    <a:lumMod val="95000"/>
                    <a:lumOff val="5000"/>
                  </a:schemeClr>
                </a:solidFill>
                <a:latin typeface="Times New Roman" panose="02020603050405020304" pitchFamily="18" charset="0"/>
                <a:cs typeface="Times New Roman" panose="02020603050405020304" pitchFamily="18" charset="0"/>
              </a:rPr>
              <a:t>ii. Cấu trúc dữ liệu</a:t>
            </a:r>
          </a:p>
        </p:txBody>
      </p:sp>
      <p:pic>
        <p:nvPicPr>
          <p:cNvPr id="3" name="Picture 2">
            <a:extLst>
              <a:ext uri="{FF2B5EF4-FFF2-40B4-BE49-F238E27FC236}">
                <a16:creationId xmlns:a16="http://schemas.microsoft.com/office/drawing/2014/main" id="{A90A0E12-7BEF-4E0B-8092-7937646D2888}"/>
              </a:ext>
            </a:extLst>
          </p:cNvPr>
          <p:cNvPicPr>
            <a:picLocks noChangeAspect="1"/>
          </p:cNvPicPr>
          <p:nvPr/>
        </p:nvPicPr>
        <p:blipFill>
          <a:blip r:embed="rId2"/>
          <a:stretch>
            <a:fillRect/>
          </a:stretch>
        </p:blipFill>
        <p:spPr>
          <a:xfrm>
            <a:off x="1959831" y="1561830"/>
            <a:ext cx="8337719" cy="5106256"/>
          </a:xfrm>
          <a:prstGeom prst="rect">
            <a:avLst/>
          </a:prstGeom>
        </p:spPr>
      </p:pic>
    </p:spTree>
    <p:extLst>
      <p:ext uri="{BB962C8B-B14F-4D97-AF65-F5344CB8AC3E}">
        <p14:creationId xmlns:p14="http://schemas.microsoft.com/office/powerpoint/2010/main" val="373289158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1478570"/>
          </a:xfrm>
        </p:spPr>
        <p:txBody>
          <a:bodyPr/>
          <a:lstStyle/>
          <a:p>
            <a:r>
              <a:rPr lang="en-US" b="1" dirty="0">
                <a:solidFill>
                  <a:schemeClr val="bg1">
                    <a:lumMod val="95000"/>
                    <a:lumOff val="5000"/>
                  </a:schemeClr>
                </a:solidFill>
                <a:latin typeface="Times New Roman" panose="02020603050405020304" pitchFamily="18" charset="0"/>
                <a:cs typeface="Times New Roman" panose="02020603050405020304" pitchFamily="18" charset="0"/>
              </a:rPr>
              <a:t>iii. Giao diện và chức năng</a:t>
            </a:r>
          </a:p>
        </p:txBody>
      </p:sp>
      <p:sp>
        <p:nvSpPr>
          <p:cNvPr id="3" name="Content Placeholder 2"/>
          <p:cNvSpPr>
            <a:spLocks noGrp="1"/>
          </p:cNvSpPr>
          <p:nvPr>
            <p:ph idx="1"/>
          </p:nvPr>
        </p:nvSpPr>
        <p:spPr>
          <a:xfrm>
            <a:off x="1587461" y="1153655"/>
            <a:ext cx="9905999" cy="649830"/>
          </a:xfrm>
        </p:spPr>
        <p:txBody>
          <a:bodyPr/>
          <a:lstStyle/>
          <a:p>
            <a:pPr marL="0" indent="0">
              <a:buNone/>
            </a:pPr>
            <a:r>
              <a:rPr lang="en-US" dirty="0"/>
              <a:t>1. </a:t>
            </a:r>
            <a:r>
              <a:rPr lang="en-US" dirty="0">
                <a:latin typeface="Bahnschrift Light" panose="020B0502040204020203" pitchFamily="34" charset="0"/>
              </a:rPr>
              <a:t>MÀN HÌNH GIỚI THIỆU</a:t>
            </a:r>
          </a:p>
        </p:txBody>
      </p:sp>
      <p:sp>
        <p:nvSpPr>
          <p:cNvPr id="5" name="TextBox 4">
            <a:extLst>
              <a:ext uri="{FF2B5EF4-FFF2-40B4-BE49-F238E27FC236}">
                <a16:creationId xmlns:a16="http://schemas.microsoft.com/office/drawing/2014/main" id="{A06ACABA-55B3-4F33-9CE8-32127AF243B3}"/>
              </a:ext>
            </a:extLst>
          </p:cNvPr>
          <p:cNvSpPr txBox="1"/>
          <p:nvPr/>
        </p:nvSpPr>
        <p:spPr>
          <a:xfrm>
            <a:off x="5222439" y="1784558"/>
            <a:ext cx="5616503" cy="1015663"/>
          </a:xfrm>
          <a:prstGeom prst="rect">
            <a:avLst/>
          </a:prstGeom>
          <a:noFill/>
        </p:spPr>
        <p:txBody>
          <a:bodyPr wrap="square" rtlCol="0">
            <a:spAutoFit/>
          </a:bodyPr>
          <a:lstStyle/>
          <a:p>
            <a:r>
              <a:rPr lang="vi-VN" sz="2000" dirty="0">
                <a:solidFill>
                  <a:schemeClr val="bg1"/>
                </a:solidFill>
                <a:latin typeface="Arial" panose="020B0604020202020204" pitchFamily="34" charset="0"/>
                <a:cs typeface="Arial" panose="020B0604020202020204" pitchFamily="34" charset="0"/>
              </a:rPr>
              <a:t>Giao diện phần mềm được thiết kế đơn giản,</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trực</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quan</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giúp</a:t>
            </a:r>
            <a:r>
              <a:rPr lang="vi-VN" sz="2000" dirty="0">
                <a:solidFill>
                  <a:schemeClr val="bg1"/>
                </a:solidFill>
                <a:latin typeface="Arial" panose="020B0604020202020204" pitchFamily="34" charset="0"/>
                <a:cs typeface="Arial" panose="020B0604020202020204" pitchFamily="34" charset="0"/>
              </a:rPr>
              <a:t> khách hàng có thể </a:t>
            </a:r>
            <a:r>
              <a:rPr lang="en-US" sz="2000" dirty="0" err="1">
                <a:solidFill>
                  <a:schemeClr val="bg1"/>
                </a:solidFill>
                <a:latin typeface="Arial" panose="020B0604020202020204" pitchFamily="34" charset="0"/>
                <a:cs typeface="Arial" panose="020B0604020202020204" pitchFamily="34" charset="0"/>
              </a:rPr>
              <a:t>thao</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tác</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một</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cách</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dễ</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dàng</a:t>
            </a:r>
            <a:endParaRPr lang="en-US" sz="2000"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FB8802B1-9917-48BE-AA50-7DE1282BB4FC}"/>
              </a:ext>
            </a:extLst>
          </p:cNvPr>
          <p:cNvSpPr txBox="1"/>
          <p:nvPr/>
        </p:nvSpPr>
        <p:spPr>
          <a:xfrm>
            <a:off x="5222439" y="3106209"/>
            <a:ext cx="5616502" cy="1015663"/>
          </a:xfrm>
          <a:prstGeom prst="rect">
            <a:avLst/>
          </a:prstGeom>
          <a:noFill/>
        </p:spPr>
        <p:txBody>
          <a:bodyPr wrap="square" rtlCol="0">
            <a:spAutoFit/>
          </a:bodyPr>
          <a:lstStyle/>
          <a:p>
            <a:r>
              <a:rPr lang="en-US" sz="2000" dirty="0">
                <a:solidFill>
                  <a:schemeClr val="bg1"/>
                </a:solidFill>
                <a:latin typeface="Arial" panose="020B0604020202020204" pitchFamily="34" charset="0"/>
                <a:cs typeface="Arial" panose="020B0604020202020204" pitchFamily="34" charset="0"/>
              </a:rPr>
              <a:t>Khi </a:t>
            </a:r>
            <a:r>
              <a:rPr lang="en-US" sz="2000" dirty="0" err="1">
                <a:solidFill>
                  <a:schemeClr val="bg1"/>
                </a:solidFill>
                <a:latin typeface="Arial" panose="020B0604020202020204" pitchFamily="34" charset="0"/>
                <a:cs typeface="Arial" panose="020B0604020202020204" pitchFamily="34" charset="0"/>
              </a:rPr>
              <a:t>mở</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ứng</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dụng</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sẽ</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hiện</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lên</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màn</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hình</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khởi</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động</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Và</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sau</a:t>
            </a:r>
            <a:r>
              <a:rPr lang="en-US" sz="2000" dirty="0">
                <a:solidFill>
                  <a:schemeClr val="bg1"/>
                </a:solidFill>
                <a:latin typeface="Arial" panose="020B0604020202020204" pitchFamily="34" charset="0"/>
                <a:cs typeface="Arial" panose="020B0604020202020204" pitchFamily="34" charset="0"/>
              </a:rPr>
              <a:t> 3 </a:t>
            </a:r>
            <a:r>
              <a:rPr lang="en-US" sz="2000" dirty="0" err="1">
                <a:solidFill>
                  <a:schemeClr val="bg1"/>
                </a:solidFill>
                <a:latin typeface="Arial" panose="020B0604020202020204" pitchFamily="34" charset="0"/>
                <a:cs typeface="Arial" panose="020B0604020202020204" pitchFamily="34" charset="0"/>
              </a:rPr>
              <a:t>giây</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ứng</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dụng</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sẽ</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tự</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động</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chuyển</a:t>
            </a:r>
            <a:r>
              <a:rPr lang="en-US" sz="2000" dirty="0">
                <a:solidFill>
                  <a:schemeClr val="bg1"/>
                </a:solidFill>
                <a:latin typeface="Arial" panose="020B0604020202020204" pitchFamily="34" charset="0"/>
                <a:cs typeface="Arial" panose="020B0604020202020204" pitchFamily="34" charset="0"/>
              </a:rPr>
              <a:t> sang </a:t>
            </a:r>
            <a:r>
              <a:rPr lang="en-US" sz="2000" dirty="0" err="1">
                <a:solidFill>
                  <a:schemeClr val="bg1"/>
                </a:solidFill>
                <a:latin typeface="Arial" panose="020B0604020202020204" pitchFamily="34" charset="0"/>
                <a:cs typeface="Arial" panose="020B0604020202020204" pitchFamily="34" charset="0"/>
              </a:rPr>
              <a:t>màn</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hình</a:t>
            </a:r>
            <a:r>
              <a:rPr lang="en-US" sz="2000" dirty="0">
                <a:solidFill>
                  <a:schemeClr val="bg1"/>
                </a:solidFill>
                <a:latin typeface="Arial" panose="020B0604020202020204" pitchFamily="34" charset="0"/>
                <a:cs typeface="Arial" panose="020B0604020202020204" pitchFamily="34" charset="0"/>
              </a:rPr>
              <a:t> menu </a:t>
            </a:r>
            <a:r>
              <a:rPr lang="en-US" sz="2000" dirty="0" err="1">
                <a:solidFill>
                  <a:schemeClr val="bg1"/>
                </a:solidFill>
                <a:latin typeface="Arial" panose="020B0604020202020204" pitchFamily="34" charset="0"/>
                <a:cs typeface="Arial" panose="020B0604020202020204" pitchFamily="34" charset="0"/>
              </a:rPr>
              <a:t>chức</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năng</a:t>
            </a:r>
            <a:endParaRPr lang="en-US" sz="2000" dirty="0">
              <a:solidFill>
                <a:schemeClr val="bg1"/>
              </a:solidFill>
              <a:latin typeface="Arial" panose="020B0604020202020204" pitchFamily="34" charset="0"/>
              <a:cs typeface="Arial" panose="020B0604020202020204" pitchFamily="34" charset="0"/>
            </a:endParaRPr>
          </a:p>
        </p:txBody>
      </p:sp>
      <p:pic>
        <p:nvPicPr>
          <p:cNvPr id="1026" name="Picture 2" descr="https://f11.photo.talk.zdn.vn/9116245255618204668/a06d337e2ee1d2bf8bf0.jpg">
            <a:extLst>
              <a:ext uri="{FF2B5EF4-FFF2-40B4-BE49-F238E27FC236}">
                <a16:creationId xmlns:a16="http://schemas.microsoft.com/office/drawing/2014/main" id="{F0F6693B-EAF1-49EB-8630-7060DEE355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205" y="1153655"/>
            <a:ext cx="3386577" cy="5507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029041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2788" y="239376"/>
            <a:ext cx="9905998" cy="1478570"/>
          </a:xfrm>
        </p:spPr>
        <p:txBody>
          <a:bodyPr>
            <a:normAutofit/>
          </a:bodyPr>
          <a:lstStyle/>
          <a:p>
            <a:r>
              <a:rPr lang="en-US" sz="2800" dirty="0"/>
              <a:t>2. MÀN HÌNH QUẢN LÝ</a:t>
            </a:r>
          </a:p>
        </p:txBody>
      </p:sp>
      <p:sp>
        <p:nvSpPr>
          <p:cNvPr id="3" name="TextBox 2">
            <a:extLst>
              <a:ext uri="{FF2B5EF4-FFF2-40B4-BE49-F238E27FC236}">
                <a16:creationId xmlns:a16="http://schemas.microsoft.com/office/drawing/2014/main" id="{D7BBA9AA-37D4-48B1-9D4E-A55B361133FA}"/>
              </a:ext>
            </a:extLst>
          </p:cNvPr>
          <p:cNvSpPr txBox="1"/>
          <p:nvPr/>
        </p:nvSpPr>
        <p:spPr>
          <a:xfrm>
            <a:off x="7134473" y="2090172"/>
            <a:ext cx="3096344" cy="2677656"/>
          </a:xfrm>
          <a:prstGeom prst="rect">
            <a:avLst/>
          </a:prstGeom>
          <a:noFill/>
        </p:spPr>
        <p:txBody>
          <a:bodyPr wrap="square" rtlCol="0">
            <a:spAutoFit/>
          </a:bodyPr>
          <a:lstStyle/>
          <a:p>
            <a:r>
              <a:rPr lang="en-US" sz="2400" dirty="0" err="1">
                <a:solidFill>
                  <a:schemeClr val="bg1"/>
                </a:solidFill>
              </a:rPr>
              <a:t>Màn</a:t>
            </a:r>
            <a:r>
              <a:rPr lang="en-US" sz="2400" dirty="0">
                <a:solidFill>
                  <a:schemeClr val="bg1"/>
                </a:solidFill>
              </a:rPr>
              <a:t> </a:t>
            </a:r>
            <a:r>
              <a:rPr lang="en-US" sz="2400" dirty="0" err="1">
                <a:solidFill>
                  <a:schemeClr val="bg1"/>
                </a:solidFill>
              </a:rPr>
              <a:t>hình</a:t>
            </a:r>
            <a:r>
              <a:rPr lang="en-US" sz="2400" dirty="0">
                <a:solidFill>
                  <a:schemeClr val="bg1"/>
                </a:solidFill>
              </a:rPr>
              <a:t> </a:t>
            </a:r>
            <a:r>
              <a:rPr lang="en-US" sz="2400" dirty="0" err="1">
                <a:solidFill>
                  <a:schemeClr val="bg1"/>
                </a:solidFill>
              </a:rPr>
              <a:t>quản</a:t>
            </a:r>
            <a:r>
              <a:rPr lang="en-US" sz="2400" dirty="0">
                <a:solidFill>
                  <a:schemeClr val="bg1"/>
                </a:solidFill>
              </a:rPr>
              <a:t> </a:t>
            </a:r>
            <a:r>
              <a:rPr lang="en-US" sz="2400" dirty="0" err="1">
                <a:solidFill>
                  <a:schemeClr val="bg1"/>
                </a:solidFill>
              </a:rPr>
              <a:t>lý</a:t>
            </a:r>
            <a:r>
              <a:rPr lang="en-US" sz="2400" dirty="0">
                <a:solidFill>
                  <a:schemeClr val="bg1"/>
                </a:solidFill>
              </a:rPr>
              <a:t> </a:t>
            </a:r>
            <a:r>
              <a:rPr lang="en-US" sz="2400" dirty="0" err="1">
                <a:solidFill>
                  <a:schemeClr val="bg1"/>
                </a:solidFill>
              </a:rPr>
              <a:t>gồm</a:t>
            </a:r>
            <a:r>
              <a:rPr lang="en-US" sz="2400" dirty="0">
                <a:solidFill>
                  <a:schemeClr val="bg1"/>
                </a:solidFill>
              </a:rPr>
              <a:t>:</a:t>
            </a:r>
          </a:p>
          <a:p>
            <a:pPr marL="285750" indent="-285750">
              <a:buFont typeface="Arial" pitchFamily="34" charset="0"/>
              <a:buChar char="•"/>
            </a:pPr>
            <a:r>
              <a:rPr lang="en-US" sz="2400" dirty="0" err="1">
                <a:solidFill>
                  <a:schemeClr val="bg1"/>
                </a:solidFill>
              </a:rPr>
              <a:t>Học</a:t>
            </a:r>
            <a:r>
              <a:rPr lang="en-US" sz="2400" dirty="0">
                <a:solidFill>
                  <a:schemeClr val="bg1"/>
                </a:solidFill>
              </a:rPr>
              <a:t> </a:t>
            </a:r>
            <a:r>
              <a:rPr lang="en-US" sz="2400" dirty="0" err="1">
                <a:solidFill>
                  <a:schemeClr val="bg1"/>
                </a:solidFill>
              </a:rPr>
              <a:t>Sinh</a:t>
            </a:r>
            <a:endParaRPr lang="en-US" sz="2400" dirty="0">
              <a:solidFill>
                <a:schemeClr val="bg1"/>
              </a:solidFill>
            </a:endParaRPr>
          </a:p>
          <a:p>
            <a:pPr marL="285750" indent="-285750">
              <a:buFont typeface="Arial" pitchFamily="34" charset="0"/>
              <a:buChar char="•"/>
            </a:pPr>
            <a:r>
              <a:rPr lang="en-US" sz="2400" dirty="0" err="1">
                <a:solidFill>
                  <a:schemeClr val="bg1"/>
                </a:solidFill>
              </a:rPr>
              <a:t>Giáo</a:t>
            </a:r>
            <a:r>
              <a:rPr lang="en-US" sz="2400" dirty="0">
                <a:solidFill>
                  <a:schemeClr val="bg1"/>
                </a:solidFill>
              </a:rPr>
              <a:t> </a:t>
            </a:r>
            <a:r>
              <a:rPr lang="en-US" sz="2400" dirty="0" err="1">
                <a:solidFill>
                  <a:schemeClr val="bg1"/>
                </a:solidFill>
              </a:rPr>
              <a:t>Viên</a:t>
            </a:r>
            <a:endParaRPr lang="en-US" sz="2400" dirty="0">
              <a:solidFill>
                <a:schemeClr val="bg1"/>
              </a:solidFill>
            </a:endParaRPr>
          </a:p>
          <a:p>
            <a:pPr marL="285750" indent="-285750">
              <a:buFont typeface="Arial" pitchFamily="34" charset="0"/>
              <a:buChar char="•"/>
            </a:pPr>
            <a:r>
              <a:rPr lang="en-US" sz="2400" dirty="0" err="1">
                <a:solidFill>
                  <a:schemeClr val="bg1"/>
                </a:solidFill>
              </a:rPr>
              <a:t>Lớp</a:t>
            </a:r>
            <a:endParaRPr lang="en-US" sz="2400" dirty="0">
              <a:solidFill>
                <a:schemeClr val="bg1"/>
              </a:solidFill>
            </a:endParaRPr>
          </a:p>
          <a:p>
            <a:pPr marL="285750" indent="-285750">
              <a:buFont typeface="Arial" pitchFamily="34" charset="0"/>
              <a:buChar char="•"/>
            </a:pPr>
            <a:r>
              <a:rPr lang="en-US" sz="2400" dirty="0" err="1">
                <a:solidFill>
                  <a:schemeClr val="bg1"/>
                </a:solidFill>
              </a:rPr>
              <a:t>Môn</a:t>
            </a:r>
            <a:r>
              <a:rPr lang="en-US" sz="2400" dirty="0">
                <a:solidFill>
                  <a:schemeClr val="bg1"/>
                </a:solidFill>
              </a:rPr>
              <a:t> </a:t>
            </a:r>
            <a:r>
              <a:rPr lang="en-US" sz="2400" dirty="0" err="1">
                <a:solidFill>
                  <a:schemeClr val="bg1"/>
                </a:solidFill>
              </a:rPr>
              <a:t>Học</a:t>
            </a:r>
            <a:endParaRPr lang="en-US" sz="2400" dirty="0">
              <a:solidFill>
                <a:schemeClr val="bg1"/>
              </a:solidFill>
            </a:endParaRPr>
          </a:p>
          <a:p>
            <a:pPr marL="285750" indent="-285750">
              <a:buFont typeface="Arial" pitchFamily="34" charset="0"/>
              <a:buChar char="•"/>
            </a:pPr>
            <a:r>
              <a:rPr lang="en-US" sz="2400" dirty="0" err="1">
                <a:solidFill>
                  <a:schemeClr val="bg1"/>
                </a:solidFill>
              </a:rPr>
              <a:t>Thống</a:t>
            </a:r>
            <a:r>
              <a:rPr lang="en-US" sz="2400" dirty="0">
                <a:solidFill>
                  <a:schemeClr val="bg1"/>
                </a:solidFill>
              </a:rPr>
              <a:t> </a:t>
            </a:r>
            <a:r>
              <a:rPr lang="en-US" sz="2400" dirty="0" err="1">
                <a:solidFill>
                  <a:schemeClr val="bg1"/>
                </a:solidFill>
              </a:rPr>
              <a:t>kê</a:t>
            </a:r>
            <a:endParaRPr lang="en-US" sz="2400" dirty="0">
              <a:solidFill>
                <a:schemeClr val="bg1"/>
              </a:solidFill>
            </a:endParaRPr>
          </a:p>
          <a:p>
            <a:pPr marL="285750" indent="-285750">
              <a:buFont typeface="Arial" pitchFamily="34" charset="0"/>
              <a:buChar char="•"/>
            </a:pPr>
            <a:r>
              <a:rPr lang="en-US" sz="2400" dirty="0" err="1">
                <a:solidFill>
                  <a:schemeClr val="bg1"/>
                </a:solidFill>
              </a:rPr>
              <a:t>Thoát</a:t>
            </a:r>
            <a:endParaRPr lang="en-US" sz="2400" dirty="0">
              <a:solidFill>
                <a:schemeClr val="bg1"/>
              </a:solidFill>
            </a:endParaRPr>
          </a:p>
        </p:txBody>
      </p:sp>
      <p:pic>
        <p:nvPicPr>
          <p:cNvPr id="2050" name="Picture 2" descr="https://f8.photo.talk.zdn.vn/7690707919038949539/5656144409dbf585acca.jpg">
            <a:extLst>
              <a:ext uri="{FF2B5EF4-FFF2-40B4-BE49-F238E27FC236}">
                <a16:creationId xmlns:a16="http://schemas.microsoft.com/office/drawing/2014/main" id="{C2C57617-A73E-426A-AC15-3FCF75724E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9594" y="1437288"/>
            <a:ext cx="3527934" cy="5038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74747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2496" y="-84009"/>
            <a:ext cx="9905998" cy="1478570"/>
          </a:xfrm>
        </p:spPr>
        <p:txBody>
          <a:bodyPr>
            <a:normAutofit/>
          </a:bodyPr>
          <a:lstStyle/>
          <a:p>
            <a:r>
              <a:rPr lang="en-US" sz="2800" dirty="0"/>
              <a:t>3. MÀN HÌNH </a:t>
            </a:r>
            <a:r>
              <a:rPr lang="en-US" sz="2800" dirty="0" err="1"/>
              <a:t>học</a:t>
            </a:r>
            <a:r>
              <a:rPr lang="en-US" sz="2800" dirty="0"/>
              <a:t> </a:t>
            </a:r>
            <a:r>
              <a:rPr lang="en-US" sz="2800" dirty="0" err="1"/>
              <a:t>sinh</a:t>
            </a:r>
            <a:endParaRPr lang="en-US" sz="2800" dirty="0"/>
          </a:p>
        </p:txBody>
      </p:sp>
      <p:sp>
        <p:nvSpPr>
          <p:cNvPr id="3" name="TextBox 2">
            <a:extLst>
              <a:ext uri="{FF2B5EF4-FFF2-40B4-BE49-F238E27FC236}">
                <a16:creationId xmlns:a16="http://schemas.microsoft.com/office/drawing/2014/main" id="{ADD971A2-F7F3-4E92-BC42-708E634F5ECC}"/>
              </a:ext>
            </a:extLst>
          </p:cNvPr>
          <p:cNvSpPr txBox="1"/>
          <p:nvPr/>
        </p:nvSpPr>
        <p:spPr>
          <a:xfrm>
            <a:off x="9075276" y="1857466"/>
            <a:ext cx="3116724" cy="1015663"/>
          </a:xfrm>
          <a:prstGeom prst="rect">
            <a:avLst/>
          </a:prstGeom>
          <a:noFill/>
        </p:spPr>
        <p:txBody>
          <a:bodyPr wrap="square" rtlCol="0">
            <a:spAutoFit/>
          </a:bodyPr>
          <a:lstStyle/>
          <a:p>
            <a:r>
              <a:rPr lang="en-US" sz="2000" dirty="0" err="1">
                <a:solidFill>
                  <a:schemeClr val="bg1"/>
                </a:solidFill>
                <a:latin typeface="Arial" panose="020B0604020202020204" pitchFamily="34" charset="0"/>
                <a:cs typeface="Arial" panose="020B0604020202020204" pitchFamily="34" charset="0"/>
              </a:rPr>
              <a:t>Mỗi</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Học</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sinh</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sẽ</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có</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một</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mã</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số</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học</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sinh</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cố</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định</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và</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thuộc</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một</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lớp</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duy</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nhất</a:t>
            </a:r>
            <a:r>
              <a:rPr lang="en-US" sz="2000" dirty="0">
                <a:solidFill>
                  <a:schemeClr val="bg1"/>
                </a:solidFill>
                <a:latin typeface="Arial" panose="020B0604020202020204" pitchFamily="34" charset="0"/>
                <a:cs typeface="Arial" panose="020B0604020202020204" pitchFamily="34" charset="0"/>
              </a:rPr>
              <a:t>.</a:t>
            </a:r>
          </a:p>
        </p:txBody>
      </p:sp>
      <p:sp>
        <p:nvSpPr>
          <p:cNvPr id="11" name="TextBox 10">
            <a:extLst>
              <a:ext uri="{FF2B5EF4-FFF2-40B4-BE49-F238E27FC236}">
                <a16:creationId xmlns:a16="http://schemas.microsoft.com/office/drawing/2014/main" id="{8AEA5033-77DA-4332-96DC-658237648DB4}"/>
              </a:ext>
            </a:extLst>
          </p:cNvPr>
          <p:cNvSpPr txBox="1"/>
          <p:nvPr/>
        </p:nvSpPr>
        <p:spPr>
          <a:xfrm>
            <a:off x="9075276" y="3833216"/>
            <a:ext cx="3116724" cy="2554545"/>
          </a:xfrm>
          <a:prstGeom prst="rect">
            <a:avLst/>
          </a:prstGeom>
          <a:noFill/>
        </p:spPr>
        <p:txBody>
          <a:bodyPr wrap="square" rtlCol="0">
            <a:spAutoFit/>
          </a:bodyPr>
          <a:lstStyle/>
          <a:p>
            <a:pPr marL="285750" indent="-285750">
              <a:buFont typeface="Arial" pitchFamily="34" charset="0"/>
              <a:buChar char="•"/>
            </a:pPr>
            <a:r>
              <a:rPr lang="en-US" sz="2000" dirty="0" err="1">
                <a:solidFill>
                  <a:schemeClr val="bg1"/>
                </a:solidFill>
                <a:latin typeface="Arial" panose="020B0604020202020204" pitchFamily="34" charset="0"/>
                <a:cs typeface="Arial" panose="020B0604020202020204" pitchFamily="34" charset="0"/>
              </a:rPr>
              <a:t>Hình</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ảnh</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học</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sinh</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được</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chụp</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trực</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tiếp</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từ</a:t>
            </a:r>
            <a:r>
              <a:rPr lang="en-US" sz="2000" dirty="0">
                <a:solidFill>
                  <a:schemeClr val="bg1"/>
                </a:solidFill>
                <a:latin typeface="Arial" panose="020B0604020202020204" pitchFamily="34" charset="0"/>
                <a:cs typeface="Arial" panose="020B0604020202020204" pitchFamily="34" charset="0"/>
              </a:rPr>
              <a:t> camera </a:t>
            </a:r>
            <a:r>
              <a:rPr lang="en-US" sz="2000" dirty="0" err="1">
                <a:solidFill>
                  <a:schemeClr val="bg1"/>
                </a:solidFill>
                <a:latin typeface="Arial" panose="020B0604020202020204" pitchFamily="34" charset="0"/>
                <a:cs typeface="Arial" panose="020B0604020202020204" pitchFamily="34" charset="0"/>
              </a:rPr>
              <a:t>và</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có</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thể</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chọn</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ảnh</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từ</a:t>
            </a:r>
            <a:r>
              <a:rPr lang="en-US" sz="2000" dirty="0">
                <a:solidFill>
                  <a:schemeClr val="bg1"/>
                </a:solidFill>
                <a:latin typeface="Arial" panose="020B0604020202020204" pitchFamily="34" charset="0"/>
                <a:cs typeface="Arial" panose="020B0604020202020204" pitchFamily="34" charset="0"/>
              </a:rPr>
              <a:t> file </a:t>
            </a:r>
            <a:r>
              <a:rPr lang="en-US" sz="2000" dirty="0" err="1">
                <a:solidFill>
                  <a:schemeClr val="bg1"/>
                </a:solidFill>
                <a:latin typeface="Arial" panose="020B0604020202020204" pitchFamily="34" charset="0"/>
                <a:cs typeface="Arial" panose="020B0604020202020204" pitchFamily="34" charset="0"/>
              </a:rPr>
              <a:t>ảnh</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trong</a:t>
            </a:r>
            <a:r>
              <a:rPr lang="en-US" sz="2000" dirty="0">
                <a:solidFill>
                  <a:schemeClr val="bg1"/>
                </a:solidFill>
                <a:latin typeface="Arial" panose="020B0604020202020204" pitchFamily="34" charset="0"/>
                <a:cs typeface="Arial" panose="020B0604020202020204" pitchFamily="34" charset="0"/>
              </a:rPr>
              <a:t> smartphone</a:t>
            </a:r>
          </a:p>
          <a:p>
            <a:pPr marL="285750" indent="-285750">
              <a:buFont typeface="Arial" pitchFamily="34" charset="0"/>
              <a:buChar char="•"/>
            </a:pPr>
            <a:r>
              <a:rPr lang="en-US" sz="2000" dirty="0" err="1">
                <a:solidFill>
                  <a:schemeClr val="bg1"/>
                </a:solidFill>
                <a:latin typeface="Arial" panose="020B0604020202020204" pitchFamily="34" charset="0"/>
                <a:cs typeface="Arial" panose="020B0604020202020204" pitchFamily="34" charset="0"/>
              </a:rPr>
              <a:t>Chọn</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lớp</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là</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một</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danh</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lớpn</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hiện</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có</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được</a:t>
            </a:r>
            <a:r>
              <a:rPr lang="en-US" sz="2000" dirty="0">
                <a:solidFill>
                  <a:schemeClr val="bg1"/>
                </a:solidFill>
                <a:latin typeface="Arial" panose="020B0604020202020204" pitchFamily="34" charset="0"/>
                <a:cs typeface="Arial" panose="020B0604020202020204" pitchFamily="34" charset="0"/>
              </a:rPr>
              <a:t> custom </a:t>
            </a:r>
            <a:r>
              <a:rPr lang="en-US" sz="2000" dirty="0" err="1">
                <a:solidFill>
                  <a:schemeClr val="bg1"/>
                </a:solidFill>
                <a:latin typeface="Arial" panose="020B0604020202020204" pitchFamily="34" charset="0"/>
                <a:cs typeface="Arial" panose="020B0604020202020204" pitchFamily="34" charset="0"/>
              </a:rPr>
              <a:t>từ</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dữ</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liệu</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lớp</a:t>
            </a:r>
            <a:endParaRPr lang="en-US" sz="2000" dirty="0">
              <a:solidFill>
                <a:schemeClr val="bg1"/>
              </a:solidFill>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729DA08B-E498-41CC-B7AD-F57FE9BF4ECE}"/>
              </a:ext>
            </a:extLst>
          </p:cNvPr>
          <p:cNvPicPr/>
          <p:nvPr/>
        </p:nvPicPr>
        <p:blipFill>
          <a:blip r:embed="rId2">
            <a:extLst>
              <a:ext uri="{28A0092B-C50C-407E-A947-70E740481C1C}">
                <a14:useLocalDpi xmlns:a14="http://schemas.microsoft.com/office/drawing/2010/main" val="0"/>
              </a:ext>
            </a:extLst>
          </a:blip>
          <a:stretch>
            <a:fillRect/>
          </a:stretch>
        </p:blipFill>
        <p:spPr>
          <a:xfrm>
            <a:off x="132178" y="1394559"/>
            <a:ext cx="2933700" cy="5300980"/>
          </a:xfrm>
          <a:prstGeom prst="rect">
            <a:avLst/>
          </a:prstGeom>
        </p:spPr>
      </p:pic>
      <p:pic>
        <p:nvPicPr>
          <p:cNvPr id="12" name="Picture 11">
            <a:extLst>
              <a:ext uri="{FF2B5EF4-FFF2-40B4-BE49-F238E27FC236}">
                <a16:creationId xmlns:a16="http://schemas.microsoft.com/office/drawing/2014/main" id="{CD14E37E-A66A-483A-8345-CCF87BA20790}"/>
              </a:ext>
            </a:extLst>
          </p:cNvPr>
          <p:cNvPicPr/>
          <p:nvPr/>
        </p:nvPicPr>
        <p:blipFill>
          <a:blip r:embed="rId3">
            <a:extLst>
              <a:ext uri="{28A0092B-C50C-407E-A947-70E740481C1C}">
                <a14:useLocalDpi xmlns:a14="http://schemas.microsoft.com/office/drawing/2010/main" val="0"/>
              </a:ext>
            </a:extLst>
          </a:blip>
          <a:stretch>
            <a:fillRect/>
          </a:stretch>
        </p:blipFill>
        <p:spPr>
          <a:xfrm>
            <a:off x="3250165" y="1394559"/>
            <a:ext cx="2845835" cy="5300979"/>
          </a:xfrm>
          <a:prstGeom prst="rect">
            <a:avLst/>
          </a:prstGeom>
        </p:spPr>
      </p:pic>
      <p:pic>
        <p:nvPicPr>
          <p:cNvPr id="13" name="Picture 12">
            <a:extLst>
              <a:ext uri="{FF2B5EF4-FFF2-40B4-BE49-F238E27FC236}">
                <a16:creationId xmlns:a16="http://schemas.microsoft.com/office/drawing/2014/main" id="{4CB56DB1-E46D-48C5-8D37-E94021BECF23}"/>
              </a:ext>
            </a:extLst>
          </p:cNvPr>
          <p:cNvPicPr/>
          <p:nvPr/>
        </p:nvPicPr>
        <p:blipFill>
          <a:blip r:embed="rId4">
            <a:extLst>
              <a:ext uri="{28A0092B-C50C-407E-A947-70E740481C1C}">
                <a14:useLocalDpi xmlns:a14="http://schemas.microsoft.com/office/drawing/2010/main" val="0"/>
              </a:ext>
            </a:extLst>
          </a:blip>
          <a:stretch>
            <a:fillRect/>
          </a:stretch>
        </p:blipFill>
        <p:spPr>
          <a:xfrm>
            <a:off x="6280287" y="1394559"/>
            <a:ext cx="2794989" cy="5300979"/>
          </a:xfrm>
          <a:prstGeom prst="rect">
            <a:avLst/>
          </a:prstGeom>
        </p:spPr>
      </p:pic>
    </p:spTree>
    <p:extLst>
      <p:ext uri="{BB962C8B-B14F-4D97-AF65-F5344CB8AC3E}">
        <p14:creationId xmlns:p14="http://schemas.microsoft.com/office/powerpoint/2010/main" val="39817780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472" y="-234175"/>
            <a:ext cx="9905998" cy="1478570"/>
          </a:xfrm>
        </p:spPr>
        <p:txBody>
          <a:bodyPr>
            <a:normAutofit/>
          </a:bodyPr>
          <a:lstStyle/>
          <a:p>
            <a:r>
              <a:rPr lang="en-US" sz="2800" dirty="0"/>
              <a:t>3. MÀN HÌNH </a:t>
            </a:r>
            <a:r>
              <a:rPr lang="en-US" sz="2800" dirty="0" err="1"/>
              <a:t>giáo</a:t>
            </a:r>
            <a:r>
              <a:rPr lang="en-US" sz="2800" dirty="0"/>
              <a:t> VIÊN</a:t>
            </a:r>
          </a:p>
        </p:txBody>
      </p:sp>
      <p:sp>
        <p:nvSpPr>
          <p:cNvPr id="3" name="TextBox 2">
            <a:extLst>
              <a:ext uri="{FF2B5EF4-FFF2-40B4-BE49-F238E27FC236}">
                <a16:creationId xmlns:a16="http://schemas.microsoft.com/office/drawing/2014/main" id="{254C4B45-D79A-434E-B144-5FE0B37E561B}"/>
              </a:ext>
            </a:extLst>
          </p:cNvPr>
          <p:cNvSpPr txBox="1"/>
          <p:nvPr/>
        </p:nvSpPr>
        <p:spPr>
          <a:xfrm>
            <a:off x="8029126" y="1584943"/>
            <a:ext cx="3096344" cy="1323439"/>
          </a:xfrm>
          <a:prstGeom prst="rect">
            <a:avLst/>
          </a:prstGeom>
          <a:noFill/>
        </p:spPr>
        <p:txBody>
          <a:bodyPr wrap="square" rtlCol="0">
            <a:spAutoFit/>
          </a:bodyPr>
          <a:lstStyle/>
          <a:p>
            <a:pPr marL="285750" indent="-285750">
              <a:buFont typeface="Arial" pitchFamily="34" charset="0"/>
              <a:buChar char="•"/>
            </a:pPr>
            <a:r>
              <a:rPr lang="en-US" sz="2000" dirty="0" err="1">
                <a:solidFill>
                  <a:schemeClr val="bg1"/>
                </a:solidFill>
                <a:latin typeface="Arial" panose="020B0604020202020204" pitchFamily="34" charset="0"/>
                <a:cs typeface="Arial" panose="020B0604020202020204" pitchFamily="34" charset="0"/>
              </a:rPr>
              <a:t>Ngày</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chấm</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công</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cho</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nhân</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viên</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được</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lấy</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từ</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hệ</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thống</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ngày</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hiện</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tại</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làm</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mặc</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định</a:t>
            </a:r>
            <a:r>
              <a:rPr lang="en-US" sz="2000" dirty="0">
                <a:solidFill>
                  <a:schemeClr val="bg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7339923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4076" y="-284731"/>
            <a:ext cx="9905998" cy="1478570"/>
          </a:xfrm>
        </p:spPr>
        <p:txBody>
          <a:bodyPr>
            <a:normAutofit/>
          </a:bodyPr>
          <a:lstStyle/>
          <a:p>
            <a:r>
              <a:rPr lang="en-US" sz="2800" dirty="0"/>
              <a:t>4. Màn </a:t>
            </a:r>
            <a:r>
              <a:rPr lang="en-US" sz="2800" dirty="0" err="1"/>
              <a:t>hình</a:t>
            </a:r>
            <a:r>
              <a:rPr lang="en-US" sz="2800" dirty="0"/>
              <a:t> </a:t>
            </a:r>
            <a:r>
              <a:rPr lang="en-US" sz="2800" dirty="0" err="1"/>
              <a:t>lớp</a:t>
            </a:r>
            <a:endParaRPr lang="en-US" sz="2800" dirty="0"/>
          </a:p>
        </p:txBody>
      </p:sp>
    </p:spTree>
    <p:extLst>
      <p:ext uri="{BB962C8B-B14F-4D97-AF65-F5344CB8AC3E}">
        <p14:creationId xmlns:p14="http://schemas.microsoft.com/office/powerpoint/2010/main" val="831551803"/>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530</TotalTime>
  <Words>500</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Bahnschrift Light</vt:lpstr>
      <vt:lpstr>Corbel</vt:lpstr>
      <vt:lpstr>Times New Roman</vt:lpstr>
      <vt:lpstr>Verdana</vt:lpstr>
      <vt:lpstr>Wingdings</vt:lpstr>
      <vt:lpstr>Banded</vt:lpstr>
      <vt:lpstr>TRƯỜNG CAO ĐẲNG CÔNG NGHỆ THỦ ĐỨC 2019 - 2020</vt:lpstr>
      <vt:lpstr>I. Giới thiệu II. Cấu trúc dữ liệu iii. Giao diện và chức năng IV. Các tiêu chí nhân xét của giáo viên</vt:lpstr>
      <vt:lpstr>i. giới thiệu</vt:lpstr>
      <vt:lpstr>ii. Cấu trúc dữ liệu</vt:lpstr>
      <vt:lpstr>iii. Giao diện và chức năng</vt:lpstr>
      <vt:lpstr>2. MÀN HÌNH QUẢN LÝ</vt:lpstr>
      <vt:lpstr>3. MÀN HÌNH học sinh</vt:lpstr>
      <vt:lpstr>3. MÀN HÌNH giáo VIÊN</vt:lpstr>
      <vt:lpstr>4. Màn hình lớp</vt:lpstr>
      <vt:lpstr>5. Màn hình Môn học</vt:lpstr>
      <vt:lpstr>7. Màn hình thống kê</vt:lpstr>
      <vt:lpstr>8. Màn hình liên hệ</vt:lpstr>
      <vt:lpstr>vi. Các tiêu chí nhận xét</vt:lpstr>
      <vt:lpstr>Thanks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CAO ĐẲNG CÔNG NGHỆ THỦ ĐỨC 2019 - 2020</dc:title>
  <dc:creator>Dell</dc:creator>
  <cp:lastModifiedBy>Administrator</cp:lastModifiedBy>
  <cp:revision>53</cp:revision>
  <dcterms:created xsi:type="dcterms:W3CDTF">2020-08-07T13:04:28Z</dcterms:created>
  <dcterms:modified xsi:type="dcterms:W3CDTF">2020-08-14T19:13:31Z</dcterms:modified>
</cp:coreProperties>
</file>