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48"/>
  </p:notesMasterIdLst>
  <p:sldIdLst>
    <p:sldId id="287" r:id="rId2"/>
    <p:sldId id="289" r:id="rId3"/>
    <p:sldId id="290" r:id="rId4"/>
    <p:sldId id="340" r:id="rId5"/>
    <p:sldId id="341" r:id="rId6"/>
    <p:sldId id="351" r:id="rId7"/>
    <p:sldId id="344" r:id="rId8"/>
    <p:sldId id="361" r:id="rId9"/>
    <p:sldId id="291" r:id="rId10"/>
    <p:sldId id="349" r:id="rId11"/>
    <p:sldId id="354" r:id="rId12"/>
    <p:sldId id="352" r:id="rId13"/>
    <p:sldId id="355" r:id="rId14"/>
    <p:sldId id="353" r:id="rId15"/>
    <p:sldId id="356" r:id="rId16"/>
    <p:sldId id="359" r:id="rId17"/>
    <p:sldId id="381" r:id="rId18"/>
    <p:sldId id="364" r:id="rId19"/>
    <p:sldId id="360" r:id="rId20"/>
    <p:sldId id="377" r:id="rId21"/>
    <p:sldId id="362" r:id="rId22"/>
    <p:sldId id="358" r:id="rId23"/>
    <p:sldId id="357" r:id="rId24"/>
    <p:sldId id="335" r:id="rId25"/>
    <p:sldId id="308" r:id="rId26"/>
    <p:sldId id="378" r:id="rId27"/>
    <p:sldId id="379" r:id="rId28"/>
    <p:sldId id="380" r:id="rId29"/>
    <p:sldId id="366" r:id="rId30"/>
    <p:sldId id="367" r:id="rId31"/>
    <p:sldId id="373" r:id="rId32"/>
    <p:sldId id="370" r:id="rId33"/>
    <p:sldId id="313" r:id="rId34"/>
    <p:sldId id="374" r:id="rId35"/>
    <p:sldId id="375" r:id="rId36"/>
    <p:sldId id="321" r:id="rId37"/>
    <p:sldId id="371" r:id="rId38"/>
    <p:sldId id="376" r:id="rId39"/>
    <p:sldId id="387" r:id="rId40"/>
    <p:sldId id="389" r:id="rId41"/>
    <p:sldId id="382" r:id="rId42"/>
    <p:sldId id="383" r:id="rId43"/>
    <p:sldId id="384" r:id="rId44"/>
    <p:sldId id="385" r:id="rId45"/>
    <p:sldId id="388" r:id="rId46"/>
    <p:sldId id="386" r:id="rId47"/>
  </p:sldIdLst>
  <p:sldSz cx="9144000" cy="6858000" type="screen4x3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extLst>
    <p:ext uri="{521415D9-36F7-43E2-AB2F-B90AF26B5E84}">
      <p14:sectionLst xmlns:p14="http://schemas.microsoft.com/office/powerpoint/2010/main">
        <p14:section name="Default Section" id="{1B043DD8-96F7-4F38-80DE-B552C6B5E626}">
          <p14:sldIdLst>
            <p14:sldId id="287"/>
            <p14:sldId id="289"/>
            <p14:sldId id="290"/>
            <p14:sldId id="340"/>
            <p14:sldId id="341"/>
            <p14:sldId id="351"/>
            <p14:sldId id="344"/>
            <p14:sldId id="361"/>
            <p14:sldId id="291"/>
            <p14:sldId id="349"/>
            <p14:sldId id="354"/>
            <p14:sldId id="352"/>
            <p14:sldId id="355"/>
            <p14:sldId id="353"/>
            <p14:sldId id="356"/>
            <p14:sldId id="359"/>
            <p14:sldId id="381"/>
            <p14:sldId id="364"/>
            <p14:sldId id="360"/>
            <p14:sldId id="377"/>
            <p14:sldId id="362"/>
            <p14:sldId id="358"/>
            <p14:sldId id="357"/>
            <p14:sldId id="335"/>
            <p14:sldId id="308"/>
            <p14:sldId id="378"/>
            <p14:sldId id="379"/>
            <p14:sldId id="380"/>
            <p14:sldId id="366"/>
            <p14:sldId id="367"/>
            <p14:sldId id="373"/>
            <p14:sldId id="370"/>
            <p14:sldId id="313"/>
            <p14:sldId id="374"/>
            <p14:sldId id="375"/>
            <p14:sldId id="321"/>
            <p14:sldId id="371"/>
            <p14:sldId id="376"/>
            <p14:sldId id="387"/>
            <p14:sldId id="389"/>
            <p14:sldId id="382"/>
            <p14:sldId id="383"/>
            <p14:sldId id="384"/>
            <p14:sldId id="385"/>
            <p14:sldId id="388"/>
            <p14:sldId id="386"/>
          </p14:sldIdLst>
        </p14:section>
        <p14:section name="Untitled Section" id="{22DB99CC-DD49-47BF-A06C-6C847757333D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FFCCFF"/>
    <a:srgbClr val="EAEA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8" autoAdjust="0"/>
  </p:normalViewPr>
  <p:slideViewPr>
    <p:cSldViewPr snapToGrid="0">
      <p:cViewPr>
        <p:scale>
          <a:sx n="67" d="100"/>
          <a:sy n="67" d="100"/>
        </p:scale>
        <p:origin x="-138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4DFB3DEE-F05D-47C9-A9F9-97A81162B3EC}" type="datetimeFigureOut">
              <a:rPr lang="th-TH"/>
              <a:pPr>
                <a:defRPr/>
              </a:pPr>
              <a:t>26/01/59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h-TH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70715F35-8B4D-49C1-8567-24920784534F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104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C6FD5-44F3-4664-85C9-F78D30505E5B}" type="slidenum">
              <a:rPr lang="th-TH" smtClean="0"/>
              <a:pPr>
                <a:defRPr/>
              </a:pPr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2025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10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00371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Cordia New" pitchFamily="34" charset="-34"/>
              </a:rPr>
              <a:t>coding</a:t>
            </a:r>
            <a:r>
              <a:rPr lang="en-US" baseline="0" smtClean="0">
                <a:cs typeface="Cordia New" pitchFamily="34" charset="-34"/>
              </a:rPr>
              <a:t> style </a:t>
            </a:r>
            <a:r>
              <a:rPr lang="th-TH" baseline="0" smtClean="0">
                <a:cs typeface="Cordia New" pitchFamily="34" charset="-34"/>
              </a:rPr>
              <a:t>แนะนำให้ใช้ </a:t>
            </a:r>
            <a:r>
              <a:rPr lang="en-US" baseline="0" smtClean="0">
                <a:cs typeface="Cordia New" pitchFamily="34" charset="-34"/>
              </a:rPr>
              <a:t>""" three-in-a-row double quotes</a:t>
            </a:r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55016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9072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01996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51996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45714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39070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0710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cs typeface="Cordia New" pitchFamily="34" charset="-34"/>
              </a:rPr>
              <a:t>+2</a:t>
            </a:r>
            <a:r>
              <a:rPr lang="en-US" baseline="0" dirty="0" smtClean="0">
                <a:cs typeface="Cordia New" pitchFamily="34" charset="-34"/>
              </a:rPr>
              <a:t> </a:t>
            </a:r>
            <a:r>
              <a:rPr lang="th-TH" baseline="0" dirty="0" smtClean="0">
                <a:cs typeface="Cordia New" pitchFamily="34" charset="-34"/>
              </a:rPr>
              <a:t>คือ </a:t>
            </a:r>
            <a:r>
              <a:rPr lang="en-US" baseline="0" dirty="0" smtClean="0">
                <a:cs typeface="Cordia New" pitchFamily="34" charset="-34"/>
              </a:rPr>
              <a:t>2,  +++++2 </a:t>
            </a:r>
            <a:r>
              <a:rPr lang="th-TH" baseline="0" dirty="0" smtClean="0">
                <a:cs typeface="Cordia New" pitchFamily="34" charset="-34"/>
              </a:rPr>
              <a:t>ก็คือ </a:t>
            </a:r>
            <a:r>
              <a:rPr lang="en-US" baseline="0" dirty="0" smtClean="0">
                <a:cs typeface="Cordia New" pitchFamily="34" charset="-34"/>
              </a:rPr>
              <a:t>2 </a:t>
            </a:r>
            <a:r>
              <a:rPr lang="th-TH" baseline="0" dirty="0" smtClean="0">
                <a:cs typeface="Cordia New" pitchFamily="34" charset="-34"/>
              </a:rPr>
              <a:t>ติดบวดหลายครั้งก็ยังเป็น </a:t>
            </a:r>
            <a:r>
              <a:rPr lang="en-US" baseline="0" dirty="0" smtClean="0">
                <a:cs typeface="Cordia New" pitchFamily="34" charset="-34"/>
              </a:rPr>
              <a:t>2   </a:t>
            </a:r>
            <a:r>
              <a:rPr lang="th-TH" baseline="0" dirty="0" smtClean="0">
                <a:cs typeface="Cordia New" pitchFamily="34" charset="-34"/>
              </a:rPr>
              <a:t>แต่ </a:t>
            </a:r>
            <a:r>
              <a:rPr lang="en-US" baseline="0" dirty="0" smtClean="0">
                <a:cs typeface="Cordia New" pitchFamily="34" charset="-34"/>
              </a:rPr>
              <a:t>-----2 </a:t>
            </a:r>
            <a:r>
              <a:rPr lang="th-TH" baseline="0" dirty="0" smtClean="0">
                <a:cs typeface="Cordia New" pitchFamily="34" charset="-34"/>
              </a:rPr>
              <a:t>ติดลบห้าครั้งได้ </a:t>
            </a:r>
            <a:r>
              <a:rPr lang="en-US" baseline="0" dirty="0" smtClean="0">
                <a:cs typeface="Cordia New" pitchFamily="34" charset="-34"/>
              </a:rPr>
              <a:t>-2  (</a:t>
            </a:r>
            <a:r>
              <a:rPr lang="th-TH" baseline="0" dirty="0" smtClean="0">
                <a:cs typeface="Cordia New" pitchFamily="34" charset="-34"/>
              </a:rPr>
              <a:t>สรุปคือ </a:t>
            </a:r>
            <a:r>
              <a:rPr lang="en-US" baseline="0" dirty="0" smtClean="0">
                <a:cs typeface="Cordia New" pitchFamily="34" charset="-34"/>
              </a:rPr>
              <a:t>python </a:t>
            </a:r>
            <a:r>
              <a:rPr lang="th-TH" baseline="0" dirty="0" smtClean="0">
                <a:cs typeface="Cordia New" pitchFamily="34" charset="-34"/>
              </a:rPr>
              <a:t>ไม่มี </a:t>
            </a:r>
            <a:r>
              <a:rPr lang="en-US" baseline="0" dirty="0" smtClean="0">
                <a:cs typeface="Cordia New" pitchFamily="34" charset="-34"/>
              </a:rPr>
              <a:t>pre/post increment decrement</a:t>
            </a:r>
            <a:endParaRPr lang="en-US" dirty="0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2837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21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9067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604DF7-621C-4899-A932-9D1DC9C97FFC}" type="slidenum">
              <a:rPr lang="th-TH" smtClean="0"/>
              <a:pPr>
                <a:defRPr/>
              </a:pPr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63027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0933C3-C013-4C40-AAD2-065A294009BF}" type="slidenum">
              <a:rPr lang="th-TH" smtClean="0"/>
              <a:pPr>
                <a:defRPr/>
              </a:pPr>
              <a:t>22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47645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1EE51C-7985-4F65-A883-522DE7FD7100}" type="slidenum">
              <a:rPr lang="th-TH" smtClean="0"/>
              <a:pPr>
                <a:defRPr/>
              </a:pPr>
              <a:t>23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38419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607049-1E34-474D-90FD-81F1F01C08D1}" type="slidenum">
              <a:rPr lang="th-TH" smtClean="0"/>
              <a:pPr>
                <a:defRPr/>
              </a:pPr>
              <a:t>24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77222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h-TH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F90EE2-839A-4923-B3F3-A2E7B16F7D95}" type="slidenum">
              <a:rPr lang="th-TH" smtClean="0"/>
              <a:pPr>
                <a:defRPr/>
              </a:pPr>
              <a:t>25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59338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EB105-6D7D-4F9C-B98C-C3243B0CC54B}" type="slidenum">
              <a:rPr lang="th-TH" smtClean="0"/>
              <a:pPr>
                <a:defRPr/>
              </a:pPr>
              <a:t>26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32838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EB105-6D7D-4F9C-B98C-C3243B0CC54B}" type="slidenum">
              <a:rPr lang="th-TH" smtClean="0"/>
              <a:pPr>
                <a:defRPr/>
              </a:pPr>
              <a:t>27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1824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EB105-6D7D-4F9C-B98C-C3243B0CC54B}" type="slidenum">
              <a:rPr lang="th-TH" smtClean="0"/>
              <a:pPr>
                <a:defRPr/>
              </a:pPr>
              <a:t>28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21680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EB105-6D7D-4F9C-B98C-C3243B0CC54B}" type="slidenum">
              <a:rPr lang="th-TH" smtClean="0"/>
              <a:pPr>
                <a:defRPr/>
              </a:pPr>
              <a:t>29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01361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EB105-6D7D-4F9C-B98C-C3243B0CC54B}" type="slidenum">
              <a:rPr lang="th-TH" smtClean="0"/>
              <a:pPr>
                <a:defRPr/>
              </a:pPr>
              <a:t>30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52899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EB105-6D7D-4F9C-B98C-C3243B0CC54B}" type="slidenum">
              <a:rPr lang="th-TH" smtClean="0"/>
              <a:pPr>
                <a:defRPr/>
              </a:pPr>
              <a:t>31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2737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55288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17B604-422B-4B27-A9E9-98BED9D3B17C}" type="slidenum">
              <a:rPr lang="th-TH" smtClean="0"/>
              <a:pPr>
                <a:defRPr/>
              </a:pPr>
              <a:t>33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45267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EB105-6D7D-4F9C-B98C-C3243B0CC54B}" type="slidenum">
              <a:rPr lang="th-TH" smtClean="0"/>
              <a:pPr>
                <a:defRPr/>
              </a:pPr>
              <a:t>34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4123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4D554-21A1-4D45-827C-C7017130BA19}" type="slidenum">
              <a:rPr lang="th-TH" smtClean="0"/>
              <a:pPr>
                <a:defRPr/>
              </a:pPr>
              <a:t>35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614794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4D554-21A1-4D45-827C-C7017130BA19}" type="slidenum">
              <a:rPr lang="th-TH" smtClean="0"/>
              <a:pPr>
                <a:defRPr/>
              </a:pPr>
              <a:t>36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095006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4D554-21A1-4D45-827C-C7017130BA19}" type="slidenum">
              <a:rPr lang="th-TH" smtClean="0"/>
              <a:pPr>
                <a:defRPr/>
              </a:pPr>
              <a:t>38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917642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41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887170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42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17473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43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16398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44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220378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46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4090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18776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5166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558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9917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804F3D-03C6-4FEB-ACDC-99F2102E1BC7}" type="slidenum">
              <a:rPr lang="th-TH" smtClean="0"/>
              <a:pPr>
                <a:defRPr/>
              </a:pPr>
              <a:t>8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22031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1DB012-75E5-4C9B-8AEC-30D767C8AD6A}" type="slidenum">
              <a:rPr lang="th-TH" smtClean="0"/>
              <a:pPr>
                <a:defRPr/>
              </a:pPr>
              <a:t>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0882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88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81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88"/>
            <a:ext cx="228600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3175" y="1588"/>
            <a:ext cx="6708775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91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3175" y="1588"/>
            <a:ext cx="914717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4213" y="9080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19638" y="9080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4213" y="35369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8" y="35369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cs typeface="Tahoma" pitchFamily="34" charset="0"/>
              </a:defRPr>
            </a:lvl1pPr>
            <a:lvl2pPr>
              <a:defRPr baseline="0">
                <a:latin typeface="+mn-lt"/>
                <a:cs typeface="Tahoma" pitchFamily="34" charset="0"/>
              </a:defRPr>
            </a:lvl2pPr>
            <a:lvl3pPr>
              <a:defRPr baseline="0">
                <a:latin typeface="+mn-lt"/>
                <a:cs typeface="Tahoma" pitchFamily="34" charset="0"/>
              </a:defRPr>
            </a:lvl3pPr>
            <a:lvl4pPr>
              <a:defRPr baseline="0">
                <a:latin typeface="+mn-lt"/>
                <a:cs typeface="Tahoma" pitchFamily="34" charset="0"/>
              </a:defRPr>
            </a:lvl4pPr>
            <a:lvl5pPr>
              <a:defRPr baseline="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18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4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908050"/>
            <a:ext cx="3883025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908050"/>
            <a:ext cx="3884612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74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346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2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4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08050"/>
            <a:ext cx="79200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35639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47331EE9-5DAD-4C84-8081-84ED8698C052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26/01/59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7885113" y="6597650"/>
            <a:ext cx="1258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E4C6C3FA-49AB-436A-AE66-DC39D5EA5656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3175" y="1588"/>
            <a:ext cx="9147175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4000" dirty="0" smtClean="0"/>
              <a:t>Data Type, Variables,</a:t>
            </a:r>
            <a:br>
              <a:rPr lang="en-US" sz="4000" dirty="0" smtClean="0"/>
            </a:br>
            <a:r>
              <a:rPr lang="en-US" sz="4000" dirty="0" smtClean="0"/>
              <a:t>Expressions, Statements</a:t>
            </a:r>
            <a:endParaRPr lang="th-TH" sz="4000" dirty="0" smtClean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ภาควิชาวิศวกรรมคอมพิวเตอร์</a:t>
            </a:r>
          </a:p>
          <a:p>
            <a:r>
              <a:rPr lang="th-TH" dirty="0" smtClean="0"/>
              <a:t>จุฬาลงกรณ์มหาวิทยาลัย</a:t>
            </a:r>
          </a:p>
          <a:p>
            <a:r>
              <a:rPr lang="th-TH" dirty="0" smtClean="0"/>
              <a:t>๒๕๕๘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str</a:t>
            </a:r>
            <a:r>
              <a:rPr lang="en-US" dirty="0" smtClean="0"/>
              <a:t> : string : </a:t>
            </a:r>
            <a:r>
              <a:rPr lang="th-TH" dirty="0" smtClean="0"/>
              <a:t>สตริง </a:t>
            </a:r>
            <a:r>
              <a:rPr lang="en-US" dirty="0" smtClean="0"/>
              <a:t>: </a:t>
            </a:r>
            <a:r>
              <a:rPr lang="th-TH" dirty="0" smtClean="0"/>
              <a:t>ข้อความ</a:t>
            </a:r>
            <a:endParaRPr lang="th-TH" dirty="0">
              <a:latin typeface="+mj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7656" y="928053"/>
            <a:ext cx="8025512" cy="5003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print(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Hi Python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Hi Python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'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Hi Python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'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Hi Python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print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Don't worry, be happy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Don't worry, be happy</a:t>
            </a:r>
            <a:endParaRPr lang="en-US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print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'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He said: "Oh my god"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'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He said: "Oh my god"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type(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Python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&lt;class '</a:t>
            </a:r>
            <a:r>
              <a:rPr lang="en-US" sz="2200" b="1" dirty="0" err="1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str</a:t>
            </a: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'&gt;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type(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'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Python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'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&lt;class '</a:t>
            </a:r>
            <a:r>
              <a:rPr lang="en-US" sz="2200" b="1" dirty="0" err="1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str</a:t>
            </a: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'&gt;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709588" y="2996760"/>
            <a:ext cx="3748613" cy="433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ใช้ 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"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ครอบข้อความที่มี 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'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ได้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705646" y="3917711"/>
            <a:ext cx="3748613" cy="433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ใช้ 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'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ครอบข้อความที่มี 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"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310602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ใช้ </a:t>
            </a:r>
            <a:r>
              <a:rPr lang="en-US" dirty="0" smtClean="0"/>
              <a:t>triple quotes </a:t>
            </a:r>
            <a:r>
              <a:rPr lang="th-TH" dirty="0" smtClean="0"/>
              <a:t>ครอบข้อความที่มีทั้ง </a:t>
            </a:r>
            <a:r>
              <a:rPr lang="en-US" dirty="0" smtClean="0"/>
              <a:t>" </a:t>
            </a:r>
            <a:r>
              <a:rPr lang="th-TH" dirty="0" smtClean="0"/>
              <a:t>และ </a:t>
            </a:r>
            <a:r>
              <a:rPr lang="en-US" dirty="0" smtClean="0"/>
              <a:t>' </a:t>
            </a:r>
            <a:r>
              <a:rPr lang="th-TH" dirty="0" smtClean="0"/>
              <a:t>ได้</a:t>
            </a:r>
            <a:endParaRPr lang="th-TH" dirty="0">
              <a:latin typeface="+mj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1896" y="928053"/>
            <a:ext cx="8757032" cy="2464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print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"""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Hi Python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"""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Hi Python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'''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Hi Python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'''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Hi Python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print(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'''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No",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she cried, "It's you again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'''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No", </a:t>
            </a: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she cried, "It's you again"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289738" y="1706881"/>
            <a:ext cx="3305621" cy="793380"/>
          </a:xfrm>
          <a:prstGeom prst="wedgeRoundRectCallout">
            <a:avLst>
              <a:gd name="adj1" fmla="val -64523"/>
              <a:gd name="adj2" fmla="val 5893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dirty="0" smtClean="0">
                <a:latin typeface="Tahoma" pitchFamily="34" charset="0"/>
                <a:cs typeface="Tahoma" pitchFamily="34" charset="0"/>
              </a:rPr>
              <a:t>ภายในมีได้ทั้ง 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single </a:t>
            </a:r>
            <a:r>
              <a:rPr lang="th-TH" sz="2200" dirty="0" smtClean="0">
                <a:latin typeface="Tahoma" pitchFamily="34" charset="0"/>
                <a:cs typeface="Tahoma" pitchFamily="34" charset="0"/>
              </a:rPr>
              <a:t>และ 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double quotes</a:t>
            </a: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9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+ </a:t>
            </a:r>
            <a:r>
              <a:rPr lang="th-TH" dirty="0" smtClean="0"/>
              <a:t>กับ </a:t>
            </a:r>
            <a:r>
              <a:rPr lang="en-US" dirty="0" smtClean="0"/>
              <a:t>* </a:t>
            </a:r>
            <a:r>
              <a:rPr lang="th-TH" dirty="0" smtClean="0"/>
              <a:t>ใช้กับสตริงได้ (บ้าง)</a:t>
            </a:r>
            <a:endParaRPr lang="th-TH" dirty="0">
              <a:latin typeface="+mj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28197" y="928053"/>
            <a:ext cx="5884430" cy="36493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ba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 +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na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 +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na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</a:t>
            </a: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'banana'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ba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 +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na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 * 2</a:t>
            </a: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'banana'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("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ba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 +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na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 * 2)*2</a:t>
            </a: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'</a:t>
            </a:r>
            <a:r>
              <a:rPr lang="en-US" sz="2200" b="1" dirty="0" err="1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bananabanana</a:t>
            </a: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2*("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ba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 +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na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 * 2)*2</a:t>
            </a: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'</a:t>
            </a:r>
            <a:r>
              <a:rPr lang="en-US" sz="2200" b="1" dirty="0" err="1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bananabananabananabanana</a:t>
            </a: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'</a:t>
            </a:r>
          </a:p>
          <a:p>
            <a:endParaRPr lang="en-US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477065" y="4855817"/>
            <a:ext cx="4186694" cy="940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ba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+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5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ไม่ได้ </a:t>
            </a:r>
            <a:endParaRPr lang="en-US" sz="2200" dirty="0" smtClean="0">
              <a:latin typeface="Courier New" pitchFamily="49" charset="0"/>
              <a:cs typeface="Tahoma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ba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 * "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na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ก็ไม่ได้</a:t>
            </a:r>
            <a:endParaRPr lang="en-US" sz="2200" dirty="0" smtClean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สตริงของตัวเลขไม่ใช่จำนวน</a:t>
            </a:r>
            <a:endParaRPr lang="th-TH" dirty="0">
              <a:latin typeface="+mj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7656" y="751406"/>
            <a:ext cx="8025512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print(123)</a:t>
            </a: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123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print("123")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123</a:t>
            </a:r>
          </a:p>
          <a:p>
            <a:pPr>
              <a:lnSpc>
                <a:spcPct val="150000"/>
              </a:lnSpc>
            </a:pPr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type(123)</a:t>
            </a: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&lt;class '</a:t>
            </a:r>
            <a:r>
              <a:rPr lang="en-US" sz="2200" b="1" dirty="0" err="1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int</a:t>
            </a: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'&gt;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type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("123")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&lt;class '</a:t>
            </a:r>
            <a:r>
              <a:rPr lang="en-US" sz="2200" b="1" dirty="0" err="1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str</a:t>
            </a:r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'&gt;</a:t>
            </a:r>
            <a:endParaRPr lang="en-US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45807" y="1052118"/>
            <a:ext cx="4621448" cy="7716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print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แสดงข้อมูลที่ได้ผลเหมือนกัน </a:t>
            </a:r>
          </a:p>
          <a:p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แต่ตัวข้อมูลไม่เหมือนกัน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45807" y="2716552"/>
            <a:ext cx="3145939" cy="7716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123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เป็นจำนวนเต็ม </a:t>
            </a:r>
            <a:r>
              <a:rPr lang="en-US" sz="2200" smtClean="0">
                <a:latin typeface="Courier New" pitchFamily="49" charset="0"/>
                <a:cs typeface="Tahoma" pitchFamily="34" charset="0"/>
              </a:rPr>
              <a:t/>
            </a:r>
            <a:br>
              <a:rPr lang="en-US" sz="2200" smtClean="0">
                <a:latin typeface="Courier New" pitchFamily="49" charset="0"/>
                <a:cs typeface="Tahoma" pitchFamily="34" charset="0"/>
              </a:rPr>
            </a:br>
            <a:r>
              <a:rPr lang="en-US" sz="2200" b="1" smtClean="0">
                <a:latin typeface="Courier New" pitchFamily="49" charset="0"/>
                <a:cs typeface="Tahoma" pitchFamily="34" charset="0"/>
              </a:rPr>
              <a:t>"123"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เป็นสตริง</a:t>
            </a:r>
          </a:p>
        </p:txBody>
      </p:sp>
    </p:spTree>
    <p:extLst>
      <p:ext uri="{BB962C8B-B14F-4D97-AF65-F5344CB8AC3E}">
        <p14:creationId xmlns:p14="http://schemas.microsoft.com/office/powerpoint/2010/main" val="414931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นำสตริงของตัวเลขมาคำนวณไม่ได้</a:t>
            </a:r>
            <a:endParaRPr lang="th-TH" dirty="0">
              <a:latin typeface="+mj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7656" y="928053"/>
            <a:ext cx="8025512" cy="4157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print(123 + 1)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124</a:t>
            </a:r>
            <a:endParaRPr lang="en-US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print("123"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+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1)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Traceback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(most recent call last):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File "&lt;pyshell#77&gt;", line 1, in &lt;module&gt;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'123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'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+ 1</a:t>
            </a:r>
          </a:p>
          <a:p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TypeError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: Can't convert '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int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' object to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implicitly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print("123" + "1")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…………………………………………</a:t>
            </a:r>
            <a:endParaRPr lang="th-TH" sz="2200" b="1" dirty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0412" y="1262442"/>
            <a:ext cx="3099943" cy="7716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200" smtClean="0"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123</a:t>
            </a:r>
            <a:r>
              <a:rPr lang="en-US" sz="2200" smtClean="0">
                <a:latin typeface="Courier New" pitchFamily="49" charset="0"/>
                <a:cs typeface="Tahoma" pitchFamily="34" charset="0"/>
              </a:rPr>
              <a:t>"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ไม่เหมือน 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123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นำมาคำนวณไม่ได้</a:t>
            </a:r>
          </a:p>
        </p:txBody>
      </p:sp>
    </p:spTree>
    <p:extLst>
      <p:ext uri="{BB962C8B-B14F-4D97-AF65-F5344CB8AC3E}">
        <p14:creationId xmlns:p14="http://schemas.microsoft.com/office/powerpoint/2010/main" val="5604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ตัวแปร </a:t>
            </a:r>
            <a:r>
              <a:rPr lang="en-US" dirty="0" smtClean="0"/>
              <a:t>(Variables) </a:t>
            </a:r>
            <a:r>
              <a:rPr lang="th-TH" dirty="0" smtClean="0"/>
              <a:t>และการให้ค่ากับตัวแปร</a:t>
            </a:r>
            <a:endParaRPr lang="th-TH" dirty="0">
              <a:latin typeface="+mj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30392" y="919733"/>
            <a:ext cx="8025512" cy="46649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r = 2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pi = 22/7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area = pi * r ** 2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print(area)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12.571428571428571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name =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nat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"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names = name * 3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print(names)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th-TH" sz="2200" b="1" dirty="0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.................................</a:t>
            </a:r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 </a:t>
            </a:r>
            <a:endParaRPr lang="en-US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218175" y="1041729"/>
            <a:ext cx="3268355" cy="7716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ตัวแปรคือที่เก็บข้อมูล</a:t>
            </a:r>
          </a:p>
          <a:p>
            <a:pPr algn="ctr"/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ต้องตั้งชื่อให้กับตัวแปร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18174" y="2131568"/>
            <a:ext cx="3268355" cy="7716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r = 2</a:t>
            </a:r>
          </a:p>
          <a:p>
            <a:pPr algn="ctr"/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อ่านว่า ให้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r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เก็บค่า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2</a:t>
            </a:r>
            <a:endParaRPr lang="th-TH" sz="2200" b="1" dirty="0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18173" y="3247286"/>
            <a:ext cx="3268355" cy="433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เขียน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2 = r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จึงผิด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8172" y="4047203"/>
            <a:ext cx="3268355" cy="7716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ด้านซ้ายของ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=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endParaRPr lang="th-TH" sz="2200" dirty="0" smtClean="0">
              <a:latin typeface="Courier New" pitchFamily="49" charset="0"/>
              <a:cs typeface="Tahoma" pitchFamily="34" charset="0"/>
            </a:endParaRPr>
          </a:p>
          <a:p>
            <a:pPr algn="ctr"/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จึงต้องเป็นตัวแปร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218172" y="5069881"/>
            <a:ext cx="3268355" cy="7716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ด้านขวาของ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=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endParaRPr lang="th-TH" sz="2200" dirty="0" smtClean="0">
              <a:latin typeface="Courier New" pitchFamily="49" charset="0"/>
              <a:cs typeface="Tahoma" pitchFamily="34" charset="0"/>
            </a:endParaRPr>
          </a:p>
          <a:p>
            <a:pPr algn="ctr"/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เป็นอะไรที่ได้เป็นข้อมูล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9110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10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ตัวแปรเปลี่ยนค่าที่เก็บได้</a:t>
            </a:r>
            <a:endParaRPr lang="th-TH" dirty="0">
              <a:latin typeface="+mj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30392" y="919733"/>
            <a:ext cx="3380776" cy="46649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r = </a:t>
            </a:r>
            <a:r>
              <a:rPr lang="pt-BR" sz="2200" b="1" dirty="0" smtClean="0">
                <a:latin typeface="Courier New" pitchFamily="49" charset="0"/>
                <a:cs typeface="Tahoma" pitchFamily="34" charset="0"/>
              </a:rPr>
              <a:t>2</a:t>
            </a:r>
            <a:endParaRPr lang="pt-BR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print(r)</a:t>
            </a:r>
          </a:p>
          <a:p>
            <a:pPr>
              <a:lnSpc>
                <a:spcPct val="150000"/>
              </a:lnSpc>
            </a:pPr>
            <a:r>
              <a:rPr lang="pt-BR" sz="2200" b="1" dirty="0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2</a:t>
            </a:r>
            <a:endParaRPr lang="pt-BR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r = 78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print(r)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78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r = r + 100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print(r)</a:t>
            </a:r>
          </a:p>
          <a:p>
            <a:pPr>
              <a:lnSpc>
                <a:spcPct val="150000"/>
              </a:lnSpc>
            </a:pPr>
            <a:r>
              <a:rPr lang="th-TH" sz="2200" b="1" dirty="0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..........................</a:t>
            </a:r>
            <a:endParaRPr lang="pt-BR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91580" y="3925283"/>
            <a:ext cx="3268355" cy="7716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นำค่าของ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r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มาบวกอีก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100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แล้วเก็บใส่ตัวแปร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r</a:t>
            </a:r>
            <a:endParaRPr lang="th-TH" sz="2200" b="1" dirty="0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291579" y="5046947"/>
            <a:ext cx="3584453" cy="7716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r = r + 1</a:t>
            </a:r>
          </a:p>
          <a:p>
            <a:pPr algn="ctr"/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อ่านได้ว่า เพิ่มค่าใน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r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อีก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1</a:t>
            </a:r>
            <a:endParaRPr lang="th-TH" sz="2200" b="1" dirty="0" smtClean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9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การให้ค่ากับตัวแปร</a:t>
            </a:r>
            <a:endParaRPr lang="th-TH" dirty="0">
              <a:latin typeface="+mj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976" y="756905"/>
            <a:ext cx="3340608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a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= 2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b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3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c = 7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t = a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a = b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b = c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c = t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print(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a,b,c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…………………………………………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681728" y="756905"/>
            <a:ext cx="3340608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a,b,c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= 2,3,7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a,b,c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b,c,a</a:t>
            </a:r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print(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a,b,c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…………………………………………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93920" y="4449734"/>
            <a:ext cx="3340608" cy="22951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a,b,c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= 2,3,7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a,b,c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c,a,b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print(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a,b,c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…………………………………………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3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uiExpand="1" build="p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</a:t>
            </a:r>
            <a:r>
              <a:rPr lang="th-TH" dirty="0" smtClean="0"/>
              <a:t>เพิ่มเติม</a:t>
            </a:r>
            <a:endParaRPr lang="th-TH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62594" y="919733"/>
            <a:ext cx="3441736" cy="46649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r = 0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r = r + 100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r = r – 30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r = r / 2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r = r // 3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r = r % 7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r = r ** 2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print(r)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………………………………………………</a:t>
            </a:r>
            <a:endParaRPr lang="th-TH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835897" y="919733"/>
            <a:ext cx="3441736" cy="46649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r = 0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r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+=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100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r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-=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30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r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/=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2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r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//=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3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r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%=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7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r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**=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2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print(r)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………………………………………………</a:t>
            </a:r>
            <a:endParaRPr lang="th-TH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13865" y="5817992"/>
            <a:ext cx="3513094" cy="433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b="1" smtClean="0">
                <a:latin typeface="Courier New" pitchFamily="49" charset="0"/>
                <a:cs typeface="Tahoma" pitchFamily="34" charset="0"/>
              </a:rPr>
              <a:t>แบบไหนเข้าใจง่ายกว่า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?</a:t>
            </a:r>
            <a:endParaRPr lang="th-TH" sz="2200" b="1" dirty="0" smtClean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2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นอกเรื่อง </a:t>
            </a:r>
            <a:r>
              <a:rPr lang="en-US" dirty="0" smtClean="0"/>
              <a:t>: </a:t>
            </a:r>
            <a:r>
              <a:rPr lang="th-TH" dirty="0" smtClean="0"/>
              <a:t>จงเติมคำตอบในช่องว่าง</a:t>
            </a:r>
            <a:endParaRPr lang="th-TH" dirty="0">
              <a:latin typeface="+mj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86376" y="898152"/>
            <a:ext cx="5368072" cy="51728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r = 2</a:t>
            </a:r>
          </a:p>
          <a:p>
            <a:r>
              <a:rPr lang="pt-BR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s = ++r</a:t>
            </a:r>
          </a:p>
          <a:p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print(s)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…………………………………………</a:t>
            </a:r>
            <a:endParaRPr lang="pt-BR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pt-BR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s = ++++++++r</a:t>
            </a:r>
          </a:p>
          <a:p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print(s)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…………………………………………</a:t>
            </a:r>
            <a:endParaRPr lang="pt-BR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pt-BR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s = --r</a:t>
            </a:r>
          </a:p>
          <a:p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print(r)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…………………………………………</a:t>
            </a:r>
            <a:endParaRPr lang="pt-BR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pt-BR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s = -----r</a:t>
            </a:r>
          </a:p>
          <a:p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print(r)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…………………………………………</a:t>
            </a:r>
            <a:endParaRPr lang="pt-BR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Topics</a:t>
            </a:r>
            <a:endParaRPr lang="th-TH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908050"/>
            <a:ext cx="8116887" cy="5105400"/>
          </a:xfrm>
        </p:spPr>
        <p:txBody>
          <a:bodyPr/>
          <a:lstStyle/>
          <a:p>
            <a:r>
              <a:rPr lang="en-US" dirty="0" smtClean="0"/>
              <a:t>Data types</a:t>
            </a:r>
            <a:r>
              <a:rPr lang="th-TH" dirty="0" smtClean="0"/>
              <a:t>	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 float  </a:t>
            </a:r>
            <a:r>
              <a:rPr lang="en-US" dirty="0" err="1" smtClean="0"/>
              <a:t>str</a:t>
            </a:r>
            <a:r>
              <a:rPr lang="en-US" dirty="0" smtClean="0"/>
              <a:t>  bool</a:t>
            </a:r>
            <a:endParaRPr lang="th-TH" dirty="0" smtClean="0"/>
          </a:p>
          <a:p>
            <a:r>
              <a:rPr lang="en-US" dirty="0" smtClean="0"/>
              <a:t>Variables</a:t>
            </a:r>
            <a:r>
              <a:rPr lang="en-US" smtClean="0"/>
              <a:t>		: x = 9</a:t>
            </a:r>
            <a:endParaRPr lang="th-TH" dirty="0" smtClean="0"/>
          </a:p>
          <a:p>
            <a:r>
              <a:rPr lang="en-US" dirty="0"/>
              <a:t>O</a:t>
            </a:r>
            <a:r>
              <a:rPr lang="en-US" dirty="0" smtClean="0"/>
              <a:t>perators	: +  -  *  **  /  //  %</a:t>
            </a:r>
            <a:endParaRPr lang="th-TH" dirty="0"/>
          </a:p>
          <a:p>
            <a:r>
              <a:rPr lang="en-US" dirty="0" smtClean="0"/>
              <a:t>Basic I/O	</a:t>
            </a:r>
            <a:r>
              <a:rPr lang="th-TH" dirty="0" smtClean="0"/>
              <a:t>	</a:t>
            </a:r>
            <a:r>
              <a:rPr lang="en-US" dirty="0" smtClean="0"/>
              <a:t>: input   print</a:t>
            </a:r>
          </a:p>
          <a:p>
            <a:r>
              <a:rPr lang="en-US" smtClean="0"/>
              <a:t>Expressions	: </a:t>
            </a:r>
            <a:r>
              <a:rPr lang="th-TH" sz="2400" smtClean="0"/>
              <a:t>คำสั่งที่ได้ค่าคืนกลับมา  </a:t>
            </a:r>
            <a:r>
              <a:rPr lang="en-US" sz="2400" smtClean="0"/>
              <a:t>3+9</a:t>
            </a:r>
            <a:endParaRPr lang="en-US" sz="2400" dirty="0" smtClean="0"/>
          </a:p>
          <a:p>
            <a:r>
              <a:rPr lang="en-US" smtClean="0"/>
              <a:t>Statements</a:t>
            </a:r>
            <a:r>
              <a:rPr lang="th-TH" smtClean="0"/>
              <a:t>	</a:t>
            </a:r>
            <a:r>
              <a:rPr lang="en-US" smtClean="0"/>
              <a:t>: </a:t>
            </a:r>
            <a:r>
              <a:rPr lang="th-TH" sz="2400" smtClean="0"/>
              <a:t>คำสั่งที่ทำงานแต่ไม่มีค่าคืนมา </a:t>
            </a:r>
            <a:r>
              <a:rPr lang="en-US" sz="2400" smtClean="0"/>
              <a:t>  a = x+8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จงเติมคำสั่งที่ต้องการในช่องว่าง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เพิ่มค่าให้ </a:t>
            </a:r>
            <a:r>
              <a:rPr lang="en-US" dirty="0" smtClean="0"/>
              <a:t>x </a:t>
            </a:r>
            <a:r>
              <a:rPr lang="th-TH" dirty="0" smtClean="0"/>
              <a:t>อีก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……………………………………………... </a:t>
            </a:r>
            <a:endParaRPr lang="th-TH" dirty="0" smtClean="0"/>
          </a:p>
          <a:p>
            <a:r>
              <a:rPr lang="th-TH" dirty="0" smtClean="0"/>
              <a:t>เพิ่มค่าให้ </a:t>
            </a:r>
            <a:r>
              <a:rPr lang="en-US" dirty="0" smtClean="0"/>
              <a:t>x </a:t>
            </a:r>
            <a:r>
              <a:rPr lang="th-TH" dirty="0" smtClean="0"/>
              <a:t>อีกสามเท่า</a:t>
            </a:r>
            <a:br>
              <a:rPr lang="th-TH" dirty="0" smtClean="0"/>
            </a:br>
            <a:r>
              <a:rPr lang="th-TH" dirty="0" smtClean="0"/>
              <a:t/>
            </a:r>
            <a:br>
              <a:rPr lang="th-TH" dirty="0" smtClean="0"/>
            </a:br>
            <a:r>
              <a:rPr lang="en-US" dirty="0"/>
              <a:t>……………………………………………... </a:t>
            </a:r>
            <a:endParaRPr lang="th-TH" dirty="0" smtClean="0"/>
          </a:p>
          <a:p>
            <a:r>
              <a:rPr lang="th-TH" dirty="0" smtClean="0"/>
              <a:t>เปลี่ยนเครื่องหมายของ </a:t>
            </a:r>
            <a:r>
              <a:rPr lang="en-US" dirty="0" smtClean="0"/>
              <a:t>x </a:t>
            </a:r>
            <a:r>
              <a:rPr lang="th-TH" dirty="0" smtClean="0"/>
              <a:t>(เช่น จาก </a:t>
            </a:r>
            <a:r>
              <a:rPr lang="en-US" dirty="0" smtClean="0"/>
              <a:t>-4 </a:t>
            </a:r>
            <a:r>
              <a:rPr lang="th-TH" dirty="0" smtClean="0"/>
              <a:t>เป็น </a:t>
            </a:r>
            <a:r>
              <a:rPr lang="en-US" dirty="0" smtClean="0"/>
              <a:t>4)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……………………………………………...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43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ตัวแปรของ </a:t>
            </a:r>
            <a:r>
              <a:rPr lang="en-US" dirty="0" smtClean="0"/>
              <a:t>Python </a:t>
            </a:r>
            <a:r>
              <a:rPr lang="th-TH" dirty="0" smtClean="0"/>
              <a:t>เปลี่ยนประเภทตามข้อมูลที่เก็บ</a:t>
            </a:r>
            <a:endParaRPr lang="th-TH" dirty="0">
              <a:latin typeface="+mj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1080" y="919733"/>
            <a:ext cx="3380776" cy="51728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r = </a:t>
            </a:r>
            <a:r>
              <a:rPr lang="pt-BR" sz="2200" b="1" dirty="0" smtClean="0">
                <a:latin typeface="Courier New" pitchFamily="49" charset="0"/>
                <a:cs typeface="Tahoma" pitchFamily="34" charset="0"/>
              </a:rPr>
              <a:t>2</a:t>
            </a:r>
            <a:endParaRPr lang="pt-BR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print(r)</a:t>
            </a:r>
          </a:p>
          <a:p>
            <a:pPr>
              <a:lnSpc>
                <a:spcPct val="150000"/>
              </a:lnSpc>
            </a:pPr>
            <a:r>
              <a:rPr lang="pt-BR" sz="2200" b="1" dirty="0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2</a:t>
            </a:r>
            <a:endParaRPr lang="pt-BR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r </a:t>
            </a:r>
            <a:r>
              <a:rPr lang="pt-BR" sz="2200" b="1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"radius"</a:t>
            </a:r>
            <a:endParaRPr lang="pt-BR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print(r)</a:t>
            </a:r>
          </a:p>
          <a:p>
            <a:pPr>
              <a:lnSpc>
                <a:spcPct val="150000"/>
              </a:lnSpc>
            </a:pPr>
            <a:r>
              <a:rPr lang="pt-BR" sz="2200" b="1" dirty="0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radius</a:t>
            </a:r>
            <a:endParaRPr lang="pt-BR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r = </a:t>
            </a:r>
            <a:r>
              <a:rPr lang="pt-BR" sz="2200" b="1" dirty="0" smtClean="0">
                <a:latin typeface="Courier New" pitchFamily="49" charset="0"/>
                <a:cs typeface="Tahoma" pitchFamily="34" charset="0"/>
              </a:rPr>
              <a:t>12.5</a:t>
            </a:r>
            <a:endParaRPr lang="pt-BR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print(r)</a:t>
            </a:r>
          </a:p>
          <a:p>
            <a:pPr>
              <a:lnSpc>
                <a:spcPct val="150000"/>
              </a:lnSpc>
            </a:pPr>
            <a:r>
              <a:rPr lang="pt-BR" sz="2200" b="1" dirty="0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12.5</a:t>
            </a:r>
            <a:endParaRPr lang="pt-BR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</a:t>
            </a:r>
            <a:endParaRPr lang="th-TH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775672" y="919733"/>
            <a:ext cx="3380776" cy="51728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r = </a:t>
            </a:r>
            <a:r>
              <a:rPr lang="pt-BR" sz="2200" b="1" dirty="0" smtClean="0">
                <a:latin typeface="Courier New" pitchFamily="49" charset="0"/>
                <a:cs typeface="Tahoma" pitchFamily="34" charset="0"/>
              </a:rPr>
              <a:t>2</a:t>
            </a:r>
            <a:endParaRPr lang="pt-BR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b="1" dirty="0" smtClean="0">
                <a:latin typeface="Courier New" pitchFamily="49" charset="0"/>
                <a:cs typeface="Tahoma" pitchFamily="34" charset="0"/>
              </a:rPr>
              <a:t>&gt;&gt;&gt;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type</a:t>
            </a:r>
            <a:r>
              <a:rPr lang="pt-BR" sz="2200" b="1" dirty="0" smtClean="0">
                <a:latin typeface="Courier New" pitchFamily="49" charset="0"/>
                <a:cs typeface="Tahoma" pitchFamily="34" charset="0"/>
              </a:rPr>
              <a:t>(r)</a:t>
            </a:r>
            <a:endParaRPr lang="pt-BR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&lt;class '</a:t>
            </a:r>
            <a:r>
              <a:rPr lang="en-US" sz="2200" b="1" dirty="0" err="1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int</a:t>
            </a: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'&gt;</a:t>
            </a:r>
            <a:endParaRPr lang="pt-BR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r </a:t>
            </a:r>
            <a:r>
              <a:rPr lang="pt-BR" sz="2200" b="1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"radius"</a:t>
            </a:r>
            <a:endParaRPr lang="pt-BR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pt-BR" sz="2200" b="1" dirty="0" smtClean="0">
                <a:latin typeface="Courier New" pitchFamily="49" charset="0"/>
                <a:cs typeface="Tahoma" pitchFamily="34" charset="0"/>
              </a:rPr>
              <a:t>type(r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&lt;class </a:t>
            </a:r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'</a:t>
            </a:r>
            <a:r>
              <a:rPr lang="en-US" sz="2200" b="1" dirty="0" err="1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str</a:t>
            </a:r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'&gt;</a:t>
            </a:r>
            <a:endParaRPr lang="pt-BR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r = </a:t>
            </a:r>
            <a:r>
              <a:rPr lang="pt-BR" sz="2200" b="1" dirty="0" smtClean="0">
                <a:latin typeface="Courier New" pitchFamily="49" charset="0"/>
                <a:cs typeface="Tahoma" pitchFamily="34" charset="0"/>
              </a:rPr>
              <a:t>12.5</a:t>
            </a:r>
            <a:endParaRPr lang="pt-BR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pt-BR" sz="2200" b="1" dirty="0" smtClean="0">
                <a:latin typeface="Courier New" pitchFamily="49" charset="0"/>
                <a:cs typeface="Tahoma" pitchFamily="34" charset="0"/>
              </a:rPr>
              <a:t>type(r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&lt;class </a:t>
            </a:r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'float'&gt;</a:t>
            </a:r>
            <a:endParaRPr lang="pt-BR" sz="2200" b="1" dirty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&gt;&gt;&gt; </a:t>
            </a:r>
            <a:endParaRPr lang="th-TH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กฎการตั้งชื่อตัวแปร</a:t>
            </a:r>
            <a:endParaRPr lang="th-TH" dirty="0"/>
          </a:p>
        </p:txBody>
      </p:sp>
      <p:sp>
        <p:nvSpPr>
          <p:cNvPr id="7169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/>
              <a:t>ประกอบด้วยตัวอักษร ตัวเลข และ </a:t>
            </a:r>
            <a:r>
              <a:rPr lang="en-US" b="1" dirty="0" smtClean="0"/>
              <a:t>_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th-TH" dirty="0"/>
              <a:t>ขีดเส้นใต้) ได้</a:t>
            </a:r>
            <a:endParaRPr lang="th-TH" dirty="0" smtClean="0"/>
          </a:p>
          <a:p>
            <a:pPr>
              <a:lnSpc>
                <a:spcPct val="90000"/>
              </a:lnSpc>
            </a:pPr>
            <a:r>
              <a:rPr lang="th-TH" dirty="0" smtClean="0"/>
              <a:t>ห้ามขึ้นต้นด้วยตัวเลข</a:t>
            </a:r>
            <a:r>
              <a:rPr lang="en-US" dirty="0" smtClean="0"/>
              <a:t>  </a:t>
            </a:r>
            <a:endParaRPr lang="th-TH" dirty="0" smtClean="0"/>
          </a:p>
          <a:p>
            <a:pPr>
              <a:lnSpc>
                <a:spcPct val="90000"/>
              </a:lnSpc>
            </a:pPr>
            <a:r>
              <a:rPr lang="th-TH" dirty="0" smtClean="0"/>
              <a:t>ตัวอังกฤษใหญ่ไม่เหมือนเล็ก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ห้ามซ้ำกับ </a:t>
            </a:r>
            <a:r>
              <a:rPr lang="en-US" dirty="0" smtClean="0"/>
              <a:t>keywords </a:t>
            </a:r>
            <a:r>
              <a:rPr lang="th-TH" dirty="0" smtClean="0"/>
              <a:t>ของภาษา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ข้อแนะนำ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h-TH" dirty="0" smtClean="0"/>
              <a:t>ไม่ขึ้นต้นด้วย </a:t>
            </a:r>
            <a:r>
              <a:rPr lang="en-US" b="1" dirty="0" smtClean="0"/>
              <a:t>_</a:t>
            </a:r>
            <a:r>
              <a:rPr lang="en-US" dirty="0" smtClean="0"/>
              <a:t>  (</a:t>
            </a:r>
            <a:r>
              <a:rPr lang="th-TH" dirty="0" smtClean="0"/>
              <a:t>ขีดเส้นใต้)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h-TH" dirty="0" smtClean="0"/>
              <a:t>ใช้ตัวอักษรอังกฤษตัวเล็ก</a:t>
            </a:r>
          </a:p>
          <a:p>
            <a:pPr lvl="1">
              <a:lnSpc>
                <a:spcPct val="90000"/>
              </a:lnSpc>
            </a:pPr>
            <a:r>
              <a:rPr lang="th-TH" dirty="0" smtClean="0"/>
              <a:t>ชื่อควรสื่อความหมายกับข้อมูลที่เก็บ</a:t>
            </a:r>
            <a:br>
              <a:rPr lang="th-TH" dirty="0" smtClean="0"/>
            </a:br>
            <a:r>
              <a:rPr lang="en-US" dirty="0" smtClean="0"/>
              <a:t>(</a:t>
            </a:r>
            <a:r>
              <a:rPr lang="en-US" sz="2200" b="1" kern="1200" dirty="0">
                <a:latin typeface="Courier New" pitchFamily="49" charset="0"/>
                <a:ea typeface="+mn-ea"/>
              </a:rPr>
              <a:t>name</a:t>
            </a:r>
            <a:r>
              <a:rPr lang="en-US" dirty="0" smtClean="0"/>
              <a:t>,  </a:t>
            </a:r>
            <a:r>
              <a:rPr lang="en-US" sz="2200" b="1" kern="1200" dirty="0">
                <a:latin typeface="Courier New" pitchFamily="49" charset="0"/>
                <a:ea typeface="+mn-ea"/>
              </a:rPr>
              <a:t>area</a:t>
            </a:r>
            <a:r>
              <a:rPr lang="en-US" dirty="0" smtClean="0"/>
              <a:t>,  </a:t>
            </a:r>
            <a:r>
              <a:rPr lang="en-US" sz="2200" b="1" kern="1200" dirty="0" smtClean="0">
                <a:latin typeface="Courier New" pitchFamily="49" charset="0"/>
                <a:ea typeface="+mn-ea"/>
              </a:rPr>
              <a:t>speed</a:t>
            </a:r>
            <a:r>
              <a:rPr lang="en-US" dirty="0" smtClean="0"/>
              <a:t>,  </a:t>
            </a:r>
            <a:r>
              <a:rPr lang="en-US" sz="2200" b="1" kern="1200" dirty="0" smtClean="0">
                <a:latin typeface="Courier New" pitchFamily="49" charset="0"/>
                <a:ea typeface="+mn-ea"/>
              </a:rPr>
              <a:t>sum</a:t>
            </a:r>
            <a:r>
              <a:rPr lang="en-US" dirty="0" smtClean="0"/>
              <a:t>,  </a:t>
            </a:r>
            <a:r>
              <a:rPr lang="en-US" sz="2200" b="1" kern="1200" dirty="0" smtClean="0">
                <a:latin typeface="Courier New" pitchFamily="49" charset="0"/>
                <a:ea typeface="+mn-ea"/>
              </a:rPr>
              <a:t>size</a:t>
            </a:r>
            <a:r>
              <a:rPr lang="en-US" dirty="0" smtClean="0"/>
              <a:t>, …)</a:t>
            </a:r>
          </a:p>
          <a:p>
            <a:pPr lvl="1">
              <a:lnSpc>
                <a:spcPct val="90000"/>
              </a:lnSpc>
            </a:pPr>
            <a:r>
              <a:rPr lang="th-TH" dirty="0" smtClean="0"/>
              <a:t>ชื่อมีหลายคำรวมกันให้ใช้ </a:t>
            </a:r>
            <a:r>
              <a:rPr lang="en-US" dirty="0" smtClean="0"/>
              <a:t>_ </a:t>
            </a:r>
            <a:r>
              <a:rPr lang="th-TH" dirty="0" smtClean="0"/>
              <a:t>คั่น</a:t>
            </a:r>
            <a:r>
              <a:rPr lang="th-TH" dirty="0"/>
              <a:t/>
            </a:r>
            <a:br>
              <a:rPr lang="th-TH" dirty="0"/>
            </a:br>
            <a:r>
              <a:rPr lang="th-TH" dirty="0" smtClean="0"/>
              <a:t>(</a:t>
            </a:r>
            <a:r>
              <a:rPr lang="en-US" sz="2200" b="1" kern="1200" dirty="0" err="1">
                <a:latin typeface="Courier New" pitchFamily="49" charset="0"/>
                <a:ea typeface="+mn-ea"/>
              </a:rPr>
              <a:t>day_of_week</a:t>
            </a:r>
            <a:r>
              <a:rPr lang="en-US" dirty="0" smtClean="0"/>
              <a:t>,  </a:t>
            </a:r>
            <a:r>
              <a:rPr lang="en-US" sz="2200" b="1" kern="1200" dirty="0" err="1" smtClean="0">
                <a:latin typeface="Courier New" pitchFamily="49" charset="0"/>
                <a:ea typeface="+mn-ea"/>
              </a:rPr>
              <a:t>student_id</a:t>
            </a:r>
            <a:r>
              <a:rPr lang="en-US" dirty="0" smtClean="0"/>
              <a:t>,  </a:t>
            </a:r>
            <a:r>
              <a:rPr lang="en-US" sz="2200" b="1" kern="1200" dirty="0" err="1" smtClean="0">
                <a:latin typeface="Courier New" pitchFamily="49" charset="0"/>
                <a:ea typeface="+mn-ea"/>
              </a:rPr>
              <a:t>tel_no</a:t>
            </a:r>
            <a:r>
              <a:rPr lang="en-US" dirty="0" smtClean="0"/>
              <a:t>,  …)</a:t>
            </a:r>
            <a:endParaRPr lang="th-TH" dirty="0" smtClean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608138" y="5794375"/>
            <a:ext cx="68992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rdia New" pitchFamily="34" charset="-34"/>
              </a:rPr>
              <a:t>7zean  class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rdia New" pitchFamily="34" charset="-34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rdia New" pitchFamily="34" charset="-34"/>
              </a:rPr>
              <a:t>ohOH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rdia New" pitchFamily="34" charset="-34"/>
              </a:rPr>
              <a:t>!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rdia New" pitchFamily="34" charset="-34"/>
              </a:rPr>
              <a:t>ed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rdia New" pitchFamily="34" charset="-34"/>
              </a:rPr>
              <a:t>-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rdia New" pitchFamily="34" charset="-34"/>
              </a:rPr>
              <a:t>edd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rdia New" pitchFamily="34" charset="-34"/>
              </a:rPr>
              <a:t>-n-eddy     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684213" y="5722937"/>
            <a:ext cx="841375" cy="58102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 type="none" w="lg" len="med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th-TH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ผิด</a:t>
            </a:r>
          </a:p>
        </p:txBody>
      </p:sp>
    </p:spTree>
    <p:extLst>
      <p:ext uri="{BB962C8B-B14F-4D97-AF65-F5344CB8AC3E}">
        <p14:creationId xmlns:p14="http://schemas.microsoft.com/office/powerpoint/2010/main" val="247541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1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0" grpId="0" build="p" bldLvl="2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Python Reserved Words</a:t>
            </a:r>
            <a:endParaRPr lang="th-TH" dirty="0"/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600868" y="1116190"/>
            <a:ext cx="7939087" cy="2535894"/>
          </a:xfrm>
          <a:prstGeom prst="roundRect">
            <a:avLst>
              <a:gd name="adj" fmla="val 6028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lg" len="med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and	</a:t>
            </a:r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	as</a:t>
            </a:r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	</a:t>
            </a:r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  </a:t>
            </a:r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 </a:t>
            </a:r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 assert</a:t>
            </a:r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	</a:t>
            </a:r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  break	class</a:t>
            </a:r>
          </a:p>
          <a:p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continue	</a:t>
            </a:r>
            <a:r>
              <a:rPr lang="en-US" altLang="ja-JP" sz="2200" b="1" dirty="0" err="1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def</a:t>
            </a:r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	</a:t>
            </a:r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    del</a:t>
            </a:r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	</a:t>
            </a:r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  </a:t>
            </a:r>
            <a:r>
              <a:rPr lang="en-US" altLang="ja-JP" sz="2200" b="1" dirty="0" err="1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elif</a:t>
            </a:r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	else</a:t>
            </a:r>
          </a:p>
          <a:p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except</a:t>
            </a:r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	</a:t>
            </a:r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exec	    finally  for</a:t>
            </a:r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	</a:t>
            </a:r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	from</a:t>
            </a:r>
          </a:p>
          <a:p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global</a:t>
            </a:r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	if	</a:t>
            </a:r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    import	  in		is</a:t>
            </a:r>
          </a:p>
          <a:p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lambda</a:t>
            </a:r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	</a:t>
            </a:r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nonlocal  not</a:t>
            </a:r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	</a:t>
            </a:r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  or		pass</a:t>
            </a:r>
          </a:p>
          <a:p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raise		return    try</a:t>
            </a:r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	</a:t>
            </a:r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  while	with</a:t>
            </a:r>
          </a:p>
          <a:p>
            <a:r>
              <a:rPr lang="en-US" altLang="ja-JP" sz="2200" b="1" dirty="0" smtClean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yield		True	    False	  None  </a:t>
            </a:r>
            <a:endParaRPr lang="th-TH" sz="2200" b="1" dirty="0">
              <a:solidFill>
                <a:srgbClr val="0033CC"/>
              </a:solidFill>
              <a:latin typeface="Courier New" pitchFamily="49" charset="0"/>
              <a:ea typeface="ＭＳ Ｐゴシック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เลือกใช้ </a:t>
            </a:r>
            <a:r>
              <a:rPr lang="en-US" dirty="0" err="1" smtClean="0"/>
              <a:t>int</a:t>
            </a:r>
            <a:r>
              <a:rPr lang="en-US" dirty="0" smtClean="0"/>
              <a:t>  float  </a:t>
            </a:r>
            <a:r>
              <a:rPr lang="en-US" dirty="0" err="1" smtClean="0"/>
              <a:t>str</a:t>
            </a:r>
            <a:r>
              <a:rPr lang="en-US" dirty="0" smtClean="0"/>
              <a:t>  </a:t>
            </a:r>
            <a:r>
              <a:rPr lang="th-TH" dirty="0" smtClean="0"/>
              <a:t>ให้เหมาะสม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4213" y="908050"/>
            <a:ext cx="8130603" cy="5105400"/>
          </a:xfrm>
        </p:spPr>
        <p:txBody>
          <a:bodyPr/>
          <a:lstStyle/>
          <a:p>
            <a:r>
              <a:rPr lang="th-TH" dirty="0" smtClean="0"/>
              <a:t>ข้อความ  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th-TH" dirty="0">
                <a:sym typeface="Wingdings" panose="05000000000000000000" pitchFamily="2" charset="2"/>
              </a:rPr>
              <a:t> </a:t>
            </a:r>
            <a:r>
              <a:rPr lang="th-TH" dirty="0" smtClean="0">
                <a:sym typeface="Wingdings" panose="05000000000000000000" pitchFamily="2" charset="2"/>
              </a:rPr>
              <a:t>สตริง</a:t>
            </a:r>
          </a:p>
          <a:p>
            <a:r>
              <a:rPr lang="th-TH" dirty="0" smtClean="0">
                <a:sym typeface="Wingdings" panose="05000000000000000000" pitchFamily="2" charset="2"/>
              </a:rPr>
              <a:t>ตัวเลขที่ไม่มีการคำนวณ  </a:t>
            </a:r>
            <a:r>
              <a:rPr lang="en-US" dirty="0" smtClean="0">
                <a:sym typeface="Wingdings" panose="05000000000000000000" pitchFamily="2" charset="2"/>
              </a:rPr>
              <a:t>   </a:t>
            </a:r>
            <a:r>
              <a:rPr lang="th-TH" dirty="0" smtClean="0">
                <a:sym typeface="Wingdings" panose="05000000000000000000" pitchFamily="2" charset="2"/>
              </a:rPr>
              <a:t>สตริงก็ได้</a:t>
            </a:r>
            <a:endParaRPr lang="th-TH" dirty="0" smtClean="0"/>
          </a:p>
          <a:p>
            <a:r>
              <a:rPr lang="th-TH" dirty="0" smtClean="0"/>
              <a:t>จำนวนเต็ม  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endParaRPr lang="th-TH" dirty="0" smtClean="0"/>
          </a:p>
          <a:p>
            <a:r>
              <a:rPr lang="th-TH" dirty="0" smtClean="0"/>
              <a:t>มีเลขหลังทศนิยมเป็นจำนวนหลักแน่นอน และต้องการความแม่นยำ </a:t>
            </a:r>
            <a:r>
              <a:rPr lang="en-US" dirty="0" smtClean="0"/>
              <a:t>100% </a:t>
            </a:r>
            <a:r>
              <a:rPr lang="th-TH" dirty="0" smtClean="0"/>
              <a:t>ไม่ใช่ค่าประมาณ 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100 </a:t>
            </a:r>
            <a:r>
              <a:rPr lang="th-TH" dirty="0" smtClean="0">
                <a:sym typeface="Wingdings" panose="05000000000000000000" pitchFamily="2" charset="2"/>
              </a:rPr>
              <a:t>ดอลล่าร์ </a:t>
            </a:r>
            <a:r>
              <a:rPr lang="en-US" dirty="0" smtClean="0">
                <a:sym typeface="Wingdings" panose="05000000000000000000" pitchFamily="2" charset="2"/>
              </a:rPr>
              <a:t>12 </a:t>
            </a:r>
            <a:r>
              <a:rPr lang="th-TH" dirty="0" smtClean="0">
                <a:sym typeface="Wingdings" panose="05000000000000000000" pitchFamily="2" charset="2"/>
              </a:rPr>
              <a:t>เซ็นต์ แทนที่จะใช้ </a:t>
            </a:r>
            <a:r>
              <a:rPr lang="en-US" dirty="0" smtClean="0">
                <a:sym typeface="Wingdings" panose="05000000000000000000" pitchFamily="2" charset="2"/>
              </a:rPr>
              <a:t>float </a:t>
            </a:r>
            <a:r>
              <a:rPr lang="th-TH" dirty="0" smtClean="0">
                <a:sym typeface="Wingdings" panose="05000000000000000000" pitchFamily="2" charset="2"/>
              </a:rPr>
              <a:t>เก็บ </a:t>
            </a:r>
            <a:r>
              <a:rPr lang="en-US" dirty="0" smtClean="0">
                <a:sym typeface="Wingdings" panose="05000000000000000000" pitchFamily="2" charset="2"/>
              </a:rPr>
              <a:t>$100.12</a:t>
            </a:r>
            <a:r>
              <a:rPr lang="th-TH" dirty="0" smtClean="0">
                <a:sym typeface="Wingdings" panose="05000000000000000000" pitchFamily="2" charset="2"/>
              </a:rPr>
              <a:t/>
            </a:r>
            <a:br>
              <a:rPr lang="th-TH" dirty="0" smtClean="0">
                <a:sym typeface="Wingdings" panose="05000000000000000000" pitchFamily="2" charset="2"/>
              </a:rPr>
            </a:br>
            <a:r>
              <a:rPr lang="th-TH" dirty="0" smtClean="0">
                <a:sym typeface="Wingdings" panose="05000000000000000000" pitchFamily="2" charset="2"/>
              </a:rPr>
              <a:t>ก็ใช้ 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th-TH" dirty="0" smtClean="0">
                <a:sym typeface="Wingdings" panose="05000000000000000000" pitchFamily="2" charset="2"/>
              </a:rPr>
              <a:t>เก็บ </a:t>
            </a:r>
            <a:r>
              <a:rPr lang="en-US" dirty="0" smtClean="0">
                <a:sym typeface="Wingdings" panose="05000000000000000000" pitchFamily="2" charset="2"/>
              </a:rPr>
              <a:t>10012</a:t>
            </a:r>
            <a:r>
              <a:rPr lang="th-TH" dirty="0" smtClean="0">
                <a:sym typeface="Wingdings" panose="05000000000000000000" pitchFamily="2" charset="2"/>
              </a:rPr>
              <a:t> เซ็นต์แทน</a:t>
            </a:r>
            <a:endParaRPr lang="th-TH" dirty="0" smtClean="0"/>
          </a:p>
          <a:p>
            <a:r>
              <a:rPr lang="th-TH" dirty="0" smtClean="0"/>
              <a:t>จำนวนจริงที่เก็บค่าประมาณด้วยความแม่นยำประมาณ </a:t>
            </a:r>
            <a:r>
              <a:rPr lang="en-US" dirty="0" smtClean="0"/>
              <a:t>15 </a:t>
            </a:r>
            <a:r>
              <a:rPr lang="th-TH" dirty="0" smtClean="0"/>
              <a:t>หลัก </a:t>
            </a:r>
            <a:r>
              <a:rPr lang="en-US" dirty="0" smtClean="0">
                <a:sym typeface="Wingdings" panose="05000000000000000000" pitchFamily="2" charset="2"/>
              </a:rPr>
              <a:t> float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123.456789012345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1.23456789012345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123456.789012345</a:t>
            </a:r>
            <a:r>
              <a:rPr lang="th-TH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การเปลี่ยนประเภทข้อมูล</a:t>
            </a:r>
            <a:endParaRPr lang="th-TH" dirty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64495" y="719520"/>
            <a:ext cx="7811834" cy="6188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80000"/>
              </a:lnSpc>
            </a:pPr>
            <a:r>
              <a:rPr lang="pl-PL" sz="2200" b="1" dirty="0">
                <a:latin typeface="Courier New" pitchFamily="49" charset="0"/>
                <a:cs typeface="Courier New" pitchFamily="49" charset="0"/>
              </a:rPr>
              <a:t>&gt;&gt;&gt; i = 3</a:t>
            </a:r>
          </a:p>
          <a:p>
            <a:pPr>
              <a:lnSpc>
                <a:spcPct val="80000"/>
              </a:lnSpc>
            </a:pPr>
            <a:r>
              <a:rPr lang="pl-PL" sz="2200" b="1" dirty="0">
                <a:latin typeface="Courier New" pitchFamily="49" charset="0"/>
                <a:cs typeface="Courier New" pitchFamily="49" charset="0"/>
              </a:rPr>
              <a:t>&gt;&gt;&gt; f = 3.0</a:t>
            </a:r>
          </a:p>
          <a:p>
            <a:pPr>
              <a:lnSpc>
                <a:spcPct val="80000"/>
              </a:lnSpc>
            </a:pPr>
            <a:r>
              <a:rPr lang="pl-PL" sz="2200" b="1" dirty="0">
                <a:latin typeface="Courier New" pitchFamily="49" charset="0"/>
                <a:cs typeface="Courier New" pitchFamily="49" charset="0"/>
              </a:rPr>
              <a:t>&gt;&gt;&gt; s = "3"</a:t>
            </a:r>
          </a:p>
          <a:p>
            <a:pPr>
              <a:lnSpc>
                <a:spcPct val="80000"/>
              </a:lnSpc>
            </a:pPr>
            <a:r>
              <a:rPr lang="pl-PL" sz="2200" b="1" dirty="0">
                <a:latin typeface="Courier New" pitchFamily="49" charset="0"/>
                <a:cs typeface="Courier New" pitchFamily="49" charset="0"/>
              </a:rPr>
              <a:t>&gt;&gt;&gt; t = "3.0"</a:t>
            </a:r>
          </a:p>
          <a:p>
            <a:pPr>
              <a:lnSpc>
                <a:spcPct val="80000"/>
              </a:lnSpc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# </a:t>
            </a:r>
            <a:r>
              <a:rPr lang="th-TH" sz="2200" b="1" dirty="0">
                <a:latin typeface="Courier New" pitchFamily="49" charset="0"/>
                <a:cs typeface="Courier New" pitchFamily="49" charset="0"/>
              </a:rPr>
              <a:t>เปลี่ยน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th-TH" sz="2200" b="1" dirty="0">
                <a:latin typeface="Courier New" pitchFamily="49" charset="0"/>
                <a:cs typeface="Courier New" pitchFamily="49" charset="0"/>
              </a:rPr>
              <a:t>เป็น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pl-PL" sz="22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pl-PL" sz="2200" b="1" dirty="0">
                <a:latin typeface="Courier New" pitchFamily="49" charset="0"/>
                <a:cs typeface="Courier New" pitchFamily="49" charset="0"/>
              </a:rPr>
              <a:t>i += </a:t>
            </a:r>
            <a:r>
              <a:rPr lang="pl-PL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int(</a:t>
            </a:r>
            <a:r>
              <a:rPr lang="pl-PL" sz="22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l-PL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# </a:t>
            </a:r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เปลี่ยนสตริงเป็น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th-TH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f +=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# </a:t>
            </a:r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เปลี่ยนสตริงเป็น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float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s +=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# </a:t>
            </a:r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เปลี่ยน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เป็นสตริง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s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= s +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เปลี่ยน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เป็นสตริง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&gt;&gt;&gt; print(s)</a:t>
            </a:r>
          </a:p>
          <a:p>
            <a:pPr>
              <a:lnSpc>
                <a:spcPct val="200000"/>
              </a:lnSpc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……………………………………………………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s +=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  # </a:t>
            </a:r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เกิดอะไร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?</a:t>
            </a:r>
            <a:endParaRPr lang="en-U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"&lt;pyshell#183&gt;", line 1, in &lt;module&gt;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s +=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(f)</a:t>
            </a:r>
          </a:p>
          <a:p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convert '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object to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implicitly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8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88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88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88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88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88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88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การรับข้อมูลทางแป้นพิมพ์</a:t>
            </a:r>
            <a:endParaRPr lang="th-TH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64495" y="2555812"/>
            <a:ext cx="7811834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r = input("Enter radius : ")</a:t>
            </a: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Enter radius </a:t>
            </a:r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22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type(r)</a:t>
            </a: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sz="22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area = 22/7 * r **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341299" y="1164741"/>
            <a:ext cx="4035117" cy="98991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med"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th-TH" sz="24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ใช้ฟังก์ชัน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input( … )</a:t>
            </a:r>
          </a:p>
          <a:p>
            <a:r>
              <a:rPr lang="th-TH" sz="24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ผลที่ได้จาก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4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เป็นสตริง</a:t>
            </a:r>
            <a:endParaRPr lang="th-TH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529379" y="4285983"/>
            <a:ext cx="2071172" cy="539827"/>
          </a:xfrm>
          <a:prstGeom prst="wedgeRoundRectCallout">
            <a:avLst>
              <a:gd name="adj1" fmla="val -67641"/>
              <a:gd name="adj2" fmla="val -180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smtClean="0">
                <a:latin typeface="Tahoma" pitchFamily="34" charset="0"/>
                <a:cs typeface="Tahoma" pitchFamily="34" charset="0"/>
              </a:rPr>
              <a:t>ผิดตรงไหน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?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70629" y="2904048"/>
            <a:ext cx="565994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1476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อย่าลืม </a:t>
            </a:r>
            <a:r>
              <a:rPr lang="en-US" dirty="0" smtClean="0"/>
              <a:t>: </a:t>
            </a:r>
            <a:r>
              <a:rPr lang="th-TH" dirty="0" smtClean="0"/>
              <a:t>ข้อมูลที่อ่านจาก </a:t>
            </a:r>
            <a:r>
              <a:rPr lang="en-US" dirty="0" smtClean="0"/>
              <a:t>input </a:t>
            </a:r>
            <a:r>
              <a:rPr lang="th-TH" dirty="0" smtClean="0"/>
              <a:t>เป็นสตริง</a:t>
            </a:r>
            <a:endParaRPr lang="th-TH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64495" y="1080580"/>
            <a:ext cx="7811834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r = input("Enter radius : ")</a:t>
            </a: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Enter radius : 10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area = 22/7 * r ** 2</a:t>
            </a:r>
          </a:p>
          <a:p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"&lt;pyshell#189&gt;", line 1, in &lt;module&gt;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area = 22/7 * r ** 2</a:t>
            </a:r>
          </a:p>
          <a:p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unsupported operand type(s) for ** or pow(): '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and '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2804160" y="2243328"/>
            <a:ext cx="1036320" cy="2090117"/>
          </a:xfrm>
          <a:custGeom>
            <a:avLst/>
            <a:gdLst>
              <a:gd name="connsiteX0" fmla="*/ 0 w 1036320"/>
              <a:gd name="connsiteY0" fmla="*/ 1780032 h 2090117"/>
              <a:gd name="connsiteX1" fmla="*/ 170688 w 1036320"/>
              <a:gd name="connsiteY1" fmla="*/ 2036064 h 2090117"/>
              <a:gd name="connsiteX2" fmla="*/ 451104 w 1036320"/>
              <a:gd name="connsiteY2" fmla="*/ 1987296 h 2090117"/>
              <a:gd name="connsiteX3" fmla="*/ 731520 w 1036320"/>
              <a:gd name="connsiteY3" fmla="*/ 999744 h 2090117"/>
              <a:gd name="connsiteX4" fmla="*/ 1036320 w 1036320"/>
              <a:gd name="connsiteY4" fmla="*/ 0 h 209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320" h="2090117">
                <a:moveTo>
                  <a:pt x="0" y="1780032"/>
                </a:moveTo>
                <a:cubicBezTo>
                  <a:pt x="47752" y="1890776"/>
                  <a:pt x="95504" y="2001520"/>
                  <a:pt x="170688" y="2036064"/>
                </a:cubicBezTo>
                <a:cubicBezTo>
                  <a:pt x="245872" y="2070608"/>
                  <a:pt x="357632" y="2160016"/>
                  <a:pt x="451104" y="1987296"/>
                </a:cubicBezTo>
                <a:cubicBezTo>
                  <a:pt x="544576" y="1814576"/>
                  <a:pt x="633984" y="1330960"/>
                  <a:pt x="731520" y="999744"/>
                </a:cubicBezTo>
                <a:cubicBezTo>
                  <a:pt x="829056" y="668528"/>
                  <a:pt x="932688" y="334264"/>
                  <a:pt x="103632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4523232" y="2243328"/>
            <a:ext cx="649857" cy="2063481"/>
          </a:xfrm>
          <a:custGeom>
            <a:avLst/>
            <a:gdLst>
              <a:gd name="connsiteX0" fmla="*/ 0 w 649857"/>
              <a:gd name="connsiteY0" fmla="*/ 1743456 h 2063481"/>
              <a:gd name="connsiteX1" fmla="*/ 280416 w 649857"/>
              <a:gd name="connsiteY1" fmla="*/ 2048256 h 2063481"/>
              <a:gd name="connsiteX2" fmla="*/ 573024 w 649857"/>
              <a:gd name="connsiteY2" fmla="*/ 1975104 h 2063481"/>
              <a:gd name="connsiteX3" fmla="*/ 621792 w 649857"/>
              <a:gd name="connsiteY3" fmla="*/ 1609344 h 2063481"/>
              <a:gd name="connsiteX4" fmla="*/ 195072 w 649857"/>
              <a:gd name="connsiteY4" fmla="*/ 0 h 206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57" h="2063481">
                <a:moveTo>
                  <a:pt x="0" y="1743456"/>
                </a:moveTo>
                <a:cubicBezTo>
                  <a:pt x="92456" y="1876552"/>
                  <a:pt x="184912" y="2009648"/>
                  <a:pt x="280416" y="2048256"/>
                </a:cubicBezTo>
                <a:cubicBezTo>
                  <a:pt x="375920" y="2086864"/>
                  <a:pt x="516128" y="2048256"/>
                  <a:pt x="573024" y="1975104"/>
                </a:cubicBezTo>
                <a:cubicBezTo>
                  <a:pt x="629920" y="1901952"/>
                  <a:pt x="684784" y="1938528"/>
                  <a:pt x="621792" y="1609344"/>
                </a:cubicBezTo>
                <a:cubicBezTo>
                  <a:pt x="558800" y="1280160"/>
                  <a:pt x="264160" y="264160"/>
                  <a:pt x="195072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2476307" y="4328798"/>
            <a:ext cx="3700529" cy="71750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**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ไม่ได้   </a:t>
            </a:r>
            <a:r>
              <a:rPr lang="th-TH" sz="36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เจ๊ง</a:t>
            </a:r>
            <a:endParaRPr lang="th-TH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64495" y="5137680"/>
            <a:ext cx="7811834" cy="12794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r =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("Enter radius :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radius : 10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area = 22/7 *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float(r)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**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การรับ</a:t>
            </a:r>
            <a:r>
              <a:rPr lang="en-US" dirty="0" smtClean="0"/>
              <a:t>/</a:t>
            </a:r>
            <a:r>
              <a:rPr lang="th-TH" dirty="0" smtClean="0"/>
              <a:t>แสดงข้อมูล </a:t>
            </a:r>
            <a:r>
              <a:rPr lang="th-TH" dirty="0"/>
              <a:t> </a:t>
            </a:r>
            <a:r>
              <a:rPr lang="th-TH" dirty="0" smtClean="0"/>
              <a:t>(สิ่งที่ต้องระวัง)</a:t>
            </a:r>
            <a:endParaRPr lang="th-TH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64495" y="1080580"/>
            <a:ext cx="7811834" cy="12794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r = input("Enter radius :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radius : 10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area = 22/7 *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float(r)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**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4495" y="2677026"/>
            <a:ext cx="7811834" cy="1787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r =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input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("Enter radius :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radius : 10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area = 22/7 *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** 2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print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("Area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 " + area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070293" y="4086183"/>
            <a:ext cx="2071172" cy="539827"/>
          </a:xfrm>
          <a:prstGeom prst="wedgeRoundRectCallout">
            <a:avLst>
              <a:gd name="adj1" fmla="val -67641"/>
              <a:gd name="adj2" fmla="val -303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smtClean="0">
                <a:latin typeface="Tahoma" pitchFamily="34" charset="0"/>
                <a:cs typeface="Tahoma" pitchFamily="34" charset="0"/>
              </a:rPr>
              <a:t>ผิดตรงไหน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?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การรับ</a:t>
            </a:r>
            <a:r>
              <a:rPr lang="en-US" dirty="0" smtClean="0"/>
              <a:t>/</a:t>
            </a:r>
            <a:r>
              <a:rPr lang="th-TH" dirty="0" smtClean="0"/>
              <a:t>แสดงข้อมูล </a:t>
            </a:r>
            <a:r>
              <a:rPr lang="th-TH" dirty="0"/>
              <a:t> (สิ่งที่ต้อง</a:t>
            </a:r>
            <a:r>
              <a:rPr lang="th-TH" dirty="0" smtClean="0"/>
              <a:t>ระวัง)</a:t>
            </a:r>
            <a:endParaRPr lang="th-TH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64495" y="1080580"/>
            <a:ext cx="7811834" cy="3987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r =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float( input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("Enter radius :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") )</a:t>
            </a:r>
          </a:p>
          <a:p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radius : 10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area = 22/7 *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** 2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print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("Area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 " + area)</a:t>
            </a:r>
          </a:p>
          <a:p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"&lt;pyshell#195&gt;", line 1, in &lt;module&gt;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print("area = " + area)</a:t>
            </a:r>
          </a:p>
          <a:p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convert 'float' object to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implicitly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5047488" y="2755392"/>
            <a:ext cx="1257558" cy="1734878"/>
          </a:xfrm>
          <a:custGeom>
            <a:avLst/>
            <a:gdLst>
              <a:gd name="connsiteX0" fmla="*/ 548640 w 1257558"/>
              <a:gd name="connsiteY0" fmla="*/ 1511808 h 1734878"/>
              <a:gd name="connsiteX1" fmla="*/ 914400 w 1257558"/>
              <a:gd name="connsiteY1" fmla="*/ 1731264 h 1734878"/>
              <a:gd name="connsiteX2" fmla="*/ 1243584 w 1257558"/>
              <a:gd name="connsiteY2" fmla="*/ 1353312 h 1734878"/>
              <a:gd name="connsiteX3" fmla="*/ 1072896 w 1257558"/>
              <a:gd name="connsiteY3" fmla="*/ 938784 h 1734878"/>
              <a:gd name="connsiteX4" fmla="*/ 0 w 1257558"/>
              <a:gd name="connsiteY4" fmla="*/ 0 h 173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558" h="1734878">
                <a:moveTo>
                  <a:pt x="548640" y="1511808"/>
                </a:moveTo>
                <a:cubicBezTo>
                  <a:pt x="673608" y="1634744"/>
                  <a:pt x="798576" y="1757680"/>
                  <a:pt x="914400" y="1731264"/>
                </a:cubicBezTo>
                <a:cubicBezTo>
                  <a:pt x="1030224" y="1704848"/>
                  <a:pt x="1217168" y="1485392"/>
                  <a:pt x="1243584" y="1353312"/>
                </a:cubicBezTo>
                <a:cubicBezTo>
                  <a:pt x="1270000" y="1221232"/>
                  <a:pt x="1280160" y="1164336"/>
                  <a:pt x="1072896" y="938784"/>
                </a:cubicBezTo>
                <a:cubicBezTo>
                  <a:pt x="865632" y="713232"/>
                  <a:pt x="432816" y="356616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720147" y="5273617"/>
            <a:ext cx="3872091" cy="71750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+ float </a:t>
            </a:r>
            <a:r>
              <a:rPr lang="th-TH" sz="24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ไม่ได้   </a:t>
            </a:r>
            <a:r>
              <a:rPr lang="th-TH" sz="36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เจ๊ง</a:t>
            </a:r>
            <a:endParaRPr lang="th-TH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</a:t>
            </a:r>
            <a:r>
              <a:rPr lang="en-US" dirty="0" smtClean="0">
                <a:latin typeface="+mj-lt"/>
              </a:rPr>
              <a:t>rint : </a:t>
            </a:r>
            <a:r>
              <a:rPr lang="th-TH" dirty="0" smtClean="0">
                <a:latin typeface="+mj-lt"/>
              </a:rPr>
              <a:t>แสดงผลทางจอภาพ</a:t>
            </a:r>
            <a:endParaRPr lang="th-TH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4" y="1006411"/>
            <a:ext cx="8250815" cy="4065461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12182" y="3961695"/>
            <a:ext cx="5916455" cy="1110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pPr algn="ctr"/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print( </a:t>
            </a:r>
            <a:r>
              <a:rPr lang="th-TH" sz="2200" i="1" dirty="0" smtClean="0">
                <a:latin typeface="Courier New" pitchFamily="49" charset="0"/>
                <a:cs typeface="Tahoma" pitchFamily="34" charset="0"/>
              </a:rPr>
              <a:t>สื่งที่ต้องการแสดงทางจอภาพ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endParaRPr lang="th-TH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59119" y="5314695"/>
            <a:ext cx="3622583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200" b="1" smtClean="0">
                <a:latin typeface="Courier New" pitchFamily="49" charset="0"/>
                <a:cs typeface="Tahoma" pitchFamily="34" charset="0"/>
              </a:rPr>
              <a:t>ลองดู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print(1,2,3)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print("1,2,3",4)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การรับ</a:t>
            </a:r>
            <a:r>
              <a:rPr lang="en-US" dirty="0" smtClean="0"/>
              <a:t>/</a:t>
            </a:r>
            <a:r>
              <a:rPr lang="th-TH" dirty="0" smtClean="0"/>
              <a:t>แสดงข้อมูล</a:t>
            </a:r>
            <a:endParaRPr lang="th-TH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64495" y="897700"/>
            <a:ext cx="7811834" cy="26336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r =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float( input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("Enter radius :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") )</a:t>
            </a:r>
          </a:p>
          <a:p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radius : 10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area = 22/7 * float(r) ** 2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print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("Area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 "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(area)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Area = 314.2857142857143</a:t>
            </a:r>
            <a:endParaRPr lang="en-US" sz="22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64495" y="3811588"/>
            <a:ext cx="7811834" cy="26336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r =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float( input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("Enter radius :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") )</a:t>
            </a:r>
          </a:p>
          <a:p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radius : 10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area = 22/7 * 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** 2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&gt;&gt;&gt; print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("Area ="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area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b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rea </a:t>
            </a:r>
            <a:r>
              <a:rPr lang="en-US" sz="22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= 314.2857142857143</a:t>
            </a:r>
            <a:endParaRPr lang="en-US" sz="22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5634035" y="5000892"/>
            <a:ext cx="1923968" cy="62896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แบบ</a:t>
            </a:r>
            <a:r>
              <a:rPr lang="th-TH" sz="2200" b="1" smtClean="0">
                <a:latin typeface="Courier New" pitchFamily="49" charset="0"/>
                <a:cs typeface="Courier New" pitchFamily="49" charset="0"/>
              </a:rPr>
              <a:t>นี้ง่ายกว่า</a:t>
            </a:r>
            <a:endParaRPr lang="th-TH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9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เขียนคำสั่งเก็บลงแฟ้มแล้วค่อยสั่ง </a:t>
            </a:r>
            <a:r>
              <a:rPr lang="en-US" dirty="0" smtClean="0"/>
              <a:t>Run</a:t>
            </a:r>
            <a:endParaRPr lang="th-TH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953633"/>
              </p:ext>
            </p:extLst>
          </p:nvPr>
        </p:nvGraphicFramePr>
        <p:xfrm>
          <a:off x="130938" y="848932"/>
          <a:ext cx="3343782" cy="397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r:id="rId4" imgW="2714760" imgH="3228840" progId="">
                  <p:embed/>
                </p:oleObj>
              </mc:Choice>
              <mc:Fallback>
                <p:oleObj r:id="rId4" imgW="2714760" imgH="3228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938" y="848932"/>
                        <a:ext cx="3343782" cy="3977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024" y="848932"/>
            <a:ext cx="5409248" cy="5050871"/>
          </a:xfrm>
          <a:prstGeom prst="rect">
            <a:avLst/>
          </a:prstGeom>
        </p:spPr>
      </p:pic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297642" y="4113418"/>
            <a:ext cx="4064012" cy="479139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med"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sz="2200" b="1" dirty="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Run  Run Module (F5)</a:t>
            </a:r>
            <a:endParaRPr lang="th-TH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060190" y="3374367"/>
            <a:ext cx="4538915" cy="62896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ต้อง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save </a:t>
            </a:r>
            <a:r>
              <a:rPr lang="th-TH" sz="2200" b="1" dirty="0" smtClean="0">
                <a:latin typeface="Courier New" pitchFamily="49" charset="0"/>
                <a:cs typeface="Courier New" pitchFamily="49" charset="0"/>
              </a:rPr>
              <a:t>เป็นแฟ้มนามสกุล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py</a:t>
            </a:r>
            <a:endParaRPr lang="th-TH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th-TH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92375"/>
              </p:ext>
            </p:extLst>
          </p:nvPr>
        </p:nvGraphicFramePr>
        <p:xfrm>
          <a:off x="463295" y="1072896"/>
          <a:ext cx="8107680" cy="30723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1536"/>
                <a:gridCol w="1621536"/>
                <a:gridCol w="1621536"/>
                <a:gridCol w="1621536"/>
                <a:gridCol w="1621536"/>
              </a:tblGrid>
              <a:tr h="76809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print()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float()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str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6809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input()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abs()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range()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len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bool()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6809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round()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tuple()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list()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dict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map()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6809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min()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max()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pow()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sorted()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6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ตัวอย่าง</a:t>
            </a:r>
            <a:r>
              <a:rPr lang="en-US" dirty="0" smtClean="0"/>
              <a:t>: Body Mass Index (BMI)</a:t>
            </a:r>
            <a:endParaRPr lang="th-TH" dirty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0088" y="860425"/>
            <a:ext cx="7772400" cy="4997450"/>
          </a:xfrm>
        </p:spPr>
        <p:txBody>
          <a:bodyPr/>
          <a:lstStyle/>
          <a:p>
            <a:r>
              <a:rPr lang="th-TH" dirty="0" smtClean="0"/>
              <a:t>เขียนฟังก์ชันรับข้อมูลทางแป้นพิมพ์</a:t>
            </a:r>
          </a:p>
          <a:p>
            <a:pPr lvl="1"/>
            <a:r>
              <a:rPr lang="th-TH" dirty="0" smtClean="0"/>
              <a:t>น้ำหนัก (หน่วยเป็น</a:t>
            </a:r>
            <a:r>
              <a:rPr lang="th-TH" u="sng" dirty="0" smtClean="0"/>
              <a:t>กิโลกรัม</a:t>
            </a:r>
            <a:r>
              <a:rPr lang="th-TH" dirty="0" smtClean="0"/>
              <a:t>)</a:t>
            </a:r>
          </a:p>
          <a:p>
            <a:pPr lvl="1"/>
            <a:r>
              <a:rPr lang="th-TH" dirty="0" smtClean="0"/>
              <a:t>ความสูง (หน่วยเป็น</a:t>
            </a:r>
            <a:r>
              <a:rPr lang="th-TH" u="sng" dirty="0" smtClean="0"/>
              <a:t>เซนติเมตร</a:t>
            </a:r>
            <a:r>
              <a:rPr lang="th-TH" dirty="0" smtClean="0"/>
              <a:t>)</a:t>
            </a:r>
          </a:p>
          <a:p>
            <a:r>
              <a:rPr lang="th-TH" dirty="0" smtClean="0"/>
              <a:t>แสดงดัชนีมวลกาย ซึ่งคำนวณได้จากสูตร</a:t>
            </a:r>
            <a:br>
              <a:rPr lang="th-TH" dirty="0" smtClean="0"/>
            </a:b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/>
            </a:r>
            <a:br>
              <a:rPr lang="th-TH" dirty="0" smtClean="0"/>
            </a:br>
            <a:endParaRPr lang="th-TH" dirty="0" smtClean="0"/>
          </a:p>
          <a:p>
            <a:r>
              <a:rPr lang="th-TH" dirty="0" smtClean="0"/>
              <a:t>หมายเหตุ </a:t>
            </a:r>
            <a:r>
              <a:rPr lang="en-US" dirty="0" smtClean="0"/>
              <a:t>:</a:t>
            </a:r>
            <a:r>
              <a:rPr lang="th-TH" dirty="0"/>
              <a:t/>
            </a:r>
            <a:br>
              <a:rPr lang="th-TH" dirty="0"/>
            </a:br>
            <a:r>
              <a:rPr lang="th-TH" dirty="0" smtClean="0"/>
              <a:t>หุ่นดีต้องมี </a:t>
            </a:r>
            <a:r>
              <a:rPr lang="en-US" dirty="0" smtClean="0"/>
              <a:t>BMI </a:t>
            </a:r>
            <a:r>
              <a:rPr lang="th-TH" dirty="0" smtClean="0"/>
              <a:t>ระหว่าง </a:t>
            </a:r>
            <a:r>
              <a:rPr lang="en-US" dirty="0" smtClean="0"/>
              <a:t>18.5 – 25 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>น้อยไปผอม  มากไปอ้วน</a:t>
            </a:r>
            <a:r>
              <a:rPr lang="en-US" dirty="0" smtClean="0"/>
              <a:t> </a:t>
            </a:r>
            <a:endParaRPr lang="th-TH" dirty="0" smtClean="0"/>
          </a:p>
        </p:txBody>
      </p:sp>
      <p:graphicFrame>
        <p:nvGraphicFramePr>
          <p:cNvPr id="6554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928938" y="2789238"/>
          <a:ext cx="30099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name="Equation" r:id="rId4" imgW="1040948" imgH="393529" progId="Equation.DSMT4">
                  <p:embed/>
                </p:oleObj>
              </mc:Choice>
              <mc:Fallback>
                <p:oleObj name="Equation" r:id="rId4" imgW="1040948" imgH="39352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789238"/>
                        <a:ext cx="300990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ลองเขียนดู </a:t>
            </a:r>
            <a:r>
              <a:rPr lang="en-US" dirty="0"/>
              <a:t>: </a:t>
            </a:r>
            <a:r>
              <a:rPr lang="en-US" dirty="0" smtClean="0"/>
              <a:t>BMI</a:t>
            </a:r>
            <a:endParaRPr lang="th-TH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47351" y="909892"/>
            <a:ext cx="5846121" cy="48650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th-TH" sz="20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รับน้ำหนักหน่วยเป็นกิโลกรัม</a:t>
            </a:r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…………………………………………………………………………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th-TH" sz="20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รับความสูงหน่วยเป็นเซนติเมตร</a:t>
            </a:r>
          </a:p>
          <a:p>
            <a:pPr>
              <a:lnSpc>
                <a:spcPct val="200000"/>
              </a:lnSpc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…………………………………………………………………………</a:t>
            </a:r>
            <a:endParaRPr lang="th-TH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th-TH" sz="20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คำนวณ </a:t>
            </a:r>
            <a:r>
              <a:rPr lang="en-US" sz="2000" b="1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bmi</a:t>
            </a: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จากสูตร</a:t>
            </a:r>
          </a:p>
          <a:p>
            <a:pPr>
              <a:lnSpc>
                <a:spcPct val="200000"/>
              </a:lnSpc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…………………………………………………………………………</a:t>
            </a:r>
            <a:endParaRPr lang="th-TH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th-TH" sz="20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แสดงผลลัพธ์ที่คำนวณได้</a:t>
            </a:r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…………………………………………………………………………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endParaRPr lang="en-US" sz="22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ลองเขียนดู </a:t>
            </a:r>
            <a:r>
              <a:rPr lang="en-US" dirty="0" smtClean="0"/>
              <a:t>: </a:t>
            </a:r>
            <a:r>
              <a:rPr lang="en-US" dirty="0" err="1"/>
              <a:t>celsius</a:t>
            </a:r>
            <a:r>
              <a:rPr lang="en-US" dirty="0"/>
              <a:t> to </a:t>
            </a:r>
            <a:r>
              <a:rPr lang="en-US" dirty="0" err="1"/>
              <a:t>fahrenheit</a:t>
            </a:r>
            <a:endParaRPr lang="th-TH" dirty="0"/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698321" y="869625"/>
            <a:ext cx="5458639" cy="1153367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med"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th-TH" sz="2200" dirty="0" smtClean="0">
                <a:latin typeface="Courier New" pitchFamily="49" charset="0"/>
                <a:cs typeface="Courier New" pitchFamily="49" charset="0"/>
              </a:rPr>
              <a:t>รับอุณหภูมิองศาเซลเซียส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200" dirty="0" smtClean="0">
                <a:latin typeface="Courier New" pitchFamily="49" charset="0"/>
                <a:cs typeface="Courier New" pitchFamily="49" charset="0"/>
              </a:rPr>
              <a:t>จากแป้นพิมพ์ </a:t>
            </a:r>
            <a:br>
              <a:rPr lang="th-TH" sz="2200" dirty="0" smtClean="0">
                <a:latin typeface="Courier New" pitchFamily="49" charset="0"/>
                <a:cs typeface="Courier New" pitchFamily="49" charset="0"/>
              </a:rPr>
            </a:br>
            <a:r>
              <a:rPr lang="th-TH" sz="2200" dirty="0" smtClean="0">
                <a:latin typeface="Courier New" pitchFamily="49" charset="0"/>
                <a:cs typeface="Courier New" pitchFamily="49" charset="0"/>
              </a:rPr>
              <a:t>คำนวณและแสดงองศาฟาเรนไฮต์จากสูตร</a:t>
            </a:r>
            <a:endParaRPr lang="th-TH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52087" y="2141284"/>
            <a:ext cx="6836649" cy="412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77794"/>
              </p:ext>
            </p:extLst>
          </p:nvPr>
        </p:nvGraphicFramePr>
        <p:xfrm>
          <a:off x="6299004" y="924814"/>
          <a:ext cx="193833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Equation" r:id="rId4" imgW="660113" imgH="355446" progId="Equation.DSMT4">
                  <p:embed/>
                </p:oleObj>
              </mc:Choice>
              <mc:Fallback>
                <p:oleObj name="Equation" r:id="rId4" imgW="660113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004" y="924814"/>
                        <a:ext cx="1938337" cy="1042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ลองเขียนดู </a:t>
            </a:r>
            <a:r>
              <a:rPr lang="en-US" dirty="0" smtClean="0"/>
              <a:t>: </a:t>
            </a:r>
            <a:r>
              <a:rPr lang="th-TH" dirty="0" smtClean="0"/>
              <a:t>รากของ </a:t>
            </a:r>
            <a:r>
              <a:rPr lang="en-US" dirty="0" smtClean="0"/>
              <a:t>ax</a:t>
            </a:r>
            <a:r>
              <a:rPr lang="en-US" baseline="30000" dirty="0" smtClean="0"/>
              <a:t>2</a:t>
            </a:r>
            <a:r>
              <a:rPr lang="en-US" dirty="0" smtClean="0"/>
              <a:t>+bx+c = 0</a:t>
            </a:r>
            <a:endParaRPr lang="th-TH" dirty="0"/>
          </a:p>
        </p:txBody>
      </p:sp>
      <p:graphicFrame>
        <p:nvGraphicFramePr>
          <p:cNvPr id="108551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804026"/>
              </p:ext>
            </p:extLst>
          </p:nvPr>
        </p:nvGraphicFramePr>
        <p:xfrm>
          <a:off x="5941917" y="869625"/>
          <a:ext cx="2328862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2" name="Equation" r:id="rId4" imgW="837836" imgH="406224" progId="Equation.DSMT4">
                  <p:embed/>
                </p:oleObj>
              </mc:Choice>
              <mc:Fallback>
                <p:oleObj name="Equation" r:id="rId4" imgW="837836" imgH="40622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917" y="869625"/>
                        <a:ext cx="2328862" cy="1128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1152087" y="869625"/>
            <a:ext cx="4590345" cy="1153367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med"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th-TH" sz="2200" dirty="0" smtClean="0">
                <a:latin typeface="Courier New" pitchFamily="49" charset="0"/>
                <a:cs typeface="Courier New" pitchFamily="49" charset="0"/>
              </a:rPr>
              <a:t>รับ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 b c </a:t>
            </a:r>
            <a:r>
              <a:rPr lang="th-TH" sz="2200" dirty="0" smtClean="0">
                <a:latin typeface="Courier New" pitchFamily="49" charset="0"/>
                <a:cs typeface="Courier New" pitchFamily="49" charset="0"/>
              </a:rPr>
              <a:t>จากแป้นพิมพ์ </a:t>
            </a:r>
            <a:br>
              <a:rPr lang="th-TH" sz="2200" dirty="0" smtClean="0">
                <a:latin typeface="Courier New" pitchFamily="49" charset="0"/>
                <a:cs typeface="Courier New" pitchFamily="49" charset="0"/>
              </a:rPr>
            </a:br>
            <a:r>
              <a:rPr lang="th-TH" sz="2200" dirty="0" smtClean="0">
                <a:latin typeface="Courier New" pitchFamily="49" charset="0"/>
                <a:cs typeface="Courier New" pitchFamily="49" charset="0"/>
              </a:rPr>
              <a:t>คำนวณและแสดงสองรากจากสูตร</a:t>
            </a:r>
            <a:endParaRPr lang="th-TH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52087" y="2141284"/>
            <a:ext cx="7118692" cy="412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บาง </a:t>
            </a:r>
            <a:r>
              <a:rPr lang="en-US" dirty="0" smtClean="0"/>
              <a:t>Functions </a:t>
            </a:r>
            <a:r>
              <a:rPr lang="th-TH" dirty="0"/>
              <a:t>ใน </a:t>
            </a:r>
            <a:r>
              <a:rPr lang="en-US" dirty="0"/>
              <a:t>math module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425030"/>
                  </p:ext>
                </p:extLst>
              </p:nvPr>
            </p:nvGraphicFramePr>
            <p:xfrm>
              <a:off x="1658111" y="938784"/>
              <a:ext cx="6083809" cy="433916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169921"/>
                    <a:gridCol w="2913888"/>
                  </a:tblGrid>
                  <a:tr h="565714">
                    <a:tc>
                      <a:txBody>
                        <a:bodyPr/>
                        <a:lstStyle/>
                        <a:p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math.exp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(x)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e</a:t>
                          </a:r>
                          <a:r>
                            <a:rPr lang="en-US" b="0" baseline="300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x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65714"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math.log(</a:t>
                          </a:r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x,base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)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log </a:t>
                          </a:r>
                          <a:r>
                            <a:rPr lang="en-US" b="0" baseline="-250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base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x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65714">
                    <a:tc>
                      <a:txBody>
                        <a:bodyPr/>
                        <a:lstStyle/>
                        <a:p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math.sqrt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(x)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th-TH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65714">
                    <a:tc>
                      <a:txBody>
                        <a:bodyPr/>
                        <a:lstStyle/>
                        <a:p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math.sin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(x)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x in radians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65714">
                    <a:tc>
                      <a:txBody>
                        <a:bodyPr/>
                        <a:lstStyle/>
                        <a:p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math.cos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(x)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x in radians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65714">
                    <a:tc>
                      <a:txBody>
                        <a:bodyPr/>
                        <a:lstStyle/>
                        <a:p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math.degree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(x)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x in radians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65714">
                    <a:tc>
                      <a:txBody>
                        <a:bodyPr/>
                        <a:lstStyle/>
                        <a:p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math.radians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(x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)</a:t>
                          </a:r>
                        </a:p>
                        <a:p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math.pow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(</a:t>
                          </a:r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a,b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)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x in 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degrees</a:t>
                          </a:r>
                        </a:p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a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**b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425030"/>
                  </p:ext>
                </p:extLst>
              </p:nvPr>
            </p:nvGraphicFramePr>
            <p:xfrm>
              <a:off x="1658111" y="938784"/>
              <a:ext cx="6083809" cy="433916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169921"/>
                    <a:gridCol w="2913888"/>
                  </a:tblGrid>
                  <a:tr h="565714">
                    <a:tc>
                      <a:txBody>
                        <a:bodyPr/>
                        <a:lstStyle/>
                        <a:p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math.exp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(x)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e</a:t>
                          </a:r>
                          <a:r>
                            <a:rPr lang="en-US" b="0" baseline="300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x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65714"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math.log(</a:t>
                          </a:r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x,base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)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log </a:t>
                          </a:r>
                          <a:r>
                            <a:rPr lang="en-US" b="0" baseline="-250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base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x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65714">
                    <a:tc>
                      <a:txBody>
                        <a:bodyPr/>
                        <a:lstStyle/>
                        <a:p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math.sqrt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(x)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8787" t="-217391" b="-497826"/>
                          </a:stretch>
                        </a:blipFill>
                      </a:tcPr>
                    </a:tc>
                  </a:tr>
                  <a:tr h="565714">
                    <a:tc>
                      <a:txBody>
                        <a:bodyPr/>
                        <a:lstStyle/>
                        <a:p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math.sin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(x)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x in radians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65714">
                    <a:tc>
                      <a:txBody>
                        <a:bodyPr/>
                        <a:lstStyle/>
                        <a:p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math.cos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(x)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x in radians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65714">
                    <a:tc>
                      <a:txBody>
                        <a:bodyPr/>
                        <a:lstStyle/>
                        <a:p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math.degree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(x)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x in radians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math.radians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(x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)</a:t>
                          </a:r>
                        </a:p>
                        <a:p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math.pow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(</a:t>
                          </a:r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a,b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)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x in 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degrees</a:t>
                          </a:r>
                        </a:p>
                        <a:p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a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**b</a:t>
                          </a:r>
                          <a:endParaRPr lang="th-TH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90671"/>
              </p:ext>
            </p:extLst>
          </p:nvPr>
        </p:nvGraphicFramePr>
        <p:xfrm>
          <a:off x="1615248" y="5373624"/>
          <a:ext cx="6083809" cy="1131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9921"/>
                <a:gridCol w="2913888"/>
              </a:tblGrid>
              <a:tr h="565714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math.pi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  <a:sym typeface="Symbol" panose="05050102010706020507" pitchFamily="18" charset="2"/>
                        </a:rPr>
                        <a:t>  </a:t>
                      </a: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3.141592...</a:t>
                      </a:r>
                      <a:endParaRPr lang="th-TH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5714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math.e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 </a:t>
                      </a: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 2.718281...</a:t>
                      </a:r>
                      <a:endParaRPr lang="th-TH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6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ลองเขียนดู </a:t>
            </a:r>
            <a:r>
              <a:rPr lang="en-US" dirty="0" smtClean="0"/>
              <a:t>: </a:t>
            </a:r>
            <a:r>
              <a:rPr lang="th-TH" dirty="0" smtClean="0"/>
              <a:t>พื้นผิวร่างกาย</a:t>
            </a:r>
            <a:endParaRPr lang="th-TH" dirty="0"/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326006" y="843654"/>
            <a:ext cx="8488810" cy="62896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med"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th-TH" sz="2200" dirty="0" smtClean="0">
                <a:latin typeface="Courier New" pitchFamily="49" charset="0"/>
                <a:cs typeface="Courier New" pitchFamily="49" charset="0"/>
              </a:rPr>
              <a:t>รับ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(kg.) </a:t>
            </a:r>
            <a:r>
              <a:rPr lang="th-TH" sz="2200" dirty="0" smtClean="0">
                <a:latin typeface="Courier New" pitchFamily="49" charset="0"/>
                <a:cs typeface="Courier New" pitchFamily="49" charset="0"/>
              </a:rPr>
              <a:t>และ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(cm.) </a:t>
            </a:r>
            <a:r>
              <a:rPr lang="th-TH" sz="2200" dirty="0" smtClean="0">
                <a:latin typeface="Courier New" pitchFamily="49" charset="0"/>
                <a:cs typeface="Courier New" pitchFamily="49" charset="0"/>
              </a:rPr>
              <a:t>จากแป้นพิมพ์ คำนวณและแสดงพื้นที่ผิวจากสูตร</a:t>
            </a:r>
            <a:endParaRPr lang="th-TH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791603" y="2295106"/>
            <a:ext cx="7557611" cy="4163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import math   </a:t>
            </a:r>
            <a:r>
              <a:rPr lang="en-US" sz="22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th-TH" sz="16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ต้อง </a:t>
            </a:r>
            <a:r>
              <a:rPr lang="en-US" sz="16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th-TH" sz="16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ก่อนใช้ฟังก์ชันใน </a:t>
            </a:r>
            <a:r>
              <a:rPr lang="en-US" sz="16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math module </a:t>
            </a:r>
            <a:r>
              <a:rPr lang="th-TH" sz="16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ได้</a:t>
            </a:r>
            <a:endParaRPr lang="en-US" sz="22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3962" y="1589264"/>
                <a:ext cx="8692895" cy="589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th-TH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h-TH">
                          <a:latin typeface="Cambria Math" panose="02040503050406030204" pitchFamily="18" charset="0"/>
                        </a:rPr>
                        <m:t>207</m:t>
                      </m:r>
                      <m:r>
                        <a:rPr lang="th-TH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th-TH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th-TH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th-TH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th-TH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th-TH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h-TH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th-TH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7285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0188</m:t>
                              </m:r>
                              <m:d>
                                <m:dPr>
                                  <m:ctrlPr>
                                    <a:rPr lang="th-TH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th-TH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th-TH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th-TH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h-TH" i="1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th-TH" i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2" y="1589264"/>
                <a:ext cx="8692895" cy="589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9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เพิ่มเติมอีกเล็กน้อย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908050"/>
            <a:ext cx="7920037" cy="5565486"/>
          </a:xfrm>
        </p:spPr>
        <p:txBody>
          <a:bodyPr/>
          <a:lstStyle/>
          <a:p>
            <a:r>
              <a:rPr lang="th-TH" dirty="0" smtClean="0"/>
              <a:t>ใช้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/>
              <a:t> </a:t>
            </a:r>
            <a:r>
              <a:rPr lang="th-TH" dirty="0" smtClean="0"/>
              <a:t>เริ่ม </a:t>
            </a:r>
            <a:r>
              <a:rPr lang="en-US" dirty="0" smtClean="0"/>
              <a:t>comment</a:t>
            </a:r>
            <a:r>
              <a:rPr lang="th-TH" dirty="0" smtClean="0"/>
              <a:t> ของบรรทัดจนถึงปลายบรรทัด</a:t>
            </a:r>
          </a:p>
          <a:p>
            <a:r>
              <a:rPr lang="th-TH" dirty="0" smtClean="0"/>
              <a:t>สองคำสั่งอยู่ในบรรทัดเดียวกันได้ แต่ต้องคั่นด้วย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h-TH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 smtClean="0"/>
              <a:t>ไม่จำเป็นต้องใส่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 smtClean="0"/>
              <a:t> </a:t>
            </a:r>
            <a:r>
              <a:rPr lang="th-TH" dirty="0" smtClean="0"/>
              <a:t>เพื่อจบคำสั่งในแต่ละบรรทัด</a:t>
            </a:r>
          </a:p>
          <a:p>
            <a:r>
              <a:rPr lang="th-TH" dirty="0" smtClean="0"/>
              <a:t>ใช้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 </a:t>
            </a:r>
            <a:r>
              <a:rPr lang="th-TH" dirty="0" smtClean="0"/>
              <a:t>ปิดบรรทัดเพื่อระบุว่าคำสั่งของบรรทัดนี้จะต่อไปบรรทัดถัดไป</a:t>
            </a:r>
          </a:p>
          <a:p>
            <a:r>
              <a:rPr lang="th-TH" dirty="0" smtClean="0"/>
              <a:t>เขียนแบบนี้ได้ </a:t>
            </a:r>
            <a:endParaRPr lang="en-US" dirty="0" smtClean="0"/>
          </a:p>
          <a:p>
            <a:pPr lvl="1"/>
            <a:r>
              <a:rPr 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 = y = z = 30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x, y </a:t>
            </a:r>
            <a:r>
              <a:rPr lang="en-US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th-TH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3,</a:t>
            </a:r>
            <a:r>
              <a:rPr lang="th-TH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  <a:endParaRPr 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x, y, z = a, 5, "ok"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x, y = y, x</a:t>
            </a:r>
          </a:p>
          <a:p>
            <a:r>
              <a:rPr lang="th-TH" dirty="0" smtClean="0"/>
              <a:t>เขียนแบบนี้ไม่ได้</a:t>
            </a:r>
            <a:endParaRPr lang="en-US" dirty="0" smtClean="0"/>
          </a:p>
          <a:p>
            <a:pPr lvl="1"/>
            <a:r>
              <a:rPr lang="en-US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 </a:t>
            </a:r>
            <a:r>
              <a:rPr 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(y = y+5)</a:t>
            </a:r>
            <a:endParaRPr lang="th-TH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j-lt"/>
              </a:rPr>
              <a:t>type :  </a:t>
            </a:r>
            <a:r>
              <a:rPr lang="th-TH" dirty="0" smtClean="0"/>
              <a:t>ประเภทข้อมูล</a:t>
            </a:r>
            <a:endParaRPr lang="th-TH" dirty="0">
              <a:latin typeface="+mj-lt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335007" y="1281621"/>
            <a:ext cx="6470809" cy="2464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type(123)</a:t>
            </a:r>
          </a:p>
          <a:p>
            <a:r>
              <a:rPr lang="en-US" sz="2200" b="1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&lt;class '</a:t>
            </a:r>
            <a:r>
              <a:rPr lang="en-US" sz="2200" b="1" dirty="0" err="1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int</a:t>
            </a:r>
            <a:r>
              <a:rPr lang="en-US" sz="2200" b="1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'&gt;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type(12.3)</a:t>
            </a:r>
          </a:p>
          <a:p>
            <a:r>
              <a:rPr lang="en-US" sz="2200" b="1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&lt;class 'float'&gt;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type("Hello")</a:t>
            </a:r>
          </a:p>
          <a:p>
            <a:r>
              <a:rPr lang="en-US" sz="2200" b="1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&lt;class '</a:t>
            </a:r>
            <a:r>
              <a:rPr lang="en-US" sz="2200" b="1" dirty="0" err="1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str</a:t>
            </a:r>
            <a:r>
              <a:rPr lang="en-US" sz="2200" b="1" dirty="0" smtClean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'&gt;</a:t>
            </a:r>
            <a:endParaRPr lang="en-US" sz="2200" b="1" dirty="0">
              <a:solidFill>
                <a:srgbClr val="0000C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142357" y="3929545"/>
            <a:ext cx="2856108" cy="1110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pPr algn="ctr"/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type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 </a:t>
            </a:r>
            <a:r>
              <a:rPr lang="th-TH" sz="2200" i="1" smtClean="0">
                <a:latin typeface="Courier New" pitchFamily="49" charset="0"/>
                <a:cs typeface="Tahoma" pitchFamily="34" charset="0"/>
              </a:rPr>
              <a:t>ข้อมูล </a:t>
            </a:r>
            <a:r>
              <a:rPr lang="th-TH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endParaRPr lang="th-TH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570411" y="1380486"/>
            <a:ext cx="2293685" cy="484889"/>
          </a:xfrm>
          <a:prstGeom prst="wedgeRoundRectCallout">
            <a:avLst>
              <a:gd name="adj1" fmla="val -67217"/>
              <a:gd name="adj2" fmla="val 4384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: </a:t>
            </a:r>
            <a:r>
              <a:rPr lang="th-TH" sz="2200" dirty="0" smtClean="0">
                <a:latin typeface="Tahoma" pitchFamily="34" charset="0"/>
                <a:cs typeface="Tahoma" pitchFamily="34" charset="0"/>
              </a:rPr>
              <a:t>จำนวนเต็ม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41974" y="2271373"/>
            <a:ext cx="2415605" cy="484889"/>
          </a:xfrm>
          <a:prstGeom prst="wedgeRoundRectCallout">
            <a:avLst>
              <a:gd name="adj1" fmla="val -66427"/>
              <a:gd name="adj2" fmla="val 31274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float : </a:t>
            </a:r>
            <a:r>
              <a:rPr lang="th-TH" sz="2200" dirty="0" smtClean="0">
                <a:latin typeface="Tahoma" pitchFamily="34" charset="0"/>
                <a:cs typeface="Tahoma" pitchFamily="34" charset="0"/>
              </a:rPr>
              <a:t>จำนวนจริง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570411" y="3100459"/>
            <a:ext cx="2074228" cy="484889"/>
          </a:xfrm>
          <a:prstGeom prst="wedgeRoundRectCallout">
            <a:avLst>
              <a:gd name="adj1" fmla="val -68050"/>
              <a:gd name="adj2" fmla="val 33788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str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: </a:t>
            </a:r>
            <a:r>
              <a:rPr lang="th-TH" sz="2200" dirty="0" smtClean="0">
                <a:latin typeface="Tahoma" pitchFamily="34" charset="0"/>
                <a:cs typeface="Tahoma" pitchFamily="34" charset="0"/>
              </a:rPr>
              <a:t>ข้อความ</a:t>
            </a:r>
          </a:p>
        </p:txBody>
      </p:sp>
    </p:spTree>
    <p:extLst>
      <p:ext uri="{BB962C8B-B14F-4D97-AF65-F5344CB8AC3E}">
        <p14:creationId xmlns:p14="http://schemas.microsoft.com/office/powerpoint/2010/main" val="14316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เพิ่มเติมอีก </a:t>
            </a:r>
            <a:r>
              <a:rPr lang="en-US" smtClean="0"/>
              <a:t>: </a:t>
            </a:r>
            <a:r>
              <a:rPr lang="th-TH" smtClean="0"/>
              <a:t>สำคัญสำหรับระบบ </a:t>
            </a:r>
            <a:r>
              <a:rPr lang="en-US" smtClean="0"/>
              <a:t>Grader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08" y="908050"/>
            <a:ext cx="8595257" cy="5105400"/>
          </a:xfrm>
        </p:spPr>
        <p:txBody>
          <a:bodyPr/>
          <a:lstStyle/>
          <a:p>
            <a:r>
              <a:rPr lang="th-TH" dirty="0" smtClean="0"/>
              <a:t>ถ้าต้องการรับข้อมูลจากแป้นพิมพ์เก็บใส่ตัวแปร </a:t>
            </a:r>
            <a:r>
              <a:rPr lang="en-US" dirty="0" smtClean="0"/>
              <a:t>1 </a:t>
            </a:r>
            <a:r>
              <a:rPr lang="th-TH" dirty="0" smtClean="0"/>
              <a:t>ตัว</a:t>
            </a:r>
          </a:p>
          <a:p>
            <a:pPr lvl="1"/>
            <a:r>
              <a:rPr lang="th-TH" dirty="0" smtClean="0"/>
              <a:t>รับสตริง </a:t>
            </a:r>
            <a:r>
              <a:rPr lang="en-US" dirty="0" smtClean="0"/>
              <a:t>:	x = input("&gt;&gt;")  </a:t>
            </a:r>
            <a:r>
              <a:rPr lang="th-TH" dirty="0" smtClean="0"/>
              <a:t>หรือ </a:t>
            </a:r>
            <a:r>
              <a:rPr lang="en-US" dirty="0" smtClean="0"/>
              <a:t>x = input("&gt;&gt;").strip()</a:t>
            </a:r>
          </a:p>
          <a:p>
            <a:pPr lvl="1"/>
            <a:r>
              <a:rPr lang="th-TH" dirty="0" smtClean="0"/>
              <a:t>รับจำนวนเต็ม </a:t>
            </a:r>
            <a:r>
              <a:rPr lang="en-US" dirty="0" smtClean="0"/>
              <a:t>:	x = </a:t>
            </a:r>
            <a:r>
              <a:rPr lang="en-US" dirty="0" err="1" smtClean="0"/>
              <a:t>int</a:t>
            </a:r>
            <a:r>
              <a:rPr lang="en-US" dirty="0" smtClean="0"/>
              <a:t>(input("&gt;&gt;"))</a:t>
            </a:r>
          </a:p>
          <a:p>
            <a:pPr lvl="1"/>
            <a:r>
              <a:rPr lang="th-TH" dirty="0" smtClean="0"/>
              <a:t>รับจำนวนจริง</a:t>
            </a:r>
            <a:r>
              <a:rPr lang="en-US" dirty="0" smtClean="0"/>
              <a:t> :	x = float(input("&gt;&gt;"))</a:t>
            </a:r>
          </a:p>
          <a:p>
            <a:r>
              <a:rPr lang="th-TH" dirty="0" smtClean="0"/>
              <a:t>ถ้าต้องการรับข้อมูลจากแป้นพิมพ์มากกว่าหนึ่งตัว</a:t>
            </a:r>
            <a:br>
              <a:rPr lang="th-TH" dirty="0" smtClean="0"/>
            </a:br>
            <a:r>
              <a:rPr lang="th-TH" sz="2400" dirty="0" smtClean="0"/>
              <a:t>(ป้อนข้อมูลแต่ละตัวคั่นด้วยช่องว่าง)  </a:t>
            </a:r>
            <a:r>
              <a:rPr lang="en-US" sz="2400" dirty="0" smtClean="0"/>
              <a:t>&gt;&gt;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14.5  3.5  4.9</a:t>
            </a:r>
            <a:endParaRPr lang="th-TH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/>
            <a:r>
              <a:rPr lang="th-TH" dirty="0"/>
              <a:t>รับสตริง </a:t>
            </a:r>
            <a:r>
              <a:rPr lang="en-US" dirty="0"/>
              <a:t>:	</a:t>
            </a:r>
            <a:r>
              <a:rPr lang="en-US" dirty="0" smtClean="0"/>
              <a:t>a, b </a:t>
            </a:r>
            <a:r>
              <a:rPr lang="en-US" dirty="0"/>
              <a:t>= </a:t>
            </a:r>
            <a:r>
              <a:rPr lang="en-US" dirty="0" smtClean="0"/>
              <a:t>[e for e in input("&gt;&gt;").split()]</a:t>
            </a:r>
            <a:endParaRPr lang="en-US" dirty="0"/>
          </a:p>
          <a:p>
            <a:pPr lvl="1"/>
            <a:r>
              <a:rPr lang="th-TH" dirty="0"/>
              <a:t>รับจำนวนเต็ม </a:t>
            </a:r>
            <a:r>
              <a:rPr lang="en-US" dirty="0"/>
              <a:t>:	</a:t>
            </a:r>
            <a:r>
              <a:rPr lang="en-US" dirty="0" err="1" smtClean="0"/>
              <a:t>x,y,z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[</a:t>
            </a:r>
            <a:r>
              <a:rPr lang="en-US" dirty="0" err="1" smtClean="0"/>
              <a:t>int</a:t>
            </a:r>
            <a:r>
              <a:rPr lang="en-US" dirty="0" smtClean="0"/>
              <a:t>(e) for e in input("&gt;&gt;").split()]</a:t>
            </a:r>
            <a:endParaRPr lang="en-US" dirty="0"/>
          </a:p>
          <a:p>
            <a:pPr lvl="1"/>
            <a:r>
              <a:rPr lang="th-TH" dirty="0"/>
              <a:t>รับจำนวนจริง</a:t>
            </a:r>
            <a:r>
              <a:rPr lang="en-US" dirty="0"/>
              <a:t> :	</a:t>
            </a:r>
            <a:r>
              <a:rPr lang="en-US" dirty="0" err="1" smtClean="0"/>
              <a:t>w,h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[float(e) for e in input("&gt;&gt;").split()]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075203" y="5004329"/>
            <a:ext cx="5798634" cy="143259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med"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th-T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สำหรับแต่ละตัว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th-T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ที่ได้มาจากการแยก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</a:t>
            </a:r>
            <a:r>
              <a:rPr lang="th-T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ออกเป็นส่วน ๆ (คั่นด้วยช่องว่าง) แล้วนำ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th-T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ไปแปลงเป็น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th-TH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th-TH" sz="20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ถ้าป้อน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th-T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จำนวน ต้องมีตัวแปรรับ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th-T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 </a:t>
            </a:r>
            <a:r>
              <a:rPr lang="th-TH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th-TH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1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(ถ้าจำนวนที่ป้อนกับจำนวนตัวแปรที่รับไม่ตรงกัน เจ๊ง </a:t>
            </a:r>
            <a:r>
              <a:rPr lang="en-US" sz="1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!!)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09182" y="5379024"/>
            <a:ext cx="2729552" cy="846161"/>
          </a:xfrm>
          <a:prstGeom prst="wedgeRoundRectCallout">
            <a:avLst>
              <a:gd name="adj1" fmla="val 59693"/>
              <a:gd name="adj2" fmla="val -4534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smtClean="0">
                <a:latin typeface="Tahoma" pitchFamily="34" charset="0"/>
                <a:cs typeface="Tahoma" pitchFamily="34" charset="0"/>
              </a:rPr>
              <a:t>รายละเอียดจะอธิบายในภายหลัง จำไปก่อน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1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นอกเรื่อง </a:t>
            </a:r>
            <a:r>
              <a:rPr lang="en-US" smtClean="0"/>
              <a:t>: </a:t>
            </a:r>
            <a:r>
              <a:rPr lang="th-TH" smtClean="0"/>
              <a:t>ลอง</a:t>
            </a:r>
            <a:r>
              <a:rPr lang="th-TH" dirty="0" smtClean="0"/>
              <a:t>ดู</a:t>
            </a:r>
            <a:endParaRPr lang="th-TH" dirty="0">
              <a:latin typeface="+mj-lt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909499" y="669510"/>
            <a:ext cx="5564197" cy="61884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8//5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-8//5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8%5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-8%5</a:t>
            </a:r>
          </a:p>
          <a:p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8%-5</a:t>
            </a:r>
          </a:p>
          <a:p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-8%-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5</a:t>
            </a:r>
          </a:p>
          <a:p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1/10 + 1/10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1/10 + 1/10 + 1/10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10000000000000000000000 + 1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//</a:t>
            </a:r>
            <a:endParaRPr lang="th-TH" dirty="0">
              <a:latin typeface="+mj-lt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8493" y="1373012"/>
            <a:ext cx="7863838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a // b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คือ จำนวนเต็มที่ใกล้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a/b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ที่สุด แต่</a:t>
            </a:r>
            <a:r>
              <a:rPr lang="th-TH" sz="2200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ไม่มากกว่า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a/b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743712" y="2962656"/>
            <a:ext cx="762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3576" y="2562991"/>
            <a:ext cx="4733672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-2    -1     0     1     2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44896" y="3761988"/>
            <a:ext cx="987552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8/5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96896" y="3761988"/>
            <a:ext cx="987552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-8/5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6138672" y="2987040"/>
            <a:ext cx="91440" cy="799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2987040" y="2996059"/>
            <a:ext cx="109728" cy="799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825624" y="4335767"/>
            <a:ext cx="1338200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-8//5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975796" y="4335767"/>
            <a:ext cx="1338200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8//5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2607500" y="3031237"/>
            <a:ext cx="0" cy="1234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5644896" y="3010532"/>
            <a:ext cx="0" cy="1234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100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%</a:t>
            </a:r>
            <a:endParaRPr lang="th-TH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2154808" y="995060"/>
                <a:ext cx="4831208" cy="17508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 type="none" w="lg" len="med"/>
              </a:ln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9pPr>
              </a:lstStyle>
              <a:p>
                <a:pPr algn="ctr"/>
                <a:r>
                  <a:rPr lang="en-US" sz="2200" b="1" dirty="0" smtClean="0">
                    <a:latin typeface="Courier New" pitchFamily="49" charset="0"/>
                    <a:cs typeface="Tahoma" pitchFamily="34" charset="0"/>
                  </a:rPr>
                  <a:t>a % b  </a:t>
                </a:r>
                <a:r>
                  <a:rPr lang="th-TH" sz="2200" dirty="0" smtClean="0">
                    <a:latin typeface="Courier New" pitchFamily="49" charset="0"/>
                    <a:cs typeface="Tahoma" pitchFamily="34" charset="0"/>
                  </a:rPr>
                  <a:t>คือ</a:t>
                </a:r>
                <a:r>
                  <a:rPr lang="en-US" sz="2200" dirty="0" smtClean="0">
                    <a:latin typeface="Courier New" pitchFamily="49" charset="0"/>
                    <a:cs typeface="Tahoma" pitchFamily="34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/>
                            <a:cs typeface="Tahoma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smtClean="0">
                                <a:latin typeface="Cambria Math"/>
                                <a:cs typeface="Tahoma" pitchFamily="34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𝑏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sz="3200" b="0" i="1" smtClean="0">
                                <a:latin typeface="Cambria Math"/>
                                <a:cs typeface="Tahoma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  <a:cs typeface="Tahoma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cs typeface="Tahoma" pitchFamily="34" charset="0"/>
                      </a:rPr>
                      <m:t>𝑏</m:t>
                    </m:r>
                  </m:oMath>
                </a14:m>
                <a:endParaRPr lang="en-US" sz="2200" b="1" dirty="0" smtClean="0">
                  <a:latin typeface="Courier New" pitchFamily="49" charset="0"/>
                  <a:cs typeface="Tahoma" pitchFamily="34" charset="0"/>
                </a:endParaRPr>
              </a:p>
              <a:p>
                <a:pPr algn="ctr"/>
                <a:endParaRPr lang="en-US" sz="2400" i="1" dirty="0" smtClean="0">
                  <a:latin typeface="Cambria Math" panose="02040503050406030204" pitchFamily="18" charset="0"/>
                  <a:cs typeface="Tahoma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/>
                            <a:cs typeface="Tahoma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/>
                                <a:cs typeface="Tahoma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b="1" dirty="0" smtClean="0">
                    <a:latin typeface="Courier New" pitchFamily="49" charset="0"/>
                    <a:cs typeface="Tahoma" pitchFamily="34" charset="0"/>
                  </a:rPr>
                  <a:t> </a:t>
                </a:r>
                <a:r>
                  <a:rPr lang="th-TH" sz="2200" dirty="0" smtClean="0">
                    <a:latin typeface="Courier New" pitchFamily="49" charset="0"/>
                    <a:cs typeface="Tahoma" pitchFamily="34" charset="0"/>
                  </a:rPr>
                  <a:t>คือ</a:t>
                </a:r>
                <a:r>
                  <a:rPr lang="th-TH" sz="2200" b="1" dirty="0" smtClean="0">
                    <a:latin typeface="Courier New" pitchFamily="49" charset="0"/>
                    <a:cs typeface="Tahoma" pitchFamily="34" charset="0"/>
                  </a:rPr>
                  <a:t> </a:t>
                </a:r>
                <a:r>
                  <a:rPr lang="en-US" sz="2200" b="1" dirty="0" smtClean="0">
                    <a:latin typeface="Courier New" pitchFamily="49" charset="0"/>
                    <a:cs typeface="Tahoma" pitchFamily="34" charset="0"/>
                  </a:rPr>
                  <a:t> a//b</a:t>
                </a:r>
                <a:endParaRPr lang="th-TH" sz="2200" b="1" dirty="0">
                  <a:latin typeface="Courier New" pitchFamily="49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4808" y="995060"/>
                <a:ext cx="4831208" cy="1750865"/>
              </a:xfrm>
              <a:prstGeom prst="rect">
                <a:avLst/>
              </a:prstGeom>
              <a:blipFill rotWithShape="0">
                <a:blip r:embed="rId3"/>
                <a:stretch>
                  <a:fillRect b="-1730"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 type="none" w="lg" len="med"/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118488" y="2989973"/>
            <a:ext cx="3392552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pPr algn="ctr"/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7.2 % 2 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ได้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......</a:t>
            </a:r>
          </a:p>
          <a:p>
            <a:pPr algn="ctr"/>
            <a:endParaRPr lang="th-TH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118488" y="4249522"/>
            <a:ext cx="6903848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a % 10 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		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ได้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 เลขหลักหน่วยของ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a</a:t>
            </a:r>
          </a:p>
          <a:p>
            <a:pPr>
              <a:lnSpc>
                <a:spcPct val="20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a // 100 % 10 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ได้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.................</a:t>
            </a:r>
          </a:p>
          <a:p>
            <a:pPr>
              <a:lnSpc>
                <a:spcPct val="20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a % 100 // 10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	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ได้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.................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29784" y="2977397"/>
            <a:ext cx="3392552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pPr algn="ctr"/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5 % -2 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ได้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......</a:t>
            </a:r>
          </a:p>
          <a:p>
            <a:pPr algn="ctr"/>
            <a:endParaRPr lang="th-TH" sz="22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การแทนทศนิยมในเลขฐานสอง</a:t>
            </a:r>
            <a:endParaRPr lang="th-TH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96" y="904374"/>
            <a:ext cx="8444032" cy="41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 </a:t>
            </a:r>
            <a:r>
              <a:rPr lang="th-TH" smtClean="0"/>
              <a:t>มีจำนวนเชิงซ้อนด้วย</a:t>
            </a:r>
            <a:endParaRPr 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88313" y="1053974"/>
            <a:ext cx="5564197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pl-PL" sz="2200" b="1">
                <a:latin typeface="Courier New" pitchFamily="49" charset="0"/>
                <a:cs typeface="Tahoma" pitchFamily="34" charset="0"/>
              </a:rPr>
              <a:t>&gt;&gt;&gt; z1 = 1+1j</a:t>
            </a:r>
          </a:p>
          <a:p>
            <a:r>
              <a:rPr lang="pl-PL" sz="2200" b="1">
                <a:latin typeface="Courier New" pitchFamily="49" charset="0"/>
                <a:cs typeface="Tahoma" pitchFamily="34" charset="0"/>
              </a:rPr>
              <a:t>&gt;&gt;&gt; print(z1+z1)</a:t>
            </a:r>
          </a:p>
          <a:p>
            <a:r>
              <a:rPr lang="pl-PL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(2+2j)</a:t>
            </a:r>
          </a:p>
          <a:p>
            <a:r>
              <a:rPr lang="pl-PL" sz="2200" b="1">
                <a:latin typeface="Courier New" pitchFamily="49" charset="0"/>
                <a:cs typeface="Tahoma" pitchFamily="34" charset="0"/>
              </a:rPr>
              <a:t>&gt;&gt;&gt; print(z1*z1)</a:t>
            </a:r>
          </a:p>
          <a:p>
            <a:r>
              <a:rPr lang="pl-PL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2j</a:t>
            </a:r>
          </a:p>
          <a:p>
            <a:r>
              <a:rPr lang="pl-PL" sz="2200" b="1">
                <a:latin typeface="Courier New" pitchFamily="49" charset="0"/>
                <a:cs typeface="Tahoma" pitchFamily="34" charset="0"/>
              </a:rPr>
              <a:t>&gt;&gt;&gt; print(z1/z1)</a:t>
            </a:r>
          </a:p>
          <a:p>
            <a:r>
              <a:rPr lang="pl-PL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(1+0j)</a:t>
            </a:r>
          </a:p>
          <a:p>
            <a:r>
              <a:rPr lang="pl-PL" sz="2200" b="1">
                <a:latin typeface="Courier New" pitchFamily="49" charset="0"/>
                <a:cs typeface="Tahoma" pitchFamily="34" charset="0"/>
              </a:rPr>
              <a:t>&gt;&gt;&gt; print(abs(z1))</a:t>
            </a:r>
          </a:p>
          <a:p>
            <a:r>
              <a:rPr lang="pl-PL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1.4142135623730951</a:t>
            </a:r>
          </a:p>
          <a:p>
            <a:r>
              <a:rPr lang="pl-PL" sz="2200" b="1">
                <a:latin typeface="Courier New" pitchFamily="49" charset="0"/>
                <a:cs typeface="Tahoma" pitchFamily="34" charset="0"/>
              </a:rPr>
              <a:t>&gt;&gt;&gt; 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370799" y="4824416"/>
            <a:ext cx="2399223" cy="433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smtClean="0">
                <a:latin typeface="Courier New" pitchFamily="49" charset="0"/>
                <a:cs typeface="Tahoma" pitchFamily="34" charset="0"/>
              </a:rPr>
              <a:t>เราไม่ใช้ใน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101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101 : </a:t>
            </a:r>
            <a:r>
              <a:rPr lang="th-TH" dirty="0" smtClean="0"/>
              <a:t>ไม่เครียด</a:t>
            </a:r>
            <a:endParaRPr lang="th-TH" dirty="0">
              <a:latin typeface="+mj-lt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5218" y="1189298"/>
            <a:ext cx="7985758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เรามักใช้ 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//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กับ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%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จำนวนบวก  (ไม่ต้องจำกรณีลบใน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101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endParaRPr lang="th-TH" sz="2200" dirty="0" smtClean="0">
              <a:latin typeface="Courier New" pitchFamily="49" charset="0"/>
              <a:cs typeface="Tahoma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ขอให้รู้แค่ว่า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float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เก็บค่าประมาณ</a:t>
            </a:r>
            <a:br>
              <a:rPr lang="th-TH" sz="2200" dirty="0" smtClean="0">
                <a:latin typeface="Courier New" pitchFamily="49" charset="0"/>
                <a:cs typeface="Tahoma" pitchFamily="34" charset="0"/>
              </a:rPr>
            </a:b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เวลาเปรียบเทียบค่าว่า เท่าหรือไม่เทา ต้องระวัง (สัปดาห์หน้า)</a:t>
            </a:r>
            <a:endParaRPr lang="th-TH" sz="2200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>
                <a:latin typeface="+mj-lt"/>
              </a:rPr>
              <a:t>การคำนวณ</a:t>
            </a:r>
            <a:endParaRPr lang="th-TH" dirty="0">
              <a:latin typeface="+mj-lt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76639" y="1135317"/>
            <a:ext cx="3810017" cy="5511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7+3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10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7-3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4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7*3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21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7/3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2.3333333333333335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7//3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2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7%3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1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2**10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1023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&gt;&gt;&gt; 1.44**0.5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1.2</a:t>
            </a:r>
            <a:endParaRPr lang="th-TH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736575" y="1135316"/>
            <a:ext cx="3810017" cy="48342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+	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บวก</a:t>
            </a:r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-	</a:t>
            </a:r>
            <a:r>
              <a:rPr lang="th-TH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ลบ</a:t>
            </a:r>
          </a:p>
          <a:p>
            <a:endParaRPr lang="en-US" sz="2200" b="1" dirty="0" smtClean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*	</a:t>
            </a:r>
            <a:r>
              <a:rPr lang="th-TH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คูณ</a:t>
            </a:r>
          </a:p>
          <a:p>
            <a:endParaRPr lang="en-US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/	</a:t>
            </a:r>
            <a:r>
              <a:rPr lang="th-TH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หาร</a:t>
            </a:r>
            <a:endParaRPr lang="en-US" sz="2200" b="1" dirty="0" smtClean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endParaRPr lang="en-US" sz="2200" b="1" dirty="0" smtClean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//	</a:t>
            </a:r>
            <a:r>
              <a:rPr lang="th-TH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หารปัดเศษ</a:t>
            </a:r>
          </a:p>
          <a:p>
            <a:endParaRPr lang="th-TH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%	</a:t>
            </a:r>
            <a:r>
              <a:rPr lang="th-TH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เศษจากการหาร</a:t>
            </a:r>
          </a:p>
          <a:p>
            <a:endParaRPr lang="th-TH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**	</a:t>
            </a:r>
            <a:r>
              <a:rPr lang="th-TH" sz="2200" b="1" dirty="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ยกกำลัง</a:t>
            </a:r>
          </a:p>
          <a:p>
            <a:endParaRPr lang="en-US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51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60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60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60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60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ข้อจำกัดของ </a:t>
            </a:r>
            <a:r>
              <a:rPr lang="en-US" dirty="0" smtClean="0"/>
              <a:t>float</a:t>
            </a:r>
            <a:endParaRPr lang="th-TH" dirty="0">
              <a:latin typeface="+mj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66888" y="1335627"/>
            <a:ext cx="6807047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float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เก็บได้แค่</a:t>
            </a:r>
            <a:r>
              <a:rPr lang="th-TH" sz="2200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ค่าประมาณ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3.111111111111111111111111111112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3.111111111111111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3.22222222222222222222222222222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3.2222222222222223</a:t>
            </a:r>
          </a:p>
          <a:p>
            <a:endParaRPr lang="th-TH" sz="2200" dirty="0" smtClean="0">
              <a:latin typeface="Courier New" pitchFamily="49" charset="0"/>
              <a:cs typeface="Tahoma" pitchFamily="34" charset="0"/>
            </a:endParaRPr>
          </a:p>
          <a:p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เขียน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0.1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จึงเป็นแค่ประมาณของ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1/10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1/10 + 1/10 + 1/10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จึงได้ค่าประมาณของ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0.3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endParaRPr lang="th-TH" sz="2200" dirty="0" smtClean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03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 </a:t>
            </a:r>
            <a:r>
              <a:rPr lang="th-TH" smtClean="0"/>
              <a:t>กับ </a:t>
            </a:r>
            <a:r>
              <a:rPr lang="en-US" smtClean="0"/>
              <a:t>int</a:t>
            </a:r>
            <a:endParaRPr lang="th-TH" dirty="0">
              <a:latin typeface="+mj-lt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5218" y="689426"/>
            <a:ext cx="8156446" cy="58499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smtClean="0">
                <a:latin typeface="Courier New" pitchFamily="49" charset="0"/>
                <a:cs typeface="Tahoma" pitchFamily="34" charset="0"/>
              </a:rPr>
              <a:t>float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 เก็บได้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แค่</a:t>
            </a:r>
            <a:r>
              <a:rPr lang="th-TH" sz="220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ค่าประมาณ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 ของจำนวนจริง  </a:t>
            </a:r>
            <a:endParaRPr lang="th-TH" sz="2200" dirty="0" smtClean="0">
              <a:latin typeface="Courier New" pitchFamily="49" charset="0"/>
              <a:cs typeface="Tahoma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smtClean="0">
                <a:latin typeface="Courier New" pitchFamily="49" charset="0"/>
                <a:cs typeface="Tahoma" pitchFamily="34" charset="0"/>
              </a:rPr>
              <a:t>int</a:t>
            </a:r>
            <a:r>
              <a:rPr lang="en-US" sz="220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เก็บจำนวนเต็มได้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มากไม่จำกัด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จำนวนหลัก (ขึ้นกับ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th-TH" sz="2200" smtClean="0">
                <a:latin typeface="Courier New" pitchFamily="49" charset="0"/>
                <a:cs typeface="Tahoma" pitchFamily="34" charset="0"/>
              </a:rPr>
              <a:t>)</a:t>
            </a:r>
            <a:endParaRPr lang="th-TH" sz="22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2**1000</a:t>
            </a: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10715086071862673209484250490600018105614048117055336074437503883703510511249361224931983788156958581275946729175531468251871452856923140435984577574698574803934567774824230985421074605062371141877954182153046474983581941267398767559165543946077062914571196477686542167660429831652624386837205668069376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2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**1000 / 1</a:t>
            </a:r>
          </a:p>
          <a:p>
            <a:r>
              <a:rPr lang="en-US" sz="2200" b="1" dirty="0">
                <a:solidFill>
                  <a:schemeClr val="accent6"/>
                </a:solidFill>
                <a:latin typeface="Courier New" pitchFamily="49" charset="0"/>
                <a:cs typeface="Tahoma" pitchFamily="34" charset="0"/>
              </a:rPr>
              <a:t>1.0715086071862673e+301</a:t>
            </a:r>
            <a:endParaRPr lang="en-US" sz="2200" b="1" dirty="0" smtClean="0">
              <a:solidFill>
                <a:schemeClr val="accent6"/>
              </a:solidFill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หมายเหตุ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: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ในบางภาษา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(C, Java,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…)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มีขนาดจำกัด </a:t>
            </a:r>
            <a:br>
              <a:rPr lang="th-TH" sz="2200" dirty="0" smtClean="0">
                <a:latin typeface="Courier New" pitchFamily="49" charset="0"/>
                <a:cs typeface="Tahoma" pitchFamily="34" charset="0"/>
              </a:rPr>
            </a:b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เช่นในภาษา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Java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แทนจำนวนเต็มได้เฉพาะในช่วง </a:t>
            </a:r>
            <a:r>
              <a:rPr lang="en-US" sz="2200" dirty="0" smtClean="0">
                <a:latin typeface="Courier New" pitchFamily="49" charset="0"/>
                <a:cs typeface="Tahoma" pitchFamily="34" charset="0"/>
              </a:rPr>
              <a:t/>
            </a:r>
            <a:br>
              <a:rPr lang="en-US" sz="2200" dirty="0" smtClean="0">
                <a:latin typeface="Courier New" pitchFamily="49" charset="0"/>
                <a:cs typeface="Tahoma" pitchFamily="34" charset="0"/>
              </a:rPr>
            </a:b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[-2147483648, 2147483647]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9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เขียน </a:t>
            </a:r>
            <a:r>
              <a:rPr lang="en-US" dirty="0" smtClean="0"/>
              <a:t>float </a:t>
            </a:r>
            <a:r>
              <a:rPr lang="th-TH" dirty="0" smtClean="0"/>
              <a:t>ได้หลายแบบ</a:t>
            </a:r>
            <a:endParaRPr lang="th-TH" dirty="0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3339021" y="763588"/>
            <a:ext cx="1677987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3300"/>
                </a:solidFill>
                <a:latin typeface="Courier New" pitchFamily="49" charset="0"/>
                <a:cs typeface="Tahoma" pitchFamily="34" charset="0"/>
              </a:rPr>
              <a:t>0.0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3300"/>
                </a:solidFill>
                <a:latin typeface="Courier New" pitchFamily="49" charset="0"/>
                <a:cs typeface="Tahoma" pitchFamily="34" charset="0"/>
              </a:rPr>
              <a:t>10.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3300"/>
                </a:solidFill>
                <a:latin typeface="Courier New" pitchFamily="49" charset="0"/>
                <a:cs typeface="Tahoma" pitchFamily="34" charset="0"/>
              </a:rPr>
              <a:t>1.5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3300"/>
                </a:solidFill>
                <a:latin typeface="Courier New" pitchFamily="49" charset="0"/>
                <a:cs typeface="Tahoma" pitchFamily="34" charset="0"/>
              </a:rPr>
              <a:t>–20000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3300"/>
                </a:solidFill>
                <a:latin typeface="Courier New" pitchFamily="49" charset="0"/>
                <a:cs typeface="Tahoma" pitchFamily="34" charset="0"/>
              </a:rPr>
              <a:t>–2e4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3300"/>
                </a:solidFill>
                <a:latin typeface="Courier New" pitchFamily="49" charset="0"/>
                <a:cs typeface="Tahoma" pitchFamily="34" charset="0"/>
              </a:rPr>
              <a:t>5E-3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3300"/>
                </a:solidFill>
                <a:latin typeface="Courier New" pitchFamily="49" charset="0"/>
                <a:cs typeface="Tahoma" pitchFamily="34" charset="0"/>
              </a:rPr>
              <a:t>0.5e-2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3300"/>
                </a:solidFill>
                <a:latin typeface="Courier New" pitchFamily="49" charset="0"/>
                <a:cs typeface="Tahoma" pitchFamily="34" charset="0"/>
              </a:rPr>
              <a:t>50e-4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3300"/>
                </a:solidFill>
                <a:latin typeface="Courier New" pitchFamily="49" charset="0"/>
                <a:cs typeface="Tahoma" pitchFamily="34" charset="0"/>
              </a:rPr>
              <a:t>1.5e0.5</a:t>
            </a:r>
            <a:endParaRPr lang="th-TH" b="1" dirty="0">
              <a:solidFill>
                <a:srgbClr val="0033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5204524" y="3291460"/>
            <a:ext cx="14224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–2 </a:t>
            </a:r>
            <a:r>
              <a:rPr lang="en-US">
                <a:solidFill>
                  <a:srgbClr val="003300"/>
                </a:solidFill>
                <a:latin typeface="Times New Roman" pitchFamily="18" charset="0"/>
                <a:cs typeface="Tahoma" pitchFamily="34" charset="0"/>
                <a:sym typeface="Symbol" pitchFamily="18" charset="2"/>
              </a:rPr>
              <a:t> 10</a:t>
            </a:r>
            <a:r>
              <a:rPr lang="en-US" baseline="30000">
                <a:solidFill>
                  <a:srgbClr val="003300"/>
                </a:solidFill>
                <a:latin typeface="Times New Roman" pitchFamily="18" charset="0"/>
                <a:cs typeface="Tahoma" pitchFamily="34" charset="0"/>
                <a:sym typeface="Symbol" pitchFamily="18" charset="2"/>
              </a:rPr>
              <a:t>4</a:t>
            </a:r>
            <a:endParaRPr lang="en-US">
              <a:solidFill>
                <a:srgbClr val="003300"/>
              </a:solidFill>
              <a:latin typeface="Times New Roman" pitchFamily="18" charset="0"/>
              <a:cs typeface="Tahoma" pitchFamily="34" charset="0"/>
              <a:sym typeface="Symbol" pitchFamily="18" charset="2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5341049" y="3934397"/>
            <a:ext cx="14224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5 </a:t>
            </a:r>
            <a:r>
              <a:rPr lang="en-US">
                <a:solidFill>
                  <a:srgbClr val="003300"/>
                </a:solidFill>
                <a:latin typeface="Times New Roman" pitchFamily="18" charset="0"/>
                <a:cs typeface="Tahoma" pitchFamily="34" charset="0"/>
                <a:sym typeface="Symbol" pitchFamily="18" charset="2"/>
              </a:rPr>
              <a:t> 10</a:t>
            </a:r>
            <a:r>
              <a:rPr lang="en-US" baseline="30000">
                <a:solidFill>
                  <a:srgbClr val="003300"/>
                </a:solidFill>
                <a:latin typeface="Times New Roman" pitchFamily="18" charset="0"/>
                <a:cs typeface="Tahoma" pitchFamily="34" charset="0"/>
                <a:sym typeface="Symbol" pitchFamily="18" charset="2"/>
              </a:rPr>
              <a:t>–3</a:t>
            </a:r>
            <a:endParaRPr lang="en-US">
              <a:solidFill>
                <a:srgbClr val="003300"/>
              </a:solidFill>
              <a:latin typeface="Times New Roman" pitchFamily="18" charset="0"/>
              <a:cs typeface="Tahoma" pitchFamily="34" charset="0"/>
              <a:sym typeface="Symbol" pitchFamily="18" charset="2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231321" y="5838826"/>
            <a:ext cx="17859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1.5 </a:t>
            </a:r>
            <a:r>
              <a:rPr lang="en-US">
                <a:solidFill>
                  <a:srgbClr val="003300"/>
                </a:solidFill>
                <a:latin typeface="Times New Roman" pitchFamily="18" charset="0"/>
                <a:cs typeface="Tahoma" pitchFamily="34" charset="0"/>
                <a:sym typeface="Symbol" pitchFamily="18" charset="2"/>
              </a:rPr>
              <a:t> 10</a:t>
            </a:r>
            <a:r>
              <a:rPr lang="en-US" baseline="30000">
                <a:solidFill>
                  <a:srgbClr val="003300"/>
                </a:solidFill>
                <a:latin typeface="Times New Roman" pitchFamily="18" charset="0"/>
                <a:cs typeface="Tahoma" pitchFamily="34" charset="0"/>
                <a:sym typeface="Symbol" pitchFamily="18" charset="2"/>
              </a:rPr>
              <a:t>–0.5</a:t>
            </a:r>
            <a:endParaRPr lang="en-US">
              <a:solidFill>
                <a:srgbClr val="003300"/>
              </a:solidFill>
              <a:latin typeface="Times New Roman" pitchFamily="18" charset="0"/>
              <a:cs typeface="Tahoma" pitchFamily="34" charset="0"/>
              <a:sym typeface="Symbol" pitchFamily="18" charset="2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445383" y="5838826"/>
            <a:ext cx="3286125" cy="560387"/>
            <a:chOff x="1737" y="2155"/>
            <a:chExt cx="446" cy="353"/>
          </a:xfrm>
        </p:grpSpPr>
        <p:sp>
          <p:nvSpPr>
            <p:cNvPr id="10254" name="Line 17"/>
            <p:cNvSpPr>
              <a:spLocks noChangeShapeType="1"/>
            </p:cNvSpPr>
            <p:nvPr/>
          </p:nvSpPr>
          <p:spPr bwMode="auto">
            <a:xfrm>
              <a:off x="1737" y="2155"/>
              <a:ext cx="446" cy="3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255" name="Line 18"/>
            <p:cNvSpPr>
              <a:spLocks noChangeShapeType="1"/>
            </p:cNvSpPr>
            <p:nvPr/>
          </p:nvSpPr>
          <p:spPr bwMode="auto">
            <a:xfrm flipH="1">
              <a:off x="1756" y="2155"/>
              <a:ext cx="427" cy="35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19" name="Rounded Rectangular Callout 18"/>
          <p:cNvSpPr>
            <a:spLocks noChangeArrowheads="1"/>
          </p:cNvSpPr>
          <p:nvPr/>
        </p:nvSpPr>
        <p:spPr bwMode="auto">
          <a:xfrm>
            <a:off x="5231321" y="4922839"/>
            <a:ext cx="3553968" cy="428624"/>
          </a:xfrm>
          <a:prstGeom prst="wedgeRoundRectCallout">
            <a:avLst>
              <a:gd name="adj1" fmla="val -38011"/>
              <a:gd name="adj2" fmla="val 11943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 dirty="0" smtClean="0">
                <a:latin typeface="Tahoma" pitchFamily="34" charset="0"/>
                <a:cs typeface="Tahoma" pitchFamily="34" charset="0"/>
              </a:rPr>
              <a:t>Exponent must be an integer</a:t>
            </a:r>
            <a:endParaRPr lang="th-TH" sz="20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Operator Precedence :  2 + 3 * 4 = ?</a:t>
            </a:r>
            <a:endParaRPr lang="th-TH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908050"/>
            <a:ext cx="8264716" cy="5517134"/>
          </a:xfrm>
        </p:spPr>
        <p:txBody>
          <a:bodyPr/>
          <a:lstStyle/>
          <a:p>
            <a:r>
              <a:rPr lang="th-TH" dirty="0" smtClean="0"/>
              <a:t>ใช้</a:t>
            </a:r>
            <a:r>
              <a:rPr lang="en-US" dirty="0" smtClean="0"/>
              <a:t> Citizen CT-600 </a:t>
            </a:r>
            <a:r>
              <a:rPr lang="th-TH" dirty="0" smtClean="0"/>
              <a:t>	ได้</a:t>
            </a:r>
            <a:r>
              <a:rPr lang="en-US" dirty="0"/>
              <a:t>	</a:t>
            </a:r>
            <a:r>
              <a:rPr lang="en-US" dirty="0" smtClean="0"/>
              <a:t>20</a:t>
            </a:r>
          </a:p>
          <a:p>
            <a:r>
              <a:rPr lang="th-TH" dirty="0" smtClean="0"/>
              <a:t>ใช้ </a:t>
            </a:r>
            <a:r>
              <a:rPr lang="en-US" dirty="0" smtClean="0"/>
              <a:t>Sharp EL-515s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th-TH" dirty="0" smtClean="0">
                <a:sym typeface="Wingdings" panose="05000000000000000000" pitchFamily="2" charset="2"/>
              </a:rPr>
              <a:t>	ได้</a:t>
            </a:r>
            <a:r>
              <a:rPr lang="en-US" dirty="0" smtClean="0"/>
              <a:t> 	14	</a:t>
            </a:r>
          </a:p>
          <a:p>
            <a:r>
              <a:rPr lang="th-TH" dirty="0" smtClean="0"/>
              <a:t>ใช้ </a:t>
            </a:r>
            <a:r>
              <a:rPr lang="en-US" dirty="0" smtClean="0"/>
              <a:t>Python </a:t>
            </a:r>
            <a:r>
              <a:rPr lang="th-TH" dirty="0" smtClean="0"/>
              <a:t>ทำ</a:t>
            </a:r>
            <a:r>
              <a:rPr lang="en-US" dirty="0" smtClean="0"/>
              <a:t>  2+3*4 </a:t>
            </a:r>
            <a:r>
              <a:rPr lang="th-TH" dirty="0" smtClean="0"/>
              <a:t>	ได้</a:t>
            </a:r>
            <a:r>
              <a:rPr lang="en-US" dirty="0" smtClean="0"/>
              <a:t>	14	</a:t>
            </a:r>
            <a:r>
              <a:rPr lang="th-TH" dirty="0" smtClean="0"/>
              <a:t>(ทำคูณก่อนบวก)</a:t>
            </a:r>
            <a:br>
              <a:rPr lang="th-TH" dirty="0" smtClean="0"/>
            </a:br>
            <a:r>
              <a:rPr lang="th-TH" sz="2000" dirty="0" smtClean="0"/>
              <a:t>(ใช้ภาษาโปรแกรมทั่วๆ ไป ก็มักได้ </a:t>
            </a:r>
            <a:r>
              <a:rPr lang="en-US" sz="2000" dirty="0" smtClean="0"/>
              <a:t>14)</a:t>
            </a:r>
            <a:endParaRPr lang="th-TH" dirty="0" smtClean="0"/>
          </a:p>
          <a:p>
            <a:r>
              <a:rPr lang="th-TH" dirty="0" smtClean="0"/>
              <a:t>ลำดับการคำนวณก่อนไปหลังเป็นดังนี้</a:t>
            </a:r>
          </a:p>
          <a:p>
            <a:pPr lvl="1"/>
            <a:r>
              <a:rPr lang="th-TH" dirty="0" smtClean="0"/>
              <a:t>ในวงเล็บ</a:t>
            </a:r>
            <a:r>
              <a:rPr lang="en-US" dirty="0" smtClean="0"/>
              <a:t> </a:t>
            </a:r>
            <a:endParaRPr lang="th-TH" dirty="0" smtClean="0"/>
          </a:p>
          <a:p>
            <a:pPr lvl="1"/>
            <a:r>
              <a:rPr lang="th-TH" dirty="0" smtClean="0"/>
              <a:t>ยกกำลัง</a:t>
            </a:r>
          </a:p>
          <a:p>
            <a:pPr lvl="1"/>
            <a:r>
              <a:rPr lang="th-TH" dirty="0"/>
              <a:t>ติดลบ</a:t>
            </a:r>
          </a:p>
          <a:p>
            <a:pPr lvl="1"/>
            <a:r>
              <a:rPr lang="en-US" dirty="0" smtClean="0"/>
              <a:t>*  /  //  %</a:t>
            </a:r>
            <a:endParaRPr lang="th-TH" dirty="0" smtClean="0"/>
          </a:p>
          <a:p>
            <a:pPr lvl="1"/>
            <a:r>
              <a:rPr lang="th-TH" dirty="0" smtClean="0"/>
              <a:t>บวก และ ลบ</a:t>
            </a:r>
          </a:p>
          <a:p>
            <a:pPr lvl="1"/>
            <a:endParaRPr lang="th-TH" dirty="0" smtClean="0"/>
          </a:p>
          <a:p>
            <a:pPr lvl="1"/>
            <a:r>
              <a:rPr lang="th-TH" dirty="0" smtClean="0"/>
              <a:t>ถ้าพบหลายตัวที่สำคัญเท่ากัน ให้ทำตัวซ้ายไปขวา </a:t>
            </a:r>
            <a:br>
              <a:rPr lang="th-TH" dirty="0" smtClean="0"/>
            </a:br>
            <a:r>
              <a:rPr lang="th-TH" dirty="0" smtClean="0"/>
              <a:t>(ยกเว้นยกกำลัง ทำตัวขวาไปซ้าย)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3706369" y="3280227"/>
            <a:ext cx="4974335" cy="259282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2 * 3 + 8 / -(2 – 4)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– 2**2**3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2 * 3 + 8 /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-(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-2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) – 2**2**3</a:t>
            </a:r>
            <a:endParaRPr lang="en-US" sz="2000" b="1" dirty="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2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* 3 + 8 / -( -2  )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– 2**8</a:t>
            </a:r>
            <a:endParaRPr lang="en-US" sz="2000" b="1" dirty="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2 * 3 + 8 / -( -2  ) –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256</a:t>
            </a:r>
            <a:endParaRPr lang="en-US" sz="2000" b="1" dirty="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2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* 3 + 8 / 2        -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256</a:t>
            </a:r>
            <a:endParaRPr lang="en-US" sz="2000" b="1" dirty="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 6   + 8 / 2        -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256</a:t>
            </a:r>
            <a:endParaRPr lang="en-US" sz="2000" b="1" dirty="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 6   +   4          -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256</a:t>
            </a:r>
            <a:endParaRPr lang="en-US" sz="2000" b="1" dirty="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    10              -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256</a:t>
            </a:r>
            <a:endParaRPr lang="en-US" sz="2000" b="1" dirty="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           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1</a:t>
            </a:r>
            <a:endParaRPr lang="th-TH" sz="2000" b="1" dirty="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08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0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2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2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2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  <p:bldP spid="120836" grpId="0" uiExpand="1" build="p" animBg="1"/>
    </p:bld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dirty="0" smtClean="0"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7681</TotalTime>
  <Words>2455</Words>
  <Application>Microsoft Office PowerPoint</Application>
  <PresentationFormat>นำเสนอทางหน้าจอ (4:3)</PresentationFormat>
  <Paragraphs>606</Paragraphs>
  <Slides>46</Slides>
  <Notes>39</Notes>
  <HiddenSlides>1</HiddenSlides>
  <MMClips>0</MMClips>
  <ScaleCrop>false</ScaleCrop>
  <HeadingPairs>
    <vt:vector size="6" baseType="variant">
      <vt:variant>
        <vt:lpstr>ชุดรูปแบบ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ชื่อเรื่องภาพนิ่ง</vt:lpstr>
      </vt:variant>
      <vt:variant>
        <vt:i4>46</vt:i4>
      </vt:variant>
    </vt:vector>
  </HeadingPairs>
  <TitlesOfParts>
    <vt:vector size="48" baseType="lpstr">
      <vt:lpstr>somchai</vt:lpstr>
      <vt:lpstr>Equation</vt:lpstr>
      <vt:lpstr>Data Type, Variables, Expressions, Statements</vt:lpstr>
      <vt:lpstr>Topics</vt:lpstr>
      <vt:lpstr>print : แสดงผลทางจอภาพ</vt:lpstr>
      <vt:lpstr>type :  ประเภทข้อมูล</vt:lpstr>
      <vt:lpstr>การคำนวณ</vt:lpstr>
      <vt:lpstr>ข้อจำกัดของ float</vt:lpstr>
      <vt:lpstr>float กับ int</vt:lpstr>
      <vt:lpstr>เขียน float ได้หลายแบบ</vt:lpstr>
      <vt:lpstr>Operator Precedence :  2 + 3 * 4 = ?</vt:lpstr>
      <vt:lpstr>str : string : สตริง : ข้อความ</vt:lpstr>
      <vt:lpstr>ใช้ triple quotes ครอบข้อความที่มีทั้ง " และ ' ได้</vt:lpstr>
      <vt:lpstr>+ กับ * ใช้กับสตริงได้ (บ้าง)</vt:lpstr>
      <vt:lpstr>สตริงของตัวเลขไม่ใช่จำนวน</vt:lpstr>
      <vt:lpstr>นำสตริงของตัวเลขมาคำนวณไม่ได้</vt:lpstr>
      <vt:lpstr>ตัวแปร (Variables) และการให้ค่ากับตัวแปร</vt:lpstr>
      <vt:lpstr>ตัวแปรเปลี่ยนค่าที่เก็บได้</vt:lpstr>
      <vt:lpstr>การให้ค่ากับตัวแปร</vt:lpstr>
      <vt:lpstr>operators เพิ่มเติม</vt:lpstr>
      <vt:lpstr>นอกเรื่อง : จงเติมคำตอบในช่องว่าง</vt:lpstr>
      <vt:lpstr>จงเติมคำสั่งที่ต้องการในช่องว่าง</vt:lpstr>
      <vt:lpstr>ตัวแปรของ Python เปลี่ยนประเภทตามข้อมูลที่เก็บ</vt:lpstr>
      <vt:lpstr>กฎการตั้งชื่อตัวแปร</vt:lpstr>
      <vt:lpstr>Python Reserved Words</vt:lpstr>
      <vt:lpstr>เลือกใช้ int  float  str  ให้เหมาะสม</vt:lpstr>
      <vt:lpstr>การเปลี่ยนประเภทข้อมูล</vt:lpstr>
      <vt:lpstr>การรับข้อมูลทางแป้นพิมพ์</vt:lpstr>
      <vt:lpstr>อย่าลืม : ข้อมูลที่อ่านจาก input เป็นสตริง</vt:lpstr>
      <vt:lpstr>การรับ/แสดงข้อมูล  (สิ่งที่ต้องระวัง)</vt:lpstr>
      <vt:lpstr>การรับ/แสดงข้อมูล  (สิ่งที่ต้องระวัง)</vt:lpstr>
      <vt:lpstr>การรับ/แสดงข้อมูล</vt:lpstr>
      <vt:lpstr>เขียนคำสั่งเก็บลงแฟ้มแล้วค่อยสั่ง Run</vt:lpstr>
      <vt:lpstr>Built-in Functions</vt:lpstr>
      <vt:lpstr>ตัวอย่าง: Body Mass Index (BMI)</vt:lpstr>
      <vt:lpstr>ลองเขียนดู : BMI</vt:lpstr>
      <vt:lpstr>ลองเขียนดู : celsius to fahrenheit</vt:lpstr>
      <vt:lpstr>ลองเขียนดู : รากของ ax2+bx+c = 0</vt:lpstr>
      <vt:lpstr>บาง Functions ใน math module</vt:lpstr>
      <vt:lpstr>ลองเขียนดู : พื้นผิวร่างกาย</vt:lpstr>
      <vt:lpstr>เพิ่มเติมอีกเล็กน้อย </vt:lpstr>
      <vt:lpstr>เพิ่มเติมอีก : สำคัญสำหรับระบบ Grader</vt:lpstr>
      <vt:lpstr>นอกเรื่อง : ลองดู</vt:lpstr>
      <vt:lpstr>//</vt:lpstr>
      <vt:lpstr>%</vt:lpstr>
      <vt:lpstr>การแทนทศนิยมในเลขฐานสอง</vt:lpstr>
      <vt:lpstr>Python มีจำนวนเชิงซ้อนด้วย</vt:lpstr>
      <vt:lpstr>101 : ไม่เครียด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WORK</cp:lastModifiedBy>
  <cp:revision>270</cp:revision>
  <dcterms:created xsi:type="dcterms:W3CDTF">2002-04-12T09:05:11Z</dcterms:created>
  <dcterms:modified xsi:type="dcterms:W3CDTF">2016-01-26T02:55:43Z</dcterms:modified>
</cp:coreProperties>
</file>