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83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81" r:id="rId12"/>
    <p:sldId id="266" r:id="rId13"/>
    <p:sldId id="282" r:id="rId14"/>
    <p:sldId id="289" r:id="rId15"/>
    <p:sldId id="313" r:id="rId16"/>
    <p:sldId id="314" r:id="rId17"/>
    <p:sldId id="315" r:id="rId18"/>
    <p:sldId id="267" r:id="rId19"/>
    <p:sldId id="268" r:id="rId20"/>
    <p:sldId id="269" r:id="rId21"/>
    <p:sldId id="264" r:id="rId22"/>
    <p:sldId id="290" r:id="rId23"/>
    <p:sldId id="298" r:id="rId24"/>
    <p:sldId id="300" r:id="rId25"/>
    <p:sldId id="293" r:id="rId26"/>
    <p:sldId id="301" r:id="rId27"/>
    <p:sldId id="294" r:id="rId28"/>
    <p:sldId id="295" r:id="rId29"/>
    <p:sldId id="279" r:id="rId30"/>
    <p:sldId id="27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84" r:id="rId39"/>
    <p:sldId id="285" r:id="rId40"/>
    <p:sldId id="309" r:id="rId41"/>
    <p:sldId id="310" r:id="rId42"/>
    <p:sldId id="311" r:id="rId43"/>
    <p:sldId id="286" r:id="rId44"/>
    <p:sldId id="291" r:id="rId45"/>
    <p:sldId id="292" r:id="rId46"/>
    <p:sldId id="287" r:id="rId47"/>
    <p:sldId id="296" r:id="rId48"/>
    <p:sldId id="297" r:id="rId49"/>
    <p:sldId id="299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2" r:id="rId5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660"/>
  </p:normalViewPr>
  <p:slideViewPr>
    <p:cSldViewPr>
      <p:cViewPr>
        <p:scale>
          <a:sx n="90" d="100"/>
          <a:sy n="90" d="100"/>
        </p:scale>
        <p:origin x="-117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E1EF1-6C10-430E-84DC-D867E648745B}" type="datetimeFigureOut">
              <a:rPr lang="th-TH" smtClean="0"/>
              <a:pPr/>
              <a:t>26/01/59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3B89C-41F4-4B84-8B6A-532247277F75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46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mtClean="0"/>
              <a:t>จะจะ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B89C-41F4-4B84-8B6A-532247277F75}" type="slidenum">
              <a:rPr lang="th-TH" smtClean="0"/>
              <a:pPr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83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88"/>
            <a:ext cx="22860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175" y="1588"/>
            <a:ext cx="6708775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3175" y="1588"/>
            <a:ext cx="914717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4213" y="9080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9638" y="9080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213" y="3536950"/>
            <a:ext cx="3883025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8" y="3536950"/>
            <a:ext cx="3884612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83025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08050"/>
            <a:ext cx="3884612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92003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35639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26/01/59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885113" y="6597650"/>
            <a:ext cx="1258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3175" y="1588"/>
            <a:ext cx="9147175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th-T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package" Target="../embeddings/________Microsoft_Excel1.xls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การทำงานแบบเลือกทำและวงวน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Decisions (if) and Iteration (loop)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2636912"/>
            <a:ext cx="65038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Chart </a:t>
            </a:r>
            <a:r>
              <a:rPr lang="th-TH" dirty="0" smtClean="0"/>
              <a:t>เปรียบเสมือน แผนที่นำทางในการเขียนโปรแกรม</a:t>
            </a:r>
          </a:p>
          <a:p>
            <a:r>
              <a:rPr lang="th-TH" dirty="0" smtClean="0"/>
              <a:t>ก่อนเขียนโปรแกม </a:t>
            </a:r>
            <a:r>
              <a:rPr lang="th-TH" sz="4400" b="1" dirty="0" smtClean="0"/>
              <a:t>ต้อง</a:t>
            </a:r>
            <a:r>
              <a:rPr lang="th-TH" dirty="0" smtClean="0"/>
              <a:t> มี </a:t>
            </a:r>
            <a:r>
              <a:rPr lang="en-US" dirty="0" smtClean="0"/>
              <a:t>flow chart </a:t>
            </a:r>
            <a:r>
              <a:rPr lang="th-TH" dirty="0" smtClean="0"/>
              <a:t>ก่อนทุกครั้ง </a:t>
            </a:r>
          </a:p>
          <a:p>
            <a:r>
              <a:rPr lang="th-TH" dirty="0" smtClean="0"/>
              <a:t>อาจจะร่างลงในกระดาษ หรือ มี </a:t>
            </a:r>
            <a:r>
              <a:rPr lang="en-US" dirty="0" smtClean="0"/>
              <a:t>“</a:t>
            </a:r>
            <a:r>
              <a:rPr lang="th-TH" dirty="0" smtClean="0"/>
              <a:t>ภาพ</a:t>
            </a:r>
            <a:r>
              <a:rPr lang="en-US" dirty="0" smtClean="0"/>
              <a:t>” </a:t>
            </a:r>
            <a:r>
              <a:rPr lang="th-TH" dirty="0" smtClean="0"/>
              <a:t>ในสมองก็ได้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764704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โปแกรม </a:t>
            </a:r>
            <a:r>
              <a:rPr lang="en-US" dirty="0" smtClean="0"/>
              <a:t>Python </a:t>
            </a:r>
            <a:r>
              <a:rPr lang="th-TH" dirty="0" smtClean="0"/>
              <a:t>ใช้การร่น หรือ เยื้อง (</a:t>
            </a:r>
            <a:r>
              <a:rPr lang="en-US" dirty="0" smtClean="0"/>
              <a:t>indentation)</a:t>
            </a:r>
            <a:r>
              <a:rPr lang="th-TH" dirty="0" smtClean="0"/>
              <a:t>กำหนดโครงสร้างของโปรแกรม คือ </a:t>
            </a:r>
            <a:r>
              <a:rPr lang="en-US" dirty="0" smtClean="0"/>
              <a:t>code block </a:t>
            </a:r>
            <a:r>
              <a:rPr lang="th-TH" dirty="0" smtClean="0"/>
              <a:t>ถูกกำหนดด้วยการร่น</a:t>
            </a:r>
          </a:p>
          <a:p>
            <a:r>
              <a:rPr lang="th-TH" dirty="0" smtClean="0"/>
              <a:t>คำสั่งของ </a:t>
            </a:r>
            <a:r>
              <a:rPr lang="en-US" dirty="0" smtClean="0"/>
              <a:t>Python </a:t>
            </a:r>
            <a:r>
              <a:rPr lang="th-TH" dirty="0" smtClean="0"/>
              <a:t>ที่มีระยะห่างจากขอบขวาเท่ากัน จะอยู่ใน </a:t>
            </a:r>
            <a:r>
              <a:rPr lang="en-US" dirty="0" smtClean="0"/>
              <a:t>block </a:t>
            </a:r>
            <a:r>
              <a:rPr lang="th-TH" dirty="0" smtClean="0"/>
              <a:t>เดียวกัน หรือ คำสั่งของ </a:t>
            </a:r>
            <a:r>
              <a:rPr lang="en-US" dirty="0" smtClean="0"/>
              <a:t>Python </a:t>
            </a:r>
            <a:r>
              <a:rPr lang="th-TH" dirty="0" smtClean="0"/>
              <a:t>ใน </a:t>
            </a:r>
            <a:r>
              <a:rPr lang="en-US" dirty="0" smtClean="0"/>
              <a:t>block </a:t>
            </a:r>
            <a:r>
              <a:rPr lang="th-TH" dirty="0" smtClean="0"/>
              <a:t>เดียวกัน จะอยู่ตรงกันในแนวตั้ง  </a:t>
            </a:r>
          </a:p>
          <a:p>
            <a:r>
              <a:rPr lang="en-US" dirty="0" smtClean="0"/>
              <a:t>block </a:t>
            </a:r>
            <a:r>
              <a:rPr lang="th-TH" dirty="0" smtClean="0"/>
              <a:t>จะสิ้นสุดลงที่บรรทัดที่มีการร่นน้อยกว่า  ถ้าต้องมี </a:t>
            </a:r>
            <a:r>
              <a:rPr lang="en-US" dirty="0" smtClean="0"/>
              <a:t>block </a:t>
            </a:r>
            <a:r>
              <a:rPr lang="th-TH" dirty="0" smtClean="0"/>
              <a:t>ซ้อนภายใน </a:t>
            </a:r>
            <a:r>
              <a:rPr lang="en-US" dirty="0" smtClean="0"/>
              <a:t>block </a:t>
            </a:r>
            <a:r>
              <a:rPr lang="th-TH" dirty="0" smtClean="0"/>
              <a:t>อีกที่หนึ่ง ก็ต้องร่นเข้าไปอีก</a:t>
            </a:r>
            <a:endParaRPr lang="th-TH" dirty="0"/>
          </a:p>
        </p:txBody>
      </p:sp>
      <p:pic>
        <p:nvPicPr>
          <p:cNvPr id="3" name="Picture 3" descr="Blocks in Python through ind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45024"/>
            <a:ext cx="3076575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th-TH" dirty="0" smtClean="0"/>
              <a:t>ทางเลือก</a:t>
            </a:r>
            <a:r>
              <a:rPr lang="en-US" dirty="0" smtClean="0"/>
              <a:t>”</a:t>
            </a:r>
            <a:r>
              <a:rPr lang="th-TH" dirty="0" smtClean="0"/>
              <a:t> ใน </a:t>
            </a:r>
            <a:r>
              <a:rPr lang="en-US" dirty="0" smtClean="0"/>
              <a:t>Python </a:t>
            </a:r>
            <a:r>
              <a:rPr lang="th-TH" dirty="0" smtClean="0"/>
              <a:t>ใช้คำสั่ง </a:t>
            </a:r>
            <a:r>
              <a:rPr lang="en-US" dirty="0" smtClean="0"/>
              <a:t>if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844824"/>
            <a:ext cx="30139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รูปแบบ     </a:t>
            </a:r>
            <a:r>
              <a:rPr lang="en-US" dirty="0" smtClean="0"/>
              <a:t>if </a:t>
            </a:r>
            <a:r>
              <a:rPr lang="th-TH" dirty="0" smtClean="0"/>
              <a:t>เงื่อนไขตรรกะ </a:t>
            </a:r>
            <a:r>
              <a:rPr lang="en-US" dirty="0" smtClean="0"/>
              <a:t>: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             else:</a:t>
            </a:r>
          </a:p>
          <a:p>
            <a:r>
              <a:rPr lang="en-US" dirty="0" smtClean="0"/>
              <a:t>                </a:t>
            </a:r>
            <a:endParaRPr lang="th-TH" dirty="0"/>
          </a:p>
        </p:txBody>
      </p:sp>
      <p:sp>
        <p:nvSpPr>
          <p:cNvPr id="5" name="Oval 4"/>
          <p:cNvSpPr/>
          <p:nvPr/>
        </p:nvSpPr>
        <p:spPr>
          <a:xfrm>
            <a:off x="2411760" y="1844824"/>
            <a:ext cx="1368152" cy="43204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3923928" y="1268760"/>
            <a:ext cx="31039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ให้ผลเป็น </a:t>
            </a:r>
            <a:r>
              <a:rPr lang="en-US" dirty="0" smtClean="0"/>
              <a:t>True </a:t>
            </a:r>
            <a:r>
              <a:rPr lang="th-TH" dirty="0" smtClean="0"/>
              <a:t>หรือ </a:t>
            </a:r>
            <a:r>
              <a:rPr lang="en-US" dirty="0" smtClean="0"/>
              <a:t>False</a:t>
            </a:r>
            <a:endParaRPr lang="th-TH" dirty="0"/>
          </a:p>
        </p:txBody>
      </p:sp>
      <p:cxnSp>
        <p:nvCxnSpPr>
          <p:cNvPr id="8" name="Straight Arrow Connector 7"/>
          <p:cNvCxnSpPr>
            <a:stCxn id="6" idx="1"/>
            <a:endCxn id="5" idx="0"/>
          </p:cNvCxnSpPr>
          <p:nvPr/>
        </p:nvCxnSpPr>
        <p:spPr>
          <a:xfrm flipH="1">
            <a:off x="3095836" y="1530370"/>
            <a:ext cx="828092" cy="314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1920" y="1988840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2699792" y="2852936"/>
            <a:ext cx="144016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5796136" y="2564904"/>
            <a:ext cx="93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ต้องมี </a:t>
            </a:r>
            <a:r>
              <a:rPr lang="en-US" sz="3600" dirty="0" smtClean="0"/>
              <a:t>:</a:t>
            </a:r>
            <a:endParaRPr lang="th-TH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067944" y="2132856"/>
            <a:ext cx="1728192" cy="75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11" idx="3"/>
          </p:cNvCxnSpPr>
          <p:nvPr/>
        </p:nvCxnSpPr>
        <p:spPr>
          <a:xfrm flipH="1">
            <a:off x="2843808" y="2888070"/>
            <a:ext cx="2952328" cy="72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95736" y="1772816"/>
            <a:ext cx="0" cy="1872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1202" y="3140968"/>
            <a:ext cx="5060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Code </a:t>
            </a:r>
            <a:r>
              <a:rPr lang="th-TH" dirty="0" smtClean="0"/>
              <a:t>ทำงานเมื่อเงื่อนไขเป็น </a:t>
            </a:r>
            <a:r>
              <a:rPr lang="en-US" dirty="0" smtClean="0"/>
              <a:t>False</a:t>
            </a:r>
            <a:endParaRPr lang="th-TH" dirty="0"/>
          </a:p>
        </p:txBody>
      </p:sp>
      <p:sp>
        <p:nvSpPr>
          <p:cNvPr id="24" name="TextBox 23"/>
          <p:cNvSpPr txBox="1"/>
          <p:nvPr/>
        </p:nvSpPr>
        <p:spPr>
          <a:xfrm>
            <a:off x="2591202" y="2276872"/>
            <a:ext cx="513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Code </a:t>
            </a:r>
            <a:r>
              <a:rPr lang="th-TH" dirty="0" smtClean="0"/>
              <a:t>ทำงานเมื่อเงื่อนไขเป็น </a:t>
            </a:r>
            <a:r>
              <a:rPr lang="en-US" dirty="0" smtClean="0"/>
              <a:t>True</a:t>
            </a:r>
            <a:endParaRPr lang="th-TH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99792" y="1772816"/>
            <a:ext cx="0" cy="1872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2195736" y="2420888"/>
            <a:ext cx="504056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Right Arrow 28"/>
          <p:cNvSpPr/>
          <p:nvPr/>
        </p:nvSpPr>
        <p:spPr>
          <a:xfrm>
            <a:off x="2195736" y="3284984"/>
            <a:ext cx="504056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/>
          <p:cNvSpPr txBox="1"/>
          <p:nvPr/>
        </p:nvSpPr>
        <p:spPr>
          <a:xfrm>
            <a:off x="3131840" y="4293096"/>
            <a:ext cx="2233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ร่น</a:t>
            </a:r>
            <a:r>
              <a:rPr lang="en-US" dirty="0" smtClean="0"/>
              <a:t>,</a:t>
            </a:r>
            <a:r>
              <a:rPr lang="th-TH" dirty="0" smtClean="0"/>
              <a:t>เยื้อง </a:t>
            </a:r>
            <a:r>
              <a:rPr lang="en-US" dirty="0" smtClean="0"/>
              <a:t>(indent)</a:t>
            </a:r>
            <a:endParaRPr lang="th-TH" dirty="0"/>
          </a:p>
        </p:txBody>
      </p:sp>
      <p:sp>
        <p:nvSpPr>
          <p:cNvPr id="31" name="Freeform 30"/>
          <p:cNvSpPr/>
          <p:nvPr/>
        </p:nvSpPr>
        <p:spPr>
          <a:xfrm>
            <a:off x="1259632" y="2475781"/>
            <a:ext cx="1811372" cy="2070340"/>
          </a:xfrm>
          <a:custGeom>
            <a:avLst/>
            <a:gdLst>
              <a:gd name="connsiteX0" fmla="*/ 838200 w 1830238"/>
              <a:gd name="connsiteY0" fmla="*/ 0 h 2070340"/>
              <a:gd name="connsiteX1" fmla="*/ 165340 w 1830238"/>
              <a:gd name="connsiteY1" fmla="*/ 1000664 h 2070340"/>
              <a:gd name="connsiteX2" fmla="*/ 1830238 w 1830238"/>
              <a:gd name="connsiteY2" fmla="*/ 2070340 h 2070340"/>
              <a:gd name="connsiteX3" fmla="*/ 1830238 w 1830238"/>
              <a:gd name="connsiteY3" fmla="*/ 207034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238" h="2070340">
                <a:moveTo>
                  <a:pt x="838200" y="0"/>
                </a:moveTo>
                <a:cubicBezTo>
                  <a:pt x="419100" y="327803"/>
                  <a:pt x="0" y="655607"/>
                  <a:pt x="165340" y="1000664"/>
                </a:cubicBezTo>
                <a:cubicBezTo>
                  <a:pt x="330680" y="1345721"/>
                  <a:pt x="1830238" y="2070340"/>
                  <a:pt x="1830238" y="2070340"/>
                </a:cubicBezTo>
                <a:lnTo>
                  <a:pt x="1830238" y="2070340"/>
                </a:ln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Freeform 31"/>
          <p:cNvSpPr/>
          <p:nvPr/>
        </p:nvSpPr>
        <p:spPr>
          <a:xfrm>
            <a:off x="1403648" y="3429000"/>
            <a:ext cx="1728192" cy="1152128"/>
          </a:xfrm>
          <a:custGeom>
            <a:avLst/>
            <a:gdLst>
              <a:gd name="connsiteX0" fmla="*/ 838200 w 1830238"/>
              <a:gd name="connsiteY0" fmla="*/ 0 h 2070340"/>
              <a:gd name="connsiteX1" fmla="*/ 165340 w 1830238"/>
              <a:gd name="connsiteY1" fmla="*/ 1000664 h 2070340"/>
              <a:gd name="connsiteX2" fmla="*/ 1830238 w 1830238"/>
              <a:gd name="connsiteY2" fmla="*/ 2070340 h 2070340"/>
              <a:gd name="connsiteX3" fmla="*/ 1830238 w 1830238"/>
              <a:gd name="connsiteY3" fmla="*/ 207034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238" h="2070340">
                <a:moveTo>
                  <a:pt x="838200" y="0"/>
                </a:moveTo>
                <a:cubicBezTo>
                  <a:pt x="419100" y="327803"/>
                  <a:pt x="0" y="655607"/>
                  <a:pt x="165340" y="1000664"/>
                </a:cubicBezTo>
                <a:cubicBezTo>
                  <a:pt x="330680" y="1345721"/>
                  <a:pt x="1830238" y="2070340"/>
                  <a:pt x="1830238" y="2070340"/>
                </a:cubicBezTo>
                <a:lnTo>
                  <a:pt x="1830238" y="2070340"/>
                </a:ln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/>
          <p:cNvSpPr txBox="1"/>
          <p:nvPr/>
        </p:nvSpPr>
        <p:spPr>
          <a:xfrm>
            <a:off x="6084168" y="4437112"/>
            <a:ext cx="2376264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th-TH" dirty="0" smtClean="0"/>
              <a:t>มีเพียง </a:t>
            </a:r>
            <a:r>
              <a:rPr lang="en-US" dirty="0" smtClean="0"/>
              <a:t>block </a:t>
            </a:r>
            <a:r>
              <a:rPr lang="th-TH" dirty="0" smtClean="0"/>
              <a:t>เดียวที่จะทำงาน</a:t>
            </a:r>
          </a:p>
        </p:txBody>
      </p:sp>
      <p:sp>
        <p:nvSpPr>
          <p:cNvPr id="33" name="Freeform 32"/>
          <p:cNvSpPr/>
          <p:nvPr/>
        </p:nvSpPr>
        <p:spPr>
          <a:xfrm>
            <a:off x="7524328" y="2564904"/>
            <a:ext cx="1260008" cy="1872208"/>
          </a:xfrm>
          <a:custGeom>
            <a:avLst/>
            <a:gdLst>
              <a:gd name="connsiteX0" fmla="*/ 0 w 1203960"/>
              <a:gd name="connsiteY0" fmla="*/ 18288 h 2179320"/>
              <a:gd name="connsiteX1" fmla="*/ 960120 w 1203960"/>
              <a:gd name="connsiteY1" fmla="*/ 182880 h 2179320"/>
              <a:gd name="connsiteX2" fmla="*/ 1088136 w 1203960"/>
              <a:gd name="connsiteY2" fmla="*/ 1115568 h 2179320"/>
              <a:gd name="connsiteX3" fmla="*/ 265176 w 1203960"/>
              <a:gd name="connsiteY3" fmla="*/ 2011680 h 2179320"/>
              <a:gd name="connsiteX4" fmla="*/ 146304 w 1203960"/>
              <a:gd name="connsiteY4" fmla="*/ 2121408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2179320">
                <a:moveTo>
                  <a:pt x="0" y="18288"/>
                </a:moveTo>
                <a:cubicBezTo>
                  <a:pt x="389382" y="9144"/>
                  <a:pt x="778764" y="0"/>
                  <a:pt x="960120" y="182880"/>
                </a:cubicBezTo>
                <a:cubicBezTo>
                  <a:pt x="1141476" y="365760"/>
                  <a:pt x="1203960" y="810768"/>
                  <a:pt x="1088136" y="1115568"/>
                </a:cubicBezTo>
                <a:cubicBezTo>
                  <a:pt x="972312" y="1420368"/>
                  <a:pt x="422148" y="1844040"/>
                  <a:pt x="265176" y="2011680"/>
                </a:cubicBezTo>
                <a:cubicBezTo>
                  <a:pt x="108204" y="2179320"/>
                  <a:pt x="127254" y="2150364"/>
                  <a:pt x="146304" y="2121408"/>
                </a:cubicBez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Freeform 33"/>
          <p:cNvSpPr/>
          <p:nvPr/>
        </p:nvSpPr>
        <p:spPr>
          <a:xfrm>
            <a:off x="7596336" y="3356992"/>
            <a:ext cx="504056" cy="1008112"/>
          </a:xfrm>
          <a:custGeom>
            <a:avLst/>
            <a:gdLst>
              <a:gd name="connsiteX0" fmla="*/ 0 w 1203960"/>
              <a:gd name="connsiteY0" fmla="*/ 18288 h 2179320"/>
              <a:gd name="connsiteX1" fmla="*/ 960120 w 1203960"/>
              <a:gd name="connsiteY1" fmla="*/ 182880 h 2179320"/>
              <a:gd name="connsiteX2" fmla="*/ 1088136 w 1203960"/>
              <a:gd name="connsiteY2" fmla="*/ 1115568 h 2179320"/>
              <a:gd name="connsiteX3" fmla="*/ 265176 w 1203960"/>
              <a:gd name="connsiteY3" fmla="*/ 2011680 h 2179320"/>
              <a:gd name="connsiteX4" fmla="*/ 146304 w 1203960"/>
              <a:gd name="connsiteY4" fmla="*/ 2121408 h 217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2179320">
                <a:moveTo>
                  <a:pt x="0" y="18288"/>
                </a:moveTo>
                <a:cubicBezTo>
                  <a:pt x="389382" y="9144"/>
                  <a:pt x="778764" y="0"/>
                  <a:pt x="960120" y="182880"/>
                </a:cubicBezTo>
                <a:cubicBezTo>
                  <a:pt x="1141476" y="365760"/>
                  <a:pt x="1203960" y="810768"/>
                  <a:pt x="1088136" y="1115568"/>
                </a:cubicBezTo>
                <a:cubicBezTo>
                  <a:pt x="972312" y="1420368"/>
                  <a:pt x="422148" y="1844040"/>
                  <a:pt x="265176" y="2011680"/>
                </a:cubicBezTo>
                <a:cubicBezTo>
                  <a:pt x="108204" y="2179320"/>
                  <a:pt x="127254" y="2150364"/>
                  <a:pt x="146304" y="2121408"/>
                </a:cubicBezTo>
              </a:path>
            </a:pathLst>
          </a:cu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 animBg="1"/>
      <p:bldP spid="32" grpId="1" animBg="1"/>
      <p:bldP spid="21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คำสั่ง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00808"/>
            <a:ext cx="33381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a&gt;5:</a:t>
            </a:r>
          </a:p>
          <a:p>
            <a:r>
              <a:rPr lang="en-US" dirty="0" smtClean="0"/>
              <a:t>   b=6</a:t>
            </a:r>
          </a:p>
          <a:p>
            <a:r>
              <a:rPr lang="en-US" dirty="0" smtClean="0"/>
              <a:t>   c=7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b=10</a:t>
            </a:r>
          </a:p>
          <a:p>
            <a:r>
              <a:rPr lang="en-US" dirty="0" smtClean="0"/>
              <a:t>   c=20</a:t>
            </a:r>
          </a:p>
          <a:p>
            <a:r>
              <a:rPr lang="en-US" dirty="0" smtClean="0"/>
              <a:t>print(“b=”, b, “c=”,c)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9632" y="2204864"/>
            <a:ext cx="72008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1259632" y="350100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3347864" y="2420888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block </a:t>
            </a:r>
            <a:r>
              <a:rPr lang="th-TH" dirty="0" smtClean="0"/>
              <a:t>ที่ทำงานถ้า </a:t>
            </a:r>
            <a:r>
              <a:rPr lang="en-US" dirty="0" smtClean="0"/>
              <a:t>a&gt;5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3573016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block </a:t>
            </a:r>
            <a:r>
              <a:rPr lang="th-TH" dirty="0" smtClean="0"/>
              <a:t>ที่ทำงานถ้า </a:t>
            </a:r>
            <a:r>
              <a:rPr lang="en-US" dirty="0" smtClean="0"/>
              <a:t>a&lt;=5</a:t>
            </a:r>
            <a:endParaRPr lang="th-TH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51720" y="2682498"/>
            <a:ext cx="1296144" cy="26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195736" y="3815462"/>
            <a:ext cx="936104" cy="19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976" y="4725144"/>
            <a:ext cx="2066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อยู่ระดับเดียวกับ </a:t>
            </a:r>
            <a:r>
              <a:rPr lang="en-US" dirty="0" smtClean="0"/>
              <a:t>if</a:t>
            </a:r>
          </a:p>
          <a:p>
            <a:r>
              <a:rPr lang="th-TH" dirty="0" smtClean="0"/>
              <a:t>ทำงานต่อจาก </a:t>
            </a:r>
            <a:r>
              <a:rPr lang="en-US" dirty="0" smtClean="0"/>
              <a:t>if</a:t>
            </a:r>
            <a:endParaRPr lang="th-TH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23928" y="4797152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4644008" y="2276872"/>
            <a:ext cx="145187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if height!=0: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else:</a:t>
            </a:r>
            <a:endParaRPr lang="th-TH" sz="2000" dirty="0" smtClean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187624" y="476672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smtClean="0"/>
              <a:t>weight</a:t>
            </a:r>
            <a:endParaRPr lang="en-US" sz="1600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932040" y="3284984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/>
              <a:t>bmi</a:t>
            </a:r>
            <a:endParaRPr lang="en-US" sz="1400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4716016" y="2636912"/>
            <a:ext cx="1872208" cy="50405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 smtClean="0"/>
              <a:t>hm</a:t>
            </a:r>
            <a:r>
              <a:rPr lang="en-US" sz="1400" dirty="0" smtClean="0"/>
              <a:t> = height / 100.0</a:t>
            </a:r>
            <a:br>
              <a:rPr lang="en-US" sz="1400" dirty="0" smtClean="0"/>
            </a:br>
            <a:r>
              <a:rPr lang="en-US" sz="1400" dirty="0" err="1" smtClean="0"/>
              <a:t>bmi</a:t>
            </a:r>
            <a:r>
              <a:rPr lang="en-US" sz="1400" dirty="0" smtClean="0"/>
              <a:t> = weight / </a:t>
            </a:r>
            <a:r>
              <a:rPr lang="en-US" sz="1400" dirty="0" err="1" smtClean="0"/>
              <a:t>hm</a:t>
            </a:r>
            <a:r>
              <a:rPr lang="en-US" sz="1400" dirty="0" smtClean="0"/>
              <a:t>**2</a:t>
            </a:r>
            <a:endParaRPr lang="en-US" sz="14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563888" y="515719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100" dirty="0" smtClean="0"/>
              <a:t>weight must be </a:t>
            </a:r>
          </a:p>
          <a:p>
            <a:pPr algn="ctr">
              <a:defRPr/>
            </a:pPr>
            <a:r>
              <a:rPr lang="en-US" sz="1100" dirty="0"/>
              <a:t>great than 0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4860032" y="4150963"/>
            <a:ext cx="122413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100" dirty="0" smtClean="0"/>
              <a:t>height must not</a:t>
            </a:r>
          </a:p>
          <a:p>
            <a:pPr algn="ctr">
              <a:defRPr/>
            </a:pPr>
            <a:r>
              <a:rPr lang="en-US" sz="1100" dirty="0" smtClean="0"/>
              <a:t> be 0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987824" y="332656"/>
            <a:ext cx="5397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weight=float(input(</a:t>
            </a:r>
            <a:r>
              <a:rPr lang="en-US" b="1" dirty="0" smtClean="0"/>
              <a:t>"</a:t>
            </a:r>
            <a:r>
              <a:rPr lang="th-TH" b="1" dirty="0" smtClean="0"/>
              <a:t>น้ำหนัก (</a:t>
            </a:r>
            <a:r>
              <a:rPr lang="en-US" b="1" dirty="0" smtClean="0"/>
              <a:t>kg.) = "</a:t>
            </a:r>
            <a:r>
              <a:rPr lang="en-US" dirty="0" smtClean="0"/>
              <a:t>))</a:t>
            </a:r>
            <a:endParaRPr lang="th-TH" dirty="0"/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1115616" y="1340768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weight</a:t>
            </a:r>
            <a:r>
              <a:rPr lang="th-TH" sz="1600" dirty="0" smtClean="0"/>
              <a:t> </a:t>
            </a:r>
            <a:r>
              <a:rPr lang="th-TH" sz="1600" dirty="0"/>
              <a:t>≥</a:t>
            </a:r>
            <a:r>
              <a:rPr lang="en-US" sz="1600" dirty="0"/>
              <a:t> 0 </a:t>
            </a:r>
            <a:endParaRPr lang="th-TH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131840" y="1196752"/>
            <a:ext cx="29523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weight&gt;=0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else:</a:t>
            </a:r>
          </a:p>
          <a:p>
            <a:endParaRPr lang="en-US" sz="2000" dirty="0" smtClean="0"/>
          </a:p>
          <a:p>
            <a:endParaRPr lang="th-TH" sz="2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71670" y="3000372"/>
            <a:ext cx="82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th-TH" dirty="0"/>
          </a:p>
        </p:txBody>
      </p:sp>
      <p:sp>
        <p:nvSpPr>
          <p:cNvPr id="46" name="TextBox 45"/>
          <p:cNvSpPr txBox="1"/>
          <p:nvPr/>
        </p:nvSpPr>
        <p:spPr>
          <a:xfrm>
            <a:off x="1928794" y="515719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th-TH" dirty="0"/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3419872" y="1772816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height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700809"/>
            <a:ext cx="4104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height =float(input(</a:t>
            </a:r>
            <a:r>
              <a:rPr lang="en-US" sz="2000" b="1" dirty="0" smtClean="0"/>
              <a:t>"</a:t>
            </a:r>
            <a:r>
              <a:rPr lang="th-TH" sz="2000" b="1" dirty="0" smtClean="0"/>
              <a:t>ความสูง (</a:t>
            </a:r>
            <a:r>
              <a:rPr lang="en-US" sz="2000" b="1" dirty="0" smtClean="0"/>
              <a:t>cm.) = "</a:t>
            </a:r>
            <a:r>
              <a:rPr lang="en-US" sz="2000" dirty="0" smtClean="0"/>
              <a:t>))</a:t>
            </a:r>
            <a:endParaRPr lang="th-TH" sz="2000" dirty="0"/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3419872" y="2276872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height</a:t>
            </a:r>
            <a:r>
              <a:rPr lang="th-TH" sz="1600" dirty="0" smtClean="0"/>
              <a:t> ≠</a:t>
            </a:r>
            <a:r>
              <a:rPr lang="en-US" sz="1600" dirty="0" smtClean="0"/>
              <a:t> </a:t>
            </a:r>
            <a:r>
              <a:rPr lang="en-US" sz="1600" dirty="0"/>
              <a:t>0 </a:t>
            </a:r>
            <a:endParaRPr lang="th-TH" sz="1600" dirty="0"/>
          </a:p>
        </p:txBody>
      </p:sp>
      <p:sp>
        <p:nvSpPr>
          <p:cNvPr id="51" name="Rectangle 50"/>
          <p:cNvSpPr/>
          <p:nvPr/>
        </p:nvSpPr>
        <p:spPr>
          <a:xfrm>
            <a:off x="6660232" y="2564904"/>
            <a:ext cx="23762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hm</a:t>
            </a:r>
            <a:r>
              <a:rPr lang="en-US" sz="1400" dirty="0" smtClean="0"/>
              <a:t> = height / 100.0</a:t>
            </a:r>
            <a:br>
              <a:rPr lang="en-US" sz="1400" dirty="0" smtClean="0"/>
            </a:br>
            <a:r>
              <a:rPr lang="en-US" sz="1400" dirty="0" smtClean="0"/>
              <a:t> </a:t>
            </a:r>
            <a:r>
              <a:rPr lang="en-US" sz="1400" dirty="0" err="1" smtClean="0"/>
              <a:t>bmi</a:t>
            </a:r>
            <a:r>
              <a:rPr lang="en-US" sz="1400" dirty="0" smtClean="0"/>
              <a:t> = weight / </a:t>
            </a:r>
            <a:r>
              <a:rPr lang="en-US" sz="1400" dirty="0" err="1" smtClean="0"/>
              <a:t>hm</a:t>
            </a:r>
            <a:r>
              <a:rPr lang="en-US" sz="1400" dirty="0" smtClean="0"/>
              <a:t>**2</a:t>
            </a:r>
            <a:br>
              <a:rPr lang="en-US" sz="1400" dirty="0" smtClean="0"/>
            </a:br>
            <a:endParaRPr lang="th-TH" sz="1400" dirty="0"/>
          </a:p>
        </p:txBody>
      </p:sp>
      <p:sp>
        <p:nvSpPr>
          <p:cNvPr id="52" name="Rectangle 51"/>
          <p:cNvSpPr/>
          <p:nvPr/>
        </p:nvSpPr>
        <p:spPr>
          <a:xfrm>
            <a:off x="6660232" y="3284984"/>
            <a:ext cx="1955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print(</a:t>
            </a:r>
            <a:r>
              <a:rPr lang="en-US" sz="1400" b="1" dirty="0" smtClean="0"/>
              <a:t>"</a:t>
            </a:r>
            <a:r>
              <a:rPr lang="th-TH" sz="1400" b="1" dirty="0" smtClean="0"/>
              <a:t>ดัชนีมวลกาย = "</a:t>
            </a:r>
            <a:r>
              <a:rPr lang="th-TH" sz="1400" dirty="0" smtClean="0"/>
              <a:t>, </a:t>
            </a:r>
            <a:r>
              <a:rPr lang="en-US" sz="1400" dirty="0" err="1" smtClean="0"/>
              <a:t>bmi</a:t>
            </a:r>
            <a:r>
              <a:rPr lang="en-US" sz="1400" dirty="0" smtClean="0"/>
              <a:t>)</a:t>
            </a:r>
            <a:endParaRPr lang="th-TH" sz="1400" dirty="0"/>
          </a:p>
        </p:txBody>
      </p:sp>
      <p:sp>
        <p:nvSpPr>
          <p:cNvPr id="53" name="Rectangle 52"/>
          <p:cNvSpPr/>
          <p:nvPr/>
        </p:nvSpPr>
        <p:spPr>
          <a:xfrm>
            <a:off x="6156176" y="4149080"/>
            <a:ext cx="2276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print(</a:t>
            </a:r>
            <a:r>
              <a:rPr lang="en-US" sz="1600" b="1" dirty="0" smtClean="0"/>
              <a:t>"</a:t>
            </a:r>
            <a:r>
              <a:rPr lang="th-TH" sz="1600" b="1" dirty="0" smtClean="0"/>
              <a:t>ความสูงต้องไม่เท่ากับ 0"</a:t>
            </a:r>
            <a:r>
              <a:rPr lang="th-TH" sz="1600" dirty="0" smtClean="0"/>
              <a:t>)</a:t>
            </a:r>
            <a:endParaRPr lang="th-TH" sz="1600" dirty="0"/>
          </a:p>
        </p:txBody>
      </p:sp>
      <p:sp>
        <p:nvSpPr>
          <p:cNvPr id="54" name="Rectangle 53"/>
          <p:cNvSpPr/>
          <p:nvPr/>
        </p:nvSpPr>
        <p:spPr>
          <a:xfrm>
            <a:off x="4932040" y="5157192"/>
            <a:ext cx="3653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print(</a:t>
            </a:r>
            <a:r>
              <a:rPr lang="en-US" b="1" dirty="0" smtClean="0"/>
              <a:t>"</a:t>
            </a:r>
            <a:r>
              <a:rPr lang="th-TH" b="1" dirty="0" smtClean="0"/>
              <a:t>น้ำหนักต้องมากกว่า 0"</a:t>
            </a:r>
            <a:r>
              <a:rPr lang="th-TH" dirty="0" smtClean="0"/>
              <a:t>)</a:t>
            </a:r>
            <a:endParaRPr lang="th-TH" dirty="0"/>
          </a:p>
        </p:txBody>
      </p:sp>
      <p:sp>
        <p:nvSpPr>
          <p:cNvPr id="55" name="TextBox 54"/>
          <p:cNvSpPr txBox="1"/>
          <p:nvPr/>
        </p:nvSpPr>
        <p:spPr>
          <a:xfrm>
            <a:off x="3714744" y="3068960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True</a:t>
            </a:r>
            <a:endParaRPr lang="th-TH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714744" y="41490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False</a:t>
            </a:r>
            <a:endParaRPr lang="th-TH" sz="2000" dirty="0"/>
          </a:p>
        </p:txBody>
      </p:sp>
      <p:sp>
        <p:nvSpPr>
          <p:cNvPr id="57" name="Left Brace 56"/>
          <p:cNvSpPr/>
          <p:nvPr/>
        </p:nvSpPr>
        <p:spPr>
          <a:xfrm>
            <a:off x="4355976" y="2708920"/>
            <a:ext cx="288032" cy="11521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Left Brace 57"/>
          <p:cNvSpPr/>
          <p:nvPr/>
        </p:nvSpPr>
        <p:spPr>
          <a:xfrm>
            <a:off x="2915816" y="1916832"/>
            <a:ext cx="288032" cy="27363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Left Brace 58"/>
          <p:cNvSpPr/>
          <p:nvPr/>
        </p:nvSpPr>
        <p:spPr>
          <a:xfrm>
            <a:off x="4355976" y="4149080"/>
            <a:ext cx="288032" cy="4320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Left Brace 59"/>
          <p:cNvSpPr/>
          <p:nvPr/>
        </p:nvSpPr>
        <p:spPr>
          <a:xfrm>
            <a:off x="2915816" y="5013176"/>
            <a:ext cx="288032" cy="7200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" grpId="0" animBg="1"/>
      <p:bldP spid="8" grpId="0" animBg="1"/>
      <p:bldP spid="11" grpId="0" animBg="1"/>
      <p:bldP spid="12" grpId="0" animBg="1"/>
      <p:bldP spid="31" grpId="0"/>
      <p:bldP spid="32" grpId="0" animBg="1"/>
      <p:bldP spid="40" grpId="0"/>
      <p:bldP spid="45" grpId="0"/>
      <p:bldP spid="46" grpId="0"/>
      <p:bldP spid="47" grpId="0" animBg="1"/>
      <p:bldP spid="48" grpId="0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ตรรกะ </a:t>
            </a:r>
            <a:r>
              <a:rPr lang="en-US" dirty="0" smtClean="0"/>
              <a:t>(Boolean)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65901" y="1484784"/>
            <a:ext cx="88353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</a:t>
            </a:r>
            <a:r>
              <a:rPr lang="th-TH" dirty="0" smtClean="0"/>
              <a:t>หมายถึงชนิดข้อมูลตรรกะ คือเป็นได้ </a:t>
            </a:r>
            <a:r>
              <a:rPr lang="en-US" dirty="0" smtClean="0"/>
              <a:t>2</a:t>
            </a:r>
            <a:r>
              <a:rPr lang="th-TH" dirty="0" smtClean="0"/>
              <a:t> ค่าเท่านั้น </a:t>
            </a:r>
            <a:r>
              <a:rPr lang="en-US" dirty="0" smtClean="0"/>
              <a:t>: “</a:t>
            </a:r>
            <a:r>
              <a:rPr lang="th-TH" dirty="0" smtClean="0"/>
              <a:t>จริง</a:t>
            </a:r>
            <a:r>
              <a:rPr lang="en-US" dirty="0" smtClean="0"/>
              <a:t>”</a:t>
            </a:r>
            <a:r>
              <a:rPr lang="th-TH" dirty="0" smtClean="0"/>
              <a:t> หรือ </a:t>
            </a:r>
            <a:r>
              <a:rPr lang="en-US" dirty="0" smtClean="0"/>
              <a:t>“</a:t>
            </a:r>
            <a:r>
              <a:rPr lang="th-TH" dirty="0" smtClean="0"/>
              <a:t>เท็จ</a:t>
            </a:r>
            <a:r>
              <a:rPr lang="en-US" dirty="0" smtClean="0"/>
              <a:t>”</a:t>
            </a:r>
            <a:endParaRPr lang="th-TH" dirty="0" smtClean="0"/>
          </a:p>
          <a:p>
            <a:r>
              <a:rPr lang="th-TH" dirty="0" smtClean="0"/>
              <a:t>ใน </a:t>
            </a:r>
            <a:r>
              <a:rPr lang="en-US" dirty="0" smtClean="0"/>
              <a:t>Python</a:t>
            </a:r>
            <a:r>
              <a:rPr lang="th-TH" dirty="0" smtClean="0"/>
              <a:t> </a:t>
            </a:r>
            <a:r>
              <a:rPr lang="en-US" dirty="0" smtClean="0"/>
              <a:t>“</a:t>
            </a:r>
            <a:r>
              <a:rPr lang="th-TH" dirty="0" smtClean="0"/>
              <a:t>จริง</a:t>
            </a:r>
            <a:r>
              <a:rPr lang="en-US" dirty="0" smtClean="0"/>
              <a:t>” </a:t>
            </a:r>
            <a:r>
              <a:rPr lang="th-TH" dirty="0" smtClean="0"/>
              <a:t>แทนด้วย </a:t>
            </a:r>
            <a:r>
              <a:rPr lang="en-US" dirty="0" smtClean="0"/>
              <a:t>True </a:t>
            </a:r>
            <a:r>
              <a:rPr lang="th-TH" dirty="0" smtClean="0"/>
              <a:t>และ </a:t>
            </a:r>
            <a:r>
              <a:rPr lang="en-US" dirty="0" smtClean="0"/>
              <a:t>“</a:t>
            </a:r>
            <a:r>
              <a:rPr lang="th-TH" dirty="0" smtClean="0"/>
              <a:t>เท็จ</a:t>
            </a:r>
            <a:r>
              <a:rPr lang="en-US" dirty="0" smtClean="0"/>
              <a:t>”</a:t>
            </a:r>
            <a:r>
              <a:rPr lang="th-TH" dirty="0" smtClean="0"/>
              <a:t> แทนด้วย </a:t>
            </a:r>
            <a:r>
              <a:rPr lang="en-US" dirty="0" smtClean="0"/>
              <a:t>False </a:t>
            </a:r>
            <a:r>
              <a:rPr lang="th-TH" dirty="0" smtClean="0"/>
              <a:t>ไม่ใช่ </a:t>
            </a:r>
            <a:r>
              <a:rPr lang="en-US" dirty="0" smtClean="0"/>
              <a:t>String </a:t>
            </a:r>
            <a:r>
              <a:rPr lang="th-TH" dirty="0" smtClean="0"/>
              <a:t>และ</a:t>
            </a:r>
          </a:p>
          <a:p>
            <a:r>
              <a:rPr lang="en-US" dirty="0" smtClean="0"/>
              <a:t>T </a:t>
            </a:r>
            <a:r>
              <a:rPr lang="th-TH" dirty="0" smtClean="0"/>
              <a:t>กับ </a:t>
            </a:r>
            <a:r>
              <a:rPr lang="en-US" dirty="0" smtClean="0"/>
              <a:t>F </a:t>
            </a:r>
            <a:r>
              <a:rPr lang="th-TH" dirty="0" smtClean="0"/>
              <a:t>ต้องเป็นตัวใหญ่ </a:t>
            </a:r>
          </a:p>
          <a:p>
            <a:r>
              <a:rPr lang="th-TH" dirty="0" smtClean="0"/>
              <a:t>การเปรียบเทียบด้วยเครื่องหมายเปรียบเทียบ จะได้ผลเป็น </a:t>
            </a:r>
            <a:r>
              <a:rPr lang="en-US" dirty="0" smtClean="0"/>
              <a:t>True </a:t>
            </a:r>
            <a:r>
              <a:rPr lang="th-TH" dirty="0" smtClean="0"/>
              <a:t>หรือ </a:t>
            </a:r>
            <a:r>
              <a:rPr lang="en-US" dirty="0" smtClean="0"/>
              <a:t>False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717032"/>
            <a:ext cx="8105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ค่าที่เป็น </a:t>
            </a:r>
            <a:r>
              <a:rPr lang="en-US" dirty="0" smtClean="0"/>
              <a:t>Boolean </a:t>
            </a:r>
            <a:r>
              <a:rPr lang="th-TH" dirty="0" smtClean="0"/>
              <a:t>สามารถใช้ตัวกระทำ </a:t>
            </a:r>
            <a:r>
              <a:rPr lang="en-US" dirty="0" smtClean="0"/>
              <a:t>(operator) </a:t>
            </a:r>
            <a:r>
              <a:rPr lang="th-TH" dirty="0" smtClean="0"/>
              <a:t>สร้างเป็นพหุนาม แบบ</a:t>
            </a:r>
          </a:p>
          <a:p>
            <a:r>
              <a:rPr lang="th-TH" dirty="0" smtClean="0"/>
              <a:t>ตรรกะ</a:t>
            </a:r>
            <a:r>
              <a:rPr lang="en-US" dirty="0" smtClean="0"/>
              <a:t> (Boolean expression) </a:t>
            </a:r>
            <a:r>
              <a:rPr lang="th-TH" dirty="0" smtClean="0"/>
              <a:t>ได้</a:t>
            </a:r>
          </a:p>
          <a:p>
            <a:r>
              <a:rPr lang="en-US" dirty="0" smtClean="0"/>
              <a:t>Boolean operator </a:t>
            </a:r>
            <a:r>
              <a:rPr lang="th-TH" dirty="0" smtClean="0"/>
              <a:t>ที่ใช้ใน </a:t>
            </a:r>
            <a:r>
              <a:rPr lang="en-US" dirty="0" smtClean="0"/>
              <a:t>Python </a:t>
            </a:r>
            <a:r>
              <a:rPr lang="th-TH" dirty="0" smtClean="0"/>
              <a:t>คือ </a:t>
            </a:r>
            <a:r>
              <a:rPr lang="en-US" dirty="0" smtClean="0"/>
              <a:t>and, or </a:t>
            </a:r>
            <a:r>
              <a:rPr lang="th-TH" dirty="0" smtClean="0"/>
              <a:t>และ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and </a:t>
            </a:r>
            <a:r>
              <a:rPr lang="th-TH" dirty="0" smtClean="0"/>
              <a:t>คือ ∧ </a:t>
            </a:r>
            <a:r>
              <a:rPr lang="en-US" dirty="0" smtClean="0"/>
              <a:t>, or </a:t>
            </a:r>
            <a:r>
              <a:rPr lang="th-TH" dirty="0" smtClean="0"/>
              <a:t>คือ ∨ และ </a:t>
            </a:r>
            <a:r>
              <a:rPr lang="en-US" dirty="0" smtClean="0"/>
              <a:t>not </a:t>
            </a:r>
            <a:r>
              <a:rPr lang="th-TH" dirty="0" smtClean="0"/>
              <a:t>คือ </a:t>
            </a:r>
            <a:r>
              <a:rPr lang="th-TH" sz="3600" dirty="0" smtClean="0"/>
              <a:t>¬ </a:t>
            </a:r>
            <a:r>
              <a:rPr lang="th-TH" dirty="0" smtClean="0"/>
              <a:t>ตาม คณิตศาสตร์ มัธยมปลาย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8208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&gt;= b </a:t>
            </a:r>
            <a:endParaRPr lang="th-TH" dirty="0" smtClean="0"/>
          </a:p>
          <a:p>
            <a:r>
              <a:rPr lang="th-TH" dirty="0" smtClean="0"/>
              <a:t>	เป็น </a:t>
            </a:r>
            <a:r>
              <a:rPr lang="en-US" dirty="0" smtClean="0"/>
              <a:t>True </a:t>
            </a:r>
            <a:r>
              <a:rPr lang="th-TH" dirty="0" smtClean="0"/>
              <a:t>เมื่อ </a:t>
            </a:r>
            <a:r>
              <a:rPr lang="en-US" dirty="0" smtClean="0"/>
              <a:t> a</a:t>
            </a:r>
            <a:r>
              <a:rPr lang="th-TH" dirty="0" smtClean="0"/>
              <a:t> ≥ </a:t>
            </a:r>
            <a:r>
              <a:rPr lang="en-US" dirty="0" smtClean="0"/>
              <a:t>b , </a:t>
            </a:r>
            <a:r>
              <a:rPr lang="th-TH" dirty="0" smtClean="0"/>
              <a:t>เป็น</a:t>
            </a:r>
            <a:r>
              <a:rPr lang="en-US" dirty="0" smtClean="0"/>
              <a:t> False </a:t>
            </a:r>
            <a:r>
              <a:rPr lang="th-TH" dirty="0" smtClean="0"/>
              <a:t>เมื่อ </a:t>
            </a:r>
            <a:r>
              <a:rPr lang="en-US" dirty="0" smtClean="0"/>
              <a:t>a&lt;b</a:t>
            </a:r>
          </a:p>
          <a:p>
            <a:r>
              <a:rPr lang="en-US" dirty="0" smtClean="0"/>
              <a:t>a != 0 and b/a&gt;3.5 </a:t>
            </a:r>
            <a:endParaRPr lang="th-TH" dirty="0" smtClean="0"/>
          </a:p>
          <a:p>
            <a:r>
              <a:rPr lang="th-TH" dirty="0" smtClean="0"/>
              <a:t>	เป็น </a:t>
            </a:r>
            <a:r>
              <a:rPr lang="en-US" dirty="0" smtClean="0"/>
              <a:t>True </a:t>
            </a:r>
            <a:r>
              <a:rPr lang="th-TH" dirty="0" smtClean="0"/>
              <a:t>เมื่อ </a:t>
            </a:r>
            <a:r>
              <a:rPr lang="en-US" dirty="0" smtClean="0"/>
              <a:t>a </a:t>
            </a:r>
            <a:r>
              <a:rPr lang="th-TH" dirty="0" smtClean="0"/>
              <a:t>≠ </a:t>
            </a:r>
            <a:r>
              <a:rPr lang="en-US" dirty="0" smtClean="0"/>
              <a:t>0 “</a:t>
            </a:r>
            <a:r>
              <a:rPr lang="th-TH" dirty="0" smtClean="0"/>
              <a:t>และ</a:t>
            </a:r>
            <a:r>
              <a:rPr lang="en-US" dirty="0" smtClean="0"/>
              <a:t>” b/a &gt; 3.5,</a:t>
            </a:r>
          </a:p>
          <a:p>
            <a:r>
              <a:rPr lang="en-US" dirty="0" smtClean="0"/>
              <a:t>	</a:t>
            </a:r>
            <a:r>
              <a:rPr lang="th-TH" dirty="0" smtClean="0"/>
              <a:t>เป็น  </a:t>
            </a:r>
            <a:r>
              <a:rPr lang="en-US" dirty="0" smtClean="0"/>
              <a:t>a==0 “</a:t>
            </a:r>
            <a:r>
              <a:rPr lang="th-TH" dirty="0" smtClean="0"/>
              <a:t>หรือ</a:t>
            </a:r>
            <a:r>
              <a:rPr lang="en-US" dirty="0" smtClean="0"/>
              <a:t>” b/d </a:t>
            </a:r>
            <a:r>
              <a:rPr lang="th-TH" dirty="0" smtClean="0"/>
              <a:t>≤ </a:t>
            </a:r>
            <a:r>
              <a:rPr lang="en-US" dirty="0" smtClean="0"/>
              <a:t>3.5 (</a:t>
            </a:r>
            <a:r>
              <a:rPr lang="en-US" dirty="0" err="1" smtClean="0"/>
              <a:t>DeMorgan's</a:t>
            </a:r>
            <a:r>
              <a:rPr lang="en-US" dirty="0" smtClean="0"/>
              <a:t> Theorem)</a:t>
            </a:r>
          </a:p>
          <a:p>
            <a:r>
              <a:rPr lang="th-TH" sz="3200" b="1" dirty="0" smtClean="0"/>
              <a:t>แต่ ถ้าเขียน</a:t>
            </a:r>
          </a:p>
          <a:p>
            <a:r>
              <a:rPr lang="en-US" dirty="0" smtClean="0"/>
              <a:t>b/a&gt;3.5 and a!=0 </a:t>
            </a:r>
            <a:r>
              <a:rPr lang="th-TH" dirty="0" smtClean="0"/>
              <a:t>จะเกิด </a:t>
            </a:r>
            <a:r>
              <a:rPr lang="en-US" dirty="0" smtClean="0"/>
              <a:t>error </a:t>
            </a:r>
            <a:r>
              <a:rPr lang="th-TH" dirty="0" smtClean="0"/>
              <a:t>ถ้า </a:t>
            </a:r>
            <a:r>
              <a:rPr lang="en-US" dirty="0" smtClean="0"/>
              <a:t>a==0 </a:t>
            </a:r>
            <a:r>
              <a:rPr lang="th-TH" dirty="0" smtClean="0"/>
              <a:t>เพราะ </a:t>
            </a:r>
            <a:r>
              <a:rPr lang="en-US" dirty="0" smtClean="0"/>
              <a:t>Python </a:t>
            </a:r>
            <a:r>
              <a:rPr lang="th-TH" dirty="0" smtClean="0"/>
              <a:t>จะหาค่า</a:t>
            </a:r>
          </a:p>
          <a:p>
            <a:r>
              <a:rPr lang="en-US" dirty="0" smtClean="0"/>
              <a:t>b/a </a:t>
            </a:r>
            <a:r>
              <a:rPr lang="th-TH" dirty="0" smtClean="0"/>
              <a:t>ซี่งถ้า </a:t>
            </a:r>
            <a:r>
              <a:rPr lang="en-US" dirty="0" smtClean="0"/>
              <a:t>a </a:t>
            </a:r>
            <a:r>
              <a:rPr lang="th-TH" dirty="0" smtClean="0"/>
              <a:t>เป็น </a:t>
            </a:r>
            <a:r>
              <a:rPr lang="en-US" dirty="0" smtClean="0"/>
              <a:t>0 </a:t>
            </a:r>
            <a:r>
              <a:rPr lang="th-TH" dirty="0" smtClean="0"/>
              <a:t>จะ </a:t>
            </a:r>
            <a:r>
              <a:rPr lang="en-US" dirty="0" smtClean="0"/>
              <a:t>error</a:t>
            </a:r>
            <a:endParaRPr 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0437" y="5445224"/>
            <a:ext cx="6637907" cy="954107"/>
          </a:xfrm>
          <a:prstGeom prst="rect">
            <a:avLst/>
          </a:prstGeom>
          <a:noFill/>
          <a:ln w="254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Short Circuit: </a:t>
            </a:r>
            <a:r>
              <a:rPr lang="th-TH" dirty="0" smtClean="0"/>
              <a:t>ถ้า </a:t>
            </a:r>
            <a:r>
              <a:rPr lang="en-US" dirty="0" smtClean="0"/>
              <a:t>and </a:t>
            </a:r>
            <a:r>
              <a:rPr lang="th-TH" dirty="0" smtClean="0"/>
              <a:t>ส่วนแรก เป็น </a:t>
            </a:r>
            <a:r>
              <a:rPr lang="en-US" dirty="0" smtClean="0"/>
              <a:t>False </a:t>
            </a:r>
            <a:r>
              <a:rPr lang="th-TH" dirty="0" smtClean="0"/>
              <a:t>ไม่ทำส่วนหลัง</a:t>
            </a:r>
          </a:p>
          <a:p>
            <a:r>
              <a:rPr lang="en-US" dirty="0" smtClean="0"/>
              <a:t>		  </a:t>
            </a:r>
            <a:r>
              <a:rPr lang="th-TH" dirty="0" smtClean="0"/>
              <a:t>ถ้า </a:t>
            </a:r>
            <a:r>
              <a:rPr lang="en-US" dirty="0" smtClean="0"/>
              <a:t>or </a:t>
            </a:r>
            <a:r>
              <a:rPr lang="th-TH" dirty="0" smtClean="0"/>
              <a:t>ส่วนแรกเป็น </a:t>
            </a:r>
            <a:r>
              <a:rPr lang="en-US" dirty="0" smtClean="0"/>
              <a:t>True </a:t>
            </a:r>
            <a:r>
              <a:rPr lang="th-TH" dirty="0" smtClean="0"/>
              <a:t>ไม่ทำส่วนหลัง</a:t>
            </a:r>
            <a:endParaRPr lang="th-T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ลำดับการทำงาน </a:t>
            </a:r>
            <a:r>
              <a:rPr lang="en-US" dirty="0" smtClean="0"/>
              <a:t>(Precedence)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1556792"/>
            <a:ext cx="44759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การคำนวณทางคณิตศาสตร์ </a:t>
            </a:r>
            <a:r>
              <a:rPr lang="en-US" dirty="0" smtClean="0"/>
              <a:t>(* / + - ….)</a:t>
            </a:r>
          </a:p>
          <a:p>
            <a:r>
              <a:rPr lang="th-TH" dirty="0" smtClean="0"/>
              <a:t>การเปรียบเทียบ </a:t>
            </a:r>
            <a:r>
              <a:rPr lang="en-US" dirty="0" smtClean="0"/>
              <a:t>(&gt; &lt; &gt;= …)</a:t>
            </a:r>
          </a:p>
          <a:p>
            <a:r>
              <a:rPr lang="en-US" dirty="0" smtClean="0"/>
              <a:t>not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173999" y="126876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ทำก่อน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3429000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ทำหลัง</a:t>
            </a:r>
            <a:endParaRPr lang="th-TH" dirty="0"/>
          </a:p>
        </p:txBody>
      </p:sp>
      <p:sp>
        <p:nvSpPr>
          <p:cNvPr id="10" name="Down Arrow 9"/>
          <p:cNvSpPr/>
          <p:nvPr/>
        </p:nvSpPr>
        <p:spPr>
          <a:xfrm>
            <a:off x="1475656" y="1772816"/>
            <a:ext cx="288032" cy="165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95536" y="3861048"/>
            <a:ext cx="70663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ดังนั้น </a:t>
            </a:r>
          </a:p>
          <a:p>
            <a:r>
              <a:rPr lang="th-TH" dirty="0" smtClean="0"/>
              <a:t>  </a:t>
            </a:r>
            <a:r>
              <a:rPr lang="en-US" dirty="0" smtClean="0"/>
              <a:t>not </a:t>
            </a:r>
            <a:r>
              <a:rPr lang="en-US" dirty="0" err="1" smtClean="0"/>
              <a:t>a+b</a:t>
            </a:r>
            <a:r>
              <a:rPr lang="en-US" dirty="0" smtClean="0"/>
              <a:t> in [2,3,5,7,9]  or b&gt;5 and a&gt;10</a:t>
            </a:r>
          </a:p>
          <a:p>
            <a:r>
              <a:rPr lang="th-TH" dirty="0" smtClean="0"/>
              <a:t>จะทำงาน</a:t>
            </a:r>
          </a:p>
          <a:p>
            <a:r>
              <a:rPr lang="th-TH" dirty="0" smtClean="0"/>
              <a:t> </a:t>
            </a:r>
            <a:r>
              <a:rPr lang="en-US" dirty="0" smtClean="0"/>
              <a:t>(not ((</a:t>
            </a:r>
            <a:r>
              <a:rPr lang="en-US" dirty="0" err="1" smtClean="0"/>
              <a:t>a+b</a:t>
            </a:r>
            <a:r>
              <a:rPr lang="en-US" dirty="0" smtClean="0"/>
              <a:t>) in [2,3,5,7,9])) or ((b&gt;5) and (a&gt;10))</a:t>
            </a:r>
          </a:p>
          <a:p>
            <a:endParaRPr lang="th-TH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1655676" y="5265204"/>
            <a:ext cx="216024" cy="7200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ight Brace 12"/>
          <p:cNvSpPr/>
          <p:nvPr/>
        </p:nvSpPr>
        <p:spPr>
          <a:xfrm rot="5400000">
            <a:off x="6300192" y="4509120"/>
            <a:ext cx="216024" cy="266429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ight Brace 13"/>
          <p:cNvSpPr/>
          <p:nvPr/>
        </p:nvSpPr>
        <p:spPr>
          <a:xfrm rot="5400000">
            <a:off x="2411760" y="4077072"/>
            <a:ext cx="216024" cy="367240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ight Brace 14"/>
          <p:cNvSpPr/>
          <p:nvPr/>
        </p:nvSpPr>
        <p:spPr>
          <a:xfrm rot="5400000">
            <a:off x="5472100" y="5409220"/>
            <a:ext cx="216024" cy="576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ight Brace 15"/>
          <p:cNvSpPr/>
          <p:nvPr/>
        </p:nvSpPr>
        <p:spPr>
          <a:xfrm rot="5400000">
            <a:off x="7092280" y="5373216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ight Brace 16"/>
          <p:cNvSpPr/>
          <p:nvPr/>
        </p:nvSpPr>
        <p:spPr>
          <a:xfrm rot="5400000">
            <a:off x="2699792" y="4293096"/>
            <a:ext cx="216024" cy="295232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94296" y="332656"/>
            <a:ext cx="458430" cy="14505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100" dirty="0"/>
              <a:t>start</a:t>
            </a:r>
            <a:endParaRPr lang="th-TH" sz="1100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94041" y="3541122"/>
            <a:ext cx="458942" cy="145046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/>
              <a:t>stop</a:t>
            </a:r>
            <a:endParaRPr lang="th-TH" sz="800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633984" y="576337"/>
            <a:ext cx="579055" cy="205035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100" dirty="0" smtClean="0"/>
              <a:t>weight</a:t>
            </a:r>
            <a:endParaRPr lang="en-US" sz="1100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633984" y="1368831"/>
            <a:ext cx="579055" cy="205035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700" dirty="0" smtClean="0"/>
              <a:t>height</a:t>
            </a:r>
            <a:endParaRPr lang="en-US" sz="700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12710" y="2892368"/>
            <a:ext cx="621603" cy="242619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 err="1" smtClean="0"/>
              <a:t>bmi</a:t>
            </a:r>
            <a:endParaRPr lang="en-US" sz="800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95536" y="2175239"/>
            <a:ext cx="1055951" cy="513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 err="1" smtClean="0"/>
              <a:t>hm</a:t>
            </a:r>
            <a:r>
              <a:rPr lang="en-US" sz="800" dirty="0" smtClean="0"/>
              <a:t> = height / 100.0</a:t>
            </a:r>
            <a:br>
              <a:rPr lang="en-US" sz="800" dirty="0" smtClean="0"/>
            </a:br>
            <a:r>
              <a:rPr lang="en-US" sz="800" dirty="0" err="1" smtClean="0"/>
              <a:t>bmi</a:t>
            </a:r>
            <a:r>
              <a:rPr lang="en-US" sz="800" dirty="0" smtClean="0"/>
              <a:t> = weight / </a:t>
            </a:r>
            <a:r>
              <a:rPr lang="en-US" sz="800" dirty="0" err="1" smtClean="0"/>
              <a:t>hm</a:t>
            </a:r>
            <a:r>
              <a:rPr lang="en-US" sz="800" dirty="0" smtClean="0"/>
              <a:t>**2</a:t>
            </a:r>
            <a:endParaRPr lang="en-US" sz="800" dirty="0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632516" y="942090"/>
            <a:ext cx="581991" cy="283833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 smtClean="0"/>
              <a:t>weight</a:t>
            </a:r>
            <a:r>
              <a:rPr lang="th-TH" sz="800" dirty="0" smtClean="0"/>
              <a:t> ≥</a:t>
            </a:r>
            <a:r>
              <a:rPr lang="en-US" sz="800" dirty="0" smtClean="0"/>
              <a:t> 0 </a:t>
            </a:r>
            <a:endParaRPr lang="th-TH" sz="800" dirty="0" smtClean="0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32516" y="1754590"/>
            <a:ext cx="581991" cy="283833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 smtClean="0"/>
              <a:t>height</a:t>
            </a:r>
            <a:r>
              <a:rPr lang="th-TH" sz="800" dirty="0" smtClean="0"/>
              <a:t> ≠</a:t>
            </a:r>
            <a:r>
              <a:rPr lang="en-US" sz="800" dirty="0" smtClean="0"/>
              <a:t> </a:t>
            </a:r>
            <a:r>
              <a:rPr lang="en-US" sz="800" dirty="0"/>
              <a:t>0 </a:t>
            </a:r>
            <a:endParaRPr lang="th-TH" sz="800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1857621" y="962696"/>
            <a:ext cx="621603" cy="242619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600" dirty="0" smtClean="0"/>
              <a:t>weight must be </a:t>
            </a:r>
          </a:p>
          <a:p>
            <a:pPr algn="ctr">
              <a:defRPr/>
            </a:pPr>
            <a:r>
              <a:rPr lang="en-US" sz="600" dirty="0"/>
              <a:t>great than 0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479700" y="1775197"/>
            <a:ext cx="621603" cy="242619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600" dirty="0" smtClean="0"/>
              <a:t>height must not</a:t>
            </a:r>
          </a:p>
          <a:p>
            <a:pPr algn="ctr">
              <a:defRPr/>
            </a:pPr>
            <a:r>
              <a:rPr lang="en-US" sz="600" dirty="0" smtClean="0"/>
              <a:t> be 0</a:t>
            </a:r>
            <a:endParaRPr lang="en-US" sz="600" dirty="0"/>
          </a:p>
        </p:txBody>
      </p: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923511" y="477706"/>
            <a:ext cx="1" cy="1191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923512" y="781372"/>
            <a:ext cx="0" cy="1607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23512" y="1225922"/>
            <a:ext cx="0" cy="163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923512" y="1573865"/>
            <a:ext cx="0" cy="180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Straight Arrow Connector 16"/>
          <p:cNvCxnSpPr>
            <a:stCxn id="10" idx="2"/>
            <a:endCxn id="8" idx="0"/>
          </p:cNvCxnSpPr>
          <p:nvPr/>
        </p:nvCxnSpPr>
        <p:spPr>
          <a:xfrm flipH="1">
            <a:off x="923511" y="2038423"/>
            <a:ext cx="1" cy="1368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>
            <a:off x="923511" y="2688238"/>
            <a:ext cx="0" cy="2041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stCxn id="7" idx="2"/>
            <a:endCxn id="4" idx="0"/>
          </p:cNvCxnSpPr>
          <p:nvPr/>
        </p:nvCxnSpPr>
        <p:spPr>
          <a:xfrm>
            <a:off x="923511" y="3134987"/>
            <a:ext cx="1" cy="406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>
            <a:off x="1214507" y="1084006"/>
            <a:ext cx="64311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Straight Arrow Connector 20"/>
          <p:cNvCxnSpPr>
            <a:stCxn id="10" idx="3"/>
            <a:endCxn id="12" idx="1"/>
          </p:cNvCxnSpPr>
          <p:nvPr/>
        </p:nvCxnSpPr>
        <p:spPr>
          <a:xfrm>
            <a:off x="1214507" y="1896507"/>
            <a:ext cx="26519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Elbow Connector 38"/>
          <p:cNvCxnSpPr>
            <a:stCxn id="12" idx="2"/>
            <a:endCxn id="4" idx="3"/>
          </p:cNvCxnSpPr>
          <p:nvPr/>
        </p:nvCxnSpPr>
        <p:spPr>
          <a:xfrm rot="5400000">
            <a:off x="673827" y="2496971"/>
            <a:ext cx="1595829" cy="63751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Elbow Connector 22"/>
          <p:cNvCxnSpPr>
            <a:stCxn id="11" idx="2"/>
          </p:cNvCxnSpPr>
          <p:nvPr/>
        </p:nvCxnSpPr>
        <p:spPr>
          <a:xfrm rot="5400000">
            <a:off x="784199" y="2238125"/>
            <a:ext cx="2417033" cy="351415"/>
          </a:xfrm>
          <a:prstGeom prst="bentConnector3">
            <a:avLst>
              <a:gd name="adj1" fmla="val 9972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1492100" y="901245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no</a:t>
            </a:r>
            <a:endParaRPr lang="th-TH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248419" y="171351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th-TH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1538" y="114298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th-TH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1974032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yes</a:t>
            </a:r>
            <a:endParaRPr lang="th-TH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843808" y="188640"/>
            <a:ext cx="590873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weight=float(input(</a:t>
            </a:r>
            <a:r>
              <a:rPr lang="en-US" b="1" dirty="0" smtClean="0"/>
              <a:t>"</a:t>
            </a:r>
            <a:r>
              <a:rPr lang="th-TH" b="1" dirty="0" smtClean="0"/>
              <a:t>น้ำหนัก (</a:t>
            </a:r>
            <a:r>
              <a:rPr lang="en-US" b="1" dirty="0" smtClean="0"/>
              <a:t>kg.) = "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b="1" dirty="0" smtClean="0"/>
              <a:t>if </a:t>
            </a:r>
            <a:r>
              <a:rPr lang="en-US" dirty="0" smtClean="0"/>
              <a:t>weight&lt;0:</a:t>
            </a:r>
            <a:br>
              <a:rPr lang="en-US" dirty="0" smtClean="0"/>
            </a:br>
            <a:r>
              <a:rPr lang="en-US" dirty="0" smtClean="0"/>
              <a:t>    height =float(input(</a:t>
            </a:r>
            <a:r>
              <a:rPr lang="en-US" b="1" dirty="0" smtClean="0"/>
              <a:t>"</a:t>
            </a:r>
            <a:r>
              <a:rPr lang="th-TH" b="1" dirty="0" smtClean="0"/>
              <a:t>ความสูง (</a:t>
            </a:r>
            <a:r>
              <a:rPr lang="en-US" b="1" dirty="0" smtClean="0"/>
              <a:t>cm.) = "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if </a:t>
            </a:r>
            <a:r>
              <a:rPr lang="en-US" dirty="0" smtClean="0"/>
              <a:t>height!=0: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hm</a:t>
            </a:r>
            <a:r>
              <a:rPr lang="en-US" dirty="0" smtClean="0"/>
              <a:t> = height / 100.0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bmi</a:t>
            </a:r>
            <a:r>
              <a:rPr lang="en-US" dirty="0" smtClean="0"/>
              <a:t> = weight / </a:t>
            </a:r>
            <a:r>
              <a:rPr lang="en-US" dirty="0" err="1" smtClean="0"/>
              <a:t>hm</a:t>
            </a:r>
            <a:r>
              <a:rPr lang="en-US" dirty="0" smtClean="0"/>
              <a:t>**2</a:t>
            </a:r>
            <a:br>
              <a:rPr lang="en-US" dirty="0" smtClean="0"/>
            </a:br>
            <a:r>
              <a:rPr lang="en-US" dirty="0" smtClean="0"/>
              <a:t>        print(</a:t>
            </a:r>
            <a:r>
              <a:rPr lang="en-US" b="1" dirty="0" smtClean="0"/>
              <a:t>"</a:t>
            </a:r>
            <a:r>
              <a:rPr lang="th-TH" b="1" dirty="0" smtClean="0"/>
              <a:t>ดัชนีมวลกาย = "</a:t>
            </a:r>
            <a:r>
              <a:rPr lang="th-TH" dirty="0" smtClean="0"/>
              <a:t>, </a:t>
            </a:r>
            <a:r>
              <a:rPr lang="en-US" dirty="0" err="1" smtClean="0"/>
              <a:t>bmi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else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print(</a:t>
            </a:r>
            <a:r>
              <a:rPr lang="en-US" b="1" dirty="0" smtClean="0"/>
              <a:t>"</a:t>
            </a:r>
            <a:r>
              <a:rPr lang="th-TH" b="1" dirty="0" smtClean="0"/>
              <a:t>ความสูงต้องไม่เท่ากับ 0"</a:t>
            </a:r>
            <a:r>
              <a:rPr lang="th-TH" dirty="0" smtClean="0"/>
              <a:t>)</a:t>
            </a:r>
            <a:br>
              <a:rPr lang="th-TH" dirty="0" smtClean="0"/>
            </a:br>
            <a:r>
              <a:rPr lang="en-US" b="1" dirty="0" smtClean="0"/>
              <a:t>else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print(</a:t>
            </a:r>
            <a:r>
              <a:rPr lang="en-US" b="1" dirty="0" smtClean="0"/>
              <a:t>"</a:t>
            </a:r>
            <a:r>
              <a:rPr lang="th-TH" b="1" dirty="0" smtClean="0"/>
              <a:t>น้ำหนักต้องมากกว่า 0"</a:t>
            </a:r>
            <a:r>
              <a:rPr lang="th-TH" dirty="0" smtClean="0"/>
              <a:t>)</a:t>
            </a:r>
            <a:endParaRPr lang="th-TH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915816" y="620688"/>
            <a:ext cx="0" cy="3816424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75856" y="1124744"/>
            <a:ext cx="0" cy="2808312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63888" y="1196752"/>
            <a:ext cx="0" cy="2808312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293962" y="287547"/>
            <a:ext cx="1587261" cy="342181"/>
          </a:xfrm>
          <a:custGeom>
            <a:avLst/>
            <a:gdLst>
              <a:gd name="connsiteX0" fmla="*/ 0 w 1587261"/>
              <a:gd name="connsiteY0" fmla="*/ 342181 h 342181"/>
              <a:gd name="connsiteX1" fmla="*/ 664234 w 1587261"/>
              <a:gd name="connsiteY1" fmla="*/ 31630 h 342181"/>
              <a:gd name="connsiteX2" fmla="*/ 1587261 w 1587261"/>
              <a:gd name="connsiteY2" fmla="*/ 152400 h 34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261" h="342181">
                <a:moveTo>
                  <a:pt x="0" y="342181"/>
                </a:moveTo>
                <a:cubicBezTo>
                  <a:pt x="199845" y="202720"/>
                  <a:pt x="399691" y="63260"/>
                  <a:pt x="664234" y="31630"/>
                </a:cubicBezTo>
                <a:cubicBezTo>
                  <a:pt x="928777" y="0"/>
                  <a:pt x="1258019" y="76200"/>
                  <a:pt x="1587261" y="1524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Freeform 41"/>
          <p:cNvSpPr/>
          <p:nvPr/>
        </p:nvSpPr>
        <p:spPr>
          <a:xfrm>
            <a:off x="1115616" y="638547"/>
            <a:ext cx="1656184" cy="342181"/>
          </a:xfrm>
          <a:custGeom>
            <a:avLst/>
            <a:gdLst>
              <a:gd name="connsiteX0" fmla="*/ 0 w 1587261"/>
              <a:gd name="connsiteY0" fmla="*/ 342181 h 342181"/>
              <a:gd name="connsiteX1" fmla="*/ 664234 w 1587261"/>
              <a:gd name="connsiteY1" fmla="*/ 31630 h 342181"/>
              <a:gd name="connsiteX2" fmla="*/ 1587261 w 1587261"/>
              <a:gd name="connsiteY2" fmla="*/ 152400 h 34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261" h="342181">
                <a:moveTo>
                  <a:pt x="0" y="342181"/>
                </a:moveTo>
                <a:cubicBezTo>
                  <a:pt x="199845" y="202720"/>
                  <a:pt x="399691" y="63260"/>
                  <a:pt x="664234" y="31630"/>
                </a:cubicBezTo>
                <a:cubicBezTo>
                  <a:pt x="928777" y="0"/>
                  <a:pt x="1258019" y="76200"/>
                  <a:pt x="1587261" y="1524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Freeform 43"/>
          <p:cNvSpPr/>
          <p:nvPr/>
        </p:nvSpPr>
        <p:spPr>
          <a:xfrm>
            <a:off x="1639019" y="1130060"/>
            <a:ext cx="1216324" cy="3217653"/>
          </a:xfrm>
          <a:custGeom>
            <a:avLst/>
            <a:gdLst>
              <a:gd name="connsiteX0" fmla="*/ 0 w 1216324"/>
              <a:gd name="connsiteY0" fmla="*/ 0 h 3217653"/>
              <a:gd name="connsiteX1" fmla="*/ 750498 w 1216324"/>
              <a:gd name="connsiteY1" fmla="*/ 655608 h 3217653"/>
              <a:gd name="connsiteX2" fmla="*/ 1052423 w 1216324"/>
              <a:gd name="connsiteY2" fmla="*/ 2587925 h 3217653"/>
              <a:gd name="connsiteX3" fmla="*/ 1216324 w 1216324"/>
              <a:gd name="connsiteY3" fmla="*/ 3217653 h 321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324" h="3217653">
                <a:moveTo>
                  <a:pt x="0" y="0"/>
                </a:moveTo>
                <a:cubicBezTo>
                  <a:pt x="287547" y="112143"/>
                  <a:pt x="575094" y="224287"/>
                  <a:pt x="750498" y="655608"/>
                </a:cubicBezTo>
                <a:cubicBezTo>
                  <a:pt x="925902" y="1086929"/>
                  <a:pt x="974785" y="2160918"/>
                  <a:pt x="1052423" y="2587925"/>
                </a:cubicBezTo>
                <a:cubicBezTo>
                  <a:pt x="1130061" y="3014933"/>
                  <a:pt x="1173192" y="3116293"/>
                  <a:pt x="1216324" y="3217653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Freeform 45"/>
          <p:cNvSpPr/>
          <p:nvPr/>
        </p:nvSpPr>
        <p:spPr>
          <a:xfrm>
            <a:off x="1319842" y="1298276"/>
            <a:ext cx="1854679" cy="194094"/>
          </a:xfrm>
          <a:custGeom>
            <a:avLst/>
            <a:gdLst>
              <a:gd name="connsiteX0" fmla="*/ 0 w 1854679"/>
              <a:gd name="connsiteY0" fmla="*/ 194094 h 194094"/>
              <a:gd name="connsiteX1" fmla="*/ 1293962 w 1854679"/>
              <a:gd name="connsiteY1" fmla="*/ 30192 h 194094"/>
              <a:gd name="connsiteX2" fmla="*/ 1854679 w 1854679"/>
              <a:gd name="connsiteY2" fmla="*/ 12939 h 19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194094">
                <a:moveTo>
                  <a:pt x="0" y="194094"/>
                </a:moveTo>
                <a:lnTo>
                  <a:pt x="1293962" y="30192"/>
                </a:lnTo>
                <a:cubicBezTo>
                  <a:pt x="1603075" y="0"/>
                  <a:pt x="1728877" y="6469"/>
                  <a:pt x="1854679" y="1293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Freeform 46"/>
          <p:cNvSpPr/>
          <p:nvPr/>
        </p:nvSpPr>
        <p:spPr>
          <a:xfrm>
            <a:off x="2281687" y="1242204"/>
            <a:ext cx="935966" cy="3686354"/>
          </a:xfrm>
          <a:custGeom>
            <a:avLst/>
            <a:gdLst>
              <a:gd name="connsiteX0" fmla="*/ 38819 w 935966"/>
              <a:gd name="connsiteY0" fmla="*/ 0 h 3686354"/>
              <a:gd name="connsiteX1" fmla="*/ 81951 w 935966"/>
              <a:gd name="connsiteY1" fmla="*/ 2208362 h 3686354"/>
              <a:gd name="connsiteX2" fmla="*/ 530524 w 935966"/>
              <a:gd name="connsiteY2" fmla="*/ 3459192 h 3686354"/>
              <a:gd name="connsiteX3" fmla="*/ 935966 w 935966"/>
              <a:gd name="connsiteY3" fmla="*/ 3571336 h 368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5966" h="3686354">
                <a:moveTo>
                  <a:pt x="38819" y="0"/>
                </a:moveTo>
                <a:cubicBezTo>
                  <a:pt x="19409" y="815915"/>
                  <a:pt x="0" y="1631830"/>
                  <a:pt x="81951" y="2208362"/>
                </a:cubicBezTo>
                <a:cubicBezTo>
                  <a:pt x="163902" y="2784894"/>
                  <a:pt x="388188" y="3232030"/>
                  <a:pt x="530524" y="3459192"/>
                </a:cubicBezTo>
                <a:cubicBezTo>
                  <a:pt x="672860" y="3686354"/>
                  <a:pt x="804413" y="3628845"/>
                  <a:pt x="935966" y="3571336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Left Brace 47"/>
          <p:cNvSpPr/>
          <p:nvPr/>
        </p:nvSpPr>
        <p:spPr>
          <a:xfrm>
            <a:off x="3275856" y="2132856"/>
            <a:ext cx="216024" cy="57606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Straight Arrow Connector 49"/>
          <p:cNvCxnSpPr>
            <a:stCxn id="8" idx="3"/>
          </p:cNvCxnSpPr>
          <p:nvPr/>
        </p:nvCxnSpPr>
        <p:spPr>
          <a:xfrm flipV="1">
            <a:off x="1451487" y="2420888"/>
            <a:ext cx="1824369" cy="10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59632" y="2996952"/>
            <a:ext cx="2304256" cy="10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1078302" y="1575758"/>
            <a:ext cx="2130724" cy="192657"/>
          </a:xfrm>
          <a:custGeom>
            <a:avLst/>
            <a:gdLst>
              <a:gd name="connsiteX0" fmla="*/ 0 w 2130724"/>
              <a:gd name="connsiteY0" fmla="*/ 192657 h 192657"/>
              <a:gd name="connsiteX1" fmla="*/ 776377 w 2130724"/>
              <a:gd name="connsiteY1" fmla="*/ 28755 h 192657"/>
              <a:gd name="connsiteX2" fmla="*/ 1639019 w 2130724"/>
              <a:gd name="connsiteY2" fmla="*/ 20129 h 192657"/>
              <a:gd name="connsiteX3" fmla="*/ 2130724 w 2130724"/>
              <a:gd name="connsiteY3" fmla="*/ 149525 h 19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4" h="192657">
                <a:moveTo>
                  <a:pt x="0" y="192657"/>
                </a:moveTo>
                <a:cubicBezTo>
                  <a:pt x="251603" y="125083"/>
                  <a:pt x="503207" y="57510"/>
                  <a:pt x="776377" y="28755"/>
                </a:cubicBezTo>
                <a:cubicBezTo>
                  <a:pt x="1049547" y="0"/>
                  <a:pt x="1413295" y="1"/>
                  <a:pt x="1639019" y="20129"/>
                </a:cubicBezTo>
                <a:cubicBezTo>
                  <a:pt x="1864743" y="40257"/>
                  <a:pt x="1997733" y="94891"/>
                  <a:pt x="2130724" y="14952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Freeform 53"/>
          <p:cNvSpPr/>
          <p:nvPr/>
        </p:nvSpPr>
        <p:spPr>
          <a:xfrm>
            <a:off x="1397479" y="1958196"/>
            <a:ext cx="1785668" cy="1570008"/>
          </a:xfrm>
          <a:custGeom>
            <a:avLst/>
            <a:gdLst>
              <a:gd name="connsiteX0" fmla="*/ 0 w 1785668"/>
              <a:gd name="connsiteY0" fmla="*/ 0 h 1570008"/>
              <a:gd name="connsiteX1" fmla="*/ 258793 w 1785668"/>
              <a:gd name="connsiteY1" fmla="*/ 923027 h 1570008"/>
              <a:gd name="connsiteX2" fmla="*/ 621102 w 1785668"/>
              <a:gd name="connsiteY2" fmla="*/ 1466491 h 1570008"/>
              <a:gd name="connsiteX3" fmla="*/ 1785668 w 1785668"/>
              <a:gd name="connsiteY3" fmla="*/ 1544129 h 1570008"/>
              <a:gd name="connsiteX4" fmla="*/ 1785668 w 1785668"/>
              <a:gd name="connsiteY4" fmla="*/ 1544129 h 157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668" h="1570008">
                <a:moveTo>
                  <a:pt x="0" y="0"/>
                </a:moveTo>
                <a:cubicBezTo>
                  <a:pt x="77638" y="339306"/>
                  <a:pt x="155276" y="678612"/>
                  <a:pt x="258793" y="923027"/>
                </a:cubicBezTo>
                <a:cubicBezTo>
                  <a:pt x="362310" y="1167442"/>
                  <a:pt x="366623" y="1362974"/>
                  <a:pt x="621102" y="1466491"/>
                </a:cubicBezTo>
                <a:cubicBezTo>
                  <a:pt x="875581" y="1570008"/>
                  <a:pt x="1785668" y="1544129"/>
                  <a:pt x="1785668" y="1544129"/>
                </a:cubicBezTo>
                <a:lnTo>
                  <a:pt x="1785668" y="1544129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/>
          <p:cNvSpPr/>
          <p:nvPr/>
        </p:nvSpPr>
        <p:spPr>
          <a:xfrm>
            <a:off x="3203848" y="1052736"/>
            <a:ext cx="5616624" cy="3024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Freeform 55"/>
          <p:cNvSpPr/>
          <p:nvPr/>
        </p:nvSpPr>
        <p:spPr>
          <a:xfrm>
            <a:off x="1923691" y="2061713"/>
            <a:ext cx="1561381" cy="1811547"/>
          </a:xfrm>
          <a:custGeom>
            <a:avLst/>
            <a:gdLst>
              <a:gd name="connsiteX0" fmla="*/ 0 w 1561381"/>
              <a:gd name="connsiteY0" fmla="*/ 0 h 1811547"/>
              <a:gd name="connsiteX1" fmla="*/ 146649 w 1561381"/>
              <a:gd name="connsiteY1" fmla="*/ 1173193 h 1811547"/>
              <a:gd name="connsiteX2" fmla="*/ 396815 w 1561381"/>
              <a:gd name="connsiteY2" fmla="*/ 1699404 h 1811547"/>
              <a:gd name="connsiteX3" fmla="*/ 1561381 w 1561381"/>
              <a:gd name="connsiteY3" fmla="*/ 1811547 h 1811547"/>
              <a:gd name="connsiteX4" fmla="*/ 1561381 w 1561381"/>
              <a:gd name="connsiteY4" fmla="*/ 1811547 h 181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381" h="1811547">
                <a:moveTo>
                  <a:pt x="0" y="0"/>
                </a:moveTo>
                <a:cubicBezTo>
                  <a:pt x="40256" y="444979"/>
                  <a:pt x="80513" y="889959"/>
                  <a:pt x="146649" y="1173193"/>
                </a:cubicBezTo>
                <a:cubicBezTo>
                  <a:pt x="212785" y="1456427"/>
                  <a:pt x="161026" y="1593012"/>
                  <a:pt x="396815" y="1699404"/>
                </a:cubicBezTo>
                <a:cubicBezTo>
                  <a:pt x="632604" y="1805796"/>
                  <a:pt x="1561381" y="1811547"/>
                  <a:pt x="1561381" y="1811547"/>
                </a:cubicBezTo>
                <a:lnTo>
                  <a:pt x="1561381" y="1811547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Rectangle 56"/>
          <p:cNvSpPr/>
          <p:nvPr/>
        </p:nvSpPr>
        <p:spPr>
          <a:xfrm>
            <a:off x="3491880" y="1988840"/>
            <a:ext cx="3672408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ectangle 57"/>
          <p:cNvSpPr/>
          <p:nvPr/>
        </p:nvSpPr>
        <p:spPr>
          <a:xfrm>
            <a:off x="251520" y="1268760"/>
            <a:ext cx="1872208" cy="20882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 58"/>
          <p:cNvSpPr/>
          <p:nvPr/>
        </p:nvSpPr>
        <p:spPr>
          <a:xfrm>
            <a:off x="323528" y="2132856"/>
            <a:ext cx="1224136" cy="108012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/>
          <p:cNvSpPr txBox="1"/>
          <p:nvPr/>
        </p:nvSpPr>
        <p:spPr>
          <a:xfrm>
            <a:off x="1763688" y="5229200"/>
            <a:ext cx="72287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การร่นแสดงว่า </a:t>
            </a:r>
            <a:r>
              <a:rPr lang="en-US" dirty="0" smtClean="0"/>
              <a:t>code </a:t>
            </a:r>
            <a:r>
              <a:rPr lang="th-TH" dirty="0" smtClean="0"/>
              <a:t>ส่วนนี้อยู่ใน </a:t>
            </a:r>
            <a:r>
              <a:rPr lang="en-US" dirty="0" smtClean="0"/>
              <a:t>if</a:t>
            </a:r>
          </a:p>
          <a:p>
            <a:r>
              <a:rPr lang="th-TH" dirty="0" smtClean="0"/>
              <a:t>ไม่มีข้อกำหนดแน่นอนว่าต้องร่นเข้าไปเท่าไหร่ อาจใช้ </a:t>
            </a:r>
            <a:r>
              <a:rPr lang="en-US" dirty="0" err="1" smtClean="0"/>
              <a:t>sapce</a:t>
            </a:r>
            <a:r>
              <a:rPr lang="en-US" dirty="0" smtClean="0"/>
              <a:t> </a:t>
            </a:r>
            <a:r>
              <a:rPr lang="th-TH" dirty="0" smtClean="0"/>
              <a:t>หรือ </a:t>
            </a:r>
            <a:r>
              <a:rPr lang="en-US" dirty="0" smtClean="0"/>
              <a:t>tab</a:t>
            </a:r>
            <a:r>
              <a:rPr lang="th-TH" dirty="0" smtClean="0"/>
              <a:t> </a:t>
            </a:r>
          </a:p>
          <a:p>
            <a:r>
              <a:rPr lang="th-TH" dirty="0" smtClean="0"/>
              <a:t>แต่ต้องอยู่ในระดับเดียวกัน</a:t>
            </a:r>
          </a:p>
        </p:txBody>
      </p:sp>
      <p:sp>
        <p:nvSpPr>
          <p:cNvPr id="52" name="Freeform 51"/>
          <p:cNvSpPr/>
          <p:nvPr/>
        </p:nvSpPr>
        <p:spPr>
          <a:xfrm>
            <a:off x="7270376" y="2844800"/>
            <a:ext cx="1549400" cy="2677459"/>
          </a:xfrm>
          <a:custGeom>
            <a:avLst/>
            <a:gdLst>
              <a:gd name="connsiteX0" fmla="*/ 493059 w 1549400"/>
              <a:gd name="connsiteY0" fmla="*/ 2677459 h 2677459"/>
              <a:gd name="connsiteX1" fmla="*/ 1434353 w 1549400"/>
              <a:gd name="connsiteY1" fmla="*/ 1942353 h 2677459"/>
              <a:gd name="connsiteX2" fmla="*/ 1183342 w 1549400"/>
              <a:gd name="connsiteY2" fmla="*/ 1171388 h 2677459"/>
              <a:gd name="connsiteX3" fmla="*/ 358589 w 1549400"/>
              <a:gd name="connsiteY3" fmla="*/ 194235 h 2677459"/>
              <a:gd name="connsiteX4" fmla="*/ 0 w 1549400"/>
              <a:gd name="connsiteY4" fmla="*/ 5976 h 26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2677459">
                <a:moveTo>
                  <a:pt x="493059" y="2677459"/>
                </a:moveTo>
                <a:cubicBezTo>
                  <a:pt x="906182" y="2435412"/>
                  <a:pt x="1319306" y="2193365"/>
                  <a:pt x="1434353" y="1942353"/>
                </a:cubicBezTo>
                <a:cubicBezTo>
                  <a:pt x="1549400" y="1691341"/>
                  <a:pt x="1362636" y="1462741"/>
                  <a:pt x="1183342" y="1171388"/>
                </a:cubicBezTo>
                <a:cubicBezTo>
                  <a:pt x="1004048" y="880035"/>
                  <a:pt x="555813" y="388470"/>
                  <a:pt x="358589" y="194235"/>
                </a:cubicBezTo>
                <a:cubicBezTo>
                  <a:pt x="161365" y="0"/>
                  <a:pt x="80682" y="2988"/>
                  <a:pt x="0" y="5976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1" name="Freeform 60"/>
          <p:cNvSpPr/>
          <p:nvPr/>
        </p:nvSpPr>
        <p:spPr>
          <a:xfrm>
            <a:off x="7745506" y="4114800"/>
            <a:ext cx="540870" cy="1389529"/>
          </a:xfrm>
          <a:custGeom>
            <a:avLst/>
            <a:gdLst>
              <a:gd name="connsiteX0" fmla="*/ 0 w 540870"/>
              <a:gd name="connsiteY0" fmla="*/ 1389529 h 1389529"/>
              <a:gd name="connsiteX1" fmla="*/ 510988 w 540870"/>
              <a:gd name="connsiteY1" fmla="*/ 484094 h 1389529"/>
              <a:gd name="connsiteX2" fmla="*/ 179294 w 540870"/>
              <a:gd name="connsiteY2" fmla="*/ 0 h 1389529"/>
              <a:gd name="connsiteX3" fmla="*/ 179294 w 540870"/>
              <a:gd name="connsiteY3" fmla="*/ 0 h 1389529"/>
              <a:gd name="connsiteX4" fmla="*/ 179294 w 540870"/>
              <a:gd name="connsiteY4" fmla="*/ 0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870" h="1389529">
                <a:moveTo>
                  <a:pt x="0" y="1389529"/>
                </a:moveTo>
                <a:cubicBezTo>
                  <a:pt x="240553" y="1052605"/>
                  <a:pt x="481106" y="715682"/>
                  <a:pt x="510988" y="484094"/>
                </a:cubicBezTo>
                <a:cubicBezTo>
                  <a:pt x="540870" y="252506"/>
                  <a:pt x="179294" y="0"/>
                  <a:pt x="179294" y="0"/>
                </a:cubicBezTo>
                <a:lnTo>
                  <a:pt x="179294" y="0"/>
                </a:lnTo>
                <a:lnTo>
                  <a:pt x="179294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9" grpId="0" animBg="1"/>
      <p:bldP spid="59" grpId="1" animBg="1"/>
      <p:bldP spid="49" grpId="0"/>
      <p:bldP spid="52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คำนวน หารากที่สอง โดยวิธี </a:t>
            </a:r>
            <a:r>
              <a:rPr lang="en-US" dirty="0" smtClean="0"/>
              <a:t>Babylon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37257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ขั้นตอน</a:t>
            </a:r>
          </a:p>
          <a:p>
            <a:r>
              <a:rPr lang="en-US" dirty="0" smtClean="0"/>
              <a:t>“</a:t>
            </a:r>
            <a:r>
              <a:rPr lang="th-TH" dirty="0" smtClean="0"/>
              <a:t>เดา</a:t>
            </a:r>
            <a:r>
              <a:rPr lang="en-US" dirty="0" smtClean="0"/>
              <a:t>” </a:t>
            </a:r>
            <a:r>
              <a:rPr lang="th-TH" dirty="0" smtClean="0"/>
              <a:t>ค่ารากที่สอง</a:t>
            </a:r>
          </a:p>
          <a:p>
            <a:r>
              <a:rPr lang="th-TH" dirty="0" smtClean="0"/>
              <a:t>เอาที่เดาไปหารตัวเลข</a:t>
            </a:r>
          </a:p>
          <a:p>
            <a:r>
              <a:rPr lang="th-TH" dirty="0" smtClean="0"/>
              <a:t>เอาผลหารและค่าที่เดามาหาค่าเฉลี่ย</a:t>
            </a:r>
          </a:p>
          <a:p>
            <a:r>
              <a:rPr lang="th-TH" dirty="0" smtClean="0"/>
              <a:t>ค่าเฉลี่ยที่ได้เป็นค่าเดาค่าไหม่</a:t>
            </a:r>
          </a:p>
          <a:p>
            <a:r>
              <a:rPr lang="th-TH" dirty="0" smtClean="0"/>
              <a:t>วนทำไปเรื่อยๆ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916832"/>
            <a:ext cx="3312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ตัวอย่าง    หาค่ารากที่สองของ 3</a:t>
            </a:r>
          </a:p>
          <a:p>
            <a:endParaRPr lang="th-TH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4008" y="2564904"/>
          <a:ext cx="37814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Worksheet" r:id="rId3" imgW="3781321" imgH="1276290" progId="Excel.Sheet.12">
                  <p:embed/>
                </p:oleObj>
              </mc:Choice>
              <mc:Fallback>
                <p:oleObj name="Worksheet" r:id="rId3" imgW="3781321" imgH="1276290" progId="Excel.Shee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564904"/>
                        <a:ext cx="3781425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4293096"/>
            <a:ext cx="65133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คำถาม ต้องวนทำกี่รอบจึงจะได้ค่ารากที่สองที่ถูกต้อง</a:t>
            </a:r>
          </a:p>
          <a:p>
            <a:r>
              <a:rPr lang="th-TH" dirty="0" smtClean="0"/>
              <a:t>ถ้าคิดง่ายๆ เอาค่าที่ได้ยกกำลังสองแล้วเท่ากับค่าที่กำหนด</a:t>
            </a:r>
          </a:p>
          <a:p>
            <a:r>
              <a:rPr lang="th-TH" dirty="0" smtClean="0"/>
              <a:t>แต่รากที่สองเป็นจำนวน </a:t>
            </a:r>
            <a:r>
              <a:rPr lang="en-US" dirty="0" smtClean="0"/>
              <a:t>“</a:t>
            </a:r>
            <a:r>
              <a:rPr lang="th-TH" dirty="0" smtClean="0"/>
              <a:t>อตรรกยะ</a:t>
            </a:r>
            <a:r>
              <a:rPr lang="en-US" dirty="0" smtClean="0"/>
              <a:t>” </a:t>
            </a:r>
            <a:r>
              <a:rPr lang="th-TH" dirty="0" smtClean="0"/>
              <a:t>ซึ่งอาจมีทศนิยมไม่รู้จบ</a:t>
            </a:r>
          </a:p>
          <a:p>
            <a:r>
              <a:rPr lang="th-TH" dirty="0" smtClean="0"/>
              <a:t>ดังนั้น จะทำจนกว่าค่าได้ยกกำลังสองแล้วใกล้เคียงกับค่าที่กำหนด</a:t>
            </a:r>
            <a:endParaRPr lang="en-US" dirty="0" smtClean="0"/>
          </a:p>
          <a:p>
            <a:r>
              <a:rPr lang="th-TH" dirty="0" smtClean="0"/>
              <a:t> คือ </a:t>
            </a:r>
            <a:r>
              <a:rPr lang="en-US" dirty="0" smtClean="0"/>
              <a:t>|</a:t>
            </a:r>
            <a:r>
              <a:rPr lang="en-US" i="1" dirty="0" smtClean="0">
                <a:latin typeface="Adobe Naskh Medium" pitchFamily="50" charset="-78"/>
                <a:cs typeface="Adobe Naskh Medium" pitchFamily="50" charset="-78"/>
              </a:rPr>
              <a:t>num-guess</a:t>
            </a:r>
            <a:r>
              <a:rPr lang="en-US" i="1" baseline="30000" dirty="0" smtClean="0">
                <a:latin typeface="Adobe Naskh Medium" pitchFamily="50" charset="-78"/>
                <a:cs typeface="Adobe Naskh Medium" pitchFamily="50" charset="-78"/>
              </a:rPr>
              <a:t>2</a:t>
            </a:r>
            <a:r>
              <a:rPr lang="en-US" dirty="0" smtClean="0"/>
              <a:t>|≤ </a:t>
            </a:r>
            <a:r>
              <a:rPr lang="el-GR" dirty="0" smtClean="0"/>
              <a:t>ε</a:t>
            </a:r>
            <a:endParaRPr lang="th-TH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02150" y="3302000"/>
          <a:ext cx="139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7" imgW="139639" imgH="253890" progId="Equation.3">
                  <p:embed/>
                </p:oleObj>
              </mc:Choice>
              <mc:Fallback>
                <p:oleObj name="Equation" r:id="rId7" imgW="139639" imgH="25389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02000"/>
                        <a:ext cx="1397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odeeval2015.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143750" cy="53625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39552" y="6165304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http://blog.codeeval.com/codeevalblog/2015#.VaCIOPkqWap=</a:t>
            </a:r>
            <a:endParaRPr lang="th-TH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2916000" y="3861048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stop</a:t>
            </a:r>
            <a:endParaRPr lang="th-TH" sz="1600" dirty="0"/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013604" y="620688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/>
              <a:t>start</a:t>
            </a:r>
            <a:endParaRPr lang="th-TH" sz="1600" dirty="0"/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906670" y="1124744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915948" y="1772816"/>
            <a:ext cx="1008112" cy="48975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smtClean="0"/>
              <a:t>g=1</a:t>
            </a:r>
            <a:endParaRPr lang="en-US" sz="1600" dirty="0"/>
          </a:p>
        </p:txBody>
      </p:sp>
      <p:sp>
        <p:nvSpPr>
          <p:cNvPr id="34" name="AutoShape 16"/>
          <p:cNvSpPr>
            <a:spLocks noChangeArrowheads="1"/>
          </p:cNvSpPr>
          <p:nvPr/>
        </p:nvSpPr>
        <p:spPr bwMode="auto">
          <a:xfrm>
            <a:off x="191247" y="2564904"/>
            <a:ext cx="2281231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|</a:t>
            </a:r>
            <a:r>
              <a:rPr lang="en-US" sz="1600" dirty="0" smtClean="0"/>
              <a:t>a-g**2|≤</a:t>
            </a:r>
            <a:r>
              <a:rPr lang="en-US" sz="1600" dirty="0" err="1" smtClean="0"/>
              <a:t>math.sqrt</a:t>
            </a:r>
            <a:r>
              <a:rPr lang="en-US" sz="1600" dirty="0" smtClean="0"/>
              <a:t>(a)</a:t>
            </a:r>
            <a:endParaRPr lang="th-TH" sz="1600" dirty="0"/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888122" y="3573016"/>
            <a:ext cx="1063764" cy="8640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d=</a:t>
            </a:r>
            <a:r>
              <a:rPr lang="en-US" sz="1600" dirty="0" err="1" smtClean="0"/>
              <a:t>a/g</a:t>
            </a:r>
            <a:endParaRPr lang="en-US" sz="1600" dirty="0" smtClean="0"/>
          </a:p>
          <a:p>
            <a:pPr algn="ctr">
              <a:defRPr/>
            </a:pPr>
            <a:r>
              <a:rPr lang="en-US" sz="1600" dirty="0" smtClean="0"/>
              <a:t>m=(</a:t>
            </a:r>
            <a:r>
              <a:rPr lang="en-US" sz="1600" dirty="0" err="1" smtClean="0"/>
              <a:t>g+d</a:t>
            </a:r>
            <a:r>
              <a:rPr lang="en-US" sz="1600" dirty="0" smtClean="0"/>
              <a:t>)/2</a:t>
            </a:r>
          </a:p>
          <a:p>
            <a:pPr algn="ctr">
              <a:defRPr/>
            </a:pPr>
            <a:r>
              <a:rPr lang="en-US" sz="1600" smtClean="0"/>
              <a:t>g=m</a:t>
            </a:r>
            <a:endParaRPr lang="en-US" sz="1600" dirty="0"/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2771800" y="2673858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g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20004" y="877863"/>
            <a:ext cx="1" cy="283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40"/>
          <p:cNvCxnSpPr/>
          <p:nvPr/>
        </p:nvCxnSpPr>
        <p:spPr>
          <a:xfrm flipH="1">
            <a:off x="1420004" y="1488272"/>
            <a:ext cx="1" cy="2845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" name="Straight Arrow Connector 42"/>
          <p:cNvCxnSpPr/>
          <p:nvPr/>
        </p:nvCxnSpPr>
        <p:spPr>
          <a:xfrm>
            <a:off x="1420004" y="2262575"/>
            <a:ext cx="0" cy="3023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/>
          <p:nvPr/>
        </p:nvCxnSpPr>
        <p:spPr>
          <a:xfrm>
            <a:off x="1420004" y="3212976"/>
            <a:ext cx="0" cy="3600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7" name="Straight Arrow Connector 46"/>
          <p:cNvCxnSpPr>
            <a:stCxn id="34" idx="3"/>
            <a:endCxn id="36" idx="1"/>
          </p:cNvCxnSpPr>
          <p:nvPr/>
        </p:nvCxnSpPr>
        <p:spPr>
          <a:xfrm>
            <a:off x="2472478" y="2888940"/>
            <a:ext cx="29932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9" name="Straight Arrow Connector 48"/>
          <p:cNvCxnSpPr>
            <a:stCxn id="36" idx="2"/>
            <a:endCxn id="4" idx="0"/>
          </p:cNvCxnSpPr>
          <p:nvPr/>
        </p:nvCxnSpPr>
        <p:spPr>
          <a:xfrm>
            <a:off x="3322853" y="3104023"/>
            <a:ext cx="1" cy="75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Elbow Connector 50"/>
          <p:cNvCxnSpPr>
            <a:stCxn id="35" idx="2"/>
            <a:endCxn id="34" idx="1"/>
          </p:cNvCxnSpPr>
          <p:nvPr/>
        </p:nvCxnSpPr>
        <p:spPr>
          <a:xfrm rot="5400000" flipH="1">
            <a:off x="31540" y="3048648"/>
            <a:ext cx="1548172" cy="1228757"/>
          </a:xfrm>
          <a:prstGeom prst="bentConnector4">
            <a:avLst>
              <a:gd name="adj1" fmla="val -14766"/>
              <a:gd name="adj2" fmla="val 11860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1497642" y="321297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195736" y="2564904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7812544" y="3824102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stop</a:t>
            </a:r>
            <a:endParaRPr lang="th-TH" sz="1600" dirty="0"/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5910148" y="583742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start</a:t>
            </a:r>
            <a:endParaRPr lang="th-TH" sz="1600" dirty="0"/>
          </a:p>
        </p:txBody>
      </p:sp>
      <p:sp>
        <p:nvSpPr>
          <p:cNvPr id="57" name="AutoShape 22"/>
          <p:cNvSpPr>
            <a:spLocks noChangeArrowheads="1"/>
          </p:cNvSpPr>
          <p:nvPr/>
        </p:nvSpPr>
        <p:spPr bwMode="auto">
          <a:xfrm>
            <a:off x="5803214" y="1087798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58" name="AutoShape 11"/>
          <p:cNvSpPr>
            <a:spLocks noChangeArrowheads="1"/>
          </p:cNvSpPr>
          <p:nvPr/>
        </p:nvSpPr>
        <p:spPr bwMode="auto">
          <a:xfrm>
            <a:off x="5812492" y="1735870"/>
            <a:ext cx="1008112" cy="48975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g=1</a:t>
            </a:r>
            <a:endParaRPr lang="en-US" sz="1600" dirty="0"/>
          </a:p>
        </p:txBody>
      </p:sp>
      <p:sp>
        <p:nvSpPr>
          <p:cNvPr id="59" name="AutoShape 16"/>
          <p:cNvSpPr>
            <a:spLocks noChangeArrowheads="1"/>
          </p:cNvSpPr>
          <p:nvPr/>
        </p:nvSpPr>
        <p:spPr bwMode="auto">
          <a:xfrm>
            <a:off x="5029200" y="2527958"/>
            <a:ext cx="195177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|</a:t>
            </a:r>
            <a:r>
              <a:rPr lang="en-US" sz="1600" dirty="0" smtClean="0"/>
              <a:t>a-g**2</a:t>
            </a:r>
            <a:r>
              <a:rPr lang="en-US" sz="1600" dirty="0" smtClean="0"/>
              <a:t>|&gt; </a:t>
            </a:r>
            <a:r>
              <a:rPr lang="en-US" sz="1600" dirty="0" err="1"/>
              <a:t>math.sqrt</a:t>
            </a:r>
            <a:r>
              <a:rPr lang="en-US" sz="1600" dirty="0"/>
              <a:t>(a)</a:t>
            </a:r>
            <a:endParaRPr lang="th-TH" sz="1600" dirty="0"/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auto">
          <a:xfrm>
            <a:off x="5784666" y="3536070"/>
            <a:ext cx="1063764" cy="86409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d=</a:t>
            </a:r>
            <a:r>
              <a:rPr lang="en-US" sz="1600" dirty="0" err="1" smtClean="0"/>
              <a:t>a/g</a:t>
            </a:r>
            <a:endParaRPr lang="en-US" sz="1600" dirty="0" smtClean="0"/>
          </a:p>
          <a:p>
            <a:pPr algn="ctr">
              <a:defRPr/>
            </a:pPr>
            <a:r>
              <a:rPr lang="en-US" sz="1600" dirty="0" smtClean="0"/>
              <a:t>m=(</a:t>
            </a:r>
            <a:r>
              <a:rPr lang="en-US" sz="1600" dirty="0" err="1" smtClean="0"/>
              <a:t>g+d</a:t>
            </a:r>
            <a:r>
              <a:rPr lang="en-US" sz="1600" dirty="0" smtClean="0"/>
              <a:t>)/2</a:t>
            </a:r>
          </a:p>
          <a:p>
            <a:pPr algn="ctr">
              <a:defRPr/>
            </a:pPr>
            <a:r>
              <a:rPr lang="en-US" sz="1600" smtClean="0"/>
              <a:t>g=m</a:t>
            </a:r>
            <a:endParaRPr lang="en-US" sz="1600" dirty="0"/>
          </a:p>
        </p:txBody>
      </p:sp>
      <p:sp>
        <p:nvSpPr>
          <p:cNvPr id="61" name="AutoShape 23"/>
          <p:cNvSpPr>
            <a:spLocks noChangeArrowheads="1"/>
          </p:cNvSpPr>
          <p:nvPr/>
        </p:nvSpPr>
        <p:spPr bwMode="auto">
          <a:xfrm>
            <a:off x="7668344" y="263691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g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16548" y="840917"/>
            <a:ext cx="1" cy="283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3" name="Straight Arrow Connector 62"/>
          <p:cNvCxnSpPr/>
          <p:nvPr/>
        </p:nvCxnSpPr>
        <p:spPr>
          <a:xfrm flipH="1">
            <a:off x="6316548" y="1451326"/>
            <a:ext cx="1" cy="2845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4" name="Straight Arrow Connector 63"/>
          <p:cNvCxnSpPr/>
          <p:nvPr/>
        </p:nvCxnSpPr>
        <p:spPr>
          <a:xfrm>
            <a:off x="6316548" y="2225629"/>
            <a:ext cx="0" cy="3023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5" name="Straight Arrow Connector 64"/>
          <p:cNvCxnSpPr/>
          <p:nvPr/>
        </p:nvCxnSpPr>
        <p:spPr>
          <a:xfrm>
            <a:off x="6316548" y="3176030"/>
            <a:ext cx="0" cy="3600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6" name="Straight Arrow Connector 65"/>
          <p:cNvCxnSpPr>
            <a:stCxn id="59" idx="3"/>
            <a:endCxn id="61" idx="1"/>
          </p:cNvCxnSpPr>
          <p:nvPr/>
        </p:nvCxnSpPr>
        <p:spPr>
          <a:xfrm>
            <a:off x="6980976" y="2851994"/>
            <a:ext cx="68736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7" name="Straight Arrow Connector 66"/>
          <p:cNvCxnSpPr>
            <a:stCxn id="61" idx="2"/>
            <a:endCxn id="55" idx="0"/>
          </p:cNvCxnSpPr>
          <p:nvPr/>
        </p:nvCxnSpPr>
        <p:spPr>
          <a:xfrm>
            <a:off x="8219397" y="3067077"/>
            <a:ext cx="1" cy="75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8" name="Elbow Connector 50"/>
          <p:cNvCxnSpPr>
            <a:stCxn id="60" idx="2"/>
            <a:endCxn id="59" idx="1"/>
          </p:cNvCxnSpPr>
          <p:nvPr/>
        </p:nvCxnSpPr>
        <p:spPr>
          <a:xfrm rot="5400000" flipH="1">
            <a:off x="4898788" y="2982406"/>
            <a:ext cx="1548172" cy="1287348"/>
          </a:xfrm>
          <a:prstGeom prst="bentConnector4">
            <a:avLst>
              <a:gd name="adj1" fmla="val -14766"/>
              <a:gd name="adj2" fmla="val 11775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9" name="TextBox 68"/>
          <p:cNvSpPr txBox="1"/>
          <p:nvPr/>
        </p:nvSpPr>
        <p:spPr>
          <a:xfrm>
            <a:off x="6929454" y="2428868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372200" y="3140968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39552" y="5013176"/>
            <a:ext cx="2802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แต่ </a:t>
            </a:r>
            <a:r>
              <a:rPr lang="en-US" dirty="0" smtClean="0"/>
              <a:t>loop </a:t>
            </a:r>
            <a:r>
              <a:rPr lang="th-TH" dirty="0" smtClean="0"/>
              <a:t>ของ </a:t>
            </a:r>
            <a:r>
              <a:rPr lang="en-US" dirty="0" smtClean="0"/>
              <a:t>Python</a:t>
            </a:r>
          </a:p>
          <a:p>
            <a:r>
              <a:rPr lang="th-TH" dirty="0" smtClean="0"/>
              <a:t>วนในขณะที่เงื่อนไขเป็นจริง</a:t>
            </a:r>
            <a:endParaRPr lang="th-TH" dirty="0"/>
          </a:p>
        </p:txBody>
      </p:sp>
      <p:sp>
        <p:nvSpPr>
          <p:cNvPr id="72" name="TextBox 71"/>
          <p:cNvSpPr txBox="1"/>
          <p:nvPr/>
        </p:nvSpPr>
        <p:spPr>
          <a:xfrm>
            <a:off x="5292080" y="4869160"/>
            <a:ext cx="30286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เราสามารถแทน </a:t>
            </a:r>
            <a:r>
              <a:rPr lang="en-US" dirty="0" smtClean="0"/>
              <a:t>d </a:t>
            </a:r>
            <a:r>
              <a:rPr lang="th-TH" dirty="0" smtClean="0"/>
              <a:t>ด้วย </a:t>
            </a:r>
            <a:r>
              <a:rPr lang="en-US" dirty="0" err="1" smtClean="0"/>
              <a:t>a/g</a:t>
            </a:r>
            <a:endParaRPr lang="en-US" dirty="0" smtClean="0"/>
          </a:p>
          <a:p>
            <a:r>
              <a:rPr lang="th-TH" dirty="0" smtClean="0"/>
              <a:t>ได้เป็น </a:t>
            </a:r>
            <a:r>
              <a:rPr lang="en-US" dirty="0" smtClean="0"/>
              <a:t>m=(</a:t>
            </a:r>
            <a:r>
              <a:rPr lang="en-US" dirty="0" err="1" smtClean="0"/>
              <a:t>g+a</a:t>
            </a:r>
            <a:r>
              <a:rPr lang="en-US" dirty="0" smtClean="0"/>
              <a:t>/g)/2</a:t>
            </a:r>
            <a:endParaRPr lang="th-TH" dirty="0"/>
          </a:p>
        </p:txBody>
      </p:sp>
      <p:sp>
        <p:nvSpPr>
          <p:cNvPr id="73" name="Rectangle 72"/>
          <p:cNvSpPr/>
          <p:nvPr/>
        </p:nvSpPr>
        <p:spPr>
          <a:xfrm>
            <a:off x="5796136" y="3861048"/>
            <a:ext cx="108012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4" name="Freeform 73"/>
          <p:cNvSpPr/>
          <p:nvPr/>
        </p:nvSpPr>
        <p:spPr>
          <a:xfrm>
            <a:off x="6918385" y="3985404"/>
            <a:ext cx="603849" cy="1026543"/>
          </a:xfrm>
          <a:custGeom>
            <a:avLst/>
            <a:gdLst>
              <a:gd name="connsiteX0" fmla="*/ 0 w 603849"/>
              <a:gd name="connsiteY0" fmla="*/ 1026543 h 1026543"/>
              <a:gd name="connsiteX1" fmla="*/ 603849 w 603849"/>
              <a:gd name="connsiteY1" fmla="*/ 560717 h 1026543"/>
              <a:gd name="connsiteX2" fmla="*/ 0 w 603849"/>
              <a:gd name="connsiteY2" fmla="*/ 0 h 1026543"/>
              <a:gd name="connsiteX3" fmla="*/ 0 w 603849"/>
              <a:gd name="connsiteY3" fmla="*/ 0 h 102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49" h="1026543">
                <a:moveTo>
                  <a:pt x="0" y="1026543"/>
                </a:moveTo>
                <a:cubicBezTo>
                  <a:pt x="301924" y="879175"/>
                  <a:pt x="603849" y="731807"/>
                  <a:pt x="603849" y="560717"/>
                </a:cubicBezTo>
                <a:cubicBezTo>
                  <a:pt x="603849" y="389627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Rectangle 74"/>
          <p:cNvSpPr/>
          <p:nvPr/>
        </p:nvSpPr>
        <p:spPr>
          <a:xfrm>
            <a:off x="5796136" y="4149080"/>
            <a:ext cx="108012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6" name="TextBox 75"/>
          <p:cNvSpPr txBox="1"/>
          <p:nvPr/>
        </p:nvSpPr>
        <p:spPr>
          <a:xfrm>
            <a:off x="3635896" y="5903893"/>
            <a:ext cx="4016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เราสามารถแทน </a:t>
            </a:r>
            <a:r>
              <a:rPr lang="en-US" dirty="0" smtClean="0"/>
              <a:t>m </a:t>
            </a:r>
            <a:r>
              <a:rPr lang="th-TH" dirty="0" smtClean="0"/>
              <a:t>ด้วย </a:t>
            </a:r>
            <a:r>
              <a:rPr lang="en-US" dirty="0" smtClean="0"/>
              <a:t>(</a:t>
            </a:r>
            <a:r>
              <a:rPr lang="en-US" dirty="0" err="1" smtClean="0"/>
              <a:t>g+a</a:t>
            </a:r>
            <a:r>
              <a:rPr lang="en-US" dirty="0" smtClean="0"/>
              <a:t>/g)/2</a:t>
            </a:r>
          </a:p>
          <a:p>
            <a:r>
              <a:rPr lang="th-TH" dirty="0" smtClean="0"/>
              <a:t>ได้เป็น </a:t>
            </a:r>
            <a:r>
              <a:rPr lang="en-US" dirty="0" smtClean="0"/>
              <a:t>g=(</a:t>
            </a:r>
            <a:r>
              <a:rPr lang="en-US" dirty="0" err="1" smtClean="0"/>
              <a:t>g+a</a:t>
            </a:r>
            <a:r>
              <a:rPr lang="en-US" dirty="0" smtClean="0"/>
              <a:t>/g)/2</a:t>
            </a:r>
            <a:endParaRPr lang="th-TH" dirty="0"/>
          </a:p>
        </p:txBody>
      </p:sp>
      <p:sp>
        <p:nvSpPr>
          <p:cNvPr id="77" name="Freeform 76"/>
          <p:cNvSpPr/>
          <p:nvPr/>
        </p:nvSpPr>
        <p:spPr>
          <a:xfrm>
            <a:off x="4339087" y="4235570"/>
            <a:ext cx="1380226" cy="1742536"/>
          </a:xfrm>
          <a:custGeom>
            <a:avLst/>
            <a:gdLst>
              <a:gd name="connsiteX0" fmla="*/ 1380226 w 1380226"/>
              <a:gd name="connsiteY0" fmla="*/ 0 h 1742536"/>
              <a:gd name="connsiteX1" fmla="*/ 362309 w 1380226"/>
              <a:gd name="connsiteY1" fmla="*/ 560717 h 1742536"/>
              <a:gd name="connsiteX2" fmla="*/ 0 w 1380226"/>
              <a:gd name="connsiteY2" fmla="*/ 1742536 h 1742536"/>
              <a:gd name="connsiteX3" fmla="*/ 0 w 1380226"/>
              <a:gd name="connsiteY3" fmla="*/ 1742536 h 174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226" h="1742536">
                <a:moveTo>
                  <a:pt x="1380226" y="0"/>
                </a:moveTo>
                <a:cubicBezTo>
                  <a:pt x="986286" y="135147"/>
                  <a:pt x="592347" y="270294"/>
                  <a:pt x="362309" y="560717"/>
                </a:cubicBezTo>
                <a:cubicBezTo>
                  <a:pt x="132271" y="851140"/>
                  <a:pt x="0" y="1742536"/>
                  <a:pt x="0" y="1742536"/>
                </a:cubicBezTo>
                <a:lnTo>
                  <a:pt x="0" y="1742536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Freeform 43"/>
          <p:cNvSpPr/>
          <p:nvPr/>
        </p:nvSpPr>
        <p:spPr>
          <a:xfrm>
            <a:off x="1541929" y="1674906"/>
            <a:ext cx="4894730" cy="1113118"/>
          </a:xfrm>
          <a:custGeom>
            <a:avLst/>
            <a:gdLst>
              <a:gd name="connsiteX0" fmla="*/ 0 w 4894730"/>
              <a:gd name="connsiteY0" fmla="*/ 1086223 h 1113118"/>
              <a:gd name="connsiteX1" fmla="*/ 1290918 w 4894730"/>
              <a:gd name="connsiteY1" fmla="*/ 135965 h 1113118"/>
              <a:gd name="connsiteX2" fmla="*/ 2832847 w 4894730"/>
              <a:gd name="connsiteY2" fmla="*/ 270435 h 1113118"/>
              <a:gd name="connsiteX3" fmla="*/ 4894730 w 4894730"/>
              <a:gd name="connsiteY3" fmla="*/ 1113118 h 111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1113118">
                <a:moveTo>
                  <a:pt x="0" y="1086223"/>
                </a:moveTo>
                <a:cubicBezTo>
                  <a:pt x="409388" y="679076"/>
                  <a:pt x="818777" y="271930"/>
                  <a:pt x="1290918" y="135965"/>
                </a:cubicBezTo>
                <a:cubicBezTo>
                  <a:pt x="1763059" y="0"/>
                  <a:pt x="2232212" y="107576"/>
                  <a:pt x="2832847" y="270435"/>
                </a:cubicBezTo>
                <a:cubicBezTo>
                  <a:pt x="3433482" y="433294"/>
                  <a:pt x="4164106" y="773206"/>
                  <a:pt x="4894730" y="1113118"/>
                </a:cubicBez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TextBox 45"/>
          <p:cNvSpPr txBox="1"/>
          <p:nvPr/>
        </p:nvSpPr>
        <p:spPr>
          <a:xfrm>
            <a:off x="2699792" y="692696"/>
            <a:ext cx="227498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เปลี่ยนเครื่องหมายให้</a:t>
            </a:r>
          </a:p>
          <a:p>
            <a:r>
              <a:rPr lang="th-TH" dirty="0" smtClean="0"/>
              <a:t>เป็น ตรรกะ ตรงข้าม</a:t>
            </a:r>
            <a:endParaRPr lang="th-TH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1988840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th-TH" dirty="0"/>
          </a:p>
        </p:txBody>
      </p:sp>
      <p:sp>
        <p:nvSpPr>
          <p:cNvPr id="50" name="Rectangle 49"/>
          <p:cNvSpPr/>
          <p:nvPr/>
        </p:nvSpPr>
        <p:spPr>
          <a:xfrm>
            <a:off x="395536" y="2492896"/>
            <a:ext cx="1944216" cy="223224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reeform 51"/>
          <p:cNvSpPr/>
          <p:nvPr/>
        </p:nvSpPr>
        <p:spPr>
          <a:xfrm>
            <a:off x="23906" y="2277035"/>
            <a:ext cx="334682" cy="815789"/>
          </a:xfrm>
          <a:custGeom>
            <a:avLst/>
            <a:gdLst>
              <a:gd name="connsiteX0" fmla="*/ 101600 w 334682"/>
              <a:gd name="connsiteY0" fmla="*/ 0 h 815789"/>
              <a:gd name="connsiteX1" fmla="*/ 38847 w 334682"/>
              <a:gd name="connsiteY1" fmla="*/ 609600 h 815789"/>
              <a:gd name="connsiteX2" fmla="*/ 334682 w 334682"/>
              <a:gd name="connsiteY2" fmla="*/ 815789 h 815789"/>
              <a:gd name="connsiteX3" fmla="*/ 334682 w 334682"/>
              <a:gd name="connsiteY3" fmla="*/ 815789 h 81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682" h="815789">
                <a:moveTo>
                  <a:pt x="101600" y="0"/>
                </a:moveTo>
                <a:cubicBezTo>
                  <a:pt x="50800" y="236817"/>
                  <a:pt x="0" y="473635"/>
                  <a:pt x="38847" y="609600"/>
                </a:cubicBezTo>
                <a:cubicBezTo>
                  <a:pt x="77694" y="745565"/>
                  <a:pt x="334682" y="815789"/>
                  <a:pt x="334682" y="815789"/>
                </a:cubicBezTo>
                <a:lnTo>
                  <a:pt x="334682" y="815789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/>
      <p:bldP spid="77" grpId="0" animBg="1"/>
      <p:bldP spid="44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ตรรกะตรงข้าม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5656" y="1268760"/>
          <a:ext cx="6096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เครื่องหมาย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ตรรกะ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th-TH" baseline="0" dirty="0" smtClean="0"/>
                        <a:t>ตรงข้าม</a:t>
                      </a:r>
                      <a:r>
                        <a:rPr lang="en-US" baseline="0" dirty="0" smtClean="0"/>
                        <a:t>”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&gt;=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&gt;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&lt;=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!=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==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th-TH" dirty="0" smtClean="0"/>
              <a:t>ไม่มี </a:t>
            </a:r>
            <a:r>
              <a:rPr lang="en-US" dirty="0" smtClean="0"/>
              <a:t>else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51235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คำสั่ง</a:t>
            </a:r>
            <a:r>
              <a:rPr lang="en-US" dirty="0" smtClean="0"/>
              <a:t> if </a:t>
            </a:r>
            <a:r>
              <a:rPr lang="th-TH" dirty="0" smtClean="0"/>
              <a:t>ไม่จำเป็น ต้องมี ส่วน </a:t>
            </a:r>
            <a:r>
              <a:rPr lang="en-US" dirty="0" smtClean="0"/>
              <a:t>else </a:t>
            </a:r>
            <a:r>
              <a:rPr lang="th-TH" dirty="0" smtClean="0"/>
              <a:t>ก็ได้ </a:t>
            </a:r>
          </a:p>
          <a:p>
            <a:r>
              <a:rPr lang="th-TH" dirty="0" smtClean="0"/>
              <a:t>ตัวอย่าง</a:t>
            </a:r>
          </a:p>
          <a:p>
            <a:r>
              <a:rPr lang="th-TH" dirty="0" smtClean="0"/>
              <a:t>   อ่านเลขเข้ามา</a:t>
            </a:r>
          </a:p>
          <a:p>
            <a:r>
              <a:rPr lang="th-TH" dirty="0" smtClean="0"/>
              <a:t>   ถ้าเลขเป็นลบให้แสดงส่าเป็นลบ และจบโปรแกรม</a:t>
            </a:r>
          </a:p>
          <a:p>
            <a:r>
              <a:rPr lang="th-TH" dirty="0" smtClean="0"/>
              <a:t>   ถ้าไม่เป็นลบ แสดงค่ารากที่สอง</a:t>
            </a:r>
            <a:endParaRPr lang="th-TH" dirty="0"/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755576" y="4132530"/>
            <a:ext cx="6120680" cy="203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</a:t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n=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"enter a number: "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n&lt;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"n is less than 0"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exit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"square root of"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,n,</a:t>
            </a: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"is"</a:t>
            </a:r>
            <a:r>
              <a:rPr kumimoji="0" lang="th-TH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,math.sqrt(n))</a:t>
            </a:r>
            <a:endParaRPr kumimoji="0" 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450912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คำสั่ง จบโปรแกม</a:t>
            </a:r>
            <a:endParaRPr lang="th-TH" dirty="0"/>
          </a:p>
        </p:txBody>
      </p:sp>
      <p:sp>
        <p:nvSpPr>
          <p:cNvPr id="9" name="Rectangle 8"/>
          <p:cNvSpPr/>
          <p:nvPr/>
        </p:nvSpPr>
        <p:spPr>
          <a:xfrm>
            <a:off x="1331640" y="5301208"/>
            <a:ext cx="1008112" cy="28803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9"/>
          <p:cNvSpPr/>
          <p:nvPr/>
        </p:nvSpPr>
        <p:spPr>
          <a:xfrm>
            <a:off x="2456329" y="4876800"/>
            <a:ext cx="3281083" cy="751541"/>
          </a:xfrm>
          <a:custGeom>
            <a:avLst/>
            <a:gdLst>
              <a:gd name="connsiteX0" fmla="*/ 3281083 w 3281083"/>
              <a:gd name="connsiteY0" fmla="*/ 0 h 751541"/>
              <a:gd name="connsiteX1" fmla="*/ 2178424 w 3281083"/>
              <a:gd name="connsiteY1" fmla="*/ 645459 h 751541"/>
              <a:gd name="connsiteX2" fmla="*/ 0 w 3281083"/>
              <a:gd name="connsiteY2" fmla="*/ 636494 h 75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1083" h="751541">
                <a:moveTo>
                  <a:pt x="3281083" y="0"/>
                </a:moveTo>
                <a:cubicBezTo>
                  <a:pt x="3003177" y="269688"/>
                  <a:pt x="2725271" y="539377"/>
                  <a:pt x="2178424" y="645459"/>
                </a:cubicBezTo>
                <a:cubicBezTo>
                  <a:pt x="1631577" y="751541"/>
                  <a:pt x="815788" y="694017"/>
                  <a:pt x="0" y="636494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5292080" y="1484784"/>
            <a:ext cx="164019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แต่จะไม่เขียน</a:t>
            </a:r>
          </a:p>
          <a:p>
            <a:r>
              <a:rPr lang="th-TH" dirty="0" smtClean="0"/>
              <a:t> </a:t>
            </a:r>
            <a:r>
              <a:rPr lang="en-US" dirty="0" smtClean="0"/>
              <a:t>if </a:t>
            </a:r>
            <a:r>
              <a:rPr lang="th-TH" dirty="0" smtClean="0"/>
              <a:t>เงื่อนไข </a:t>
            </a:r>
            <a:r>
              <a:rPr lang="en-US" dirty="0" smtClean="0"/>
              <a:t>: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 </a:t>
            </a:r>
            <a:r>
              <a:rPr lang="th-TH" dirty="0" smtClean="0"/>
              <a:t>การทำงาน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6948264" y="1484784"/>
            <a:ext cx="2108269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dirty="0" smtClean="0"/>
              <a:t>จะเขียนเป็น</a:t>
            </a:r>
          </a:p>
          <a:p>
            <a:r>
              <a:rPr lang="th-TH" dirty="0" smtClean="0"/>
              <a:t> </a:t>
            </a:r>
            <a:r>
              <a:rPr lang="en-US" dirty="0" smtClean="0"/>
              <a:t>if not(</a:t>
            </a:r>
            <a:r>
              <a:rPr lang="th-TH" dirty="0" smtClean="0"/>
              <a:t>เงื่อนไข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th-TH" dirty="0" smtClean="0"/>
              <a:t>การทำงาน</a:t>
            </a:r>
          </a:p>
        </p:txBody>
      </p:sp>
      <p:sp>
        <p:nvSpPr>
          <p:cNvPr id="16" name="Multiply 15"/>
          <p:cNvSpPr/>
          <p:nvPr/>
        </p:nvSpPr>
        <p:spPr>
          <a:xfrm>
            <a:off x="5076056" y="1556792"/>
            <a:ext cx="2160240" cy="1800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4" grpId="0" animBg="1"/>
      <p:bldP spid="14" grpId="1" animBg="1"/>
      <p:bldP spid="15" grpId="0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th-TH" dirty="0" smtClean="0"/>
              <a:t>ใน </a:t>
            </a:r>
            <a:r>
              <a:rPr lang="en-US" dirty="0" smtClean="0"/>
              <a:t>if, if </a:t>
            </a:r>
            <a:r>
              <a:rPr lang="th-TH" dirty="0" smtClean="0"/>
              <a:t>ใน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357298"/>
            <a:ext cx="7681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บางครั้งต้องตรวจสอบ เงื่อนไข เป็น ลำดับ ต่อเนื่องกัน จำเป็นต้องมี </a:t>
            </a:r>
            <a:r>
              <a:rPr lang="en-US" dirty="0" smtClean="0"/>
              <a:t>if </a:t>
            </a:r>
            <a:r>
              <a:rPr lang="th-TH" dirty="0" smtClean="0"/>
              <a:t>ภายใน </a:t>
            </a:r>
            <a:endParaRPr lang="en-US" dirty="0" smtClean="0"/>
          </a:p>
          <a:p>
            <a:r>
              <a:rPr lang="th-TH" dirty="0" smtClean="0"/>
              <a:t>ส่วน </a:t>
            </a:r>
            <a:r>
              <a:rPr lang="en-US" dirty="0" smtClean="0"/>
              <a:t>if</a:t>
            </a:r>
            <a:r>
              <a:rPr lang="th-TH" dirty="0" smtClean="0"/>
              <a:t> หรือ ภายในส่วน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285992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ตัวอย่าง การตัดเกรด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00364" y="3143248"/>
          <a:ext cx="354103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7"/>
                <a:gridCol w="16357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ช่วงคะแนน</a:t>
                      </a:r>
                      <a:r>
                        <a:rPr lang="en-US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เกรด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r>
                        <a:rPr lang="th-TH" dirty="0" smtClean="0"/>
                        <a:t>≥</a:t>
                      </a:r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70≤s&lt;80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60≤s&lt;70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50≤s&lt;60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S&lt;50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013604" y="620688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/>
              <a:t>start</a:t>
            </a:r>
            <a:endParaRPr lang="th-TH" sz="1600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906670" y="1124744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s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20004" y="877863"/>
            <a:ext cx="1" cy="283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750067" y="1714488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s≥80</a:t>
            </a:r>
            <a:endParaRPr lang="th-TH" sz="2000" dirty="0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750067" y="2666995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s≥70</a:t>
            </a:r>
            <a:endParaRPr lang="th-TH" sz="2000" dirty="0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750067" y="3619502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s≥60</a:t>
            </a:r>
            <a:endParaRPr lang="th-TH" sz="2000" dirty="0"/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750067" y="4572008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s≥50</a:t>
            </a:r>
            <a:endParaRPr lang="th-TH" sz="20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rot="5400000">
            <a:off x="1304142" y="1598625"/>
            <a:ext cx="226216" cy="55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 rot="5400000">
            <a:off x="1262278" y="2514777"/>
            <a:ext cx="30443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262278" y="3467284"/>
            <a:ext cx="30443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rot="5400000">
            <a:off x="1262278" y="4419791"/>
            <a:ext cx="304434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857224" y="550070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“F”</a:t>
            </a:r>
            <a:endParaRPr lang="en-US" sz="2000" dirty="0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000100" y="6286520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stop</a:t>
            </a:r>
            <a:endParaRPr lang="th-TH" sz="2000" dirty="0"/>
          </a:p>
        </p:txBody>
      </p:sp>
      <p:cxnSp>
        <p:nvCxnSpPr>
          <p:cNvPr id="21" name="Straight Arrow Connector 20"/>
          <p:cNvCxnSpPr>
            <a:stCxn id="9" idx="2"/>
            <a:endCxn id="18" idx="0"/>
          </p:cNvCxnSpPr>
          <p:nvPr/>
        </p:nvCxnSpPr>
        <p:spPr>
          <a:xfrm rot="5400000">
            <a:off x="1271075" y="5357282"/>
            <a:ext cx="280622" cy="621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rot="5400000">
            <a:off x="1229790" y="6108032"/>
            <a:ext cx="355653" cy="13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2357422" y="182344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“A”</a:t>
            </a:r>
            <a:endParaRPr lang="en-US" sz="2000" dirty="0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2357422" y="2775949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“B”</a:t>
            </a:r>
            <a:endParaRPr lang="en-US" sz="2000" dirty="0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357422" y="3728456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“C”</a:t>
            </a:r>
            <a:endParaRPr lang="en-US" sz="2000" dirty="0"/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2357422" y="468096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“D”</a:t>
            </a:r>
            <a:endParaRPr lang="en-US" sz="2000" dirty="0"/>
          </a:p>
        </p:txBody>
      </p:sp>
      <p:cxnSp>
        <p:nvCxnSpPr>
          <p:cNvPr id="29" name="Straight Arrow Connector 28"/>
          <p:cNvCxnSpPr>
            <a:stCxn id="6" idx="3"/>
            <a:endCxn id="24" idx="1"/>
          </p:cNvCxnSpPr>
          <p:nvPr/>
        </p:nvCxnSpPr>
        <p:spPr>
          <a:xfrm>
            <a:off x="2078923" y="2038524"/>
            <a:ext cx="27849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Straight Arrow Connector 30"/>
          <p:cNvCxnSpPr>
            <a:stCxn id="7" idx="3"/>
            <a:endCxn id="25" idx="1"/>
          </p:cNvCxnSpPr>
          <p:nvPr/>
        </p:nvCxnSpPr>
        <p:spPr>
          <a:xfrm>
            <a:off x="2078923" y="2991031"/>
            <a:ext cx="27849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Straight Arrow Connector 32"/>
          <p:cNvCxnSpPr>
            <a:stCxn id="8" idx="3"/>
            <a:endCxn id="26" idx="1"/>
          </p:cNvCxnSpPr>
          <p:nvPr/>
        </p:nvCxnSpPr>
        <p:spPr>
          <a:xfrm>
            <a:off x="2078923" y="3943538"/>
            <a:ext cx="27849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Straight Arrow Connector 34"/>
          <p:cNvCxnSpPr>
            <a:stCxn id="9" idx="3"/>
            <a:endCxn id="27" idx="1"/>
          </p:cNvCxnSpPr>
          <p:nvPr/>
        </p:nvCxnSpPr>
        <p:spPr>
          <a:xfrm>
            <a:off x="2078923" y="4896044"/>
            <a:ext cx="27849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Elbow Connector 36"/>
          <p:cNvCxnSpPr>
            <a:stCxn id="24" idx="3"/>
            <a:endCxn id="19" idx="3"/>
          </p:cNvCxnSpPr>
          <p:nvPr/>
        </p:nvCxnSpPr>
        <p:spPr>
          <a:xfrm flipH="1">
            <a:off x="1813807" y="2038525"/>
            <a:ext cx="1645721" cy="4376579"/>
          </a:xfrm>
          <a:prstGeom prst="bentConnector3">
            <a:avLst>
              <a:gd name="adj1" fmla="val -3023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40"/>
          <p:cNvCxnSpPr>
            <a:stCxn id="25" idx="3"/>
          </p:cNvCxnSpPr>
          <p:nvPr/>
        </p:nvCxnSpPr>
        <p:spPr>
          <a:xfrm>
            <a:off x="3459528" y="2991032"/>
            <a:ext cx="469530" cy="93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" name="Straight Arrow Connector 42"/>
          <p:cNvCxnSpPr>
            <a:stCxn id="26" idx="3"/>
          </p:cNvCxnSpPr>
          <p:nvPr/>
        </p:nvCxnSpPr>
        <p:spPr>
          <a:xfrm flipV="1">
            <a:off x="3459528" y="3929066"/>
            <a:ext cx="469530" cy="1447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27" idx="3"/>
          </p:cNvCxnSpPr>
          <p:nvPr/>
        </p:nvCxnSpPr>
        <p:spPr>
          <a:xfrm>
            <a:off x="3459528" y="4896045"/>
            <a:ext cx="469530" cy="3315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8" name="TextBox 47"/>
          <p:cNvSpPr txBox="1"/>
          <p:nvPr/>
        </p:nvSpPr>
        <p:spPr>
          <a:xfrm>
            <a:off x="1928794" y="157161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000232" y="2500306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1928794" y="3429000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928794" y="4500570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500166" y="2357430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00166" y="3286124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500166" y="428625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500166" y="5143512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286248" y="142852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s=float(input("</a:t>
            </a:r>
            <a:r>
              <a:rPr lang="th-TH" dirty="0" smtClean="0"/>
              <a:t>ใส่คะแนน: </a:t>
            </a:r>
            <a:r>
              <a:rPr lang="en-US" dirty="0" smtClean="0"/>
              <a:t>"))</a:t>
            </a:r>
            <a:endParaRPr lang="th-TH" dirty="0" smtClean="0"/>
          </a:p>
          <a:p>
            <a:r>
              <a:rPr lang="en-US" dirty="0" smtClean="0"/>
              <a:t>if s&gt;=80:</a:t>
            </a:r>
          </a:p>
          <a:p>
            <a:r>
              <a:rPr lang="en-US" dirty="0" smtClean="0"/>
              <a:t>    print("A")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if s&gt;=70:</a:t>
            </a:r>
          </a:p>
          <a:p>
            <a:r>
              <a:rPr lang="en-US" dirty="0" smtClean="0"/>
              <a:t>        print("B")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if s&gt;=60:</a:t>
            </a:r>
          </a:p>
          <a:p>
            <a:r>
              <a:rPr lang="en-US" dirty="0" smtClean="0"/>
              <a:t>            print("C")</a:t>
            </a:r>
          </a:p>
          <a:p>
            <a:r>
              <a:rPr lang="en-US" dirty="0" smtClean="0"/>
              <a:t>        else:</a:t>
            </a:r>
          </a:p>
          <a:p>
            <a:r>
              <a:rPr lang="en-US" dirty="0" smtClean="0"/>
              <a:t>            if s&gt;=50:</a:t>
            </a:r>
          </a:p>
          <a:p>
            <a:r>
              <a:rPr lang="en-US" dirty="0" smtClean="0"/>
              <a:t>                print("D")</a:t>
            </a:r>
          </a:p>
          <a:p>
            <a:r>
              <a:rPr lang="en-US" dirty="0" smtClean="0"/>
              <a:t>            else:</a:t>
            </a:r>
          </a:p>
          <a:p>
            <a:r>
              <a:rPr lang="en-US" dirty="0" smtClean="0"/>
              <a:t>                print("F")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572000" y="1916832"/>
            <a:ext cx="2952328" cy="4392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/>
          <p:cNvSpPr/>
          <p:nvPr/>
        </p:nvSpPr>
        <p:spPr>
          <a:xfrm>
            <a:off x="4932040" y="3140968"/>
            <a:ext cx="2304256" cy="3024336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Rectangle 39"/>
          <p:cNvSpPr/>
          <p:nvPr/>
        </p:nvSpPr>
        <p:spPr>
          <a:xfrm>
            <a:off x="5084440" y="4437112"/>
            <a:ext cx="2079848" cy="1656184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err="1" smtClean="0"/>
              <a:t>elif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412776"/>
            <a:ext cx="6617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คำสั่ง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th-TH" dirty="0" smtClean="0"/>
              <a:t>ใช้กับการตรวจสอบเงื่อนไข หลายๆอัน อาจมองว่าเป็น </a:t>
            </a:r>
            <a:endParaRPr lang="en-US" dirty="0" smtClean="0"/>
          </a:p>
          <a:p>
            <a:r>
              <a:rPr lang="en-US" dirty="0" smtClean="0"/>
              <a:t>else if </a:t>
            </a:r>
            <a:r>
              <a:rPr lang="th-TH" dirty="0" smtClean="0"/>
              <a:t>แบบสั้น</a:t>
            </a:r>
            <a:endParaRPr lang="th-TH" dirty="0"/>
          </a:p>
        </p:txBody>
      </p:sp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971600" y="2996952"/>
            <a:ext cx="47880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if expression</a:t>
            </a:r>
            <a:r>
              <a:rPr lang="en-US" sz="2000" dirty="0" smtClean="0">
                <a:latin typeface="Arial" pitchFamily="34" charset="0"/>
                <a:cs typeface="Angsana New" pitchFamily="18" charset="-34"/>
              </a:rPr>
              <a:t>1:</a:t>
            </a:r>
            <a:endParaRPr lang="th-TH" sz="2000" dirty="0" smtClean="0">
              <a:latin typeface="Arial" pitchFamily="34" charset="0"/>
              <a:cs typeface="Angsana New" pitchFamily="18" charset="-34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latin typeface="Arial" pitchFamily="34" charset="0"/>
                <a:cs typeface="Angsana New" pitchFamily="18" charset="-34"/>
              </a:rPr>
              <a:t>   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statement(s)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elif expression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2: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latin typeface="Arial" pitchFamily="34" charset="0"/>
                <a:cs typeface="Angsana New" pitchFamily="18" charset="-34"/>
              </a:rPr>
              <a:t>   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statement(s)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elif expression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3: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latin typeface="Arial" pitchFamily="34" charset="0"/>
                <a:cs typeface="Angsana New" pitchFamily="18" charset="-34"/>
              </a:rPr>
              <a:t>    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statement(s)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else: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000" dirty="0" smtClean="0">
                <a:latin typeface="Arial" pitchFamily="34" charset="0"/>
                <a:cs typeface="Angsana New" pitchFamily="18" charset="-34"/>
              </a:rPr>
              <a:t>   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statement(s)</a:t>
            </a:r>
            <a:r>
              <a:rPr kumimoji="0" 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ngsana New" pitchFamily="18" charset="-34"/>
              </a:rPr>
              <a:t> </a:t>
            </a:r>
            <a:endParaRPr kumimoji="0" lang="th-TH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420888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รูปแบบ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299695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อาจมีมากกว่า 3 </a:t>
            </a:r>
            <a:r>
              <a:rPr lang="en-US" dirty="0" smtClean="0"/>
              <a:t>expression </a:t>
            </a:r>
            <a:r>
              <a:rPr lang="th-TH" dirty="0" smtClean="0"/>
              <a:t>ได้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ตัวอย่างการตัดเกรดโดยใช้ 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84" y="128586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s=float(input("</a:t>
            </a:r>
            <a:r>
              <a:rPr lang="th-TH" dirty="0" smtClean="0"/>
              <a:t>ใส่คะแนน: </a:t>
            </a:r>
            <a:r>
              <a:rPr lang="en-US" dirty="0" smtClean="0"/>
              <a:t>"))</a:t>
            </a:r>
            <a:endParaRPr lang="th-TH" dirty="0" smtClean="0"/>
          </a:p>
          <a:p>
            <a:r>
              <a:rPr lang="en-US" dirty="0" smtClean="0"/>
              <a:t>if s&gt;=80:</a:t>
            </a:r>
          </a:p>
          <a:p>
            <a:r>
              <a:rPr lang="en-US" dirty="0" smtClean="0"/>
              <a:t>    print("A")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s&gt;=70:</a:t>
            </a:r>
          </a:p>
          <a:p>
            <a:r>
              <a:rPr lang="en-US" dirty="0" smtClean="0"/>
              <a:t>    print("B")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s&gt;=60:</a:t>
            </a:r>
          </a:p>
          <a:p>
            <a:r>
              <a:rPr lang="en-US" dirty="0" smtClean="0"/>
              <a:t>    print("C")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s&gt;=50:</a:t>
            </a:r>
          </a:p>
          <a:p>
            <a:r>
              <a:rPr lang="en-US" dirty="0" smtClean="0"/>
              <a:t>    print("D")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print("F")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133350" y="993775"/>
            <a:ext cx="5233988" cy="5583238"/>
            <a:chOff x="132732" y="993776"/>
            <a:chExt cx="5234602" cy="5584005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32732" y="993776"/>
              <a:ext cx="5234602" cy="5199534"/>
              <a:chOff x="443527" y="993775"/>
              <a:chExt cx="3554412" cy="3530600"/>
            </a:xfrm>
          </p:grpSpPr>
          <p:sp>
            <p:nvSpPr>
              <p:cNvPr id="6" name="AutoShape 3"/>
              <p:cNvSpPr>
                <a:spLocks noChangeArrowheads="1"/>
              </p:cNvSpPr>
              <p:nvPr/>
            </p:nvSpPr>
            <p:spPr bwMode="auto">
              <a:xfrm>
                <a:off x="1889225" y="993775"/>
                <a:ext cx="663015" cy="257665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0" rIns="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start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cxnSp>
            <p:nvCxnSpPr>
              <p:cNvPr id="7" name="AutoShape 4"/>
              <p:cNvCxnSpPr>
                <a:cxnSpLocks noChangeShapeType="1"/>
                <a:stCxn id="6" idx="2"/>
                <a:endCxn id="11" idx="0"/>
              </p:cNvCxnSpPr>
              <p:nvPr/>
            </p:nvCxnSpPr>
            <p:spPr bwMode="auto">
              <a:xfrm>
                <a:off x="2221527" y="1250950"/>
                <a:ext cx="0" cy="1539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2613639" y="1744663"/>
                <a:ext cx="420688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1786808" y="1795878"/>
                <a:ext cx="870006" cy="380568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m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&lt; 3?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cxnSp>
            <p:nvCxnSpPr>
              <p:cNvPr id="10" name="AutoShape 7"/>
              <p:cNvCxnSpPr>
                <a:cxnSpLocks noChangeShapeType="1"/>
                <a:stCxn id="9" idx="3"/>
                <a:endCxn id="13" idx="0"/>
              </p:cNvCxnSpPr>
              <p:nvPr/>
            </p:nvCxnSpPr>
            <p:spPr bwMode="auto">
              <a:xfrm>
                <a:off x="2656502" y="1985963"/>
                <a:ext cx="471487" cy="122237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1928036" y="1379733"/>
                <a:ext cx="585394" cy="263055"/>
              </a:xfrm>
              <a:prstGeom prst="flowChartManualInpu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d</a:t>
                </a:r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  <a:ea typeface="Angsana New" pitchFamily="18" charset="-34"/>
                    <a:cs typeface="Cordia New" pitchFamily="34" charset="-34"/>
                  </a:rPr>
                  <a:t>,</a:t>
                </a:r>
                <a:r>
                  <a:rPr lang="th-TH" sz="2000" i="1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m, y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cxnSp>
            <p:nvCxnSpPr>
              <p:cNvPr id="12" name="AutoShape 9"/>
              <p:cNvCxnSpPr>
                <a:cxnSpLocks noChangeShapeType="1"/>
                <a:stCxn id="11" idx="2"/>
                <a:endCxn id="9" idx="0"/>
              </p:cNvCxnSpPr>
              <p:nvPr/>
            </p:nvCxnSpPr>
            <p:spPr bwMode="auto">
              <a:xfrm>
                <a:off x="2221527" y="1643063"/>
                <a:ext cx="0" cy="1524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2681610" y="2108526"/>
                <a:ext cx="892646" cy="426926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 m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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m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+ 12</a:t>
                </a:r>
              </a:p>
              <a:p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 y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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y – 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1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auto">
              <a:xfrm>
                <a:off x="443527" y="2720885"/>
                <a:ext cx="3554412" cy="462504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 c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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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y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/ 100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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, 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k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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y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% 100</a:t>
                </a:r>
              </a:p>
              <a:p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 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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(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d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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26(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m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+1)/10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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k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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k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/ 4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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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c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/ 4</a:t>
                </a:r>
                <a:r>
                  <a:rPr lang="en-US" sz="1800">
                    <a:solidFill>
                      <a:srgbClr val="000000"/>
                    </a:solidFill>
                    <a:latin typeface="Cordia New" pitchFamily="34" charset="-34"/>
                    <a:ea typeface="Angsana New" pitchFamily="18" charset="-34"/>
                    <a:cs typeface="Cordia New" pitchFamily="34" charset="-34"/>
                    <a:sym typeface="Symbol" pitchFamily="18" charset="2"/>
                  </a:rPr>
                  <a:t>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+ 5</a:t>
                </a: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c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) % 7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cxnSp>
            <p:nvCxnSpPr>
              <p:cNvPr id="15" name="AutoShape 12"/>
              <p:cNvCxnSpPr>
                <a:cxnSpLocks noChangeShapeType="1"/>
                <a:stCxn id="9" idx="2"/>
                <a:endCxn id="14" idx="0"/>
              </p:cNvCxnSpPr>
              <p:nvPr/>
            </p:nvCxnSpPr>
            <p:spPr bwMode="auto">
              <a:xfrm flipH="1">
                <a:off x="2219939" y="2176463"/>
                <a:ext cx="1588" cy="54451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  <a:stCxn id="13" idx="2"/>
                <a:endCxn id="14" idx="0"/>
              </p:cNvCxnSpPr>
              <p:nvPr/>
            </p:nvCxnSpPr>
            <p:spPr bwMode="auto">
              <a:xfrm rot="5400000">
                <a:off x="2581095" y="2174082"/>
                <a:ext cx="185737" cy="908050"/>
              </a:xfrm>
              <a:prstGeom prst="bentConnector3">
                <a:avLst>
                  <a:gd name="adj1" fmla="val 4982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804014" y="2116138"/>
                <a:ext cx="471488" cy="269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grpSp>
            <p:nvGrpSpPr>
              <p:cNvPr id="18" name="Group 15"/>
              <p:cNvGrpSpPr>
                <a:grpSpLocks/>
              </p:cNvGrpSpPr>
              <p:nvPr/>
            </p:nvGrpSpPr>
            <p:grpSpPr bwMode="auto">
              <a:xfrm>
                <a:off x="1794489" y="3382963"/>
                <a:ext cx="1844675" cy="598487"/>
                <a:chOff x="5165" y="6782"/>
                <a:chExt cx="2905" cy="943"/>
              </a:xfrm>
            </p:grpSpPr>
            <p:sp>
              <p:nvSpPr>
                <p:cNvPr id="28" name="AutoShape 16"/>
                <p:cNvSpPr>
                  <a:spLocks noChangeArrowheads="1"/>
                </p:cNvSpPr>
                <p:nvPr/>
              </p:nvSpPr>
              <p:spPr bwMode="auto">
                <a:xfrm>
                  <a:off x="6827" y="6965"/>
                  <a:ext cx="1243" cy="408"/>
                </a:xfrm>
                <a:prstGeom prst="flowChartDisp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lg" len="med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18000" rIns="0" bIns="18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th-TH" sz="2400">
                      <a:solidFill>
                        <a:srgbClr val="000000"/>
                      </a:solidFill>
                      <a:latin typeface="Browallia New" pitchFamily="34" charset="-34"/>
                      <a:ea typeface="Angsana New" pitchFamily="18" charset="-34"/>
                      <a:cs typeface="Browallia New" pitchFamily="34" charset="-34"/>
                    </a:rPr>
                    <a:t>เสาร์</a:t>
                  </a:r>
                  <a:endParaRPr lang="th-TH" sz="4400">
                    <a:ea typeface="Angsana New" pitchFamily="18" charset="-34"/>
                    <a:cs typeface="Browallia New" pitchFamily="34" charset="-34"/>
                  </a:endParaRPr>
                </a:p>
              </p:txBody>
            </p:sp>
            <p:sp>
              <p:nvSpPr>
                <p:cNvPr id="29" name="AutoShape 17"/>
                <p:cNvSpPr>
                  <a:spLocks noChangeArrowheads="1"/>
                </p:cNvSpPr>
                <p:nvPr/>
              </p:nvSpPr>
              <p:spPr bwMode="auto">
                <a:xfrm>
                  <a:off x="5166" y="6879"/>
                  <a:ext cx="1367" cy="55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lg" len="med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18000" rIns="0" bIns="18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800" i="1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w</a:t>
                  </a: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 = </a:t>
                  </a:r>
                  <a:r>
                    <a:rPr lang="en-US" sz="1800">
                      <a:solidFill>
                        <a:srgbClr val="000000"/>
                      </a:solidFill>
                      <a:latin typeface="Times New Roman" pitchFamily="18" charset="0"/>
                      <a:ea typeface="Angsana New" pitchFamily="18" charset="-34"/>
                      <a:cs typeface="Cordia New" pitchFamily="34" charset="-34"/>
                    </a:rPr>
                    <a:t>0</a:t>
                  </a: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?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auto">
                <a:xfrm>
                  <a:off x="5850" y="742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9"/>
                <p:cNvSpPr>
                  <a:spLocks/>
                </p:cNvSpPr>
                <p:nvPr/>
              </p:nvSpPr>
              <p:spPr bwMode="auto">
                <a:xfrm>
                  <a:off x="5850" y="7380"/>
                  <a:ext cx="1605" cy="150"/>
                </a:xfrm>
                <a:custGeom>
                  <a:avLst/>
                  <a:gdLst>
                    <a:gd name="T0" fmla="*/ 6070 w 1230"/>
                    <a:gd name="T1" fmla="*/ 0 h 135"/>
                    <a:gd name="T2" fmla="*/ 6070 w 1230"/>
                    <a:gd name="T3" fmla="*/ 256 h 135"/>
                    <a:gd name="T4" fmla="*/ 0 w 1230"/>
                    <a:gd name="T5" fmla="*/ 256 h 135"/>
                    <a:gd name="T6" fmla="*/ 0 60000 65536"/>
                    <a:gd name="T7" fmla="*/ 0 60000 65536"/>
                    <a:gd name="T8" fmla="*/ 0 60000 65536"/>
                    <a:gd name="T9" fmla="*/ 0 w 1230"/>
                    <a:gd name="T10" fmla="*/ 0 h 135"/>
                    <a:gd name="T11" fmla="*/ 1230 w 1230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0" h="135">
                      <a:moveTo>
                        <a:pt x="1230" y="0"/>
                      </a:moveTo>
                      <a:lnTo>
                        <a:pt x="1230" y="135"/>
                      </a:lnTo>
                      <a:lnTo>
                        <a:pt x="0" y="13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auto">
                <a:xfrm>
                  <a:off x="6525" y="7155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290" y="6782"/>
                  <a:ext cx="662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/>
                <a:lstStyle>
                  <a:lvl1pPr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9pPr>
                </a:lstStyle>
                <a:p>
                  <a:pPr>
                    <a:spcAft>
                      <a:spcPts val="100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true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  <p:sp>
              <p:nvSpPr>
                <p:cNvPr id="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165" y="7292"/>
                  <a:ext cx="742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/>
                <a:lstStyle>
                  <a:lvl1pPr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9pPr>
                </a:lstStyle>
                <a:p>
                  <a:pPr>
                    <a:spcAft>
                      <a:spcPts val="100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false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</p:grpSp>
          <p:grpSp>
            <p:nvGrpSpPr>
              <p:cNvPr id="19" name="Group 23"/>
              <p:cNvGrpSpPr>
                <a:grpSpLocks/>
              </p:cNvGrpSpPr>
              <p:nvPr/>
            </p:nvGrpSpPr>
            <p:grpSpPr bwMode="auto">
              <a:xfrm>
                <a:off x="1794489" y="3925888"/>
                <a:ext cx="1844675" cy="598487"/>
                <a:chOff x="5165" y="6782"/>
                <a:chExt cx="2905" cy="943"/>
              </a:xfrm>
            </p:grpSpPr>
            <p:sp>
              <p:nvSpPr>
                <p:cNvPr id="21" name="AutoShape 24"/>
                <p:cNvSpPr>
                  <a:spLocks noChangeArrowheads="1"/>
                </p:cNvSpPr>
                <p:nvPr/>
              </p:nvSpPr>
              <p:spPr bwMode="auto">
                <a:xfrm>
                  <a:off x="6827" y="6966"/>
                  <a:ext cx="1243" cy="408"/>
                </a:xfrm>
                <a:prstGeom prst="flowChartDisplay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lg" len="med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18000" rIns="0" bIns="18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th-TH" sz="2400">
                      <a:solidFill>
                        <a:srgbClr val="000000"/>
                      </a:solidFill>
                      <a:latin typeface="Browallia New" pitchFamily="34" charset="-34"/>
                      <a:ea typeface="Angsana New" pitchFamily="18" charset="-34"/>
                      <a:cs typeface="Browallia New" pitchFamily="34" charset="-34"/>
                    </a:rPr>
                    <a:t>อาทิตย์</a:t>
                  </a:r>
                  <a:endParaRPr lang="th-TH" sz="4400">
                    <a:ea typeface="Angsana New" pitchFamily="18" charset="-34"/>
                    <a:cs typeface="Browallia New" pitchFamily="34" charset="-34"/>
                  </a:endParaRPr>
                </a:p>
              </p:txBody>
            </p:sp>
            <p:sp>
              <p:nvSpPr>
                <p:cNvPr id="22" name="AutoShape 25"/>
                <p:cNvSpPr>
                  <a:spLocks noChangeArrowheads="1"/>
                </p:cNvSpPr>
                <p:nvPr/>
              </p:nvSpPr>
              <p:spPr bwMode="auto">
                <a:xfrm>
                  <a:off x="5166" y="6879"/>
                  <a:ext cx="1367" cy="55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 type="none" w="lg" len="med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lIns="0" tIns="18000" rIns="0" bIns="180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en-US" sz="1800" i="1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w</a:t>
                  </a: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 = 1?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5850" y="7425"/>
                  <a:ext cx="0" cy="3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7"/>
                <p:cNvSpPr>
                  <a:spLocks/>
                </p:cNvSpPr>
                <p:nvPr/>
              </p:nvSpPr>
              <p:spPr bwMode="auto">
                <a:xfrm>
                  <a:off x="5850" y="7380"/>
                  <a:ext cx="1605" cy="150"/>
                </a:xfrm>
                <a:custGeom>
                  <a:avLst/>
                  <a:gdLst>
                    <a:gd name="T0" fmla="*/ 6070 w 1230"/>
                    <a:gd name="T1" fmla="*/ 0 h 135"/>
                    <a:gd name="T2" fmla="*/ 6070 w 1230"/>
                    <a:gd name="T3" fmla="*/ 256 h 135"/>
                    <a:gd name="T4" fmla="*/ 0 w 1230"/>
                    <a:gd name="T5" fmla="*/ 256 h 135"/>
                    <a:gd name="T6" fmla="*/ 0 60000 65536"/>
                    <a:gd name="T7" fmla="*/ 0 60000 65536"/>
                    <a:gd name="T8" fmla="*/ 0 60000 65536"/>
                    <a:gd name="T9" fmla="*/ 0 w 1230"/>
                    <a:gd name="T10" fmla="*/ 0 h 135"/>
                    <a:gd name="T11" fmla="*/ 1230 w 1230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0" h="135">
                      <a:moveTo>
                        <a:pt x="1230" y="0"/>
                      </a:moveTo>
                      <a:lnTo>
                        <a:pt x="1230" y="135"/>
                      </a:lnTo>
                      <a:lnTo>
                        <a:pt x="0" y="13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6525" y="7155"/>
                  <a:ext cx="3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6290" y="6782"/>
                  <a:ext cx="662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/>
                <a:lstStyle>
                  <a:lvl1pPr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9pPr>
                </a:lstStyle>
                <a:p>
                  <a:pPr>
                    <a:spcAft>
                      <a:spcPts val="100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true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  <p:sp>
              <p:nvSpPr>
                <p:cNvPr id="2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65" y="7292"/>
                  <a:ext cx="742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/>
                <a:lstStyle>
                  <a:lvl1pPr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ngsana New" pitchFamily="18" charset="-34"/>
                      <a:cs typeface="Angsana New" pitchFamily="18" charset="-34"/>
                    </a:defRPr>
                  </a:lvl9pPr>
                </a:lstStyle>
                <a:p>
                  <a:pPr>
                    <a:spcAft>
                      <a:spcPts val="1000"/>
                    </a:spcAft>
                  </a:pPr>
                  <a:r>
                    <a:rPr lang="en-US" sz="1800">
                      <a:solidFill>
                        <a:srgbClr val="000000"/>
                      </a:solidFill>
                      <a:latin typeface="Calibri" pitchFamily="34" charset="0"/>
                      <a:ea typeface="Angsana New" pitchFamily="18" charset="-34"/>
                      <a:cs typeface="Cordia New" pitchFamily="34" charset="-34"/>
                    </a:rPr>
                    <a:t>false</a:t>
                  </a:r>
                  <a:endParaRPr lang="th-TH" sz="4400">
                    <a:ea typeface="Angsana New" pitchFamily="18" charset="-34"/>
                    <a:cs typeface="Cordia New" pitchFamily="34" charset="-34"/>
                  </a:endParaRPr>
                </a:p>
              </p:txBody>
            </p:sp>
          </p:grpSp>
          <p:cxnSp>
            <p:nvCxnSpPr>
              <p:cNvPr id="20" name="AutoShape 31"/>
              <p:cNvCxnSpPr>
                <a:cxnSpLocks noChangeShapeType="1"/>
              </p:cNvCxnSpPr>
              <p:nvPr/>
            </p:nvCxnSpPr>
            <p:spPr bwMode="auto">
              <a:xfrm>
                <a:off x="2219939" y="3182938"/>
                <a:ext cx="1588" cy="2587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" name="Oval 75"/>
            <p:cNvSpPr>
              <a:spLocks noChangeArrowheads="1"/>
            </p:cNvSpPr>
            <p:nvPr/>
          </p:nvSpPr>
          <p:spPr bwMode="auto">
            <a:xfrm>
              <a:off x="2551471" y="6179574"/>
              <a:ext cx="411480" cy="39820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th-TH" sz="1800">
                <a:latin typeface="Times New Roman" pitchFamily="18" charset="0"/>
              </a:endParaRPr>
            </a:p>
          </p:txBody>
        </p:sp>
      </p:grpSp>
      <p:sp>
        <p:nvSpPr>
          <p:cNvPr id="39" name="AutoShape 2"/>
          <p:cNvSpPr>
            <a:spLocks noChangeArrowheads="1"/>
          </p:cNvSpPr>
          <p:nvPr/>
        </p:nvSpPr>
        <p:spPr bwMode="auto">
          <a:xfrm>
            <a:off x="5727749" y="5779742"/>
            <a:ext cx="1055689" cy="384174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3" name="AutoShape 4"/>
          <p:cNvSpPr>
            <a:spLocks noChangeArrowheads="1"/>
          </p:cNvSpPr>
          <p:nvPr/>
        </p:nvSpPr>
        <p:spPr bwMode="auto">
          <a:xfrm>
            <a:off x="7220464" y="1731405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th-TH" sz="2400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วันจันทร์</a:t>
            </a:r>
            <a:endParaRPr lang="th-TH" sz="440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5582085" y="1645634"/>
            <a:ext cx="1351342" cy="54913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w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= 2?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255783" y="2183921"/>
            <a:ext cx="0" cy="29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6921590" y="1917735"/>
            <a:ext cx="2959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6689791" y="1550004"/>
            <a:ext cx="65298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5580112" y="2052800"/>
            <a:ext cx="73189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6" name="AutoShape 12"/>
          <p:cNvSpPr>
            <a:spLocks noChangeArrowheads="1"/>
          </p:cNvSpPr>
          <p:nvPr/>
        </p:nvSpPr>
        <p:spPr bwMode="auto">
          <a:xfrm>
            <a:off x="7220464" y="2547157"/>
            <a:ext cx="1225085" cy="400265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th-TH" sz="2400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วันอังคาร</a:t>
            </a:r>
            <a:endParaRPr lang="th-TH" sz="440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67" name="AutoShape 13"/>
          <p:cNvSpPr>
            <a:spLocks noChangeArrowheads="1"/>
          </p:cNvSpPr>
          <p:nvPr/>
        </p:nvSpPr>
        <p:spPr bwMode="auto">
          <a:xfrm>
            <a:off x="5582085" y="2461386"/>
            <a:ext cx="1351342" cy="54420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w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= 3?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6255783" y="2997701"/>
            <a:ext cx="0" cy="29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6921590" y="2731515"/>
            <a:ext cx="2959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6689791" y="2363784"/>
            <a:ext cx="65298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5580112" y="2866580"/>
            <a:ext cx="73189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9" name="AutoShape 20"/>
          <p:cNvSpPr>
            <a:spLocks noChangeArrowheads="1"/>
          </p:cNvSpPr>
          <p:nvPr/>
        </p:nvSpPr>
        <p:spPr bwMode="auto">
          <a:xfrm>
            <a:off x="7220464" y="3358966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th-TH" sz="2400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วันพุธ</a:t>
            </a:r>
            <a:endParaRPr lang="th-TH" sz="440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60" name="AutoShape 21"/>
          <p:cNvSpPr>
            <a:spLocks noChangeArrowheads="1"/>
          </p:cNvSpPr>
          <p:nvPr/>
        </p:nvSpPr>
        <p:spPr bwMode="auto">
          <a:xfrm>
            <a:off x="5582085" y="3273195"/>
            <a:ext cx="1351342" cy="54913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w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= 4?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6255783" y="3811482"/>
            <a:ext cx="0" cy="29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>
            <a:off x="6921590" y="3545296"/>
            <a:ext cx="2959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689791" y="3177565"/>
            <a:ext cx="65298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580112" y="3680361"/>
            <a:ext cx="73189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7220464" y="4187543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th-TH" sz="2400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วันพฤหัส</a:t>
            </a:r>
            <a:endParaRPr lang="th-TH" sz="440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53" name="AutoShape 29"/>
          <p:cNvSpPr>
            <a:spLocks noChangeArrowheads="1"/>
          </p:cNvSpPr>
          <p:nvPr/>
        </p:nvSpPr>
        <p:spPr bwMode="auto">
          <a:xfrm>
            <a:off x="5582085" y="4101772"/>
            <a:ext cx="1351342" cy="54617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w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= 5?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4" name="Line 30"/>
          <p:cNvSpPr>
            <a:spLocks noChangeShapeType="1"/>
          </p:cNvSpPr>
          <p:nvPr/>
        </p:nvSpPr>
        <p:spPr bwMode="auto">
          <a:xfrm>
            <a:off x="6255783" y="4640059"/>
            <a:ext cx="0" cy="29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>
            <a:off x="6921590" y="4373873"/>
            <a:ext cx="2959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6689791" y="4006142"/>
            <a:ext cx="65298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5580112" y="4508938"/>
            <a:ext cx="73189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45" name="AutoShape 36"/>
          <p:cNvSpPr>
            <a:spLocks noChangeArrowheads="1"/>
          </p:cNvSpPr>
          <p:nvPr/>
        </p:nvSpPr>
        <p:spPr bwMode="auto">
          <a:xfrm>
            <a:off x="7220464" y="5016119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th-TH" sz="2400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วันศุกร์</a:t>
            </a:r>
            <a:endParaRPr lang="th-TH" sz="440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46" name="AutoShape 37"/>
          <p:cNvSpPr>
            <a:spLocks noChangeArrowheads="1"/>
          </p:cNvSpPr>
          <p:nvPr/>
        </p:nvSpPr>
        <p:spPr bwMode="auto">
          <a:xfrm>
            <a:off x="5582085" y="4930348"/>
            <a:ext cx="1351342" cy="54617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w</a:t>
            </a: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= 6?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6255783" y="5468635"/>
            <a:ext cx="0" cy="29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39"/>
          <p:cNvSpPr>
            <a:spLocks/>
          </p:cNvSpPr>
          <p:nvPr/>
        </p:nvSpPr>
        <p:spPr bwMode="auto">
          <a:xfrm>
            <a:off x="6255783" y="5424271"/>
            <a:ext cx="1583142" cy="147881"/>
          </a:xfrm>
          <a:custGeom>
            <a:avLst/>
            <a:gdLst>
              <a:gd name="T0" fmla="*/ 6070 w 1230"/>
              <a:gd name="T1" fmla="*/ 0 h 135"/>
              <a:gd name="T2" fmla="*/ 6070 w 1230"/>
              <a:gd name="T3" fmla="*/ 256 h 135"/>
              <a:gd name="T4" fmla="*/ 0 w 1230"/>
              <a:gd name="T5" fmla="*/ 256 h 135"/>
              <a:gd name="T6" fmla="*/ 0 60000 65536"/>
              <a:gd name="T7" fmla="*/ 0 60000 65536"/>
              <a:gd name="T8" fmla="*/ 0 60000 65536"/>
              <a:gd name="T9" fmla="*/ 0 w 1230"/>
              <a:gd name="T10" fmla="*/ 0 h 135"/>
              <a:gd name="T11" fmla="*/ 1230 w 1230"/>
              <a:gd name="T12" fmla="*/ 135 h 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0" h="135">
                <a:moveTo>
                  <a:pt x="1230" y="0"/>
                </a:moveTo>
                <a:lnTo>
                  <a:pt x="1230" y="135"/>
                </a:lnTo>
                <a:lnTo>
                  <a:pt x="0" y="13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6921590" y="5202449"/>
            <a:ext cx="2959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6689791" y="4834718"/>
            <a:ext cx="652984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5580112" y="5337514"/>
            <a:ext cx="731895" cy="41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7" name="Oval 76"/>
          <p:cNvSpPr>
            <a:spLocks noChangeArrowheads="1"/>
          </p:cNvSpPr>
          <p:nvPr/>
        </p:nvSpPr>
        <p:spPr bwMode="auto">
          <a:xfrm>
            <a:off x="6056779" y="980728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</a:endParaRPr>
          </a:p>
        </p:txBody>
      </p:sp>
      <p:cxnSp>
        <p:nvCxnSpPr>
          <p:cNvPr id="38" name="Straight Arrow Connector 78"/>
          <p:cNvCxnSpPr>
            <a:cxnSpLocks noChangeShapeType="1"/>
            <a:stCxn id="37" idx="4"/>
            <a:endCxn id="74" idx="0"/>
          </p:cNvCxnSpPr>
          <p:nvPr/>
        </p:nvCxnSpPr>
        <p:spPr bwMode="auto">
          <a:xfrm rot="5400000">
            <a:off x="6127226" y="1509395"/>
            <a:ext cx="265784" cy="47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itle 1"/>
          <p:cNvSpPr txBox="1">
            <a:spLocks/>
          </p:cNvSpPr>
          <p:nvPr/>
        </p:nvSpPr>
        <p:spPr>
          <a:xfrm>
            <a:off x="-3175" y="1588"/>
            <a:ext cx="9147175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ผังงาน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th-T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วันใดของสัปดาห์</a:t>
            </a:r>
            <a:endParaRPr kumimoji="0" lang="th-TH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0" name="Elbow Connector 89"/>
          <p:cNvCxnSpPr>
            <a:stCxn id="73" idx="3"/>
          </p:cNvCxnSpPr>
          <p:nvPr/>
        </p:nvCxnSpPr>
        <p:spPr>
          <a:xfrm flipH="1">
            <a:off x="7812360" y="1932031"/>
            <a:ext cx="633189" cy="3671844"/>
          </a:xfrm>
          <a:prstGeom prst="bentConnector4">
            <a:avLst>
              <a:gd name="adj1" fmla="val -95567"/>
              <a:gd name="adj2" fmla="val 9912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6" name="Straight Arrow Connector 105"/>
          <p:cNvCxnSpPr>
            <a:stCxn id="66" idx="3"/>
          </p:cNvCxnSpPr>
          <p:nvPr/>
        </p:nvCxnSpPr>
        <p:spPr>
          <a:xfrm flipV="1">
            <a:off x="8445549" y="2723555"/>
            <a:ext cx="590947" cy="23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Straight Arrow Connector 106"/>
          <p:cNvCxnSpPr>
            <a:stCxn id="59" idx="3"/>
          </p:cNvCxnSpPr>
          <p:nvPr/>
        </p:nvCxnSpPr>
        <p:spPr>
          <a:xfrm flipV="1">
            <a:off x="8445549" y="3515643"/>
            <a:ext cx="590947" cy="4394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0" name="Straight Arrow Connector 109"/>
          <p:cNvCxnSpPr>
            <a:stCxn id="52" idx="3"/>
          </p:cNvCxnSpPr>
          <p:nvPr/>
        </p:nvCxnSpPr>
        <p:spPr>
          <a:xfrm flipV="1">
            <a:off x="8445549" y="4379739"/>
            <a:ext cx="590947" cy="84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827584" y="0"/>
            <a:ext cx="7128792" cy="6858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"enter day: 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"enter month: 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"enter year: 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m&lt;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m=m+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12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y=y-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c=math.floor(y/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k=y%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w=(d+math.floor(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26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*(m+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)/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+k+math.floor(k/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)+math.floor(c/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)+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*c)%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"วันเสาร์"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"วันอาทิตย์"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"วันจันทร์"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"วันอังคาร"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"วันพุธ"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"วันพฤหัสบดี"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elif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w==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"วันศุกร์"</a:t>
            </a:r>
            <a: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th-T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th-TH" dirty="0" smtClean="0"/>
              <a:t>ใน </a:t>
            </a:r>
            <a:r>
              <a:rPr lang="en-US" dirty="0" smtClean="0"/>
              <a:t>Python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th-TH" dirty="0" smtClean="0"/>
              <a:t>มีคำสั่งเพื่อทำ </a:t>
            </a:r>
            <a:r>
              <a:rPr lang="en-US" dirty="0" smtClean="0"/>
              <a:t>loop 2 </a:t>
            </a:r>
            <a:r>
              <a:rPr lang="th-TH" dirty="0" smtClean="0"/>
              <a:t>คำสั่ง</a:t>
            </a:r>
          </a:p>
          <a:p>
            <a:pPr lvl="1"/>
            <a:r>
              <a:rPr lang="en-US" dirty="0" smtClean="0"/>
              <a:t>while </a:t>
            </a:r>
            <a:r>
              <a:rPr lang="th-TH" dirty="0" smtClean="0"/>
              <a:t>ใช้กับการวนที่มีเงื่อนไข คือ วนในขณะที่เงื่อนไขเป็นจริง </a:t>
            </a:r>
            <a:r>
              <a:rPr lang="en-US" dirty="0" smtClean="0"/>
              <a:t>(True)</a:t>
            </a:r>
          </a:p>
          <a:p>
            <a:pPr lvl="1"/>
            <a:r>
              <a:rPr lang="en-US" dirty="0" smtClean="0"/>
              <a:t>for  </a:t>
            </a:r>
            <a:r>
              <a:rPr lang="th-TH" dirty="0" smtClean="0"/>
              <a:t>วนโดยกำหนดจำนวนรอบที่วน (พูดทีหลัง)</a:t>
            </a:r>
          </a:p>
          <a:p>
            <a:r>
              <a:rPr lang="th-TH" dirty="0" smtClean="0"/>
              <a:t>รูปแบบของ </a:t>
            </a:r>
            <a:r>
              <a:rPr lang="en-US" dirty="0" smtClean="0"/>
              <a:t>while</a:t>
            </a:r>
          </a:p>
          <a:p>
            <a:pPr>
              <a:buNone/>
            </a:pPr>
            <a:r>
              <a:rPr lang="en-US" dirty="0" smtClean="0"/>
              <a:t>		while </a:t>
            </a:r>
            <a:r>
              <a:rPr lang="th-TH" dirty="0" smtClean="0"/>
              <a:t>เงื่อนไขตรรกะ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Python codes </a:t>
            </a:r>
            <a:r>
              <a:rPr lang="th-TH" dirty="0" smtClean="0"/>
              <a:t>ที่ต้องการ วนทำ</a:t>
            </a:r>
            <a:endParaRPr lang="th-TH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75656" y="3573016"/>
            <a:ext cx="0" cy="1872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11760" y="3573016"/>
            <a:ext cx="0" cy="1872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475656" y="4581128"/>
            <a:ext cx="864096" cy="1440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3995936" y="3933056"/>
            <a:ext cx="216024" cy="288032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การหาค่า </a:t>
            </a:r>
            <a:r>
              <a:rPr lang="en-US" dirty="0" smtClean="0"/>
              <a:t>BMI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1"/>
            <a:ext cx="39565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ขั้นตอนการหา </a:t>
            </a:r>
            <a:r>
              <a:rPr lang="en-US" dirty="0" smtClean="0"/>
              <a:t>BMI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อ่านค่าน้ำหนัก เป็น กก.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อ่านค่าความสูง เป็น ซม.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หาความสูง เป็น เมตร (หารด้วย 100)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คำนวน </a:t>
            </a:r>
            <a:r>
              <a:rPr lang="en-US" dirty="0" smtClean="0"/>
              <a:t>BMI </a:t>
            </a:r>
            <a:r>
              <a:rPr lang="th-TH" dirty="0" smtClean="0"/>
              <a:t>(นน/สูง(เมตร)</a:t>
            </a:r>
            <a:r>
              <a:rPr lang="th-TH" baseline="30000" dirty="0" smtClean="0"/>
              <a:t>2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แสดงผล</a:t>
            </a:r>
          </a:p>
          <a:p>
            <a:endParaRPr lang="th-TH" dirty="0" smtClean="0"/>
          </a:p>
          <a:p>
            <a:endParaRPr lang="th-TH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1412776"/>
            <a:ext cx="4860032" cy="26776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Python Code:</a:t>
            </a:r>
          </a:p>
          <a:p>
            <a:endParaRPr lang="en-US" sz="2400" dirty="0" smtClean="0"/>
          </a:p>
          <a:p>
            <a:r>
              <a:rPr lang="en-US" sz="2400" dirty="0" smtClean="0"/>
              <a:t>weight=float(input(</a:t>
            </a:r>
            <a:r>
              <a:rPr lang="en-US" sz="2400" b="1" dirty="0"/>
              <a:t>"</a:t>
            </a:r>
            <a:r>
              <a:rPr lang="th-TH" sz="2400" b="1" dirty="0"/>
              <a:t>น้ำหนัก (</a:t>
            </a:r>
            <a:r>
              <a:rPr lang="en-US" sz="2400" b="1" dirty="0"/>
              <a:t>kg.) = "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>height =</a:t>
            </a:r>
            <a:r>
              <a:rPr lang="en-US" sz="2400" dirty="0"/>
              <a:t>float</a:t>
            </a:r>
            <a:r>
              <a:rPr lang="en-US" sz="2400" dirty="0" smtClean="0"/>
              <a:t>(</a:t>
            </a:r>
            <a:r>
              <a:rPr lang="en-US" sz="2400" dirty="0"/>
              <a:t>input</a:t>
            </a:r>
            <a:r>
              <a:rPr lang="en-US" sz="2400" dirty="0" smtClean="0"/>
              <a:t>(</a:t>
            </a:r>
            <a:r>
              <a:rPr lang="en-US" sz="2400" b="1" dirty="0"/>
              <a:t>"</a:t>
            </a:r>
            <a:r>
              <a:rPr lang="th-TH" sz="2400" b="1" dirty="0"/>
              <a:t>ความสูง (</a:t>
            </a:r>
            <a:r>
              <a:rPr lang="en-US" sz="2400" b="1" dirty="0"/>
              <a:t>cm.) = "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err="1" smtClean="0"/>
              <a:t>hm</a:t>
            </a:r>
            <a:r>
              <a:rPr lang="en-US" sz="2400" dirty="0" smtClean="0"/>
              <a:t> = height / </a:t>
            </a:r>
            <a:r>
              <a:rPr lang="en-US" sz="2400" dirty="0"/>
              <a:t>100.0</a:t>
            </a:r>
            <a:br>
              <a:rPr lang="en-US" sz="2400" dirty="0"/>
            </a:br>
            <a:r>
              <a:rPr lang="en-US" sz="2400" dirty="0" err="1" smtClean="0"/>
              <a:t>bmi</a:t>
            </a:r>
            <a:r>
              <a:rPr lang="en-US" sz="2400" dirty="0" smtClean="0"/>
              <a:t> = weight / </a:t>
            </a:r>
            <a:r>
              <a:rPr lang="en-US" sz="2400" dirty="0" err="1" smtClean="0"/>
              <a:t>hm</a:t>
            </a:r>
            <a:r>
              <a:rPr lang="en-US" sz="2400" dirty="0" smtClean="0"/>
              <a:t>**</a:t>
            </a:r>
            <a:r>
              <a:rPr lang="en-US" sz="2400" dirty="0"/>
              <a:t>2</a:t>
            </a:r>
            <a:br>
              <a:rPr lang="en-US" sz="2400" dirty="0"/>
            </a:br>
            <a:r>
              <a:rPr lang="en-US" sz="2400" dirty="0"/>
              <a:t>print</a:t>
            </a:r>
            <a:r>
              <a:rPr lang="en-US" sz="2400" dirty="0" smtClean="0"/>
              <a:t>(</a:t>
            </a:r>
            <a:r>
              <a:rPr lang="en-US" sz="2400" b="1" dirty="0"/>
              <a:t>"</a:t>
            </a:r>
            <a:r>
              <a:rPr lang="th-TH" sz="2400" b="1" dirty="0"/>
              <a:t>ดัชนีมวลกาย = "</a:t>
            </a:r>
            <a:r>
              <a:rPr lang="th-TH" sz="2400" dirty="0" smtClean="0"/>
              <a:t>, </a:t>
            </a:r>
            <a:r>
              <a:rPr lang="en-US" sz="2400" dirty="0" err="1" smtClean="0"/>
              <a:t>bmi</a:t>
            </a:r>
            <a:r>
              <a:rPr lang="en-US" sz="2400" dirty="0" smtClean="0"/>
              <a:t>)</a:t>
            </a:r>
            <a:endParaRPr lang="th-TH" sz="2400" dirty="0"/>
          </a:p>
        </p:txBody>
      </p:sp>
      <p:sp>
        <p:nvSpPr>
          <p:cNvPr id="9" name="Freeform 8"/>
          <p:cNvSpPr/>
          <p:nvPr/>
        </p:nvSpPr>
        <p:spPr>
          <a:xfrm>
            <a:off x="2838091" y="1719532"/>
            <a:ext cx="1500996" cy="635479"/>
          </a:xfrm>
          <a:custGeom>
            <a:avLst/>
            <a:gdLst>
              <a:gd name="connsiteX0" fmla="*/ 0 w 1500996"/>
              <a:gd name="connsiteY0" fmla="*/ 186906 h 635479"/>
              <a:gd name="connsiteX1" fmla="*/ 776377 w 1500996"/>
              <a:gd name="connsiteY1" fmla="*/ 74762 h 635479"/>
              <a:gd name="connsiteX2" fmla="*/ 1500996 w 1500996"/>
              <a:gd name="connsiteY2" fmla="*/ 635479 h 6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996" h="635479">
                <a:moveTo>
                  <a:pt x="0" y="186906"/>
                </a:moveTo>
                <a:cubicBezTo>
                  <a:pt x="263105" y="93453"/>
                  <a:pt x="526211" y="0"/>
                  <a:pt x="776377" y="74762"/>
                </a:cubicBezTo>
                <a:cubicBezTo>
                  <a:pt x="1026543" y="149524"/>
                  <a:pt x="1263769" y="392501"/>
                  <a:pt x="1500996" y="6354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Freeform 9"/>
          <p:cNvSpPr/>
          <p:nvPr/>
        </p:nvSpPr>
        <p:spPr>
          <a:xfrm>
            <a:off x="2843808" y="2132856"/>
            <a:ext cx="1500996" cy="635479"/>
          </a:xfrm>
          <a:custGeom>
            <a:avLst/>
            <a:gdLst>
              <a:gd name="connsiteX0" fmla="*/ 0 w 1500996"/>
              <a:gd name="connsiteY0" fmla="*/ 186906 h 635479"/>
              <a:gd name="connsiteX1" fmla="*/ 776377 w 1500996"/>
              <a:gd name="connsiteY1" fmla="*/ 74762 h 635479"/>
              <a:gd name="connsiteX2" fmla="*/ 1500996 w 1500996"/>
              <a:gd name="connsiteY2" fmla="*/ 635479 h 6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996" h="635479">
                <a:moveTo>
                  <a:pt x="0" y="186906"/>
                </a:moveTo>
                <a:cubicBezTo>
                  <a:pt x="263105" y="93453"/>
                  <a:pt x="526211" y="0"/>
                  <a:pt x="776377" y="74762"/>
                </a:cubicBezTo>
                <a:cubicBezTo>
                  <a:pt x="1026543" y="149524"/>
                  <a:pt x="1263769" y="392501"/>
                  <a:pt x="1500996" y="6354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Freeform 10"/>
          <p:cNvSpPr/>
          <p:nvPr/>
        </p:nvSpPr>
        <p:spPr>
          <a:xfrm>
            <a:off x="3995936" y="2636913"/>
            <a:ext cx="360040" cy="360040"/>
          </a:xfrm>
          <a:custGeom>
            <a:avLst/>
            <a:gdLst>
              <a:gd name="connsiteX0" fmla="*/ 0 w 1500996"/>
              <a:gd name="connsiteY0" fmla="*/ 186906 h 635479"/>
              <a:gd name="connsiteX1" fmla="*/ 776377 w 1500996"/>
              <a:gd name="connsiteY1" fmla="*/ 74762 h 635479"/>
              <a:gd name="connsiteX2" fmla="*/ 1500996 w 1500996"/>
              <a:gd name="connsiteY2" fmla="*/ 635479 h 6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996" h="635479">
                <a:moveTo>
                  <a:pt x="0" y="186906"/>
                </a:moveTo>
                <a:cubicBezTo>
                  <a:pt x="263105" y="93453"/>
                  <a:pt x="526211" y="0"/>
                  <a:pt x="776377" y="74762"/>
                </a:cubicBezTo>
                <a:cubicBezTo>
                  <a:pt x="1026543" y="149524"/>
                  <a:pt x="1263769" y="392501"/>
                  <a:pt x="1500996" y="6354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Freeform 11"/>
          <p:cNvSpPr/>
          <p:nvPr/>
        </p:nvSpPr>
        <p:spPr>
          <a:xfrm>
            <a:off x="3347864" y="2996953"/>
            <a:ext cx="1008112" cy="432048"/>
          </a:xfrm>
          <a:custGeom>
            <a:avLst/>
            <a:gdLst>
              <a:gd name="connsiteX0" fmla="*/ 0 w 1500996"/>
              <a:gd name="connsiteY0" fmla="*/ 186906 h 635479"/>
              <a:gd name="connsiteX1" fmla="*/ 776377 w 1500996"/>
              <a:gd name="connsiteY1" fmla="*/ 74762 h 635479"/>
              <a:gd name="connsiteX2" fmla="*/ 1500996 w 1500996"/>
              <a:gd name="connsiteY2" fmla="*/ 635479 h 6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996" h="635479">
                <a:moveTo>
                  <a:pt x="0" y="186906"/>
                </a:moveTo>
                <a:cubicBezTo>
                  <a:pt x="263105" y="93453"/>
                  <a:pt x="526211" y="0"/>
                  <a:pt x="776377" y="74762"/>
                </a:cubicBezTo>
                <a:cubicBezTo>
                  <a:pt x="1026543" y="149524"/>
                  <a:pt x="1263769" y="392501"/>
                  <a:pt x="1500996" y="6354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Freeform 12"/>
          <p:cNvSpPr/>
          <p:nvPr/>
        </p:nvSpPr>
        <p:spPr>
          <a:xfrm>
            <a:off x="1547664" y="3429001"/>
            <a:ext cx="2808312" cy="504056"/>
          </a:xfrm>
          <a:custGeom>
            <a:avLst/>
            <a:gdLst>
              <a:gd name="connsiteX0" fmla="*/ 0 w 1500996"/>
              <a:gd name="connsiteY0" fmla="*/ 186906 h 635479"/>
              <a:gd name="connsiteX1" fmla="*/ 776377 w 1500996"/>
              <a:gd name="connsiteY1" fmla="*/ 74762 h 635479"/>
              <a:gd name="connsiteX2" fmla="*/ 1500996 w 1500996"/>
              <a:gd name="connsiteY2" fmla="*/ 635479 h 63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996" h="635479">
                <a:moveTo>
                  <a:pt x="0" y="186906"/>
                </a:moveTo>
                <a:cubicBezTo>
                  <a:pt x="263105" y="93453"/>
                  <a:pt x="526211" y="0"/>
                  <a:pt x="776377" y="74762"/>
                </a:cubicBezTo>
                <a:cubicBezTo>
                  <a:pt x="1026543" y="149524"/>
                  <a:pt x="1263769" y="392501"/>
                  <a:pt x="1500996" y="635479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/>
          <p:cNvSpPr/>
          <p:nvPr/>
        </p:nvSpPr>
        <p:spPr>
          <a:xfrm>
            <a:off x="179512" y="486916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การทำงานเป็นแบบเรียงลำดับ </a:t>
            </a:r>
            <a:endParaRPr lang="en-US" dirty="0" smtClean="0"/>
          </a:p>
          <a:p>
            <a:r>
              <a:rPr lang="en-US" dirty="0" smtClean="0"/>
              <a:t>(Sequential)  </a:t>
            </a:r>
            <a:r>
              <a:rPr lang="th-TH" dirty="0" smtClean="0"/>
              <a:t>ขั้นตอนจะเหมือนเดิม</a:t>
            </a:r>
          </a:p>
          <a:p>
            <a:r>
              <a:rPr lang="th-TH" dirty="0" smtClean="0"/>
              <a:t>เสมอไม่เปลี่ยนแปลง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4"/>
          <p:cNvSpPr>
            <a:spLocks noChangeArrowheads="1"/>
          </p:cNvSpPr>
          <p:nvPr/>
        </p:nvSpPr>
        <p:spPr bwMode="auto">
          <a:xfrm>
            <a:off x="2555960" y="3573016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stop</a:t>
            </a:r>
            <a:endParaRPr lang="th-TH" sz="2000" dirty="0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53564" y="332656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start</a:t>
            </a:r>
            <a:endParaRPr lang="th-TH" sz="2000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546630" y="836712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55908" y="1484784"/>
            <a:ext cx="1008112" cy="48975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g=1</a:t>
            </a:r>
            <a:endParaRPr lang="en-US" sz="2000" dirty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395536" y="2276872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|a-g2|&gt;10</a:t>
            </a:r>
            <a:r>
              <a:rPr lang="en-US" sz="1600" baseline="30000" dirty="0" smtClean="0"/>
              <a:t>-5</a:t>
            </a:r>
            <a:endParaRPr lang="th-TH" sz="1600" baseline="300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28082" y="3284984"/>
            <a:ext cx="1063764" cy="4320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g=(</a:t>
            </a:r>
            <a:r>
              <a:rPr lang="en-US" sz="1600" dirty="0" err="1" smtClean="0"/>
              <a:t>g+d</a:t>
            </a:r>
            <a:r>
              <a:rPr lang="en-US" sz="1600" dirty="0" smtClean="0"/>
              <a:t>)/2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11760" y="2385826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59964" y="589831"/>
            <a:ext cx="1" cy="283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" name="Straight Arrow Connector 9"/>
          <p:cNvCxnSpPr/>
          <p:nvPr/>
        </p:nvCxnSpPr>
        <p:spPr>
          <a:xfrm flipH="1">
            <a:off x="1059964" y="1200240"/>
            <a:ext cx="1" cy="2845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1059964" y="1974543"/>
            <a:ext cx="0" cy="3023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/>
          <p:nvPr/>
        </p:nvCxnSpPr>
        <p:spPr>
          <a:xfrm>
            <a:off x="1059964" y="2924944"/>
            <a:ext cx="0" cy="3600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1724392" y="2600908"/>
            <a:ext cx="68736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" name="Straight Arrow Connector 13"/>
          <p:cNvCxnSpPr>
            <a:stCxn id="8" idx="2"/>
            <a:endCxn id="2" idx="0"/>
          </p:cNvCxnSpPr>
          <p:nvPr/>
        </p:nvCxnSpPr>
        <p:spPr>
          <a:xfrm>
            <a:off x="2962813" y="2815991"/>
            <a:ext cx="1" cy="75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Elbow Connector 50"/>
          <p:cNvCxnSpPr>
            <a:stCxn id="7" idx="2"/>
            <a:endCxn id="6" idx="1"/>
          </p:cNvCxnSpPr>
          <p:nvPr/>
        </p:nvCxnSpPr>
        <p:spPr>
          <a:xfrm rot="5400000" flipH="1">
            <a:off x="169688" y="2826756"/>
            <a:ext cx="1116124" cy="664428"/>
          </a:xfrm>
          <a:prstGeom prst="bentConnector4">
            <a:avLst>
              <a:gd name="adj1" fmla="val -20482"/>
              <a:gd name="adj2" fmla="val 13440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1835696" y="2313818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5616" y="288988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779912" y="692696"/>
            <a:ext cx="5364088" cy="22344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a=int(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input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"ใส่ตัวเลข : "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(a-g*g)&gt;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1e-5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g=(g+a/g)/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"รากที่สองของ "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,a,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"="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,g)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851920" y="980728"/>
            <a:ext cx="72008" cy="252028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980728"/>
            <a:ext cx="72008" cy="252028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/>
          <p:cNvSpPr/>
          <p:nvPr/>
        </p:nvSpPr>
        <p:spPr>
          <a:xfrm>
            <a:off x="3923928" y="2132856"/>
            <a:ext cx="648072" cy="288032"/>
          </a:xfrm>
          <a:prstGeom prst="stripedRight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2555776" y="5013176"/>
            <a:ext cx="4453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การร่นแสดงว่า </a:t>
            </a:r>
            <a:r>
              <a:rPr lang="en-US" dirty="0" smtClean="0"/>
              <a:t>code </a:t>
            </a:r>
            <a:r>
              <a:rPr lang="th-TH" dirty="0" smtClean="0"/>
              <a:t>ส่วนนี้อยู่ใน</a:t>
            </a:r>
            <a:r>
              <a:rPr lang="en-US" dirty="0" smtClean="0"/>
              <a:t> while</a:t>
            </a:r>
          </a:p>
        </p:txBody>
      </p:sp>
      <p:sp>
        <p:nvSpPr>
          <p:cNvPr id="25" name="Freeform 24"/>
          <p:cNvSpPr/>
          <p:nvPr/>
        </p:nvSpPr>
        <p:spPr>
          <a:xfrm>
            <a:off x="3635896" y="2244165"/>
            <a:ext cx="290645" cy="2802964"/>
          </a:xfrm>
          <a:custGeom>
            <a:avLst/>
            <a:gdLst>
              <a:gd name="connsiteX0" fmla="*/ 442259 w 442259"/>
              <a:gd name="connsiteY0" fmla="*/ 2802964 h 2802964"/>
              <a:gd name="connsiteX1" fmla="*/ 47812 w 442259"/>
              <a:gd name="connsiteY1" fmla="*/ 1198282 h 2802964"/>
              <a:gd name="connsiteX2" fmla="*/ 155389 w 442259"/>
              <a:gd name="connsiteY2" fmla="*/ 194235 h 2802964"/>
              <a:gd name="connsiteX3" fmla="*/ 379506 w 442259"/>
              <a:gd name="connsiteY3" fmla="*/ 32870 h 280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259" h="2802964">
                <a:moveTo>
                  <a:pt x="442259" y="2802964"/>
                </a:moveTo>
                <a:cubicBezTo>
                  <a:pt x="268941" y="2218017"/>
                  <a:pt x="95624" y="1633070"/>
                  <a:pt x="47812" y="1198282"/>
                </a:cubicBezTo>
                <a:cubicBezTo>
                  <a:pt x="0" y="763494"/>
                  <a:pt x="100107" y="388470"/>
                  <a:pt x="155389" y="194235"/>
                </a:cubicBezTo>
                <a:cubicBezTo>
                  <a:pt x="210671" y="0"/>
                  <a:pt x="295088" y="16435"/>
                  <a:pt x="379506" y="3287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Oval 25"/>
          <p:cNvSpPr/>
          <p:nvPr/>
        </p:nvSpPr>
        <p:spPr>
          <a:xfrm>
            <a:off x="7668344" y="1628800"/>
            <a:ext cx="288032" cy="36004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Rectangle 27"/>
          <p:cNvSpPr/>
          <p:nvPr/>
        </p:nvSpPr>
        <p:spPr>
          <a:xfrm>
            <a:off x="107504" y="2060848"/>
            <a:ext cx="1728192" cy="20162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Left Brace 29"/>
          <p:cNvSpPr/>
          <p:nvPr/>
        </p:nvSpPr>
        <p:spPr>
          <a:xfrm>
            <a:off x="3635896" y="1772816"/>
            <a:ext cx="216024" cy="7200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Freeform 30"/>
          <p:cNvSpPr/>
          <p:nvPr/>
        </p:nvSpPr>
        <p:spPr>
          <a:xfrm>
            <a:off x="1891553" y="1634565"/>
            <a:ext cx="1766047" cy="525929"/>
          </a:xfrm>
          <a:custGeom>
            <a:avLst/>
            <a:gdLst>
              <a:gd name="connsiteX0" fmla="*/ 0 w 1766047"/>
              <a:gd name="connsiteY0" fmla="*/ 382494 h 525929"/>
              <a:gd name="connsiteX1" fmla="*/ 896471 w 1766047"/>
              <a:gd name="connsiteY1" fmla="*/ 14941 h 525929"/>
              <a:gd name="connsiteX2" fmla="*/ 1712259 w 1766047"/>
              <a:gd name="connsiteY2" fmla="*/ 472141 h 525929"/>
              <a:gd name="connsiteX3" fmla="*/ 1712259 w 1766047"/>
              <a:gd name="connsiteY3" fmla="*/ 472141 h 525929"/>
              <a:gd name="connsiteX4" fmla="*/ 1766047 w 1766047"/>
              <a:gd name="connsiteY4" fmla="*/ 525929 h 52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047" h="525929">
                <a:moveTo>
                  <a:pt x="0" y="382494"/>
                </a:moveTo>
                <a:cubicBezTo>
                  <a:pt x="305547" y="191247"/>
                  <a:pt x="611095" y="0"/>
                  <a:pt x="896471" y="14941"/>
                </a:cubicBezTo>
                <a:cubicBezTo>
                  <a:pt x="1181847" y="29882"/>
                  <a:pt x="1712259" y="472141"/>
                  <a:pt x="1712259" y="472141"/>
                </a:cubicBezTo>
                <a:lnTo>
                  <a:pt x="1712259" y="472141"/>
                </a:lnTo>
                <a:lnTo>
                  <a:pt x="1766047" y="525929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/>
          <p:cNvSpPr txBox="1"/>
          <p:nvPr/>
        </p:nvSpPr>
        <p:spPr>
          <a:xfrm>
            <a:off x="1979712" y="1268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Loop (while)</a:t>
            </a:r>
            <a:endParaRPr lang="th-TH" sz="2000" dirty="0"/>
          </a:p>
        </p:txBody>
      </p:sp>
      <p:sp>
        <p:nvSpPr>
          <p:cNvPr id="33" name="Rectangle 32"/>
          <p:cNvSpPr/>
          <p:nvPr/>
        </p:nvSpPr>
        <p:spPr>
          <a:xfrm>
            <a:off x="2339752" y="2132856"/>
            <a:ext cx="1224136" cy="93610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/>
          <p:cNvSpPr txBox="1"/>
          <p:nvPr/>
        </p:nvSpPr>
        <p:spPr>
          <a:xfrm>
            <a:off x="1115616" y="422108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 smtClean="0"/>
              <a:t>ทำหลังจาก</a:t>
            </a:r>
          </a:p>
          <a:p>
            <a:r>
              <a:rPr lang="en-US" sz="1800" dirty="0" smtClean="0"/>
              <a:t>loop </a:t>
            </a:r>
            <a:r>
              <a:rPr lang="th-TH" sz="1800" dirty="0" smtClean="0"/>
              <a:t>จบ</a:t>
            </a:r>
            <a:endParaRPr lang="th-TH" sz="1800" dirty="0"/>
          </a:p>
        </p:txBody>
      </p:sp>
      <p:sp>
        <p:nvSpPr>
          <p:cNvPr id="35" name="Freeform 34"/>
          <p:cNvSpPr/>
          <p:nvPr/>
        </p:nvSpPr>
        <p:spPr>
          <a:xfrm>
            <a:off x="2017059" y="3128682"/>
            <a:ext cx="421341" cy="1111624"/>
          </a:xfrm>
          <a:custGeom>
            <a:avLst/>
            <a:gdLst>
              <a:gd name="connsiteX0" fmla="*/ 0 w 421341"/>
              <a:gd name="connsiteY0" fmla="*/ 1111624 h 1111624"/>
              <a:gd name="connsiteX1" fmla="*/ 421341 w 421341"/>
              <a:gd name="connsiteY1" fmla="*/ 0 h 1111624"/>
              <a:gd name="connsiteX2" fmla="*/ 421341 w 421341"/>
              <a:gd name="connsiteY2" fmla="*/ 0 h 111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341" h="1111624">
                <a:moveTo>
                  <a:pt x="0" y="1111624"/>
                </a:moveTo>
                <a:lnTo>
                  <a:pt x="421341" y="0"/>
                </a:lnTo>
                <a:lnTo>
                  <a:pt x="421341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 animBg="1"/>
      <p:bldP spid="22" grpId="0" animBg="1"/>
      <p:bldP spid="24" grpId="0"/>
      <p:bldP spid="25" grpId="0" animBg="1"/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/>
      <p:bldP spid="33" grpId="0" animBg="1"/>
      <p:bldP spid="33" grpId="1" animBg="1"/>
      <p:bldP spid="34" grpId="0"/>
      <p:bldP spid="34" grpId="1"/>
      <p:bldP spid="35" grpId="0" animBg="1"/>
      <p:bldP spid="3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ตรวจสอบความถูกต้องของ </a:t>
            </a:r>
            <a:r>
              <a:rPr lang="en-US" dirty="0" smtClean="0"/>
              <a:t>input </a:t>
            </a:r>
            <a:r>
              <a:rPr lang="th-TH" dirty="0" smtClean="0"/>
              <a:t>ก่อนทำงาน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20874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ค่าที่จะหารากที่สอง</a:t>
            </a:r>
          </a:p>
          <a:p>
            <a:r>
              <a:rPr lang="th-TH" dirty="0" smtClean="0"/>
              <a:t>ต้องไม่เป็นลบ</a:t>
            </a:r>
          </a:p>
          <a:p>
            <a:r>
              <a:rPr lang="en-US" dirty="0" smtClean="0"/>
              <a:t>(&gt;=0)</a:t>
            </a:r>
            <a:endParaRPr lang="th-TH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5436280" y="5692112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stop</a:t>
            </a:r>
            <a:endParaRPr lang="th-TH" sz="20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533884" y="1447838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start</a:t>
            </a:r>
            <a:endParaRPr lang="th-TH" sz="2000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426950" y="1951894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436228" y="3603880"/>
            <a:ext cx="1008112" cy="489759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g=1</a:t>
            </a:r>
            <a:endParaRPr lang="en-US" sz="2000" dirty="0"/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3275856" y="4395968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/>
              <a:t>|a-g2|&gt;10</a:t>
            </a:r>
            <a:r>
              <a:rPr lang="en-US" sz="1400" baseline="30000" dirty="0" smtClean="0"/>
              <a:t>-5</a:t>
            </a:r>
            <a:endParaRPr lang="th-TH" sz="1400" baseline="30000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408402" y="5404080"/>
            <a:ext cx="1063764" cy="43204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g=(</a:t>
            </a:r>
            <a:r>
              <a:rPr lang="en-US" sz="1600" dirty="0" err="1" smtClean="0"/>
              <a:t>g+d</a:t>
            </a:r>
            <a:r>
              <a:rPr lang="en-US" sz="1600" dirty="0" smtClean="0"/>
              <a:t>)/2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292080" y="450492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g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40284" y="1705013"/>
            <a:ext cx="1" cy="28323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/>
          <p:nvPr/>
        </p:nvCxnSpPr>
        <p:spPr>
          <a:xfrm>
            <a:off x="3940284" y="4093639"/>
            <a:ext cx="0" cy="30232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" name="Straight Arrow Connector 13"/>
          <p:cNvCxnSpPr/>
          <p:nvPr/>
        </p:nvCxnSpPr>
        <p:spPr>
          <a:xfrm>
            <a:off x="3940284" y="5044040"/>
            <a:ext cx="0" cy="3600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4604712" y="4720004"/>
            <a:ext cx="68736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Straight Arrow Connector 15"/>
          <p:cNvCxnSpPr>
            <a:stCxn id="10" idx="2"/>
            <a:endCxn id="4" idx="0"/>
          </p:cNvCxnSpPr>
          <p:nvPr/>
        </p:nvCxnSpPr>
        <p:spPr>
          <a:xfrm>
            <a:off x="5843133" y="4935087"/>
            <a:ext cx="1" cy="75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" name="Elbow Connector 50"/>
          <p:cNvCxnSpPr>
            <a:stCxn id="9" idx="2"/>
            <a:endCxn id="8" idx="1"/>
          </p:cNvCxnSpPr>
          <p:nvPr/>
        </p:nvCxnSpPr>
        <p:spPr>
          <a:xfrm rot="5400000" flipH="1">
            <a:off x="3050008" y="4945852"/>
            <a:ext cx="1116124" cy="664428"/>
          </a:xfrm>
          <a:prstGeom prst="bentConnector4">
            <a:avLst>
              <a:gd name="adj1" fmla="val -20482"/>
              <a:gd name="adj2" fmla="val 13440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5072066" y="2357430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995936" y="5008978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3275856" y="2492896"/>
            <a:ext cx="1328856" cy="64807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/>
              <a:t>a&gt;=0</a:t>
            </a:r>
            <a:endParaRPr lang="th-TH" sz="2000" dirty="0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6444208" y="2547373"/>
            <a:ext cx="1584176" cy="539119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smtClean="0"/>
              <a:t>a must be greater</a:t>
            </a:r>
          </a:p>
          <a:p>
            <a:pPr algn="ctr">
              <a:defRPr/>
            </a:pPr>
            <a:r>
              <a:rPr lang="en-US" sz="1400" dirty="0" smtClean="0"/>
              <a:t>than 0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6" idx="2"/>
            <a:endCxn id="20" idx="0"/>
          </p:cNvCxnSpPr>
          <p:nvPr/>
        </p:nvCxnSpPr>
        <p:spPr>
          <a:xfrm flipH="1">
            <a:off x="3940284" y="2315422"/>
            <a:ext cx="1" cy="1774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Straight Arrow Connector 24"/>
          <p:cNvCxnSpPr>
            <a:stCxn id="20" idx="2"/>
            <a:endCxn id="7" idx="0"/>
          </p:cNvCxnSpPr>
          <p:nvPr/>
        </p:nvCxnSpPr>
        <p:spPr>
          <a:xfrm>
            <a:off x="3940284" y="3140968"/>
            <a:ext cx="0" cy="46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Straight Arrow Connector 30"/>
          <p:cNvCxnSpPr>
            <a:stCxn id="20" idx="3"/>
            <a:endCxn id="21" idx="1"/>
          </p:cNvCxnSpPr>
          <p:nvPr/>
        </p:nvCxnSpPr>
        <p:spPr>
          <a:xfrm>
            <a:off x="4604712" y="2816932"/>
            <a:ext cx="183949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6" name="Elbow Connector 35"/>
          <p:cNvCxnSpPr>
            <a:stCxn id="21" idx="2"/>
          </p:cNvCxnSpPr>
          <p:nvPr/>
        </p:nvCxnSpPr>
        <p:spPr>
          <a:xfrm rot="5400000">
            <a:off x="5408858" y="3545778"/>
            <a:ext cx="2286724" cy="1368152"/>
          </a:xfrm>
          <a:prstGeom prst="bentConnector3">
            <a:avLst>
              <a:gd name="adj1" fmla="val 9978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1835696" y="357301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ใน </a:t>
            </a:r>
            <a:r>
              <a:rPr lang="en-US" dirty="0" smtClean="0"/>
              <a:t>if</a:t>
            </a:r>
            <a:endParaRPr lang="th-TH" dirty="0"/>
          </a:p>
        </p:txBody>
      </p:sp>
      <p:sp>
        <p:nvSpPr>
          <p:cNvPr id="43" name="TextBox 42"/>
          <p:cNvSpPr txBox="1"/>
          <p:nvPr/>
        </p:nvSpPr>
        <p:spPr>
          <a:xfrm>
            <a:off x="6948264" y="148478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ใน </a:t>
            </a:r>
            <a:r>
              <a:rPr lang="en-US" dirty="0" smtClean="0"/>
              <a:t>else</a:t>
            </a:r>
            <a:endParaRPr lang="th-TH" dirty="0"/>
          </a:p>
        </p:txBody>
      </p:sp>
      <p:cxnSp>
        <p:nvCxnSpPr>
          <p:cNvPr id="45" name="Straight Arrow Connector 44"/>
          <p:cNvCxnSpPr>
            <a:stCxn id="40" idx="3"/>
          </p:cNvCxnSpPr>
          <p:nvPr/>
        </p:nvCxnSpPr>
        <p:spPr>
          <a:xfrm>
            <a:off x="2530117" y="3834626"/>
            <a:ext cx="241683" cy="314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36296" y="1844824"/>
            <a:ext cx="150623" cy="360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363694" y="2952376"/>
            <a:ext cx="4721412" cy="3771154"/>
          </a:xfrm>
          <a:custGeom>
            <a:avLst/>
            <a:gdLst>
              <a:gd name="connsiteX0" fmla="*/ 603624 w 4721412"/>
              <a:gd name="connsiteY0" fmla="*/ 508000 h 3771154"/>
              <a:gd name="connsiteX1" fmla="*/ 1132541 w 4721412"/>
              <a:gd name="connsiteY1" fmla="*/ 248024 h 3771154"/>
              <a:gd name="connsiteX2" fmla="*/ 2584824 w 4721412"/>
              <a:gd name="connsiteY2" fmla="*/ 301812 h 3771154"/>
              <a:gd name="connsiteX3" fmla="*/ 4431553 w 4721412"/>
              <a:gd name="connsiteY3" fmla="*/ 1395506 h 3771154"/>
              <a:gd name="connsiteX4" fmla="*/ 4323977 w 4721412"/>
              <a:gd name="connsiteY4" fmla="*/ 2157506 h 3771154"/>
              <a:gd name="connsiteX5" fmla="*/ 2773082 w 4721412"/>
              <a:gd name="connsiteY5" fmla="*/ 2534024 h 3771154"/>
              <a:gd name="connsiteX6" fmla="*/ 2029012 w 4721412"/>
              <a:gd name="connsiteY6" fmla="*/ 3367742 h 3771154"/>
              <a:gd name="connsiteX7" fmla="*/ 236071 w 4721412"/>
              <a:gd name="connsiteY7" fmla="*/ 3296024 h 3771154"/>
              <a:gd name="connsiteX8" fmla="*/ 603624 w 4721412"/>
              <a:gd name="connsiteY8" fmla="*/ 508000 h 37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1412" h="3771154">
                <a:moveTo>
                  <a:pt x="603624" y="508000"/>
                </a:moveTo>
                <a:cubicBezTo>
                  <a:pt x="753036" y="0"/>
                  <a:pt x="802341" y="282389"/>
                  <a:pt x="1132541" y="248024"/>
                </a:cubicBezTo>
                <a:cubicBezTo>
                  <a:pt x="1462741" y="213659"/>
                  <a:pt x="2034989" y="110565"/>
                  <a:pt x="2584824" y="301812"/>
                </a:cubicBezTo>
                <a:cubicBezTo>
                  <a:pt x="3134659" y="493059"/>
                  <a:pt x="4141694" y="1086224"/>
                  <a:pt x="4431553" y="1395506"/>
                </a:cubicBezTo>
                <a:cubicBezTo>
                  <a:pt x="4721412" y="1704788"/>
                  <a:pt x="4600389" y="1967753"/>
                  <a:pt x="4323977" y="2157506"/>
                </a:cubicBezTo>
                <a:cubicBezTo>
                  <a:pt x="4047565" y="2347259"/>
                  <a:pt x="3155576" y="2332318"/>
                  <a:pt x="2773082" y="2534024"/>
                </a:cubicBezTo>
                <a:cubicBezTo>
                  <a:pt x="2390588" y="2735730"/>
                  <a:pt x="2451847" y="3240742"/>
                  <a:pt x="2029012" y="3367742"/>
                </a:cubicBezTo>
                <a:cubicBezTo>
                  <a:pt x="1606177" y="3494742"/>
                  <a:pt x="472142" y="3771154"/>
                  <a:pt x="236071" y="3296024"/>
                </a:cubicBezTo>
                <a:cubicBezTo>
                  <a:pt x="0" y="2820895"/>
                  <a:pt x="454212" y="1016000"/>
                  <a:pt x="603624" y="508000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Freeform 48"/>
          <p:cNvSpPr/>
          <p:nvPr/>
        </p:nvSpPr>
        <p:spPr>
          <a:xfrm>
            <a:off x="5930153" y="2144058"/>
            <a:ext cx="2687917" cy="1640542"/>
          </a:xfrm>
          <a:custGeom>
            <a:avLst/>
            <a:gdLst>
              <a:gd name="connsiteX0" fmla="*/ 147918 w 2687917"/>
              <a:gd name="connsiteY0" fmla="*/ 715683 h 1640542"/>
              <a:gd name="connsiteX1" fmla="*/ 336176 w 2687917"/>
              <a:gd name="connsiteY1" fmla="*/ 312271 h 1640542"/>
              <a:gd name="connsiteX2" fmla="*/ 2164976 w 2687917"/>
              <a:gd name="connsiteY2" fmla="*/ 97118 h 1640542"/>
              <a:gd name="connsiteX3" fmla="*/ 2631141 w 2687917"/>
              <a:gd name="connsiteY3" fmla="*/ 894977 h 1640542"/>
              <a:gd name="connsiteX4" fmla="*/ 1824318 w 2687917"/>
              <a:gd name="connsiteY4" fmla="*/ 1549401 h 1640542"/>
              <a:gd name="connsiteX5" fmla="*/ 784412 w 2687917"/>
              <a:gd name="connsiteY5" fmla="*/ 1441824 h 1640542"/>
              <a:gd name="connsiteX6" fmla="*/ 147918 w 2687917"/>
              <a:gd name="connsiteY6" fmla="*/ 715683 h 164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7917" h="1640542">
                <a:moveTo>
                  <a:pt x="147918" y="715683"/>
                </a:moveTo>
                <a:cubicBezTo>
                  <a:pt x="73212" y="527424"/>
                  <a:pt x="0" y="415365"/>
                  <a:pt x="336176" y="312271"/>
                </a:cubicBezTo>
                <a:cubicBezTo>
                  <a:pt x="672352" y="209177"/>
                  <a:pt x="1782482" y="0"/>
                  <a:pt x="2164976" y="97118"/>
                </a:cubicBezTo>
                <a:cubicBezTo>
                  <a:pt x="2547470" y="194236"/>
                  <a:pt x="2687917" y="652930"/>
                  <a:pt x="2631141" y="894977"/>
                </a:cubicBezTo>
                <a:cubicBezTo>
                  <a:pt x="2574365" y="1137024"/>
                  <a:pt x="2132106" y="1458260"/>
                  <a:pt x="1824318" y="1549401"/>
                </a:cubicBezTo>
                <a:cubicBezTo>
                  <a:pt x="1516530" y="1640542"/>
                  <a:pt x="1060824" y="1580777"/>
                  <a:pt x="784412" y="1441824"/>
                </a:cubicBezTo>
                <a:cubicBezTo>
                  <a:pt x="508000" y="1302871"/>
                  <a:pt x="222624" y="903942"/>
                  <a:pt x="147918" y="715683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/>
          <p:cNvSpPr txBox="1"/>
          <p:nvPr/>
        </p:nvSpPr>
        <p:spPr>
          <a:xfrm>
            <a:off x="4724400" y="4367218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071934" y="3214686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 animBg="1"/>
      <p:bldP spid="21" grpId="0" animBg="1"/>
      <p:bldP spid="40" grpId="0"/>
      <p:bldP spid="43" grpId="0"/>
      <p:bldP spid="48" grpId="0" animBg="1"/>
      <p:bldP spid="49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3419872" y="836712"/>
            <a:ext cx="5400600" cy="29238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a=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int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(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input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(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cs typeface="Courier New" pitchFamily="49" charset="0"/>
              </a:rPr>
              <a:t>"ใส่ตัวเลข : 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))</a:t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if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a&gt;=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0</a:t>
            </a:r>
            <a:r>
              <a:rPr lang="th-TH" sz="200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: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/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    g=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1</a:t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  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while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abs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(a-g*g)&gt;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1e-5</a:t>
            </a:r>
            <a:r>
              <a:rPr lang="th-TH" sz="2000" dirty="0" smtClean="0">
                <a:solidFill>
                  <a:srgbClr val="000000"/>
                </a:solidFill>
                <a:latin typeface="Arial" pitchFamily="34" charset="0"/>
                <a:cs typeface="Courier New" pitchFamily="49" charset="0"/>
              </a:rPr>
              <a:t>: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/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        g=(g+a/g)/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2</a:t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cs typeface="Courier New" pitchFamily="49" charset="0"/>
              </a:rPr>
              <a:t>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print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(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cs typeface="Courier New" pitchFamily="49" charset="0"/>
              </a:rPr>
              <a:t>"รากที่สองของ 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,a,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cs typeface="Courier New" pitchFamily="49" charset="0"/>
              </a:rPr>
              <a:t>"="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,g)</a:t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else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:</a:t>
            </a:r>
            <a:b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</a:b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 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cs typeface="Courier New" pitchFamily="49" charset="0"/>
              </a:rPr>
              <a:t>print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(</a:t>
            </a:r>
            <a:r>
              <a:rPr kumimoji="0" lang="th-TH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cs typeface="Courier New" pitchFamily="49" charset="0"/>
              </a:rPr>
              <a:t>"ไม่สามารถหารากที่สองของเลขลบ "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Courier New" pitchFamily="49" charset="0"/>
              </a:rPr>
              <a:t>)</a:t>
            </a:r>
            <a:endParaRPr kumimoji="0" lang="th-TH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491880" y="836712"/>
            <a:ext cx="0" cy="30963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79912" y="836712"/>
            <a:ext cx="0" cy="30963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7944" y="836712"/>
            <a:ext cx="0" cy="3096344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14"/>
          <p:cNvSpPr>
            <a:spLocks noChangeArrowheads="1"/>
          </p:cNvSpPr>
          <p:nvPr/>
        </p:nvSpPr>
        <p:spPr bwMode="auto">
          <a:xfrm>
            <a:off x="1429933" y="3458844"/>
            <a:ext cx="443840" cy="18618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stop</a:t>
            </a:r>
            <a:endParaRPr lang="th-TH" sz="1200" dirty="0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392263" y="386148"/>
            <a:ext cx="443345" cy="18618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start</a:t>
            </a:r>
            <a:endParaRPr lang="th-TH" sz="1200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333935" y="751066"/>
            <a:ext cx="560001" cy="263181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338996" y="1947042"/>
            <a:ext cx="549879" cy="35456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g=1</a:t>
            </a:r>
            <a:endParaRPr lang="en-US" sz="1200" dirty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251520" y="2520484"/>
            <a:ext cx="724831" cy="46918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 smtClean="0"/>
              <a:t>|a-g2|&gt;10</a:t>
            </a:r>
            <a:r>
              <a:rPr lang="en-US" sz="1000" baseline="30000" dirty="0" smtClean="0"/>
              <a:t>-5</a:t>
            </a:r>
            <a:endParaRPr lang="th-TH" sz="1000" baseline="30000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23818" y="3250320"/>
            <a:ext cx="580235" cy="31278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g=(</a:t>
            </a:r>
            <a:r>
              <a:rPr lang="en-US" sz="1200" dirty="0" err="1" smtClean="0"/>
              <a:t>g+d</a:t>
            </a:r>
            <a:r>
              <a:rPr lang="en-US" sz="1200" dirty="0" smtClean="0"/>
              <a:t>)/2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351279" y="2599363"/>
            <a:ext cx="601149" cy="311423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g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3935" y="572333"/>
            <a:ext cx="1" cy="2050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13935" y="2301609"/>
            <a:ext cx="0" cy="218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>
            <a:off x="613935" y="2989664"/>
            <a:ext cx="0" cy="2606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976351" y="2755074"/>
            <a:ext cx="37492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stCxn id="8" idx="2"/>
            <a:endCxn id="2" idx="0"/>
          </p:cNvCxnSpPr>
          <p:nvPr/>
        </p:nvCxnSpPr>
        <p:spPr>
          <a:xfrm>
            <a:off x="1651853" y="2910786"/>
            <a:ext cx="1" cy="54805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" name="Elbow Connector 50"/>
          <p:cNvCxnSpPr>
            <a:stCxn id="7" idx="2"/>
            <a:endCxn id="6" idx="1"/>
          </p:cNvCxnSpPr>
          <p:nvPr/>
        </p:nvCxnSpPr>
        <p:spPr>
          <a:xfrm rot="5400000" flipH="1">
            <a:off x="28712" y="2977882"/>
            <a:ext cx="808032" cy="362415"/>
          </a:xfrm>
          <a:prstGeom prst="bentConnector4">
            <a:avLst>
              <a:gd name="adj1" fmla="val -20482"/>
              <a:gd name="adj2" fmla="val 13440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928662" y="2500306"/>
            <a:ext cx="421910" cy="230832"/>
          </a:xfrm>
          <a:prstGeom prst="rect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False</a:t>
            </a:r>
            <a:endParaRPr lang="th-TH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44291" y="296428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True</a:t>
            </a:r>
            <a:endParaRPr lang="th-TH" sz="900" dirty="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51520" y="1142731"/>
            <a:ext cx="724831" cy="46918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a&gt;=0</a:t>
            </a:r>
            <a:endParaRPr lang="th-TH" sz="1200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979712" y="1182170"/>
            <a:ext cx="864096" cy="390302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800" dirty="0" smtClean="0"/>
              <a:t>a must be greater</a:t>
            </a:r>
          </a:p>
          <a:p>
            <a:pPr algn="ctr">
              <a:defRPr/>
            </a:pPr>
            <a:r>
              <a:rPr lang="en-US" sz="800" dirty="0" smtClean="0"/>
              <a:t>than 0</a:t>
            </a:r>
            <a:endParaRPr lang="en-US" sz="800" dirty="0"/>
          </a:p>
        </p:txBody>
      </p:sp>
      <p:cxnSp>
        <p:nvCxnSpPr>
          <p:cNvPr id="19" name="Straight Arrow Connector 18"/>
          <p:cNvCxnSpPr>
            <a:stCxn id="4" idx="2"/>
            <a:endCxn id="17" idx="0"/>
          </p:cNvCxnSpPr>
          <p:nvPr/>
        </p:nvCxnSpPr>
        <p:spPr>
          <a:xfrm flipH="1">
            <a:off x="613935" y="1014246"/>
            <a:ext cx="1" cy="1284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>
            <a:off x="613935" y="1611911"/>
            <a:ext cx="0" cy="3351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>
          <a:xfrm>
            <a:off x="976351" y="1377321"/>
            <a:ext cx="1003361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Elbow Connector 21"/>
          <p:cNvCxnSpPr>
            <a:stCxn id="18" idx="2"/>
          </p:cNvCxnSpPr>
          <p:nvPr/>
        </p:nvCxnSpPr>
        <p:spPr>
          <a:xfrm rot="5400000">
            <a:off x="1210876" y="2027091"/>
            <a:ext cx="1655503" cy="746265"/>
          </a:xfrm>
          <a:prstGeom prst="bentConnector3">
            <a:avLst>
              <a:gd name="adj1" fmla="val 9978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1142976" y="1071546"/>
            <a:ext cx="500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False</a:t>
            </a:r>
            <a:endParaRPr lang="th-TH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42910" y="1571612"/>
            <a:ext cx="4286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True</a:t>
            </a:r>
            <a:endParaRPr lang="th-TH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หาค่าประมาณของ </a:t>
            </a:r>
            <a:r>
              <a:rPr lang="en-US" sz="5400" dirty="0" smtClean="0">
                <a:sym typeface="Symbol" pitchFamily="18" charset="2"/>
              </a:rPr>
              <a:t>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h-TH" dirty="0" smtClean="0">
                <a:sym typeface="Symbol" pitchFamily="18" charset="2"/>
              </a:rPr>
              <a:t>ที่ดีกว่า </a:t>
            </a:r>
            <a:r>
              <a:rPr lang="en-US" dirty="0" smtClean="0">
                <a:sym typeface="Symbol" pitchFamily="18" charset="2"/>
              </a:rPr>
              <a:t>22/7</a:t>
            </a:r>
            <a:endParaRPr lang="th-TH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4213" y="908050"/>
            <a:ext cx="7920037" cy="10636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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22/7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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 0.001264...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h-T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หาค่า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h-T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และ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h-TH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ที่ทำให้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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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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&lt; 10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-6</a:t>
            </a:r>
            <a:endParaRPr kumimoji="0" lang="th-TH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777038" y="1082675"/>
            <a:ext cx="1952625" cy="3382963"/>
            <a:chOff x="4427" y="475"/>
            <a:chExt cx="1230" cy="2131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427" y="1695"/>
              <a:ext cx="1230" cy="91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th-TH" sz="2400" b="1"/>
                <a:t>祖沖之</a:t>
              </a:r>
              <a:r>
                <a:rPr lang="th-TH"/>
                <a:t> </a:t>
              </a:r>
              <a:br>
                <a:rPr lang="th-TH"/>
              </a:br>
              <a:r>
                <a:rPr lang="th-TH"/>
                <a:t>พบ </a:t>
              </a:r>
              <a:r>
                <a:rPr lang="en-US"/>
                <a:t> </a:t>
              </a:r>
              <a:r>
                <a:rPr lang="en-US" sz="3200" baseline="30000">
                  <a:latin typeface="Times New Roman" pitchFamily="18" charset="0"/>
                  <a:cs typeface="Times New Roman" pitchFamily="18" charset="0"/>
                </a:rPr>
                <a:t>355</a:t>
              </a: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3200" baseline="-25000">
                  <a:latin typeface="Times New Roman" pitchFamily="18" charset="0"/>
                  <a:cs typeface="Times New Roman" pitchFamily="18" charset="0"/>
                </a:rPr>
                <a:t>113</a:t>
              </a:r>
              <a:endParaRPr lang="th-TH">
                <a:latin typeface="Times New Roman" pitchFamily="18" charset="0"/>
              </a:endParaRPr>
            </a:p>
            <a:p>
              <a:pPr algn="ctr"/>
              <a:r>
                <a:rPr lang="th-TH"/>
                <a:t>เมื่อปี ค.ศ. </a:t>
              </a:r>
              <a:r>
                <a:rPr lang="en-US"/>
                <a:t>480</a:t>
              </a:r>
              <a:endParaRPr lang="th-TH"/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" y="475"/>
              <a:ext cx="91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63625" y="2509838"/>
            <a:ext cx="4511675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22/7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0.144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0.392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23/7     0.287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0.267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23/8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0.142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0.586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24/8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0.017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0.475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25/8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0.108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0.364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26/8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0.233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0.253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27/8     0.358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0.142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27/9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0.030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0.442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28/9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0.081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0.342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...      ...         ...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353/112  0.019     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0.018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353/113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0.009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0.045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354/113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0.000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      0.036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84263" y="1898650"/>
            <a:ext cx="4638675" cy="584200"/>
            <a:chOff x="1084264" y="1898650"/>
            <a:chExt cx="4638111" cy="584775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086611" y="1898650"/>
              <a:ext cx="463576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/</a:t>
              </a:r>
              <a:r>
                <a:rPr lang="en-US" i="1">
                  <a:latin typeface="Times New Roman" pitchFamily="18" charset="0"/>
                  <a:sym typeface="Symbol" pitchFamily="18" charset="2"/>
                </a:rPr>
                <a:t>d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     </a:t>
              </a:r>
              <a:r>
                <a:rPr lang="en-US" sz="3200">
                  <a:sym typeface="Symbol" pitchFamily="18" charset="2"/>
                </a:rPr>
                <a:t></a:t>
              </a:r>
              <a:r>
                <a:rPr lang="en-US"/>
                <a:t> – </a:t>
              </a:r>
              <a:r>
                <a:rPr lang="en-US">
                  <a:latin typeface="Times New Roman" pitchFamily="18" charset="0"/>
                </a:rPr>
                <a:t>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+1)/</a:t>
              </a:r>
              <a:r>
                <a:rPr lang="en-US" i="1">
                  <a:latin typeface="Times New Roman" pitchFamily="18" charset="0"/>
                </a:rPr>
                <a:t>d     </a:t>
              </a:r>
              <a:r>
                <a:rPr lang="en-US" sz="3200">
                  <a:sym typeface="Symbol" pitchFamily="18" charset="2"/>
                </a:rPr>
                <a:t></a:t>
              </a:r>
              <a:r>
                <a:rPr lang="en-US"/>
                <a:t> – 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/(</a:t>
              </a:r>
              <a:r>
                <a:rPr lang="en-US" i="1">
                  <a:latin typeface="Times New Roman" pitchFamily="18" charset="0"/>
                </a:rPr>
                <a:t>d</a:t>
              </a:r>
              <a:r>
                <a:rPr lang="en-US">
                  <a:latin typeface="Times New Roman" pitchFamily="18" charset="0"/>
                </a:rPr>
                <a:t>+1)</a:t>
              </a:r>
              <a:endParaRPr lang="th-TH" i="1" baseline="30000">
                <a:sym typeface="Symbol" pitchFamily="18" charset="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V="1">
              <a:off x="1084264" y="2425699"/>
              <a:ext cx="4490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805238" y="2832100"/>
            <a:ext cx="1828800" cy="574675"/>
          </a:xfrm>
          <a:prstGeom prst="wedgeRoundRectCallout">
            <a:avLst>
              <a:gd name="adj1" fmla="val -73083"/>
              <a:gd name="adj2" fmla="val -66106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h-TH" sz="2400">
                <a:latin typeface="Tahoma" pitchFamily="34" charset="0"/>
                <a:cs typeface="Tahoma" pitchFamily="34" charset="0"/>
              </a:rPr>
              <a:t>เลือกตัวน้อย</a:t>
            </a:r>
          </a:p>
        </p:txBody>
      </p: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3362325" y="5138738"/>
            <a:ext cx="4926013" cy="1535112"/>
            <a:chOff x="3362632" y="5139062"/>
            <a:chExt cx="4925961" cy="1534583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298734" y="5139062"/>
              <a:ext cx="19898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b="1">
                  <a:latin typeface="Courier New" pitchFamily="49" charset="0"/>
                  <a:cs typeface="Courier New" pitchFamily="49" charset="0"/>
                </a:rPr>
                <a:t>355/113</a:t>
              </a: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362632" y="5574890"/>
              <a:ext cx="3318387" cy="1098755"/>
            </a:xfrm>
            <a:custGeom>
              <a:avLst/>
              <a:gdLst>
                <a:gd name="T0" fmla="*/ 0 w 3318387"/>
                <a:gd name="T1" fmla="*/ 766916 h 1098755"/>
                <a:gd name="T2" fmla="*/ 766916 w 3318387"/>
                <a:gd name="T3" fmla="*/ 1017639 h 1098755"/>
                <a:gd name="T4" fmla="*/ 1917297 w 3318387"/>
                <a:gd name="T5" fmla="*/ 1017639 h 1098755"/>
                <a:gd name="T6" fmla="*/ 2757949 w 3318387"/>
                <a:gd name="T7" fmla="*/ 530942 h 1098755"/>
                <a:gd name="T8" fmla="*/ 3318387 w 3318387"/>
                <a:gd name="T9" fmla="*/ 0 h 10987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18387"/>
                <a:gd name="T16" fmla="*/ 0 h 1098755"/>
                <a:gd name="T17" fmla="*/ 3318387 w 3318387"/>
                <a:gd name="T18" fmla="*/ 1098755 h 10987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18387" h="1098755">
                  <a:moveTo>
                    <a:pt x="0" y="766916"/>
                  </a:moveTo>
                  <a:cubicBezTo>
                    <a:pt x="223684" y="871384"/>
                    <a:pt x="447368" y="975852"/>
                    <a:pt x="766916" y="1017639"/>
                  </a:cubicBezTo>
                  <a:cubicBezTo>
                    <a:pt x="1086464" y="1059426"/>
                    <a:pt x="1585452" y="1098755"/>
                    <a:pt x="1917291" y="1017639"/>
                  </a:cubicBezTo>
                  <a:cubicBezTo>
                    <a:pt x="2249130" y="936523"/>
                    <a:pt x="2524433" y="700549"/>
                    <a:pt x="2757949" y="530942"/>
                  </a:cubicBezTo>
                  <a:cubicBezTo>
                    <a:pt x="2991465" y="361335"/>
                    <a:pt x="3154926" y="180667"/>
                    <a:pt x="3318387" y="0"/>
                  </a:cubicBezTo>
                </a:path>
              </a:pathLst>
            </a:custGeom>
            <a:noFill/>
            <a:ln w="28575" algn="ctr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1" grpId="0" animBg="1"/>
      <p:bldP spid="1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4006850" y="6388100"/>
            <a:ext cx="1214438" cy="425450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04000"/>
              </a:lnSpc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952875" y="93663"/>
            <a:ext cx="1184275" cy="409575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start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>
            <a:off x="4546192" y="502477"/>
            <a:ext cx="0" cy="2753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498850" y="3768725"/>
            <a:ext cx="2097088" cy="727075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th-TH" sz="2400">
                <a:latin typeface="Cordia New" pitchFamily="34" charset="-34"/>
                <a:ea typeface="Angsana New" pitchFamily="18" charset="-34"/>
                <a:cs typeface="Cordia New" pitchFamily="34" charset="-34"/>
              </a:rPr>
              <a:t>  </a:t>
            </a:r>
            <a:r>
              <a:rPr lang="en-US" sz="2000">
                <a:latin typeface="Calibri" pitchFamily="34" charset="0"/>
                <a:ea typeface="Angsana New" pitchFamily="18" charset="-34"/>
                <a:cs typeface="Cordia New" pitchFamily="34" charset="-34"/>
              </a:rPr>
              <a:t>&lt; 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343525" y="4394200"/>
            <a:ext cx="1277938" cy="6699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lnSpc>
                <a:spcPct val="70000"/>
              </a:lnSpc>
            </a:pPr>
            <a:endParaRPr lang="en-US" sz="2000" i="1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endParaRPr lang="en-US" sz="2000" i="1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+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1</a:t>
            </a:r>
          </a:p>
          <a:p>
            <a:pPr algn="ctr"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endParaRPr lang="en-US" sz="2000">
              <a:solidFill>
                <a:srgbClr val="000000"/>
              </a:solidFill>
              <a:latin typeface="Times New Roman" pitchFamily="18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>
            <a:off x="4549032" y="2866484"/>
            <a:ext cx="0" cy="91983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</p:cNvCxnSpPr>
          <p:nvPr/>
        </p:nvCxnSpPr>
        <p:spPr bwMode="auto">
          <a:xfrm>
            <a:off x="5596602" y="4132673"/>
            <a:ext cx="386097" cy="24983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54655" y="3766444"/>
            <a:ext cx="752322" cy="4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33671" y="3698308"/>
            <a:ext cx="843168" cy="4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243263" y="2803525"/>
            <a:ext cx="2668587" cy="7810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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pi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– (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+1)/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</a:t>
            </a:r>
            <a:endParaRPr lang="en-US" sz="2000">
              <a:solidFill>
                <a:srgbClr val="000000"/>
              </a:solidFill>
              <a:latin typeface="Cordia New" pitchFamily="34" charset="-34"/>
              <a:ea typeface="Angsana New" pitchFamily="18" charset="-34"/>
              <a:cs typeface="Cordia New" pitchFamily="34" charset="-34"/>
            </a:endParaRPr>
          </a:p>
          <a:p>
            <a:pPr algn="ctr"/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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pi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–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/(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+1)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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451100" y="4394200"/>
            <a:ext cx="1339850" cy="669925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lnSpc>
                <a:spcPct val="70000"/>
              </a:lnSpc>
            </a:pPr>
            <a:endParaRPr lang="en-US" sz="2000" i="1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endParaRPr lang="en-US" sz="2000" i="1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+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1</a:t>
            </a:r>
          </a:p>
          <a:p>
            <a:pPr algn="ctr"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en-US" i="1" baseline="-25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endParaRPr lang="en-US" sz="2000">
              <a:solidFill>
                <a:srgbClr val="000000"/>
              </a:solidFill>
              <a:latin typeface="Times New Roman" pitchFamily="18" charset="0"/>
              <a:ea typeface="Angsana New" pitchFamily="18" charset="-34"/>
              <a:cs typeface="Cordia New" pitchFamily="34" charset="-34"/>
            </a:endParaRPr>
          </a:p>
          <a:p>
            <a:pPr algn="ctr">
              <a:lnSpc>
                <a:spcPct val="70000"/>
              </a:lnSpc>
            </a:pP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115364" y="4121317"/>
            <a:ext cx="374741" cy="272543"/>
          </a:xfrm>
          <a:custGeom>
            <a:avLst/>
            <a:gdLst>
              <a:gd name="T0" fmla="*/ 2147483647 w 330"/>
              <a:gd name="T1" fmla="*/ 0 h 300"/>
              <a:gd name="T2" fmla="*/ 0 w 330"/>
              <a:gd name="T3" fmla="*/ 0 h 300"/>
              <a:gd name="T4" fmla="*/ 0 w 330"/>
              <a:gd name="T5" fmla="*/ 2147483647 h 300"/>
              <a:gd name="T6" fmla="*/ 0 60000 65536"/>
              <a:gd name="T7" fmla="*/ 0 60000 65536"/>
              <a:gd name="T8" fmla="*/ 0 60000 65536"/>
              <a:gd name="T9" fmla="*/ 0 w 330"/>
              <a:gd name="T10" fmla="*/ 0 h 300"/>
              <a:gd name="T11" fmla="*/ 330 w 33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" h="300">
                <a:moveTo>
                  <a:pt x="330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115364" y="5058184"/>
            <a:ext cx="2878691" cy="204407"/>
          </a:xfrm>
          <a:custGeom>
            <a:avLst/>
            <a:gdLst>
              <a:gd name="T0" fmla="*/ 0 w 2535"/>
              <a:gd name="T1" fmla="*/ 0 h 180"/>
              <a:gd name="T2" fmla="*/ 0 w 2535"/>
              <a:gd name="T3" fmla="*/ 2147483647 h 180"/>
              <a:gd name="T4" fmla="*/ 2147483647 w 2535"/>
              <a:gd name="T5" fmla="*/ 2147483647 h 180"/>
              <a:gd name="T6" fmla="*/ 2147483647 w 2535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2535"/>
              <a:gd name="T13" fmla="*/ 0 h 180"/>
              <a:gd name="T14" fmla="*/ 2535 w 253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5" h="180">
                <a:moveTo>
                  <a:pt x="0" y="0"/>
                </a:moveTo>
                <a:lnTo>
                  <a:pt x="0" y="180"/>
                </a:lnTo>
                <a:lnTo>
                  <a:pt x="2535" y="180"/>
                </a:lnTo>
                <a:lnTo>
                  <a:pt x="2535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471863" y="1830388"/>
            <a:ext cx="2200275" cy="70961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</a:t>
            </a:r>
            <a:r>
              <a:rPr lang="th-TH" sz="2400">
                <a:latin typeface="Cordia New" pitchFamily="34" charset="-34"/>
                <a:ea typeface="Angsana New" pitchFamily="18" charset="-34"/>
                <a:cs typeface="Cordia New" pitchFamily="34" charset="-34"/>
              </a:rPr>
              <a:t>  </a:t>
            </a:r>
            <a:r>
              <a:rPr lang="en-US" sz="2000">
                <a:latin typeface="Calibri" pitchFamily="34" charset="0"/>
                <a:ea typeface="Angsana New" pitchFamily="18" charset="-34"/>
                <a:cs typeface="Cordia New" pitchFamily="34" charset="-34"/>
              </a:rPr>
              <a:t>≥ 10</a:t>
            </a:r>
            <a:r>
              <a:rPr lang="en-US" sz="2400" baseline="30000">
                <a:latin typeface="Calibri" pitchFamily="34" charset="0"/>
                <a:ea typeface="Angsana New" pitchFamily="18" charset="-34"/>
                <a:cs typeface="Cordia New" pitchFamily="34" charset="-34"/>
              </a:rPr>
              <a:t>–6</a:t>
            </a:r>
            <a:r>
              <a:rPr lang="en-US" sz="2000" baseline="30000"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614327" y="5262591"/>
            <a:ext cx="0" cy="22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246646" y="1710530"/>
            <a:ext cx="2367681" cy="3774372"/>
          </a:xfrm>
          <a:custGeom>
            <a:avLst/>
            <a:gdLst>
              <a:gd name="T0" fmla="*/ 2147483647 w 2235"/>
              <a:gd name="T1" fmla="*/ 2147483647 h 3615"/>
              <a:gd name="T2" fmla="*/ 2147483647 w 2235"/>
              <a:gd name="T3" fmla="*/ 2147483647 h 3615"/>
              <a:gd name="T4" fmla="*/ 0 w 2235"/>
              <a:gd name="T5" fmla="*/ 2147483647 h 3615"/>
              <a:gd name="T6" fmla="*/ 0 w 2235"/>
              <a:gd name="T7" fmla="*/ 0 h 3615"/>
              <a:gd name="T8" fmla="*/ 2147483647 w 2235"/>
              <a:gd name="T9" fmla="*/ 0 h 3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35"/>
              <a:gd name="T16" fmla="*/ 0 h 3615"/>
              <a:gd name="T17" fmla="*/ 2235 w 2235"/>
              <a:gd name="T18" fmla="*/ 3615 h 3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35" h="3615">
                <a:moveTo>
                  <a:pt x="2235" y="3435"/>
                </a:moveTo>
                <a:lnTo>
                  <a:pt x="2235" y="3615"/>
                </a:lnTo>
                <a:lnTo>
                  <a:pt x="0" y="3615"/>
                </a:lnTo>
                <a:lnTo>
                  <a:pt x="0" y="0"/>
                </a:lnTo>
                <a:lnTo>
                  <a:pt x="21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563226" y="1464894"/>
            <a:ext cx="0" cy="3747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16277" y="2441820"/>
            <a:ext cx="752322" cy="4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440494" y="1809308"/>
            <a:ext cx="843168" cy="48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2163763" y="3355661"/>
            <a:ext cx="161821" cy="161823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4800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4137384" y="5760286"/>
            <a:ext cx="953886" cy="408814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18000" rIns="0" bIns="18000"/>
          <a:lstStyle/>
          <a:p>
            <a:pPr algn="ctr"/>
            <a:r>
              <a:rPr lang="en-US" sz="2000" i="1">
                <a:latin typeface="Calibri" pitchFamily="34" charset="0"/>
                <a:ea typeface="Angsana New" pitchFamily="18" charset="-34"/>
                <a:cs typeface="Cordia New" pitchFamily="34" charset="-34"/>
              </a:rPr>
              <a:t>n,  d</a:t>
            </a:r>
            <a:endParaRPr lang="th-TH" sz="480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>
            <a:off x="4617166" y="6188973"/>
            <a:ext cx="0" cy="20724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30"/>
          <p:cNvCxnSpPr>
            <a:cxnSpLocks noChangeShapeType="1"/>
            <a:stCxn id="17" idx="3"/>
            <a:endCxn id="24" idx="0"/>
          </p:cNvCxnSpPr>
          <p:nvPr/>
        </p:nvCxnSpPr>
        <p:spPr bwMode="auto">
          <a:xfrm flipH="1">
            <a:off x="4614326" y="2184667"/>
            <a:ext cx="1057266" cy="3575619"/>
          </a:xfrm>
          <a:prstGeom prst="bentConnector4">
            <a:avLst>
              <a:gd name="adj1" fmla="val -129032"/>
              <a:gd name="adj2" fmla="val 96208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34"/>
          <p:cNvCxnSpPr>
            <a:cxnSpLocks noChangeShapeType="1"/>
            <a:stCxn id="17" idx="2"/>
            <a:endCxn id="13" idx="0"/>
          </p:cNvCxnSpPr>
          <p:nvPr/>
        </p:nvCxnSpPr>
        <p:spPr bwMode="auto">
          <a:xfrm rot="16200000" flipH="1">
            <a:off x="4442255" y="2668787"/>
            <a:ext cx="264412" cy="592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2686050" y="649288"/>
            <a:ext cx="3714750" cy="91440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22,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7</a:t>
            </a:r>
            <a:endParaRPr lang="en-US" sz="2000">
              <a:solidFill>
                <a:srgbClr val="000000"/>
              </a:solidFill>
              <a:latin typeface="Cordia New" pitchFamily="34" charset="-34"/>
              <a:ea typeface="Angsana New" pitchFamily="18" charset="-34"/>
              <a:cs typeface="Cordia New" pitchFamily="34" charset="-34"/>
            </a:endParaRP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 </a:t>
            </a:r>
            <a:r>
              <a:rPr lang="en-US" sz="2000" i="1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pi </a:t>
            </a: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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 </a:t>
            </a:r>
            <a:r>
              <a:rPr lang="th-TH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ค่าประมาณของ </a:t>
            </a:r>
            <a:r>
              <a:rPr lang="en-US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  <a:sym typeface="Symbol" pitchFamily="18" charset="2"/>
              </a:rPr>
              <a:t></a:t>
            </a:r>
            <a:r>
              <a:rPr lang="en-US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 </a:t>
            </a:r>
            <a:r>
              <a:rPr lang="th-TH">
                <a:solidFill>
                  <a:srgbClr val="000000"/>
                </a:solidFill>
                <a:latin typeface="Browallia New" pitchFamily="34" charset="-34"/>
                <a:ea typeface="Angsana New" pitchFamily="18" charset="-34"/>
                <a:cs typeface="Browallia New" pitchFamily="34" charset="-34"/>
              </a:rPr>
              <a:t>ที่ละเอียด</a:t>
            </a:r>
          </a:p>
          <a:p>
            <a:pPr>
              <a:lnSpc>
                <a:spcPct val="70000"/>
              </a:lnSpc>
            </a:pPr>
            <a:r>
              <a:rPr lang="en-US" sz="2000">
                <a:solidFill>
                  <a:srgbClr val="000000"/>
                </a:solidFill>
                <a:latin typeface="Cordia New" pitchFamily="34" charset="-34"/>
                <a:ea typeface="Angsana New" pitchFamily="18" charset="-34"/>
                <a:cs typeface="Cordia New" pitchFamily="34" charset="-34"/>
                <a:sym typeface="Symbol" pitchFamily="18" charset="2"/>
              </a:rPr>
              <a:t>     </a:t>
            </a:r>
            <a:r>
              <a:rPr lang="en-US" sz="20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100</a:t>
            </a:r>
            <a:endParaRPr lang="th-TH" sz="200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683568" y="188640"/>
            <a:ext cx="7200800" cy="52629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pi=math.pi </a:t>
            </a:r>
            <a:r>
              <a:rPr kumimoji="0" lang="th-TH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# 3.141592653589793</a:t>
            </a:r>
            <a:br>
              <a:rPr kumimoji="0" lang="th-TH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n=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22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d=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(pi-n/d)&gt;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1e-6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diffN=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(pi-(n+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)/d)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diffD=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(pi-n/(d+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 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diffN&lt;diffD: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n=n+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d=d+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(n,</a:t>
            </a: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"/"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,d,</a:t>
            </a: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"="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(n/d))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th-TH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6165304"/>
            <a:ext cx="4673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 smtClean="0"/>
              <a:t>355 / 113 =3.1415929203539825</a:t>
            </a:r>
            <a:endParaRPr lang="th-TH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733256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4149080"/>
            <a:ext cx="85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</a:t>
            </a:r>
            <a:endParaRPr lang="th-TH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6048164" y="4401108"/>
            <a:ext cx="28803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Straight Arrow Connector 7"/>
          <p:cNvCxnSpPr>
            <a:stCxn id="5" idx="1"/>
            <a:endCxn id="6" idx="1"/>
          </p:cNvCxnSpPr>
          <p:nvPr/>
        </p:nvCxnSpPr>
        <p:spPr>
          <a:xfrm flipH="1">
            <a:off x="6192180" y="4410690"/>
            <a:ext cx="180020" cy="24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5589240"/>
            <a:ext cx="2134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เปลี่ยนเป็น </a:t>
            </a:r>
            <a:r>
              <a:rPr lang="en-US" dirty="0" smtClean="0"/>
              <a:t>string</a:t>
            </a:r>
            <a:endParaRPr lang="th-TH" dirty="0"/>
          </a:p>
        </p:txBody>
      </p:sp>
      <p:sp>
        <p:nvSpPr>
          <p:cNvPr id="10" name="Freeform 9"/>
          <p:cNvSpPr/>
          <p:nvPr/>
        </p:nvSpPr>
        <p:spPr>
          <a:xfrm>
            <a:off x="5041153" y="5334000"/>
            <a:ext cx="723153" cy="510988"/>
          </a:xfrm>
          <a:custGeom>
            <a:avLst/>
            <a:gdLst>
              <a:gd name="connsiteX0" fmla="*/ 723153 w 723153"/>
              <a:gd name="connsiteY0" fmla="*/ 510988 h 510988"/>
              <a:gd name="connsiteX1" fmla="*/ 104588 w 723153"/>
              <a:gd name="connsiteY1" fmla="*/ 322729 h 510988"/>
              <a:gd name="connsiteX2" fmla="*/ 95623 w 723153"/>
              <a:gd name="connsiteY2" fmla="*/ 0 h 510988"/>
              <a:gd name="connsiteX3" fmla="*/ 95623 w 723153"/>
              <a:gd name="connsiteY3" fmla="*/ 0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153" h="510988">
                <a:moveTo>
                  <a:pt x="723153" y="510988"/>
                </a:moveTo>
                <a:cubicBezTo>
                  <a:pt x="466164" y="459441"/>
                  <a:pt x="209176" y="407894"/>
                  <a:pt x="104588" y="322729"/>
                </a:cubicBezTo>
                <a:cubicBezTo>
                  <a:pt x="0" y="237564"/>
                  <a:pt x="95623" y="0"/>
                  <a:pt x="95623" y="0"/>
                </a:cubicBezTo>
                <a:lnTo>
                  <a:pt x="95623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/>
          <p:cNvSpPr/>
          <p:nvPr/>
        </p:nvSpPr>
        <p:spPr>
          <a:xfrm>
            <a:off x="611560" y="260648"/>
            <a:ext cx="2664296" cy="43204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3995936" y="188640"/>
            <a:ext cx="282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เปิดใช้ </a:t>
            </a:r>
            <a:r>
              <a:rPr lang="en-US" dirty="0" smtClean="0"/>
              <a:t>module math</a:t>
            </a:r>
            <a:endParaRPr lang="th-TH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47864" y="404664"/>
            <a:ext cx="576064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7864" y="1124744"/>
            <a:ext cx="440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เรียกใช้ ค่าคงที่ </a:t>
            </a:r>
            <a:r>
              <a:rPr lang="en-US" dirty="0" smtClean="0"/>
              <a:t>π</a:t>
            </a:r>
            <a:r>
              <a:rPr lang="th-TH" dirty="0" smtClean="0"/>
              <a:t> จาก </a:t>
            </a:r>
            <a:r>
              <a:rPr lang="en-US" dirty="0" smtClean="0"/>
              <a:t>module math</a:t>
            </a:r>
            <a:endParaRPr lang="th-TH" dirty="0"/>
          </a:p>
        </p:txBody>
      </p:sp>
      <p:sp>
        <p:nvSpPr>
          <p:cNvPr id="16" name="Freeform 15"/>
          <p:cNvSpPr/>
          <p:nvPr/>
        </p:nvSpPr>
        <p:spPr>
          <a:xfrm>
            <a:off x="2123728" y="1196751"/>
            <a:ext cx="1175284" cy="192777"/>
          </a:xfrm>
          <a:custGeom>
            <a:avLst/>
            <a:gdLst>
              <a:gd name="connsiteX0" fmla="*/ 1246094 w 1246094"/>
              <a:gd name="connsiteY0" fmla="*/ 233082 h 233082"/>
              <a:gd name="connsiteX1" fmla="*/ 277906 w 1246094"/>
              <a:gd name="connsiteY1" fmla="*/ 170329 h 233082"/>
              <a:gd name="connsiteX2" fmla="*/ 0 w 1246094"/>
              <a:gd name="connsiteY2" fmla="*/ 0 h 233082"/>
              <a:gd name="connsiteX3" fmla="*/ 0 w 1246094"/>
              <a:gd name="connsiteY3" fmla="*/ 0 h 23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6094" h="233082">
                <a:moveTo>
                  <a:pt x="1246094" y="233082"/>
                </a:moveTo>
                <a:cubicBezTo>
                  <a:pt x="865841" y="221129"/>
                  <a:pt x="485588" y="209176"/>
                  <a:pt x="277906" y="170329"/>
                </a:cubicBezTo>
                <a:cubicBezTo>
                  <a:pt x="70224" y="13148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Right Brace 16"/>
          <p:cNvSpPr/>
          <p:nvPr/>
        </p:nvSpPr>
        <p:spPr>
          <a:xfrm rot="5400000">
            <a:off x="2015716" y="368660"/>
            <a:ext cx="216024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07504" y="836712"/>
            <a:ext cx="9036496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math.ceil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Return the ceiling of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the smallest integer greater than or equal to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math.fabs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absolute value of x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math.floor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floor of x, the largest integer less than or equal to 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math.exp(x)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e</a:t>
            </a:r>
            <a:r>
              <a:rPr lang="en-US" sz="2000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math.pow(x, 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x raised to the power 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math.sqrt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square root of 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math.degrees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Convert angle x from radians to degrees.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math.radians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Convert angle x from degrees to radians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7824" y="188640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บาง </a:t>
            </a:r>
            <a:r>
              <a:rPr lang="en-US" dirty="0" smtClean="0"/>
              <a:t>Function </a:t>
            </a:r>
            <a:r>
              <a:rPr lang="th-TH" dirty="0" smtClean="0"/>
              <a:t>ของ </a:t>
            </a:r>
            <a:r>
              <a:rPr lang="en-US" dirty="0" smtClean="0"/>
              <a:t>module math</a:t>
            </a:r>
            <a:endParaRPr lang="th-T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7992888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math.acos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arc cosine of x, in radians.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math.asin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arc sine of x, in radians.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math.atan</a:t>
            </a: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arc tangent of </a:t>
            </a:r>
            <a:r>
              <a:rPr lang="en-US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in radians.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math.cos(x)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cosine of </a:t>
            </a:r>
            <a:r>
              <a:rPr lang="en-US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radians.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math.sin(x)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sine of </a:t>
            </a:r>
            <a:r>
              <a:rPr lang="en-US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radians.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math.tan(x)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Return the tangent of </a:t>
            </a:r>
            <a:r>
              <a:rPr lang="en-US" sz="2000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radians.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math.pi</a:t>
            </a:r>
            <a:endParaRPr lang="en-US" sz="2400" i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The mathematical constant π = 3.141592..., to available 	precision.</a:t>
            </a: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math.e</a:t>
            </a:r>
            <a:endParaRPr lang="en-US" sz="2400" i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The mathematical constant e = 2.718281..., to available 	precision</a:t>
            </a:r>
            <a:endParaRPr lang="th-TH" sz="2000" dirty="0"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ที่ใช้ในตัวอย่าง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72816"/>
            <a:ext cx="49670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int</a:t>
            </a:r>
            <a:r>
              <a:rPr lang="en-US" dirty="0" smtClean="0"/>
              <a:t> value from string x</a:t>
            </a:r>
          </a:p>
          <a:p>
            <a:r>
              <a:rPr lang="en-US" dirty="0" smtClean="0"/>
              <a:t>float(x)</a:t>
            </a:r>
          </a:p>
          <a:p>
            <a:r>
              <a:rPr lang="en-US" dirty="0" smtClean="0"/>
              <a:t>    return float value from string x</a:t>
            </a:r>
          </a:p>
          <a:p>
            <a:r>
              <a:rPr lang="en-US" dirty="0" smtClean="0"/>
              <a:t>abs(x)</a:t>
            </a:r>
          </a:p>
          <a:p>
            <a:r>
              <a:rPr lang="en-US" dirty="0" smtClean="0"/>
              <a:t>    return absolute value of x</a:t>
            </a:r>
          </a:p>
          <a:p>
            <a:r>
              <a:rPr lang="en-US" dirty="0" smtClean="0"/>
              <a:t>    </a:t>
            </a:r>
            <a:endParaRPr lang="th-T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การเรียกใช้เลขสุ่ม </a:t>
            </a:r>
            <a:r>
              <a:rPr lang="en-US" dirty="0" smtClean="0"/>
              <a:t>(random number)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th-TH" dirty="0" smtClean="0"/>
              <a:t>อยู่ใน </a:t>
            </a:r>
            <a:r>
              <a:rPr lang="en-US" dirty="0" smtClean="0"/>
              <a:t>module random</a:t>
            </a:r>
          </a:p>
          <a:p>
            <a:pPr lvl="1"/>
            <a:r>
              <a:rPr lang="th-TH" dirty="0" smtClean="0"/>
              <a:t>ต้องมีคำสั่ง </a:t>
            </a:r>
            <a:r>
              <a:rPr lang="en-US" dirty="0" smtClean="0"/>
              <a:t>import random</a:t>
            </a:r>
          </a:p>
          <a:p>
            <a:r>
              <a:rPr lang="en-US" dirty="0" err="1" smtClean="0"/>
              <a:t>random.random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return float number between [0.1.0)</a:t>
            </a: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ผังงาน </a:t>
            </a:r>
            <a:r>
              <a:rPr lang="en-US" dirty="0" smtClean="0"/>
              <a:t>(Flow Chart)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6695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ปัญหาของการอธิบายขั้นตอนการทำงานด้วยการบรรยาย</a:t>
            </a:r>
          </a:p>
          <a:p>
            <a:pPr lvl="1">
              <a:buFont typeface="Arial" pitchFamily="34" charset="0"/>
              <a:buChar char="•"/>
            </a:pPr>
            <a:r>
              <a:rPr lang="th-TH" dirty="0" smtClean="0"/>
              <a:t> มีความคลุมเครือ จากวิธีการใช้ภาษาของแต่ละคน</a:t>
            </a:r>
          </a:p>
          <a:p>
            <a:pPr lvl="1">
              <a:buFont typeface="Arial" pitchFamily="34" charset="0"/>
              <a:buChar char="•"/>
            </a:pPr>
            <a:r>
              <a:rPr lang="th-TH" dirty="0" smtClean="0"/>
              <a:t> มีอุปสรรคเรื่องภาษา (ไทย </a:t>
            </a:r>
            <a:r>
              <a:rPr lang="en-US" dirty="0" smtClean="0"/>
              <a:t>English </a:t>
            </a:r>
            <a:r>
              <a:rPr lang="zh-TW" sz="2000" dirty="0" smtClean="0"/>
              <a:t>中國語文</a:t>
            </a:r>
            <a:r>
              <a:rPr lang="en-US" altLang="zh-TW" dirty="0" smtClean="0"/>
              <a:t> </a:t>
            </a:r>
            <a:r>
              <a:rPr lang="ja-JP" sz="2000" smtClean="0"/>
              <a:t>日本人</a:t>
            </a:r>
            <a:r>
              <a:rPr lang="th-TH" altLang="ja-JP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ถ้ามีขนาดใหญ่จะมอง </a:t>
            </a:r>
            <a:r>
              <a:rPr lang="en-US" dirty="0" smtClean="0"/>
              <a:t>“</a:t>
            </a:r>
            <a:r>
              <a:rPr lang="th-TH" dirty="0" smtClean="0"/>
              <a:t>ภาพ</a:t>
            </a:r>
            <a:r>
              <a:rPr lang="en-US" dirty="0" smtClean="0"/>
              <a:t>” </a:t>
            </a:r>
            <a:r>
              <a:rPr lang="th-TH" dirty="0" smtClean="0"/>
              <a:t>รวมไม่ชัดเจน</a:t>
            </a:r>
          </a:p>
          <a:p>
            <a:r>
              <a:rPr lang="th-TH" dirty="0" smtClean="0"/>
              <a:t>ดังนั้นการแสดงขั้นตอนการทำงานของโปรแกรมจึงนิยมใช้ </a:t>
            </a:r>
            <a:r>
              <a:rPr lang="en-US" dirty="0" smtClean="0"/>
              <a:t>flow chart</a:t>
            </a:r>
          </a:p>
          <a:p>
            <a:endParaRPr lang="en-US" dirty="0" smtClean="0"/>
          </a:p>
          <a:p>
            <a:r>
              <a:rPr lang="en-US" dirty="0" smtClean="0"/>
              <a:t>Flow Chart </a:t>
            </a:r>
            <a:r>
              <a:rPr lang="th-TH" dirty="0" smtClean="0"/>
              <a:t>เป็นการแสดงขั้นตอนการทำงานโดยใช้สัญญลักษณ์ และ ข้อความสั้นๆ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14290"/>
            <a:ext cx="720421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"Monte Carlo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Method“ </a:t>
            </a:r>
            <a:r>
              <a:rPr lang="th-TH" sz="2000" dirty="0" smtClean="0">
                <a:latin typeface="Arial" pitchFamily="34" charset="0"/>
                <a:cs typeface="Arial" pitchFamily="34" charset="0"/>
              </a:rPr>
              <a:t>เป็นวิธีแก้ปัญหาโดยใช้วิธีทางสถิติ</a:t>
            </a:r>
          </a:p>
          <a:p>
            <a:r>
              <a:rPr lang="th-TH" sz="2000" dirty="0" smtClean="0">
                <a:latin typeface="Arial" pitchFamily="34" charset="0"/>
                <a:cs typeface="Arial" pitchFamily="34" charset="0"/>
              </a:rPr>
              <a:t>สมมุติว่ามีวงกลมที่มีรัศมี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th-TH" sz="2000" dirty="0" smtClean="0">
                <a:latin typeface="Arial" pitchFamily="34" charset="0"/>
                <a:cs typeface="Arial" pitchFamily="34" charset="0"/>
              </a:rPr>
              <a:t> หน่วย พื้นที่วงกลมจะเป็น </a:t>
            </a:r>
            <a:r>
              <a:rPr lang="en-US" sz="2000" dirty="0" smtClean="0"/>
              <a:t>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th-TH" sz="2000" dirty="0" smtClean="0">
                <a:latin typeface="Arial" pitchFamily="34" charset="0"/>
                <a:cs typeface="Arial" pitchFamily="34" charset="0"/>
              </a:rPr>
              <a:t>ถ้ามีสี่เหลี่ยมจัตุรัส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th-TH" sz="2000" dirty="0" smtClean="0">
                <a:latin typeface="Arial" pitchFamily="34" charset="0"/>
                <a:cs typeface="Arial" pitchFamily="34" charset="0"/>
              </a:rPr>
              <a:t>ครอบ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th-TH" sz="2000" dirty="0" smtClean="0">
                <a:latin typeface="Arial" pitchFamily="34" charset="0"/>
                <a:cs typeface="Arial" pitchFamily="34" charset="0"/>
              </a:rPr>
              <a:t> วงกลมนี้อยู่ แต่ละด้านของสี่เหลี่ยมจะมีขนาด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2R </a:t>
            </a:r>
            <a:r>
              <a:rPr lang="th-TH" sz="2000" dirty="0" smtClean="0">
                <a:latin typeface="Arial" pitchFamily="34" charset="0"/>
                <a:cs typeface="Arial" pitchFamily="34" charset="0"/>
              </a:rPr>
              <a:t>ดังนั้น พื้นที่ของสี่เหลี่ยมจะเป็น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4R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th-TH" sz="2000" dirty="0" smtClean="0">
                <a:latin typeface="Arial" pitchFamily="34" charset="0"/>
                <a:cs typeface="Arial" pitchFamily="34" charset="0"/>
              </a:rPr>
              <a:t>อัตราส่วนระหว่างพื้นที่วงกลมกับสี่เหลี่ยมจะเป็น  </a:t>
            </a:r>
          </a:p>
          <a:p>
            <a:endParaRPr lang="en-US" sz="2000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844824"/>
            <a:ext cx="214314" cy="76200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786058"/>
            <a:ext cx="708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latin typeface="Arial" pitchFamily="34" charset="0"/>
                <a:cs typeface="Arial" pitchFamily="34" charset="0"/>
              </a:rPr>
              <a:t>หรือ ความน่าจะเป็น ที่จุดใดๆจะอยู่ในวงกลมเทียบกับในสี่เหลียมจะเป็น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2666995"/>
            <a:ext cx="214314" cy="762005"/>
          </a:xfrm>
          <a:prstGeom prst="rect">
            <a:avLst/>
          </a:prstGeom>
          <a:noFill/>
        </p:spPr>
      </p:pic>
      <p:pic>
        <p:nvPicPr>
          <p:cNvPr id="14342" name="Picture 6" descr="python-pi-random-numbers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2285992" cy="228599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357554" y="3500438"/>
            <a:ext cx="5009705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rial" pitchFamily="34" charset="0"/>
                <a:cs typeface="Arial" pitchFamily="34" charset="0"/>
              </a:rPr>
              <a:t>เนื่องจากวงกลมสมมาตรในแนว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x </a:t>
            </a:r>
            <a:r>
              <a:rPr lang="th-TH" sz="2400" dirty="0">
                <a:latin typeface="Arial" pitchFamily="34" charset="0"/>
                <a:cs typeface="Arial" pitchFamily="34" charset="0"/>
              </a:rPr>
              <a:t>และ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 </a:t>
            </a:r>
            <a:endParaRPr lang="th-T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h-TH" sz="2400" dirty="0" smtClean="0">
                <a:latin typeface="Arial" pitchFamily="34" charset="0"/>
                <a:cs typeface="Arial" pitchFamily="34" charset="0"/>
              </a:rPr>
              <a:t>ใช้เพียง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¼ </a:t>
            </a:r>
            <a:r>
              <a:rPr lang="th-TH" sz="2400" dirty="0" smtClean="0">
                <a:latin typeface="Arial" pitchFamily="34" charset="0"/>
                <a:cs typeface="Arial" pitchFamily="34" charset="0"/>
              </a:rPr>
              <a:t>ก็เพียงพอ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4" name="AutoShape 8" descr="python-pi-random-numbers-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python-pi-random-numbers-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48" name="Picture 12" descr="python-pi-random-numbers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4572008"/>
            <a:ext cx="2000264" cy="187790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786314" y="4714884"/>
            <a:ext cx="4182555" cy="14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rial" pitchFamily="34" charset="0"/>
                <a:cs typeface="Arial" pitchFamily="34" charset="0"/>
              </a:rPr>
              <a:t>ถ้าให้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R=1 </a:t>
            </a:r>
            <a:r>
              <a:rPr lang="th-TH" sz="2400" dirty="0" smtClean="0">
                <a:latin typeface="Arial" pitchFamily="34" charset="0"/>
                <a:cs typeface="Arial" pitchFamily="34" charset="0"/>
              </a:rPr>
              <a:t>สำหรับจุดใน สี่เหลี่ยม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∈ [0,1]</a:t>
            </a:r>
            <a:endParaRPr lang="th-T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th-TH" sz="2400" dirty="0" smtClean="0">
                <a:latin typeface="Arial" pitchFamily="34" charset="0"/>
                <a:cs typeface="Arial" pitchFamily="34" charset="0"/>
              </a:rPr>
              <a:t>จุดอยู่ใน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¼ </a:t>
            </a:r>
            <a:r>
              <a:rPr lang="th-TH" sz="2400" dirty="0" smtClean="0">
                <a:latin typeface="Arial" pitchFamily="34" charset="0"/>
                <a:cs typeface="Arial" pitchFamily="34" charset="0"/>
              </a:rPr>
              <a:t>วงกลม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th-TH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+ y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≤ 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642918"/>
            <a:ext cx="8638903" cy="250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Arial" pitchFamily="34" charset="0"/>
                <a:cs typeface="Arial" pitchFamily="34" charset="0"/>
              </a:rPr>
              <a:t>วิธีการ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th-TH" dirty="0">
                <a:latin typeface="Arial" pitchFamily="34" charset="0"/>
                <a:cs typeface="Arial" pitchFamily="34" charset="0"/>
              </a:rPr>
              <a:t> สร้างเลขสุ่ม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x,y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th-TH" dirty="0">
                <a:latin typeface="Arial" pitchFamily="34" charset="0"/>
                <a:cs typeface="Arial" pitchFamily="34" charset="0"/>
              </a:rPr>
              <a:t>อยู่ในช่วง </a:t>
            </a:r>
            <a:r>
              <a:rPr lang="en-US" dirty="0">
                <a:latin typeface="Arial" pitchFamily="34" charset="0"/>
                <a:cs typeface="Arial" pitchFamily="34" charset="0"/>
              </a:rPr>
              <a:t>[0,1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แล้วหาว่า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y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≤ 1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th-TH" dirty="0" smtClean="0">
                <a:latin typeface="Arial" pitchFamily="34" charset="0"/>
                <a:cs typeface="Arial" pitchFamily="34" charset="0"/>
              </a:rPr>
              <a:t>หรือไม่ ถ้าอยู่นับจำนวนครั้งไว้</a:t>
            </a:r>
          </a:p>
          <a:p>
            <a:r>
              <a:rPr lang="th-TH" dirty="0" smtClean="0">
                <a:latin typeface="Arial" pitchFamily="34" charset="0"/>
                <a:cs typeface="Arial" pitchFamily="34" charset="0"/>
              </a:rPr>
              <a:t> นำมาหาด้วยจำนวนครั้งทั้งหมดที่ลอง </a:t>
            </a:r>
          </a:p>
          <a:p>
            <a:r>
              <a:rPr lang="th-TH" dirty="0" smtClean="0">
                <a:latin typeface="Arial" pitchFamily="34" charset="0"/>
                <a:cs typeface="Arial" pitchFamily="34" charset="0"/>
              </a:rPr>
              <a:t>แล้วคูณด้วย 4 จะได้ค่าประมาณของ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PI</a:t>
            </a:r>
            <a:r>
              <a:rPr lang="th-TH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4143380"/>
            <a:ext cx="7366119" cy="1298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Arial" pitchFamily="34" charset="0"/>
                <a:cs typeface="Arial" pitchFamily="34" charset="0"/>
              </a:rPr>
              <a:t>การสร้างเลขสุ่มใช้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random.random</a:t>
            </a:r>
            <a:r>
              <a:rPr lang="en-US" dirty="0">
                <a:latin typeface="Arial" pitchFamily="34" charset="0"/>
                <a:cs typeface="Arial" pitchFamily="34" charset="0"/>
              </a:rPr>
              <a:t>() </a:t>
            </a:r>
            <a:endParaRPr lang="th-TH" dirty="0" smtClean="0">
              <a:latin typeface="Arial" pitchFamily="34" charset="0"/>
              <a:cs typeface="Arial" pitchFamily="34" charset="0"/>
            </a:endParaRPr>
          </a:p>
          <a:p>
            <a:r>
              <a:rPr lang="th-TH" dirty="0" smtClean="0">
                <a:latin typeface="Arial" pitchFamily="34" charset="0"/>
                <a:cs typeface="Arial" pitchFamily="34" charset="0"/>
              </a:rPr>
              <a:t>ถึงแม้ว่า</a:t>
            </a:r>
            <a:r>
              <a:rPr lang="th-TH" dirty="0">
                <a:latin typeface="Arial" pitchFamily="34" charset="0"/>
                <a:cs typeface="Arial" pitchFamily="34" charset="0"/>
              </a:rPr>
              <a:t>จะสร้างเลขในช่วง </a:t>
            </a:r>
            <a:r>
              <a:rPr lang="en-US" dirty="0">
                <a:latin typeface="Arial" pitchFamily="34" charset="0"/>
                <a:cs typeface="Arial" pitchFamily="34" charset="0"/>
              </a:rPr>
              <a:t>[0,1) </a:t>
            </a:r>
            <a:r>
              <a:rPr lang="th-TH" dirty="0">
                <a:latin typeface="Arial" pitchFamily="34" charset="0"/>
                <a:cs typeface="Arial" pitchFamily="34" charset="0"/>
              </a:rPr>
              <a:t>แต่ก็ไม่มีผลแตกต่าง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60648"/>
            <a:ext cx="5786462" cy="612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math</a:t>
            </a:r>
          </a:p>
          <a:p>
            <a:r>
              <a:rPr lang="en-US" dirty="0" smtClean="0"/>
              <a:t>import random</a:t>
            </a:r>
          </a:p>
          <a:p>
            <a:endParaRPr lang="en-US" dirty="0" smtClean="0"/>
          </a:p>
          <a:p>
            <a:r>
              <a:rPr lang="en-US" dirty="0" smtClean="0"/>
              <a:t>n = </a:t>
            </a:r>
            <a:r>
              <a:rPr lang="en-US" dirty="0" err="1" smtClean="0"/>
              <a:t>int</a:t>
            </a:r>
            <a:r>
              <a:rPr lang="en-US" dirty="0" smtClean="0"/>
              <a:t>(input("Number of iterations:"))</a:t>
            </a:r>
          </a:p>
          <a:p>
            <a:r>
              <a:rPr lang="en-US" dirty="0" err="1" smtClean="0"/>
              <a:t>num_in_circle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range(n):</a:t>
            </a:r>
          </a:p>
          <a:p>
            <a:r>
              <a:rPr lang="en-US" dirty="0" smtClean="0"/>
              <a:t>    x =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   y =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   if x**2+y**2 &lt;= 1: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num_in_circle</a:t>
            </a:r>
            <a:r>
              <a:rPr lang="en-US" dirty="0" smtClean="0"/>
              <a:t> += 1</a:t>
            </a:r>
          </a:p>
          <a:p>
            <a:r>
              <a:rPr lang="en-US" dirty="0" smtClean="0"/>
              <a:t>pi = </a:t>
            </a:r>
            <a:r>
              <a:rPr lang="en-US" dirty="0" err="1" smtClean="0"/>
              <a:t>num_in_circle</a:t>
            </a:r>
            <a:r>
              <a:rPr lang="en-US" dirty="0" smtClean="0"/>
              <a:t> / n * 4</a:t>
            </a:r>
          </a:p>
          <a:p>
            <a:r>
              <a:rPr lang="en-US" dirty="0" smtClean="0"/>
              <a:t>print("Approx. of pi =", pi)</a:t>
            </a:r>
          </a:p>
          <a:p>
            <a:r>
              <a:rPr lang="en-US" dirty="0" smtClean="0"/>
              <a:t>print("</a:t>
            </a:r>
            <a:r>
              <a:rPr lang="en-US" dirty="0" err="1" smtClean="0"/>
              <a:t>math.pi</a:t>
            </a:r>
            <a:r>
              <a:rPr lang="en-US" dirty="0" smtClean="0"/>
              <a:t> =", </a:t>
            </a:r>
            <a:r>
              <a:rPr lang="en-US" dirty="0" err="1" smtClean="0"/>
              <a:t>math.pi</a:t>
            </a:r>
            <a:r>
              <a:rPr lang="en-US" dirty="0" smtClean="0"/>
              <a:t>)​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range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 </a:t>
            </a:r>
            <a:r>
              <a:rPr lang="th-TH" dirty="0" smtClean="0"/>
              <a:t>ใช้สร้าง</a:t>
            </a:r>
            <a:r>
              <a:rPr lang="en-US" dirty="0" smtClean="0"/>
              <a:t> list </a:t>
            </a:r>
            <a:r>
              <a:rPr lang="th-TH" dirty="0" smtClean="0"/>
              <a:t>ของตัวเลขจำนวนเต็ม </a:t>
            </a:r>
          </a:p>
          <a:p>
            <a:r>
              <a:rPr lang="th-TH" dirty="0" smtClean="0"/>
              <a:t>รูปแบบ</a:t>
            </a:r>
          </a:p>
          <a:p>
            <a:pPr lvl="1"/>
            <a:r>
              <a:rPr lang="en-US" dirty="0" smtClean="0"/>
              <a:t>range(</a:t>
            </a:r>
            <a:r>
              <a:rPr lang="en-US" i="1" dirty="0" smtClean="0"/>
              <a:t>stop</a:t>
            </a:r>
            <a:r>
              <a:rPr lang="en-US" dirty="0" smtClean="0"/>
              <a:t>) </a:t>
            </a:r>
            <a:r>
              <a:rPr lang="th-TH" dirty="0" smtClean="0"/>
              <a:t>สร้างรายการ </a:t>
            </a:r>
            <a:r>
              <a:rPr lang="en-US" dirty="0" smtClean="0"/>
              <a:t>[0,</a:t>
            </a:r>
            <a:r>
              <a:rPr lang="en-US" i="1" dirty="0" smtClean="0"/>
              <a:t>stop</a:t>
            </a:r>
            <a:r>
              <a:rPr lang="en-US" dirty="0" smtClean="0"/>
              <a:t>) </a:t>
            </a:r>
            <a:r>
              <a:rPr lang="th-TH" dirty="0" smtClean="0"/>
              <a:t>เพิ่มที่ละ </a:t>
            </a:r>
            <a:r>
              <a:rPr lang="en-US" dirty="0" smtClean="0"/>
              <a:t>1</a:t>
            </a:r>
          </a:p>
          <a:p>
            <a:pPr lvl="2"/>
            <a:r>
              <a:rPr lang="th-TH" dirty="0" smtClean="0"/>
              <a:t>ตัวอย่าง </a:t>
            </a:r>
            <a:r>
              <a:rPr lang="en-US" dirty="0" smtClean="0"/>
              <a:t>range(5) -&gt; 0,1,2,3,4</a:t>
            </a:r>
          </a:p>
          <a:p>
            <a:pPr lvl="1"/>
            <a:r>
              <a:rPr lang="en-US" dirty="0" smtClean="0"/>
              <a:t>range(</a:t>
            </a:r>
            <a:r>
              <a:rPr lang="en-US" i="1" dirty="0" err="1" smtClean="0"/>
              <a:t>start,stop,step</a:t>
            </a:r>
            <a:r>
              <a:rPr lang="en-US" dirty="0" smtClean="0"/>
              <a:t>) </a:t>
            </a:r>
            <a:r>
              <a:rPr lang="th-TH" dirty="0" smtClean="0"/>
              <a:t>สร้างรายการ </a:t>
            </a:r>
            <a:r>
              <a:rPr lang="en-US" dirty="0" smtClean="0"/>
              <a:t>[</a:t>
            </a:r>
            <a:r>
              <a:rPr lang="en-US" i="1" dirty="0" err="1" smtClean="0"/>
              <a:t>start,stop</a:t>
            </a:r>
            <a:r>
              <a:rPr lang="en-US" dirty="0" smtClean="0"/>
              <a:t>) </a:t>
            </a:r>
            <a:r>
              <a:rPr lang="th-TH" dirty="0" smtClean="0"/>
              <a:t>เพิ่มที่ละ </a:t>
            </a:r>
            <a:r>
              <a:rPr lang="en-US" i="1" dirty="0" smtClean="0"/>
              <a:t>step</a:t>
            </a:r>
          </a:p>
          <a:p>
            <a:pPr lvl="2"/>
            <a:r>
              <a:rPr lang="th-TH" dirty="0" smtClean="0"/>
              <a:t>ตัวอย่าง </a:t>
            </a:r>
            <a:r>
              <a:rPr lang="en-US" dirty="0" smtClean="0"/>
              <a:t>range(-3,-10,-2)-&gt; -3,-5,-7,-9</a:t>
            </a:r>
          </a:p>
          <a:p>
            <a:r>
              <a:rPr lang="th-TH" dirty="0" smtClean="0"/>
              <a:t>ข้อต้องระวัง </a:t>
            </a:r>
            <a:r>
              <a:rPr lang="en-US" i="1" dirty="0" err="1" smtClean="0"/>
              <a:t>start,stop,step</a:t>
            </a:r>
            <a:r>
              <a:rPr lang="th-TH" i="1" dirty="0" smtClean="0"/>
              <a:t> </a:t>
            </a:r>
            <a:r>
              <a:rPr lang="th-TH" dirty="0" smtClean="0"/>
              <a:t>เป็นได้ทั้ง บวกหรือลบ แต่ต้องเป็น</a:t>
            </a:r>
            <a:r>
              <a:rPr lang="th-TH" sz="3600" b="1" u="sng" dirty="0" smtClean="0"/>
              <a:t>จำนวนเต็ม</a:t>
            </a:r>
          </a:p>
          <a:p>
            <a:pPr>
              <a:buNone/>
            </a:pPr>
            <a:endParaRPr lang="th-TH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ตัวอย่าง การใช้ </a:t>
            </a:r>
            <a:r>
              <a:rPr lang="en-US" dirty="0" smtClean="0"/>
              <a:t>range()</a:t>
            </a:r>
            <a:endParaRPr lang="th-TH" dirty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79512" y="1556792"/>
            <a:ext cx="6552728" cy="2308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x=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 </a:t>
            </a:r>
            <a:r>
              <a:rPr kumimoji="0" lang="th-TH" sz="3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(x)</a:t>
            </a:r>
            <a:b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x=</a:t>
            </a:r>
            <a:r>
              <a:rPr lang="en-US" sz="3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x+</a:t>
            </a:r>
            <a:r>
              <a:rPr kumimoji="0" lang="th-TH" sz="3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endParaRPr kumimoji="0" lang="th-TH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6336" y="1196752"/>
            <a:ext cx="648072" cy="44012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h-TH" dirty="0" smtClean="0"/>
              <a:t>0</a:t>
            </a:r>
          </a:p>
          <a:p>
            <a:r>
              <a:rPr lang="th-TH" dirty="0" smtClean="0"/>
              <a:t>1</a:t>
            </a:r>
          </a:p>
          <a:p>
            <a:r>
              <a:rPr lang="th-TH" dirty="0" smtClean="0"/>
              <a:t>2</a:t>
            </a:r>
          </a:p>
          <a:p>
            <a:r>
              <a:rPr lang="th-TH" dirty="0" smtClean="0"/>
              <a:t>3</a:t>
            </a:r>
          </a:p>
          <a:p>
            <a:r>
              <a:rPr lang="th-TH" dirty="0" smtClean="0"/>
              <a:t>4</a:t>
            </a:r>
          </a:p>
          <a:p>
            <a:r>
              <a:rPr lang="th-TH" dirty="0" smtClean="0"/>
              <a:t>5</a:t>
            </a:r>
          </a:p>
          <a:p>
            <a:r>
              <a:rPr lang="th-TH" dirty="0" smtClean="0"/>
              <a:t>6</a:t>
            </a:r>
          </a:p>
          <a:p>
            <a:r>
              <a:rPr lang="th-TH" dirty="0" smtClean="0"/>
              <a:t>7</a:t>
            </a:r>
          </a:p>
          <a:p>
            <a:r>
              <a:rPr lang="th-TH" dirty="0" smtClean="0"/>
              <a:t>8</a:t>
            </a:r>
          </a:p>
          <a:p>
            <a:r>
              <a:rPr lang="th-TH" dirty="0" smtClean="0"/>
              <a:t>9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4653136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[0,10)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0,1,2,3,4,5,6,7,8,9</a:t>
            </a:r>
            <a:endParaRPr lang="th-TH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5856" y="2852936"/>
            <a:ext cx="1008112" cy="18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8304" y="692696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th-TH" dirty="0"/>
          </a:p>
        </p:txBody>
      </p:sp>
      <p:sp>
        <p:nvSpPr>
          <p:cNvPr id="12" name="Oval 11"/>
          <p:cNvSpPr/>
          <p:nvPr/>
        </p:nvSpPr>
        <p:spPr>
          <a:xfrm>
            <a:off x="3275856" y="2060848"/>
            <a:ext cx="2448272" cy="792088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1259632" y="5877272"/>
            <a:ext cx="5819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/>
              <a:t>ถ้าต้องการ </a:t>
            </a:r>
            <a:r>
              <a:rPr lang="en-US" sz="3600" dirty="0" smtClean="0"/>
              <a:t>print </a:t>
            </a:r>
            <a:r>
              <a:rPr lang="th-TH" sz="3600" dirty="0" smtClean="0"/>
              <a:t>1</a:t>
            </a:r>
            <a:r>
              <a:rPr lang="en-US" sz="3600" dirty="0" smtClean="0"/>
              <a:t> </a:t>
            </a:r>
            <a:r>
              <a:rPr lang="th-TH" sz="3600" dirty="0" smtClean="0"/>
              <a:t>ถึง 10 ต้องเขียนอย่างไร</a:t>
            </a:r>
            <a:endParaRPr lang="th-TH" sz="3600" dirty="0"/>
          </a:p>
        </p:txBody>
      </p:sp>
      <p:sp>
        <p:nvSpPr>
          <p:cNvPr id="14" name="Rectangle 13"/>
          <p:cNvSpPr/>
          <p:nvPr/>
        </p:nvSpPr>
        <p:spPr>
          <a:xfrm>
            <a:off x="3419872" y="4653136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 animBg="1"/>
      <p:bldP spid="13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51520" y="4725144"/>
            <a:ext cx="4424609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x=0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x in range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(1,</a:t>
            </a: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11):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print(x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+1</a:t>
            </a: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x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=x+</a:t>
            </a:r>
            <a:r>
              <a:rPr lang="th-TH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865" y="2708920"/>
            <a:ext cx="4055919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x=1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x in range(11):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print(x)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x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=x+</a:t>
            </a:r>
            <a:r>
              <a:rPr lang="th-TH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th-TH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5865" y="701080"/>
            <a:ext cx="4055919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x=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 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range(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=x+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26" y="116632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อันไหนถูก</a:t>
            </a:r>
            <a:r>
              <a:rPr lang="en-US" dirty="0" smtClean="0"/>
              <a:t>?</a:t>
            </a:r>
            <a:endParaRPr lang="th-TH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940152" y="1700808"/>
            <a:ext cx="2396810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x=1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 x&lt;=10: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print(x)</a:t>
            </a:r>
            <a:b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x=x+1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176" y="105273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อย่าลืม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60350"/>
            <a:ext cx="8229600" cy="1143000"/>
          </a:xfrm>
        </p:spPr>
        <p:txBody>
          <a:bodyPr/>
          <a:lstStyle/>
          <a:p>
            <a:r>
              <a:rPr lang="th-TH" dirty="0" smtClean="0"/>
              <a:t>คำสั่ง </a:t>
            </a:r>
            <a:r>
              <a:rPr lang="en-US" dirty="0" smtClean="0"/>
              <a:t>for 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70478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ใช้กับการวนแบบมีการกำหนดจำนวนรอบ</a:t>
            </a:r>
            <a:r>
              <a:rPr lang="en-US" dirty="0" smtClean="0"/>
              <a:t> </a:t>
            </a:r>
            <a:r>
              <a:rPr lang="th-TH" dirty="0" smtClean="0"/>
              <a:t>ต้องกำหนดตัวแปร และ </a:t>
            </a:r>
            <a:r>
              <a:rPr lang="en-US" dirty="0" smtClean="0"/>
              <a:t>list</a:t>
            </a:r>
          </a:p>
          <a:p>
            <a:r>
              <a:rPr lang="th-TH" dirty="0" smtClean="0"/>
              <a:t>ตัวแปรจะเป็นใน </a:t>
            </a:r>
            <a:r>
              <a:rPr lang="en-US" dirty="0" smtClean="0"/>
              <a:t>list </a:t>
            </a:r>
            <a:r>
              <a:rPr lang="th-TH" dirty="0" smtClean="0"/>
              <a:t>ไล่ไปที่ละค่าในแต่ละรอบ จนครบทุกค่าใน </a:t>
            </a:r>
            <a:r>
              <a:rPr lang="en-US" dirty="0" smtClean="0"/>
              <a:t>list</a:t>
            </a:r>
          </a:p>
          <a:p>
            <a:r>
              <a:rPr lang="th-TH" dirty="0" smtClean="0"/>
              <a:t>รูปแบบที่ใช้มากคื่อใช้กับ </a:t>
            </a:r>
            <a:r>
              <a:rPr lang="en-US" dirty="0" smtClean="0"/>
              <a:t>range(…)</a:t>
            </a:r>
            <a:endParaRPr lang="th-T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47664" y="2787198"/>
            <a:ext cx="35715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รูปแบบ</a:t>
            </a:r>
          </a:p>
          <a:p>
            <a:r>
              <a:rPr lang="th-TH" dirty="0" smtClean="0"/>
              <a:t>     </a:t>
            </a:r>
            <a:r>
              <a:rPr lang="en-US" dirty="0" smtClean="0"/>
              <a:t>for </a:t>
            </a:r>
            <a:r>
              <a:rPr lang="th-TH" dirty="0" smtClean="0"/>
              <a:t>ตัวแปร </a:t>
            </a:r>
            <a:r>
              <a:rPr lang="en-US" dirty="0" smtClean="0"/>
              <a:t>in range(…) :</a:t>
            </a:r>
          </a:p>
          <a:p>
            <a:r>
              <a:rPr lang="en-US" dirty="0" smtClean="0"/>
              <a:t>        </a:t>
            </a:r>
            <a:r>
              <a:rPr lang="th-TH" dirty="0" smtClean="0"/>
              <a:t>การทำงานที่ต้องการวนทำ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299366"/>
            <a:ext cx="3916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ตัวอย่าง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each_x</a:t>
            </a:r>
            <a:r>
              <a:rPr lang="en-US" dirty="0" smtClean="0"/>
              <a:t> in range(1,11):</a:t>
            </a:r>
          </a:p>
          <a:p>
            <a:r>
              <a:rPr lang="en-US" dirty="0" smtClean="0"/>
              <a:t>     print(</a:t>
            </a:r>
            <a:r>
              <a:rPr lang="en-US" dirty="0" err="1" smtClean="0"/>
              <a:t>each_x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2643182"/>
            <a:ext cx="247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ไม่ต้องกำหนดค่าเริ่มต้น</a:t>
            </a:r>
          </a:p>
          <a:p>
            <a:r>
              <a:rPr lang="th-TH" dirty="0" smtClean="0"/>
              <a:t>ไม่ต้องตรวจสอบ</a:t>
            </a:r>
          </a:p>
          <a:p>
            <a:r>
              <a:rPr lang="th-TH" dirty="0" smtClean="0"/>
              <a:t>ไม่ต้องเพิ่มค่าในตัวนับ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592933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พิมพ์ </a:t>
            </a:r>
            <a:r>
              <a:rPr lang="en-US" dirty="0" smtClean="0"/>
              <a:t>1</a:t>
            </a:r>
            <a:r>
              <a:rPr lang="th-TH" dirty="0" smtClean="0"/>
              <a:t> ถึง </a:t>
            </a:r>
            <a:r>
              <a:rPr lang="en-US" dirty="0" smtClean="0"/>
              <a:t>10 </a:t>
            </a:r>
            <a:r>
              <a:rPr lang="th-TH" dirty="0" smtClean="0"/>
              <a:t>จำนวนละบรรทัด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4969887" y="399217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[1,11)</a:t>
            </a:r>
            <a:endParaRPr lang="th-TH" dirty="0"/>
          </a:p>
        </p:txBody>
      </p:sp>
      <p:cxnSp>
        <p:nvCxnSpPr>
          <p:cNvPr id="11" name="Straight Arrow Connector 10"/>
          <p:cNvCxnSpPr>
            <a:stCxn id="9" idx="1"/>
            <a:endCxn id="12" idx="1"/>
          </p:cNvCxnSpPr>
          <p:nvPr/>
        </p:nvCxnSpPr>
        <p:spPr>
          <a:xfrm flipH="1">
            <a:off x="4680012" y="4253780"/>
            <a:ext cx="289875" cy="32734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16200000">
            <a:off x="4499992" y="3933056"/>
            <a:ext cx="360040" cy="165618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/>
          <p:cNvSpPr txBox="1"/>
          <p:nvPr/>
        </p:nvSpPr>
        <p:spPr>
          <a:xfrm>
            <a:off x="6444208" y="4227358"/>
            <a:ext cx="2026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ไม่จำเป็นต้องใช้กับ</a:t>
            </a:r>
          </a:p>
          <a:p>
            <a:r>
              <a:rPr lang="en-US" dirty="0" smtClean="0"/>
              <a:t>range </a:t>
            </a:r>
            <a:r>
              <a:rPr lang="th-TH" dirty="0" smtClean="0"/>
              <a:t>เท่านั้น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9" grpId="1"/>
      <p:bldP spid="12" grpId="0" animBg="1"/>
      <p:bldP spid="12" grpId="1" animBg="1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319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x in range(…) : 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4283968" y="548680"/>
            <a:ext cx="3405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ตรวจว่า </a:t>
            </a:r>
            <a:r>
              <a:rPr lang="en-US" dirty="0" smtClean="0"/>
              <a:t>x </a:t>
            </a:r>
            <a:r>
              <a:rPr lang="th-TH" dirty="0" smtClean="0"/>
              <a:t>ยังอยู่ใน </a:t>
            </a:r>
            <a:r>
              <a:rPr lang="en-US" dirty="0" smtClean="0"/>
              <a:t>range(…)</a:t>
            </a:r>
          </a:p>
          <a:p>
            <a:r>
              <a:rPr lang="th-TH" dirty="0" smtClean="0"/>
              <a:t>หรือไม่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279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x in range(…): 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988840"/>
            <a:ext cx="48246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th-TH" dirty="0" smtClean="0"/>
              <a:t>เริ่มจาก ค่าแรกใน </a:t>
            </a:r>
            <a:r>
              <a:rPr lang="en-US" dirty="0" smtClean="0"/>
              <a:t>range(…) </a:t>
            </a:r>
          </a:p>
          <a:p>
            <a:r>
              <a:rPr lang="th-TH" dirty="0" smtClean="0"/>
              <a:t>แล้วในแค่ละรอบจะเป็นค่าถัดไปใน </a:t>
            </a:r>
            <a:r>
              <a:rPr lang="en-US" dirty="0" smtClean="0"/>
              <a:t>range(..)</a:t>
            </a:r>
          </a:p>
          <a:p>
            <a:r>
              <a:rPr lang="th-TH" dirty="0" smtClean="0"/>
              <a:t>จนกว่าจะถึงค่าสุดท้ายใน </a:t>
            </a:r>
            <a:r>
              <a:rPr lang="en-US" dirty="0" smtClean="0"/>
              <a:t>range(…)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พิมพ์ค่า รากที่สองของเลขคี่ ในช่วง 1 ถึง 20</a:t>
            </a:r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214282" y="2348880"/>
            <a:ext cx="8765541" cy="13480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math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each_k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range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21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</a:t>
            </a:r>
            <a:b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"รากที่สองของ"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each_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k,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itchFamily="49" charset="0"/>
                <a:cs typeface="Courier New" pitchFamily="49" charset="0"/>
              </a:rPr>
              <a:t>"="</a:t>
            </a:r>
            <a:r>
              <a:rPr kumimoji="0" lang="th-TH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,math.sqrt(k))</a:t>
            </a:r>
            <a:endParaRPr kumimoji="0" lang="th-TH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6048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แนวคิด </a:t>
            </a:r>
            <a:r>
              <a:rPr lang="en-US" dirty="0" smtClean="0"/>
              <a:t>: </a:t>
            </a:r>
            <a:r>
              <a:rPr lang="th-TH" dirty="0" smtClean="0"/>
              <a:t>เลขคี่ทุกตัว (จำนวนเต็ม) คือ </a:t>
            </a:r>
            <a:r>
              <a:rPr lang="en-US" dirty="0" smtClean="0"/>
              <a:t>range(1,21,2)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9" grpId="0" animBg="1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357298"/>
            <a:ext cx="7509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คำสั่ง </a:t>
            </a:r>
            <a:r>
              <a:rPr lang="en-US" dirty="0" smtClean="0"/>
              <a:t>break </a:t>
            </a:r>
            <a:r>
              <a:rPr lang="th-TH" dirty="0" smtClean="0"/>
              <a:t>เป็นคำสั่งให้ </a:t>
            </a:r>
            <a:r>
              <a:rPr lang="en-US" dirty="0" smtClean="0"/>
              <a:t>“</a:t>
            </a:r>
            <a:r>
              <a:rPr lang="th-TH" dirty="0" smtClean="0"/>
              <a:t>กระโดด</a:t>
            </a:r>
            <a:r>
              <a:rPr lang="en-US" dirty="0" smtClean="0"/>
              <a:t>”</a:t>
            </a:r>
            <a:r>
              <a:rPr lang="th-TH" dirty="0" smtClean="0"/>
              <a:t> ออกจากวงวน </a:t>
            </a:r>
            <a:r>
              <a:rPr lang="en-US" dirty="0" smtClean="0"/>
              <a:t>(while, for)</a:t>
            </a:r>
            <a:r>
              <a:rPr lang="th-TH" dirty="0" smtClean="0"/>
              <a:t> โดย</a:t>
            </a:r>
          </a:p>
          <a:p>
            <a:r>
              <a:rPr lang="th-TH" dirty="0" smtClean="0"/>
              <a:t>ไม่ต้องรอให้วงวนนั้นจบลง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857496"/>
            <a:ext cx="77668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ตัวอย่าง</a:t>
            </a:r>
            <a:r>
              <a:rPr lang="en-US" dirty="0" smtClean="0"/>
              <a:t>: </a:t>
            </a:r>
            <a:r>
              <a:rPr lang="th-TH" dirty="0" smtClean="0"/>
              <a:t>อ่านเลขจำนวนเต็มแล้วตรวจว่าเลขนั้น เป็นจำนวนเฉพาะ </a:t>
            </a:r>
            <a:r>
              <a:rPr lang="en-US" dirty="0" smtClean="0"/>
              <a:t>(Prime)</a:t>
            </a:r>
          </a:p>
          <a:p>
            <a:r>
              <a:rPr lang="th-TH" dirty="0" smtClean="0"/>
              <a:t>หรือไม่</a:t>
            </a:r>
          </a:p>
          <a:p>
            <a:r>
              <a:rPr lang="th-TH" dirty="0" smtClean="0"/>
              <a:t>จำนวนเฉพาะ คือจำนวนที่มากกว่า 1 และไม่มีเลขใดหารได้ลงตัวนอกจากตัวเอง</a:t>
            </a:r>
          </a:p>
          <a:p>
            <a:r>
              <a:rPr lang="th-TH" dirty="0" smtClean="0"/>
              <a:t>หรือ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สัญญลักษณ์ผังงาน </a:t>
            </a:r>
            <a:r>
              <a:rPr lang="en-US" dirty="0" smtClean="0"/>
              <a:t>(Flow Chart Symbol)</a:t>
            </a:r>
            <a:endParaRPr lang="th-TH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1520" y="1484784"/>
            <a:ext cx="4276164" cy="4975412"/>
            <a:chOff x="251520" y="1628800"/>
            <a:chExt cx="4276164" cy="4975412"/>
          </a:xfrm>
        </p:grpSpPr>
        <p:sp>
          <p:nvSpPr>
            <p:cNvPr id="3" name="Rectangle 2"/>
            <p:cNvSpPr/>
            <p:nvPr/>
          </p:nvSpPr>
          <p:spPr bwMode="auto">
            <a:xfrm>
              <a:off x="251520" y="1628800"/>
              <a:ext cx="4276164" cy="49754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23528" y="1772816"/>
              <a:ext cx="4051395" cy="4700807"/>
              <a:chOff x="258391" y="1246579"/>
              <a:chExt cx="4051395" cy="4700807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258391" y="1319138"/>
                <a:ext cx="812800" cy="257175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start</a:t>
                </a:r>
                <a:endParaRPr lang="th-TH" sz="18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" name="AutoShape 11"/>
              <p:cNvSpPr>
                <a:spLocks noChangeArrowheads="1"/>
              </p:cNvSpPr>
              <p:nvPr/>
            </p:nvSpPr>
            <p:spPr bwMode="auto">
              <a:xfrm>
                <a:off x="496381" y="2560352"/>
                <a:ext cx="1317625" cy="714355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9" name="AutoShape 14"/>
              <p:cNvSpPr>
                <a:spLocks noChangeArrowheads="1"/>
              </p:cNvSpPr>
              <p:nvPr/>
            </p:nvSpPr>
            <p:spPr bwMode="auto">
              <a:xfrm>
                <a:off x="1250233" y="1319145"/>
                <a:ext cx="813707" cy="257168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stop</a:t>
                </a:r>
                <a:endParaRPr lang="th-TH" sz="18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2218767" y="1246579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th-TH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เริ่มต้น/สิ้นสุด</a:t>
                </a:r>
                <a:endPara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 bwMode="auto">
              <a:xfrm>
                <a:off x="2218767" y="2676042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process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 bwMode="auto">
              <a:xfrm>
                <a:off x="2218767" y="3951755"/>
                <a:ext cx="2030506" cy="71006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th-TH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รับข้อมูลจากแป้นพิมพ์</a:t>
                </a:r>
                <a:endPara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 bwMode="auto">
              <a:xfrm>
                <a:off x="2279280" y="5237319"/>
                <a:ext cx="2030506" cy="71006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th-TH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แสดงผลออกทางจอภาพ</a:t>
                </a:r>
                <a:endPara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70614" y="1477924"/>
            <a:ext cx="4276164" cy="4975412"/>
            <a:chOff x="4670614" y="1116106"/>
            <a:chExt cx="4276164" cy="497541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70614" y="1116106"/>
              <a:ext cx="4276164" cy="497541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18979" y="1407297"/>
              <a:ext cx="3779435" cy="4393031"/>
              <a:chOff x="4970057" y="1313814"/>
              <a:chExt cx="3779435" cy="4393031"/>
            </a:xfrm>
          </p:grpSpPr>
          <p:cxnSp>
            <p:nvCxnSpPr>
              <p:cNvPr id="17" name="AutoShape 21"/>
              <p:cNvCxnSpPr>
                <a:cxnSpLocks noChangeShapeType="1"/>
              </p:cNvCxnSpPr>
              <p:nvPr/>
            </p:nvCxnSpPr>
            <p:spPr bwMode="auto">
              <a:xfrm>
                <a:off x="5334620" y="1575437"/>
                <a:ext cx="717642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AutoShape 16"/>
              <p:cNvSpPr>
                <a:spLocks noChangeArrowheads="1"/>
              </p:cNvSpPr>
              <p:nvPr/>
            </p:nvSpPr>
            <p:spPr bwMode="auto">
              <a:xfrm>
                <a:off x="5177504" y="2642331"/>
                <a:ext cx="1031875" cy="503237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19" name="Flowchart: Connector 18"/>
              <p:cNvSpPr/>
              <p:nvPr/>
            </p:nvSpPr>
            <p:spPr bwMode="auto">
              <a:xfrm>
                <a:off x="5491736" y="3899267"/>
                <a:ext cx="403411" cy="397667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normalizeH="0" baseline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ngsana New" pitchFamily="18" charset="-34"/>
                </a:endParaRPr>
              </a:p>
            </p:txBody>
          </p:sp>
          <p:sp>
            <p:nvSpPr>
              <p:cNvPr id="20" name="Flowchart: Data 19"/>
              <p:cNvSpPr/>
              <p:nvPr/>
            </p:nvSpPr>
            <p:spPr bwMode="auto">
              <a:xfrm>
                <a:off x="4970057" y="5101727"/>
                <a:ext cx="1446769" cy="605118"/>
              </a:xfrm>
              <a:prstGeom prst="flowChartInputOutpu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 bwMode="auto">
              <a:xfrm>
                <a:off x="6658473" y="1313814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th-TH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เส้นทาง</a:t>
                </a:r>
                <a:endPara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 bwMode="auto">
              <a:xfrm>
                <a:off x="6658473" y="2743277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decision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 bwMode="auto">
              <a:xfrm>
                <a:off x="6658473" y="4018990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th-TH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จุดเชื่อม</a:t>
                </a:r>
                <a:endParaRPr lang="en-US" sz="2000" b="1" dirty="0" smtClean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 bwMode="auto">
              <a:xfrm>
                <a:off x="6718986" y="5304554"/>
                <a:ext cx="2030506" cy="40229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input/output</a:t>
                </a:r>
              </a:p>
            </p:txBody>
          </p:sp>
        </p:grpSp>
      </p:grp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755576" y="5733256"/>
            <a:ext cx="1102106" cy="430165"/>
          </a:xfrm>
          <a:prstGeom prst="flowChartDisplay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rIns="0" bIns="18000" anchor="ctr"/>
          <a:lstStyle/>
          <a:p>
            <a:pPr algn="ctr"/>
            <a:endParaRPr lang="en-US" sz="16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755576" y="4437112"/>
            <a:ext cx="1026669" cy="363528"/>
          </a:xfrm>
          <a:prstGeom prst="flowChartManualInpu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bIns="18000" anchor="ctr"/>
          <a:lstStyle/>
          <a:p>
            <a:pPr algn="ctr"/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04854" y="571480"/>
            <a:ext cx="976311" cy="37941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start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48" y="2285992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52453" y="1752581"/>
            <a:ext cx="1281113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&gt;=1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2003" y="1139805"/>
            <a:ext cx="862012" cy="38735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2000" i="1" dirty="0" smtClean="0">
                <a:ea typeface="Angsana New" pitchFamily="18" charset="-34"/>
                <a:cs typeface="Cordia New" pitchFamily="34" charset="-34"/>
              </a:rPr>
              <a:t>n</a:t>
            </a:r>
            <a:endParaRPr lang="th-TH" sz="2000" i="1" dirty="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12" name="AutoShape 9"/>
          <p:cNvCxnSpPr>
            <a:cxnSpLocks noChangeShapeType="1"/>
          </p:cNvCxnSpPr>
          <p:nvPr/>
        </p:nvCxnSpPr>
        <p:spPr bwMode="auto">
          <a:xfrm rot="16200000" flipH="1">
            <a:off x="1280296" y="1639867"/>
            <a:ext cx="22542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857356" y="1571612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5" name="AutoShape 2"/>
          <p:cNvSpPr>
            <a:spLocks noChangeArrowheads="1"/>
          </p:cNvSpPr>
          <p:nvPr/>
        </p:nvSpPr>
        <p:spPr bwMode="auto">
          <a:xfrm>
            <a:off x="5580073" y="6330974"/>
            <a:ext cx="1055689" cy="384174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177237" y="1074130"/>
            <a:ext cx="1861361" cy="54913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&lt;n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7" name="Oval 76"/>
          <p:cNvSpPr>
            <a:spLocks noChangeArrowheads="1"/>
          </p:cNvSpPr>
          <p:nvPr/>
        </p:nvSpPr>
        <p:spPr bwMode="auto">
          <a:xfrm>
            <a:off x="5902218" y="500042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</a:endParaRPr>
          </a:p>
        </p:txBody>
      </p:sp>
      <p:sp>
        <p:nvSpPr>
          <p:cNvPr id="73" name="AutoShape 4"/>
          <p:cNvSpPr>
            <a:spLocks noChangeArrowheads="1"/>
          </p:cNvSpPr>
          <p:nvPr/>
        </p:nvSpPr>
        <p:spPr bwMode="auto">
          <a:xfrm>
            <a:off x="2321703" y="1832150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auto">
          <a:xfrm>
            <a:off x="752453" y="2742208"/>
            <a:ext cx="1281113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==2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2321703" y="2821777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is 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auto">
          <a:xfrm>
            <a:off x="678629" y="3714752"/>
            <a:ext cx="1428760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%2==0</a:t>
            </a:r>
            <a:endParaRPr lang="th-TH" sz="40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2321703" y="3794321"/>
            <a:ext cx="1393041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82" name="AutoShape 12"/>
          <p:cNvSpPr>
            <a:spLocks noChangeArrowheads="1"/>
          </p:cNvSpPr>
          <p:nvPr/>
        </p:nvSpPr>
        <p:spPr bwMode="auto">
          <a:xfrm>
            <a:off x="428596" y="4643446"/>
            <a:ext cx="1928826" cy="49529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=3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83" name="Oval 76"/>
          <p:cNvSpPr>
            <a:spLocks noChangeArrowheads="1"/>
          </p:cNvSpPr>
          <p:nvPr/>
        </p:nvSpPr>
        <p:spPr bwMode="auto">
          <a:xfrm>
            <a:off x="1187310" y="5715016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</a:endParaRPr>
          </a:p>
        </p:txBody>
      </p:sp>
      <p:sp>
        <p:nvSpPr>
          <p:cNvPr id="86" name="AutoShape 5"/>
          <p:cNvSpPr>
            <a:spLocks noChangeArrowheads="1"/>
          </p:cNvSpPr>
          <p:nvPr/>
        </p:nvSpPr>
        <p:spPr bwMode="auto">
          <a:xfrm>
            <a:off x="4822033" y="2000240"/>
            <a:ext cx="2571768" cy="64294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n%each_k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==0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87" name="AutoShape 12"/>
          <p:cNvSpPr>
            <a:spLocks noChangeArrowheads="1"/>
          </p:cNvSpPr>
          <p:nvPr/>
        </p:nvSpPr>
        <p:spPr bwMode="auto">
          <a:xfrm>
            <a:off x="5143504" y="2928934"/>
            <a:ext cx="1928826" cy="49529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=each_k+2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94" name="AutoShape 12"/>
          <p:cNvCxnSpPr>
            <a:cxnSpLocks noChangeShapeType="1"/>
          </p:cNvCxnSpPr>
          <p:nvPr/>
        </p:nvCxnSpPr>
        <p:spPr bwMode="auto">
          <a:xfrm rot="16200000" flipH="1">
            <a:off x="1104873" y="5426879"/>
            <a:ext cx="57627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stCxn id="6" idx="2"/>
            <a:endCxn id="11" idx="0"/>
          </p:cNvCxnSpPr>
          <p:nvPr/>
        </p:nvCxnSpPr>
        <p:spPr>
          <a:xfrm rot="5400000">
            <a:off x="1279187" y="1064716"/>
            <a:ext cx="22764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1" name="Straight Arrow Connector 100"/>
          <p:cNvCxnSpPr>
            <a:stCxn id="9" idx="2"/>
            <a:endCxn id="74" idx="0"/>
          </p:cNvCxnSpPr>
          <p:nvPr/>
        </p:nvCxnSpPr>
        <p:spPr>
          <a:xfrm rot="5400000">
            <a:off x="1178391" y="2527589"/>
            <a:ext cx="42923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" name="Straight Arrow Connector 102"/>
          <p:cNvCxnSpPr>
            <a:stCxn id="74" idx="2"/>
            <a:endCxn id="79" idx="0"/>
          </p:cNvCxnSpPr>
          <p:nvPr/>
        </p:nvCxnSpPr>
        <p:spPr>
          <a:xfrm rot="5400000">
            <a:off x="1186933" y="3508674"/>
            <a:ext cx="412155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5" name="Straight Arrow Connector 104"/>
          <p:cNvCxnSpPr>
            <a:stCxn id="79" idx="2"/>
            <a:endCxn id="82" idx="0"/>
          </p:cNvCxnSpPr>
          <p:nvPr/>
        </p:nvCxnSpPr>
        <p:spPr>
          <a:xfrm rot="5400000">
            <a:off x="1208857" y="4459293"/>
            <a:ext cx="36830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Straight Arrow Connector 106"/>
          <p:cNvCxnSpPr>
            <a:stCxn id="9" idx="3"/>
            <a:endCxn id="73" idx="1"/>
          </p:cNvCxnSpPr>
          <p:nvPr/>
        </p:nvCxnSpPr>
        <p:spPr>
          <a:xfrm>
            <a:off x="2033566" y="2032776"/>
            <a:ext cx="28813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9" name="Straight Arrow Connector 108"/>
          <p:cNvCxnSpPr>
            <a:stCxn id="74" idx="3"/>
            <a:endCxn id="78" idx="1"/>
          </p:cNvCxnSpPr>
          <p:nvPr/>
        </p:nvCxnSpPr>
        <p:spPr>
          <a:xfrm>
            <a:off x="2033566" y="3022403"/>
            <a:ext cx="28813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1" name="Straight Arrow Connector 110"/>
          <p:cNvCxnSpPr>
            <a:stCxn id="79" idx="3"/>
            <a:endCxn id="81" idx="1"/>
          </p:cNvCxnSpPr>
          <p:nvPr/>
        </p:nvCxnSpPr>
        <p:spPr>
          <a:xfrm>
            <a:off x="2107389" y="3994947"/>
            <a:ext cx="214314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2" name="Text Box 5"/>
          <p:cNvSpPr txBox="1">
            <a:spLocks noChangeArrowheads="1"/>
          </p:cNvSpPr>
          <p:nvPr/>
        </p:nvSpPr>
        <p:spPr bwMode="auto">
          <a:xfrm>
            <a:off x="1785918" y="257174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3" name="Text Box 5"/>
          <p:cNvSpPr txBox="1">
            <a:spLocks noChangeArrowheads="1"/>
          </p:cNvSpPr>
          <p:nvPr/>
        </p:nvSpPr>
        <p:spPr bwMode="auto">
          <a:xfrm>
            <a:off x="1857356" y="3500438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4" name="Text Box 14"/>
          <p:cNvSpPr txBox="1">
            <a:spLocks noChangeArrowheads="1"/>
          </p:cNvSpPr>
          <p:nvPr/>
        </p:nvSpPr>
        <p:spPr bwMode="auto">
          <a:xfrm>
            <a:off x="642910" y="3286124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5" name="Text Box 14"/>
          <p:cNvSpPr txBox="1">
            <a:spLocks noChangeArrowheads="1"/>
          </p:cNvSpPr>
          <p:nvPr/>
        </p:nvSpPr>
        <p:spPr bwMode="auto">
          <a:xfrm>
            <a:off x="642910" y="4214818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8" name="AutoShape 5"/>
          <p:cNvSpPr>
            <a:spLocks noChangeArrowheads="1"/>
          </p:cNvSpPr>
          <p:nvPr/>
        </p:nvSpPr>
        <p:spPr bwMode="auto">
          <a:xfrm>
            <a:off x="4786314" y="3929066"/>
            <a:ext cx="2643206" cy="114300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6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n%each_k</a:t>
            </a: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==0 and</a:t>
            </a:r>
          </a:p>
          <a:p>
            <a:pPr algn="ctr">
              <a:spcAft>
                <a:spcPts val="1000"/>
              </a:spcAft>
            </a:pPr>
            <a:r>
              <a:rPr lang="en-US" sz="16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!=n</a:t>
            </a:r>
            <a:endParaRPr lang="th-TH" sz="40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9" name="AutoShape 4"/>
          <p:cNvSpPr>
            <a:spLocks noChangeArrowheads="1"/>
          </p:cNvSpPr>
          <p:nvPr/>
        </p:nvSpPr>
        <p:spPr bwMode="auto">
          <a:xfrm>
            <a:off x="7643834" y="4299945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auto">
          <a:xfrm>
            <a:off x="5495375" y="5357826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is 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cxnSp>
        <p:nvCxnSpPr>
          <p:cNvPr id="122" name="Straight Arrow Connector 121"/>
          <p:cNvCxnSpPr>
            <a:stCxn id="67" idx="4"/>
            <a:endCxn id="37" idx="0"/>
          </p:cNvCxnSpPr>
          <p:nvPr/>
        </p:nvCxnSpPr>
        <p:spPr>
          <a:xfrm rot="5400000">
            <a:off x="6019943" y="986154"/>
            <a:ext cx="175951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4" name="Straight Arrow Connector 123"/>
          <p:cNvCxnSpPr>
            <a:stCxn id="37" idx="2"/>
            <a:endCxn id="86" idx="0"/>
          </p:cNvCxnSpPr>
          <p:nvPr/>
        </p:nvCxnSpPr>
        <p:spPr>
          <a:xfrm rot="5400000">
            <a:off x="5919429" y="1811751"/>
            <a:ext cx="37697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26" name="Straight Arrow Connector 125"/>
          <p:cNvCxnSpPr>
            <a:stCxn id="86" idx="2"/>
            <a:endCxn id="87" idx="0"/>
          </p:cNvCxnSpPr>
          <p:nvPr/>
        </p:nvCxnSpPr>
        <p:spPr>
          <a:xfrm rot="5400000">
            <a:off x="5965041" y="2786058"/>
            <a:ext cx="28575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0" name="Straight Arrow Connector 129"/>
          <p:cNvCxnSpPr>
            <a:stCxn id="118" idx="2"/>
            <a:endCxn id="120" idx="0"/>
          </p:cNvCxnSpPr>
          <p:nvPr/>
        </p:nvCxnSpPr>
        <p:spPr>
          <a:xfrm rot="16200000" flipH="1">
            <a:off x="5965041" y="5214949"/>
            <a:ext cx="28575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2" name="Straight Arrow Connector 131"/>
          <p:cNvCxnSpPr>
            <a:stCxn id="120" idx="2"/>
            <a:endCxn id="35" idx="0"/>
          </p:cNvCxnSpPr>
          <p:nvPr/>
        </p:nvCxnSpPr>
        <p:spPr>
          <a:xfrm rot="5400000">
            <a:off x="5821970" y="6045025"/>
            <a:ext cx="57189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3" name="Oval 76"/>
          <p:cNvSpPr>
            <a:spLocks noChangeArrowheads="1"/>
          </p:cNvSpPr>
          <p:nvPr/>
        </p:nvSpPr>
        <p:spPr bwMode="auto">
          <a:xfrm>
            <a:off x="4143372" y="2714620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 dirty="0">
              <a:latin typeface="Times New Roman" pitchFamily="18" charset="0"/>
            </a:endParaRPr>
          </a:p>
        </p:txBody>
      </p:sp>
      <p:sp>
        <p:nvSpPr>
          <p:cNvPr id="134" name="Oval 76"/>
          <p:cNvSpPr>
            <a:spLocks noChangeArrowheads="1"/>
          </p:cNvSpPr>
          <p:nvPr/>
        </p:nvSpPr>
        <p:spPr bwMode="auto">
          <a:xfrm>
            <a:off x="4857752" y="5929330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 dirty="0">
              <a:latin typeface="Times New Roman" pitchFamily="18" charset="0"/>
            </a:endParaRPr>
          </a:p>
        </p:txBody>
      </p:sp>
      <p:cxnSp>
        <p:nvCxnSpPr>
          <p:cNvPr id="136" name="Straight Arrow Connector 135"/>
          <p:cNvCxnSpPr>
            <a:stCxn id="118" idx="3"/>
            <a:endCxn id="119" idx="1"/>
          </p:cNvCxnSpPr>
          <p:nvPr/>
        </p:nvCxnSpPr>
        <p:spPr>
          <a:xfrm>
            <a:off x="7429520" y="4500570"/>
            <a:ext cx="21431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38" name="Elbow Connector 137"/>
          <p:cNvCxnSpPr>
            <a:stCxn id="87" idx="2"/>
            <a:endCxn id="67" idx="2"/>
          </p:cNvCxnSpPr>
          <p:nvPr/>
        </p:nvCxnSpPr>
        <p:spPr>
          <a:xfrm rot="5400000" flipH="1">
            <a:off x="4642507" y="1958823"/>
            <a:ext cx="2725121" cy="205699"/>
          </a:xfrm>
          <a:prstGeom prst="bentConnector4">
            <a:avLst>
              <a:gd name="adj1" fmla="val -8389"/>
              <a:gd name="adj2" fmla="val 6758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2" name="Elbow Connector 141"/>
          <p:cNvCxnSpPr>
            <a:stCxn id="37" idx="3"/>
            <a:endCxn id="118" idx="0"/>
          </p:cNvCxnSpPr>
          <p:nvPr/>
        </p:nvCxnSpPr>
        <p:spPr>
          <a:xfrm flipH="1">
            <a:off x="6107917" y="1348696"/>
            <a:ext cx="930681" cy="2580370"/>
          </a:xfrm>
          <a:prstGeom prst="bentConnector4">
            <a:avLst>
              <a:gd name="adj1" fmla="val -95843"/>
              <a:gd name="adj2" fmla="val 9423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49" name="Straight Arrow Connector 148"/>
          <p:cNvCxnSpPr>
            <a:stCxn id="73" idx="3"/>
            <a:endCxn id="133" idx="1"/>
          </p:cNvCxnSpPr>
          <p:nvPr/>
        </p:nvCxnSpPr>
        <p:spPr>
          <a:xfrm>
            <a:off x="3643306" y="2032776"/>
            <a:ext cx="560314" cy="740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1" name="Straight Arrow Connector 150"/>
          <p:cNvCxnSpPr>
            <a:stCxn id="78" idx="3"/>
            <a:endCxn id="133" idx="2"/>
          </p:cNvCxnSpPr>
          <p:nvPr/>
        </p:nvCxnSpPr>
        <p:spPr>
          <a:xfrm flipV="1">
            <a:off x="3546788" y="2913689"/>
            <a:ext cx="596584" cy="1087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3" name="Straight Arrow Connector 152"/>
          <p:cNvCxnSpPr>
            <a:stCxn id="81" idx="3"/>
            <a:endCxn id="133" idx="3"/>
          </p:cNvCxnSpPr>
          <p:nvPr/>
        </p:nvCxnSpPr>
        <p:spPr>
          <a:xfrm flipV="1">
            <a:off x="3714744" y="3054451"/>
            <a:ext cx="488876" cy="9404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5" name="Straight Arrow Connector 154"/>
          <p:cNvCxnSpPr>
            <a:stCxn id="134" idx="6"/>
          </p:cNvCxnSpPr>
          <p:nvPr/>
        </p:nvCxnSpPr>
        <p:spPr>
          <a:xfrm>
            <a:off x="5269151" y="6128399"/>
            <a:ext cx="874485" cy="152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58" name="Straight Arrow Connector 157"/>
          <p:cNvCxnSpPr>
            <a:stCxn id="86" idx="3"/>
          </p:cNvCxnSpPr>
          <p:nvPr/>
        </p:nvCxnSpPr>
        <p:spPr>
          <a:xfrm flipV="1">
            <a:off x="7393801" y="2285992"/>
            <a:ext cx="535785" cy="3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2" name="Elbow Connector 161"/>
          <p:cNvCxnSpPr>
            <a:stCxn id="119" idx="2"/>
          </p:cNvCxnSpPr>
          <p:nvPr/>
        </p:nvCxnSpPr>
        <p:spPr>
          <a:xfrm rot="5400000">
            <a:off x="6502912" y="4341920"/>
            <a:ext cx="1442448" cy="21610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64" name="Text Box 14"/>
          <p:cNvSpPr txBox="1">
            <a:spLocks noChangeArrowheads="1"/>
          </p:cNvSpPr>
          <p:nvPr/>
        </p:nvSpPr>
        <p:spPr bwMode="auto">
          <a:xfrm>
            <a:off x="7072330" y="857232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65" name="Text Box 5"/>
          <p:cNvSpPr txBox="1">
            <a:spLocks noChangeArrowheads="1"/>
          </p:cNvSpPr>
          <p:nvPr/>
        </p:nvSpPr>
        <p:spPr bwMode="auto">
          <a:xfrm>
            <a:off x="5357818" y="1571612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66" name="Text Box 5"/>
          <p:cNvSpPr txBox="1">
            <a:spLocks noChangeArrowheads="1"/>
          </p:cNvSpPr>
          <p:nvPr/>
        </p:nvSpPr>
        <p:spPr bwMode="auto">
          <a:xfrm>
            <a:off x="7215206" y="185736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69" name="Text Box 14"/>
          <p:cNvSpPr txBox="1">
            <a:spLocks noChangeArrowheads="1"/>
          </p:cNvSpPr>
          <p:nvPr/>
        </p:nvSpPr>
        <p:spPr bwMode="auto">
          <a:xfrm>
            <a:off x="6286512" y="2571744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/>
        </p:nvSpPr>
        <p:spPr bwMode="auto">
          <a:xfrm>
            <a:off x="7215206" y="400050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71" name="Text Box 14"/>
          <p:cNvSpPr txBox="1">
            <a:spLocks noChangeArrowheads="1"/>
          </p:cNvSpPr>
          <p:nvPr/>
        </p:nvSpPr>
        <p:spPr bwMode="auto">
          <a:xfrm>
            <a:off x="6215074" y="5000636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714480" y="2428868"/>
            <a:ext cx="785818" cy="500066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785918" y="3429000"/>
            <a:ext cx="785818" cy="428628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04854" y="571480"/>
            <a:ext cx="976311" cy="37941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start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14348" y="2285992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52453" y="1752581"/>
            <a:ext cx="1281113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&gt;=1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62003" y="1139805"/>
            <a:ext cx="862012" cy="38735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2000" i="1" dirty="0" smtClean="0">
                <a:ea typeface="Angsana New" pitchFamily="18" charset="-34"/>
                <a:cs typeface="Cordia New" pitchFamily="34" charset="-34"/>
              </a:rPr>
              <a:t>n</a:t>
            </a:r>
            <a:endParaRPr lang="th-TH" sz="2000" i="1" dirty="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7" name="AutoShape 9"/>
          <p:cNvCxnSpPr>
            <a:cxnSpLocks noChangeShapeType="1"/>
          </p:cNvCxnSpPr>
          <p:nvPr/>
        </p:nvCxnSpPr>
        <p:spPr bwMode="auto">
          <a:xfrm rot="16200000" flipH="1">
            <a:off x="1280296" y="1639867"/>
            <a:ext cx="22542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857356" y="1571612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5580073" y="6330974"/>
            <a:ext cx="1055689" cy="384174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177237" y="1074130"/>
            <a:ext cx="1861361" cy="54913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&lt;n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1" name="Oval 76"/>
          <p:cNvSpPr>
            <a:spLocks noChangeArrowheads="1"/>
          </p:cNvSpPr>
          <p:nvPr/>
        </p:nvSpPr>
        <p:spPr bwMode="auto">
          <a:xfrm>
            <a:off x="5902218" y="500042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321703" y="1832150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2453" y="2742208"/>
            <a:ext cx="1281113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!=2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2321703" y="2821777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is 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629" y="3714752"/>
            <a:ext cx="1428760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%2!=0</a:t>
            </a:r>
            <a:endParaRPr lang="th-TH" sz="40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321703" y="3794321"/>
            <a:ext cx="1393041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428596" y="4643446"/>
            <a:ext cx="1928826" cy="49529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=3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8" name="Oval 76"/>
          <p:cNvSpPr>
            <a:spLocks noChangeArrowheads="1"/>
          </p:cNvSpPr>
          <p:nvPr/>
        </p:nvSpPr>
        <p:spPr bwMode="auto">
          <a:xfrm>
            <a:off x="1187310" y="5715016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4822033" y="2000240"/>
            <a:ext cx="2571768" cy="642942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n%each_k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==0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5143504" y="2928934"/>
            <a:ext cx="1928826" cy="49529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=each_k+2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21" name="AutoShape 12"/>
          <p:cNvCxnSpPr>
            <a:cxnSpLocks noChangeShapeType="1"/>
          </p:cNvCxnSpPr>
          <p:nvPr/>
        </p:nvCxnSpPr>
        <p:spPr bwMode="auto">
          <a:xfrm rot="16200000" flipH="1">
            <a:off x="1104873" y="5426879"/>
            <a:ext cx="57627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stCxn id="3" idx="2"/>
            <a:endCxn id="6" idx="0"/>
          </p:cNvCxnSpPr>
          <p:nvPr/>
        </p:nvCxnSpPr>
        <p:spPr>
          <a:xfrm rot="5400000">
            <a:off x="1279187" y="1064716"/>
            <a:ext cx="22764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stCxn id="5" idx="2"/>
            <a:endCxn id="13" idx="0"/>
          </p:cNvCxnSpPr>
          <p:nvPr/>
        </p:nvCxnSpPr>
        <p:spPr>
          <a:xfrm rot="5400000">
            <a:off x="1178391" y="2527589"/>
            <a:ext cx="42923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 rot="5400000">
            <a:off x="1186933" y="3508674"/>
            <a:ext cx="412155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Straight Arrow Connector 24"/>
          <p:cNvCxnSpPr>
            <a:stCxn id="15" idx="2"/>
            <a:endCxn id="17" idx="0"/>
          </p:cNvCxnSpPr>
          <p:nvPr/>
        </p:nvCxnSpPr>
        <p:spPr>
          <a:xfrm rot="5400000">
            <a:off x="1208857" y="4459293"/>
            <a:ext cx="36830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/>
          <p:cNvCxnSpPr>
            <a:stCxn id="5" idx="3"/>
            <a:endCxn id="12" idx="1"/>
          </p:cNvCxnSpPr>
          <p:nvPr/>
        </p:nvCxnSpPr>
        <p:spPr>
          <a:xfrm>
            <a:off x="2033566" y="2032776"/>
            <a:ext cx="28813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Straight Arrow Connector 26"/>
          <p:cNvCxnSpPr>
            <a:stCxn id="13" idx="3"/>
            <a:endCxn id="14" idx="1"/>
          </p:cNvCxnSpPr>
          <p:nvPr/>
        </p:nvCxnSpPr>
        <p:spPr>
          <a:xfrm>
            <a:off x="2033566" y="3022403"/>
            <a:ext cx="28813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Straight Arrow Connector 27"/>
          <p:cNvCxnSpPr>
            <a:stCxn id="15" idx="3"/>
            <a:endCxn id="16" idx="1"/>
          </p:cNvCxnSpPr>
          <p:nvPr/>
        </p:nvCxnSpPr>
        <p:spPr>
          <a:xfrm>
            <a:off x="2107389" y="3994947"/>
            <a:ext cx="214314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785918" y="257174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857356" y="3500438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42910" y="3286124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2910" y="4214818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4786314" y="3929066"/>
            <a:ext cx="2643206" cy="114300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6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n%each_k</a:t>
            </a: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==0 and</a:t>
            </a:r>
          </a:p>
          <a:p>
            <a:pPr algn="ctr">
              <a:spcAft>
                <a:spcPts val="1000"/>
              </a:spcAft>
            </a:pPr>
            <a:r>
              <a:rPr lang="en-US" sz="16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6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!=n</a:t>
            </a:r>
            <a:endParaRPr lang="th-TH" sz="40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643834" y="4299945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not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5495375" y="5357826"/>
            <a:ext cx="1225085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400" b="1" i="1" dirty="0" smtClean="0">
                <a:ea typeface="Angsana New" pitchFamily="18" charset="-34"/>
                <a:cs typeface="Browallia New" pitchFamily="34" charset="-34"/>
              </a:rPr>
              <a:t>is  a Prime</a:t>
            </a:r>
            <a:endParaRPr lang="th-TH" sz="1400" b="1" i="1" dirty="0">
              <a:ea typeface="Angsana New" pitchFamily="18" charset="-34"/>
              <a:cs typeface="Browallia New" pitchFamily="34" charset="-34"/>
            </a:endParaRPr>
          </a:p>
        </p:txBody>
      </p:sp>
      <p:cxnSp>
        <p:nvCxnSpPr>
          <p:cNvPr id="36" name="Straight Arrow Connector 35"/>
          <p:cNvCxnSpPr>
            <a:stCxn id="11" idx="4"/>
            <a:endCxn id="10" idx="0"/>
          </p:cNvCxnSpPr>
          <p:nvPr/>
        </p:nvCxnSpPr>
        <p:spPr>
          <a:xfrm rot="5400000">
            <a:off x="6019943" y="986154"/>
            <a:ext cx="175951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Straight Arrow Connector 36"/>
          <p:cNvCxnSpPr>
            <a:stCxn id="10" idx="2"/>
            <a:endCxn id="19" idx="0"/>
          </p:cNvCxnSpPr>
          <p:nvPr/>
        </p:nvCxnSpPr>
        <p:spPr>
          <a:xfrm rot="5400000">
            <a:off x="5919429" y="1811751"/>
            <a:ext cx="376978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stCxn id="19" idx="2"/>
            <a:endCxn id="20" idx="0"/>
          </p:cNvCxnSpPr>
          <p:nvPr/>
        </p:nvCxnSpPr>
        <p:spPr>
          <a:xfrm rot="5400000">
            <a:off x="5965041" y="2786058"/>
            <a:ext cx="28575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Straight Arrow Connector 38"/>
          <p:cNvCxnSpPr>
            <a:stCxn id="33" idx="2"/>
            <a:endCxn id="35" idx="0"/>
          </p:cNvCxnSpPr>
          <p:nvPr/>
        </p:nvCxnSpPr>
        <p:spPr>
          <a:xfrm rot="16200000" flipH="1">
            <a:off x="5965041" y="5214949"/>
            <a:ext cx="285752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/>
          <p:cNvCxnSpPr>
            <a:stCxn id="35" idx="2"/>
            <a:endCxn id="9" idx="0"/>
          </p:cNvCxnSpPr>
          <p:nvPr/>
        </p:nvCxnSpPr>
        <p:spPr>
          <a:xfrm rot="5400000">
            <a:off x="5821970" y="6045025"/>
            <a:ext cx="57189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" name="Oval 76"/>
          <p:cNvSpPr>
            <a:spLocks noChangeArrowheads="1"/>
          </p:cNvSpPr>
          <p:nvPr/>
        </p:nvSpPr>
        <p:spPr bwMode="auto">
          <a:xfrm>
            <a:off x="4143372" y="2714620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 dirty="0">
              <a:latin typeface="Times New Roman" pitchFamily="18" charset="0"/>
            </a:endParaRPr>
          </a:p>
        </p:txBody>
      </p:sp>
      <p:sp>
        <p:nvSpPr>
          <p:cNvPr id="42" name="Oval 76"/>
          <p:cNvSpPr>
            <a:spLocks noChangeArrowheads="1"/>
          </p:cNvSpPr>
          <p:nvPr/>
        </p:nvSpPr>
        <p:spPr bwMode="auto">
          <a:xfrm>
            <a:off x="4857752" y="5929330"/>
            <a:ext cx="411399" cy="398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 dirty="0">
              <a:latin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33" idx="3"/>
            <a:endCxn id="34" idx="1"/>
          </p:cNvCxnSpPr>
          <p:nvPr/>
        </p:nvCxnSpPr>
        <p:spPr>
          <a:xfrm>
            <a:off x="7429520" y="4500570"/>
            <a:ext cx="21431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" name="Elbow Connector 137"/>
          <p:cNvCxnSpPr>
            <a:stCxn id="20" idx="2"/>
            <a:endCxn id="11" idx="2"/>
          </p:cNvCxnSpPr>
          <p:nvPr/>
        </p:nvCxnSpPr>
        <p:spPr>
          <a:xfrm rot="5400000" flipH="1">
            <a:off x="4642507" y="1958823"/>
            <a:ext cx="2725121" cy="205699"/>
          </a:xfrm>
          <a:prstGeom prst="bentConnector4">
            <a:avLst>
              <a:gd name="adj1" fmla="val -8389"/>
              <a:gd name="adj2" fmla="val 6758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Elbow Connector 141"/>
          <p:cNvCxnSpPr>
            <a:stCxn id="10" idx="3"/>
            <a:endCxn id="33" idx="0"/>
          </p:cNvCxnSpPr>
          <p:nvPr/>
        </p:nvCxnSpPr>
        <p:spPr>
          <a:xfrm flipH="1">
            <a:off x="6107917" y="1348696"/>
            <a:ext cx="930681" cy="2580370"/>
          </a:xfrm>
          <a:prstGeom prst="bentConnector4">
            <a:avLst>
              <a:gd name="adj1" fmla="val -95843"/>
              <a:gd name="adj2" fmla="val 94231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6" name="Straight Arrow Connector 45"/>
          <p:cNvCxnSpPr>
            <a:stCxn id="12" idx="3"/>
            <a:endCxn id="41" idx="1"/>
          </p:cNvCxnSpPr>
          <p:nvPr/>
        </p:nvCxnSpPr>
        <p:spPr>
          <a:xfrm>
            <a:off x="3643306" y="2032776"/>
            <a:ext cx="560314" cy="740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7" name="Straight Arrow Connector 46"/>
          <p:cNvCxnSpPr>
            <a:stCxn id="14" idx="3"/>
            <a:endCxn id="41" idx="2"/>
          </p:cNvCxnSpPr>
          <p:nvPr/>
        </p:nvCxnSpPr>
        <p:spPr>
          <a:xfrm flipV="1">
            <a:off x="3546788" y="2913689"/>
            <a:ext cx="596584" cy="10871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8" name="Straight Arrow Connector 47"/>
          <p:cNvCxnSpPr>
            <a:stCxn id="16" idx="3"/>
            <a:endCxn id="41" idx="3"/>
          </p:cNvCxnSpPr>
          <p:nvPr/>
        </p:nvCxnSpPr>
        <p:spPr>
          <a:xfrm flipV="1">
            <a:off x="3714744" y="3054451"/>
            <a:ext cx="488876" cy="9404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9" name="Straight Arrow Connector 48"/>
          <p:cNvCxnSpPr>
            <a:stCxn id="42" idx="6"/>
          </p:cNvCxnSpPr>
          <p:nvPr/>
        </p:nvCxnSpPr>
        <p:spPr>
          <a:xfrm>
            <a:off x="5269151" y="6128399"/>
            <a:ext cx="874485" cy="152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0" name="Straight Arrow Connector 49"/>
          <p:cNvCxnSpPr>
            <a:stCxn id="19" idx="3"/>
          </p:cNvCxnSpPr>
          <p:nvPr/>
        </p:nvCxnSpPr>
        <p:spPr>
          <a:xfrm flipV="1">
            <a:off x="7393801" y="2285992"/>
            <a:ext cx="535785" cy="357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Elbow Connector 161"/>
          <p:cNvCxnSpPr>
            <a:stCxn id="34" idx="2"/>
          </p:cNvCxnSpPr>
          <p:nvPr/>
        </p:nvCxnSpPr>
        <p:spPr>
          <a:xfrm rot="5400000">
            <a:off x="6502912" y="4341920"/>
            <a:ext cx="1442448" cy="21610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7072330" y="857232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5357818" y="1571612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7215206" y="185736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5" name="Text Box 14"/>
          <p:cNvSpPr txBox="1">
            <a:spLocks noChangeArrowheads="1"/>
          </p:cNvSpPr>
          <p:nvPr/>
        </p:nvSpPr>
        <p:spPr bwMode="auto">
          <a:xfrm>
            <a:off x="6286512" y="2571744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7215206" y="4000504"/>
            <a:ext cx="619477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True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215074" y="5000636"/>
            <a:ext cx="694282" cy="39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/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alse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72330" y="2357430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(break)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642918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n=</a:t>
            </a:r>
            <a:r>
              <a:rPr lang="en-US" sz="2000" dirty="0" err="1" smtClean="0"/>
              <a:t>int</a:t>
            </a:r>
            <a:r>
              <a:rPr lang="en-US" sz="2000" dirty="0" smtClean="0"/>
              <a:t>(input("enter a number: "))</a:t>
            </a:r>
          </a:p>
          <a:p>
            <a:r>
              <a:rPr lang="en-US" sz="2000" dirty="0" smtClean="0"/>
              <a:t>if n&gt;=1:</a:t>
            </a:r>
          </a:p>
          <a:p>
            <a:r>
              <a:rPr lang="en-US" sz="2000" dirty="0" smtClean="0"/>
              <a:t>    if n!=2:</a:t>
            </a:r>
          </a:p>
          <a:p>
            <a:r>
              <a:rPr lang="en-US" sz="2000" dirty="0" smtClean="0"/>
              <a:t>        if n%2!=0: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each_k</a:t>
            </a:r>
            <a:r>
              <a:rPr lang="en-US" sz="2000" dirty="0" smtClean="0"/>
              <a:t>=3</a:t>
            </a:r>
          </a:p>
          <a:p>
            <a:r>
              <a:rPr lang="en-US" sz="2000" dirty="0" smtClean="0"/>
              <a:t>            for </a:t>
            </a:r>
            <a:r>
              <a:rPr lang="en-US" sz="2000" dirty="0" err="1" smtClean="0"/>
              <a:t>each_k</a:t>
            </a:r>
            <a:r>
              <a:rPr lang="en-US" sz="2000" dirty="0" smtClean="0"/>
              <a:t> in range(3,n,2):</a:t>
            </a:r>
          </a:p>
          <a:p>
            <a:r>
              <a:rPr lang="en-US" sz="2000" dirty="0" smtClean="0"/>
              <a:t>                if </a:t>
            </a:r>
            <a:r>
              <a:rPr lang="en-US" sz="2000" dirty="0" err="1" smtClean="0"/>
              <a:t>n%each_k</a:t>
            </a:r>
            <a:r>
              <a:rPr lang="en-US" sz="2000" dirty="0" smtClean="0"/>
              <a:t>==0:</a:t>
            </a:r>
          </a:p>
          <a:p>
            <a:r>
              <a:rPr lang="en-US" sz="2000" dirty="0" smtClean="0"/>
              <a:t>         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</a:p>
          <a:p>
            <a:r>
              <a:rPr lang="en-US" sz="2000" dirty="0" smtClean="0"/>
              <a:t>            if </a:t>
            </a:r>
            <a:r>
              <a:rPr lang="en-US" sz="2000" dirty="0" err="1" smtClean="0"/>
              <a:t>each_k</a:t>
            </a:r>
            <a:r>
              <a:rPr lang="en-US" sz="2000" dirty="0" smtClean="0"/>
              <a:t>!=n and </a:t>
            </a:r>
            <a:r>
              <a:rPr lang="en-US" sz="2000" dirty="0" err="1" smtClean="0"/>
              <a:t>n%each_k</a:t>
            </a:r>
            <a:r>
              <a:rPr lang="en-US" sz="2000" dirty="0" smtClean="0"/>
              <a:t>==0:</a:t>
            </a:r>
          </a:p>
          <a:p>
            <a:r>
              <a:rPr lang="en-US" sz="2000" dirty="0" smtClean="0"/>
              <a:t>                print(</a:t>
            </a:r>
            <a:r>
              <a:rPr lang="en-US" sz="2000" dirty="0" err="1" smtClean="0"/>
              <a:t>n,"is</a:t>
            </a:r>
            <a:r>
              <a:rPr lang="en-US" sz="2000" dirty="0" smtClean="0"/>
              <a:t> not a Prime")</a:t>
            </a:r>
          </a:p>
          <a:p>
            <a:r>
              <a:rPr lang="en-US" sz="2000" dirty="0" smtClean="0"/>
              <a:t>            else:</a:t>
            </a:r>
          </a:p>
          <a:p>
            <a:r>
              <a:rPr lang="en-US" sz="2000" dirty="0" smtClean="0"/>
              <a:t>                print(</a:t>
            </a:r>
            <a:r>
              <a:rPr lang="en-US" sz="2000" dirty="0" err="1" smtClean="0"/>
              <a:t>n,"is</a:t>
            </a:r>
            <a:r>
              <a:rPr lang="en-US" sz="2000" dirty="0" smtClean="0"/>
              <a:t> a Prime")           </a:t>
            </a:r>
          </a:p>
          <a:p>
            <a:r>
              <a:rPr lang="en-US" sz="2000" dirty="0" smtClean="0"/>
              <a:t>        else:</a:t>
            </a:r>
          </a:p>
          <a:p>
            <a:r>
              <a:rPr lang="en-US" sz="2000" dirty="0" smtClean="0"/>
              <a:t>            print(</a:t>
            </a:r>
            <a:r>
              <a:rPr lang="en-US" sz="2000" dirty="0" err="1" smtClean="0"/>
              <a:t>n,"is</a:t>
            </a:r>
            <a:r>
              <a:rPr lang="en-US" sz="2000" dirty="0" smtClean="0"/>
              <a:t> not a Prime") </a:t>
            </a:r>
          </a:p>
          <a:p>
            <a:r>
              <a:rPr lang="en-US" sz="2000" dirty="0" smtClean="0"/>
              <a:t>    else:</a:t>
            </a:r>
          </a:p>
          <a:p>
            <a:r>
              <a:rPr lang="en-US" sz="2000" dirty="0" smtClean="0"/>
              <a:t>        print(</a:t>
            </a:r>
            <a:r>
              <a:rPr lang="en-US" sz="2000" dirty="0" err="1" smtClean="0"/>
              <a:t>n,"is</a:t>
            </a:r>
            <a:r>
              <a:rPr lang="en-US" sz="2000" dirty="0" smtClean="0"/>
              <a:t> a Prime")</a:t>
            </a:r>
          </a:p>
          <a:p>
            <a:r>
              <a:rPr lang="en-US" sz="2000" dirty="0" smtClean="0"/>
              <a:t>else:</a:t>
            </a:r>
          </a:p>
          <a:p>
            <a:r>
              <a:rPr lang="en-US" sz="2000" dirty="0" smtClean="0"/>
              <a:t>    print(</a:t>
            </a:r>
            <a:r>
              <a:rPr lang="en-US" sz="2000" dirty="0" err="1" smtClean="0"/>
              <a:t>n,"is</a:t>
            </a:r>
            <a:r>
              <a:rPr lang="en-US" sz="2000" dirty="0" smtClean="0"/>
              <a:t> not a Prime")</a:t>
            </a:r>
            <a:endParaRPr lang="en-US" sz="2000" dirty="0"/>
          </a:p>
        </p:txBody>
      </p:sp>
      <p:sp>
        <p:nvSpPr>
          <p:cNvPr id="3" name="Freeform 2"/>
          <p:cNvSpPr/>
          <p:nvPr/>
        </p:nvSpPr>
        <p:spPr>
          <a:xfrm>
            <a:off x="300318" y="1138518"/>
            <a:ext cx="1178858" cy="4589929"/>
          </a:xfrm>
          <a:custGeom>
            <a:avLst/>
            <a:gdLst>
              <a:gd name="connsiteX0" fmla="*/ 1098176 w 1178858"/>
              <a:gd name="connsiteY0" fmla="*/ 0 h 4589929"/>
              <a:gd name="connsiteX1" fmla="*/ 13447 w 1178858"/>
              <a:gd name="connsiteY1" fmla="*/ 3003176 h 4589929"/>
              <a:gd name="connsiteX2" fmla="*/ 1178858 w 1178858"/>
              <a:gd name="connsiteY2" fmla="*/ 4589929 h 4589929"/>
              <a:gd name="connsiteX3" fmla="*/ 1178858 w 1178858"/>
              <a:gd name="connsiteY3" fmla="*/ 4589929 h 45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858" h="4589929">
                <a:moveTo>
                  <a:pt x="1098176" y="0"/>
                </a:moveTo>
                <a:cubicBezTo>
                  <a:pt x="549088" y="1119094"/>
                  <a:pt x="0" y="2238188"/>
                  <a:pt x="13447" y="3003176"/>
                </a:cubicBezTo>
                <a:cubicBezTo>
                  <a:pt x="26894" y="3768164"/>
                  <a:pt x="1178858" y="4589929"/>
                  <a:pt x="1178858" y="4589929"/>
                </a:cubicBezTo>
                <a:lnTo>
                  <a:pt x="1178858" y="4589929"/>
                </a:ln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5118" y="1443318"/>
            <a:ext cx="1125070" cy="3684494"/>
          </a:xfrm>
          <a:custGeom>
            <a:avLst/>
            <a:gdLst>
              <a:gd name="connsiteX0" fmla="*/ 1044388 w 1125070"/>
              <a:gd name="connsiteY0" fmla="*/ 0 h 3684494"/>
              <a:gd name="connsiteX1" fmla="*/ 13447 w 1125070"/>
              <a:gd name="connsiteY1" fmla="*/ 2393576 h 3684494"/>
              <a:gd name="connsiteX2" fmla="*/ 1125070 w 1125070"/>
              <a:gd name="connsiteY2" fmla="*/ 3684494 h 368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070" h="3684494">
                <a:moveTo>
                  <a:pt x="1044388" y="0"/>
                </a:moveTo>
                <a:cubicBezTo>
                  <a:pt x="522194" y="889747"/>
                  <a:pt x="0" y="1779494"/>
                  <a:pt x="13447" y="2393576"/>
                </a:cubicBezTo>
                <a:cubicBezTo>
                  <a:pt x="26894" y="3007658"/>
                  <a:pt x="575982" y="3346076"/>
                  <a:pt x="1125070" y="3684494"/>
                </a:cubicBez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07036" y="1766047"/>
            <a:ext cx="911411" cy="2734235"/>
          </a:xfrm>
          <a:custGeom>
            <a:avLst/>
            <a:gdLst>
              <a:gd name="connsiteX0" fmla="*/ 875552 w 911411"/>
              <a:gd name="connsiteY0" fmla="*/ 0 h 2734235"/>
              <a:gd name="connsiteX1" fmla="*/ 5976 w 911411"/>
              <a:gd name="connsiteY1" fmla="*/ 1757082 h 2734235"/>
              <a:gd name="connsiteX2" fmla="*/ 911411 w 911411"/>
              <a:gd name="connsiteY2" fmla="*/ 2734235 h 273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411" h="2734235">
                <a:moveTo>
                  <a:pt x="875552" y="0"/>
                </a:moveTo>
                <a:cubicBezTo>
                  <a:pt x="437776" y="650688"/>
                  <a:pt x="0" y="1301376"/>
                  <a:pt x="5976" y="1757082"/>
                </a:cubicBezTo>
                <a:cubicBezTo>
                  <a:pt x="11952" y="2212788"/>
                  <a:pt x="461681" y="2473511"/>
                  <a:pt x="911411" y="2734235"/>
                </a:cubicBez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810870" y="3254188"/>
            <a:ext cx="322730" cy="600636"/>
          </a:xfrm>
          <a:custGeom>
            <a:avLst/>
            <a:gdLst>
              <a:gd name="connsiteX0" fmla="*/ 268942 w 322730"/>
              <a:gd name="connsiteY0" fmla="*/ 0 h 600636"/>
              <a:gd name="connsiteX1" fmla="*/ 8965 w 322730"/>
              <a:gd name="connsiteY1" fmla="*/ 295836 h 600636"/>
              <a:gd name="connsiteX2" fmla="*/ 322730 w 322730"/>
              <a:gd name="connsiteY2" fmla="*/ 600636 h 6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730" h="600636">
                <a:moveTo>
                  <a:pt x="268942" y="0"/>
                </a:moveTo>
                <a:cubicBezTo>
                  <a:pt x="134471" y="97865"/>
                  <a:pt x="0" y="195730"/>
                  <a:pt x="8965" y="295836"/>
                </a:cubicBezTo>
                <a:cubicBezTo>
                  <a:pt x="17930" y="395942"/>
                  <a:pt x="170330" y="498289"/>
                  <a:pt x="322730" y="600636"/>
                </a:cubicBezTo>
              </a:path>
            </a:pathLst>
          </a:cu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92725" y="2122488"/>
            <a:ext cx="547687" cy="1044574"/>
          </a:xfrm>
          <a:custGeom>
            <a:avLst/>
            <a:gdLst>
              <a:gd name="connsiteX0" fmla="*/ 60325 w 547687"/>
              <a:gd name="connsiteY0" fmla="*/ 163512 h 1044574"/>
              <a:gd name="connsiteX1" fmla="*/ 155575 w 547687"/>
              <a:gd name="connsiteY1" fmla="*/ 30162 h 1044574"/>
              <a:gd name="connsiteX2" fmla="*/ 479425 w 547687"/>
              <a:gd name="connsiteY2" fmla="*/ 144462 h 1044574"/>
              <a:gd name="connsiteX3" fmla="*/ 479425 w 547687"/>
              <a:gd name="connsiteY3" fmla="*/ 896937 h 1044574"/>
              <a:gd name="connsiteX4" fmla="*/ 69850 w 547687"/>
              <a:gd name="connsiteY4" fmla="*/ 944562 h 1044574"/>
              <a:gd name="connsiteX5" fmla="*/ 60325 w 547687"/>
              <a:gd name="connsiteY5" fmla="*/ 296862 h 104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7687" h="1044574">
                <a:moveTo>
                  <a:pt x="60325" y="163512"/>
                </a:moveTo>
                <a:cubicBezTo>
                  <a:pt x="73025" y="98424"/>
                  <a:pt x="85725" y="33337"/>
                  <a:pt x="155575" y="30162"/>
                </a:cubicBezTo>
                <a:cubicBezTo>
                  <a:pt x="225425" y="26987"/>
                  <a:pt x="425450" y="0"/>
                  <a:pt x="479425" y="144462"/>
                </a:cubicBezTo>
                <a:cubicBezTo>
                  <a:pt x="533400" y="288924"/>
                  <a:pt x="547687" y="763587"/>
                  <a:pt x="479425" y="896937"/>
                </a:cubicBezTo>
                <a:cubicBezTo>
                  <a:pt x="411163" y="1030287"/>
                  <a:pt x="139700" y="1044574"/>
                  <a:pt x="69850" y="944562"/>
                </a:cubicBezTo>
                <a:cubicBezTo>
                  <a:pt x="0" y="844550"/>
                  <a:pt x="30162" y="570706"/>
                  <a:pt x="60325" y="296862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Freeform 11"/>
          <p:cNvSpPr/>
          <p:nvPr/>
        </p:nvSpPr>
        <p:spPr>
          <a:xfrm>
            <a:off x="1592263" y="2916238"/>
            <a:ext cx="912812" cy="444499"/>
          </a:xfrm>
          <a:custGeom>
            <a:avLst/>
            <a:gdLst>
              <a:gd name="connsiteX0" fmla="*/ 912812 w 912812"/>
              <a:gd name="connsiteY0" fmla="*/ 55562 h 444499"/>
              <a:gd name="connsiteX1" fmla="*/ 141287 w 912812"/>
              <a:gd name="connsiteY1" fmla="*/ 55562 h 444499"/>
              <a:gd name="connsiteX2" fmla="*/ 65087 w 912812"/>
              <a:gd name="connsiteY2" fmla="*/ 388937 h 444499"/>
              <a:gd name="connsiteX3" fmla="*/ 303212 w 912812"/>
              <a:gd name="connsiteY3" fmla="*/ 388937 h 444499"/>
              <a:gd name="connsiteX4" fmla="*/ 303212 w 912812"/>
              <a:gd name="connsiteY4" fmla="*/ 398462 h 4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2" h="444499">
                <a:moveTo>
                  <a:pt x="912812" y="55562"/>
                </a:moveTo>
                <a:cubicBezTo>
                  <a:pt x="597693" y="27781"/>
                  <a:pt x="282574" y="0"/>
                  <a:pt x="141287" y="55562"/>
                </a:cubicBezTo>
                <a:cubicBezTo>
                  <a:pt x="0" y="111124"/>
                  <a:pt x="38100" y="333375"/>
                  <a:pt x="65087" y="388937"/>
                </a:cubicBezTo>
                <a:cubicBezTo>
                  <a:pt x="92074" y="444499"/>
                  <a:pt x="263525" y="387350"/>
                  <a:pt x="303212" y="388937"/>
                </a:cubicBezTo>
                <a:cubicBezTo>
                  <a:pt x="342899" y="390524"/>
                  <a:pt x="323055" y="394493"/>
                  <a:pt x="303212" y="398462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แบบฝึกหัดที่ 1 </a:t>
            </a:r>
            <a:r>
              <a:rPr lang="en-US" dirty="0" smtClean="0"/>
              <a:t>: </a:t>
            </a:r>
            <a:r>
              <a:rPr lang="th-TH" dirty="0" smtClean="0"/>
              <a:t>หาค่าเฉลี่ยของเลข 5 จำนวน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190606" y="1285860"/>
            <a:ext cx="976311" cy="37941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start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14348" y="1928802"/>
            <a:ext cx="1928826" cy="642942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=0</a:t>
            </a:r>
          </a:p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sum=0.0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50067" y="2928934"/>
            <a:ext cx="1857388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&lt;4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247755" y="3857628"/>
            <a:ext cx="862012" cy="38735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2000" i="1" dirty="0" smtClean="0">
                <a:ea typeface="Angsana New" pitchFamily="18" charset="-34"/>
                <a:cs typeface="Cordia New" pitchFamily="34" charset="-34"/>
              </a:rPr>
              <a:t>n</a:t>
            </a:r>
            <a:endParaRPr lang="th-TH" sz="2000" i="1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928662" y="4572008"/>
            <a:ext cx="1500198" cy="571504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sum=</a:t>
            </a: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sum+n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928662" y="5572140"/>
            <a:ext cx="1500198" cy="571504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avg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=sum/4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000364" y="5657267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b="1" i="1" dirty="0" err="1" smtClean="0">
                <a:ea typeface="Angsana New" pitchFamily="18" charset="-34"/>
                <a:cs typeface="Browallia New" pitchFamily="34" charset="-34"/>
              </a:rPr>
              <a:t>avg</a:t>
            </a:r>
            <a:endParaRPr lang="th-TH" sz="18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5286380" y="5665805"/>
            <a:ext cx="1055689" cy="384174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31" name="Straight Arrow Connector 30"/>
          <p:cNvCxnSpPr>
            <a:stCxn id="3" idx="2"/>
            <a:endCxn id="10" idx="0"/>
          </p:cNvCxnSpPr>
          <p:nvPr/>
        </p:nvCxnSpPr>
        <p:spPr>
          <a:xfrm rot="5400000">
            <a:off x="1546998" y="1797037"/>
            <a:ext cx="26352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Straight Arrow Connector 33"/>
          <p:cNvCxnSpPr>
            <a:stCxn id="10" idx="2"/>
            <a:endCxn id="25" idx="0"/>
          </p:cNvCxnSpPr>
          <p:nvPr/>
        </p:nvCxnSpPr>
        <p:spPr>
          <a:xfrm rot="5400000">
            <a:off x="1500166" y="2750339"/>
            <a:ext cx="35719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stCxn id="25" idx="2"/>
            <a:endCxn id="26" idx="0"/>
          </p:cNvCxnSpPr>
          <p:nvPr/>
        </p:nvCxnSpPr>
        <p:spPr>
          <a:xfrm rot="5400000">
            <a:off x="1475241" y="3692843"/>
            <a:ext cx="40704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/>
          <p:cNvCxnSpPr>
            <a:stCxn id="26" idx="2"/>
            <a:endCxn id="27" idx="0"/>
          </p:cNvCxnSpPr>
          <p:nvPr/>
        </p:nvCxnSpPr>
        <p:spPr>
          <a:xfrm rot="5400000">
            <a:off x="1515246" y="4408493"/>
            <a:ext cx="32703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6" name="Straight Arrow Connector 55"/>
          <p:cNvCxnSpPr/>
          <p:nvPr/>
        </p:nvCxnSpPr>
        <p:spPr>
          <a:xfrm>
            <a:off x="2428860" y="5857892"/>
            <a:ext cx="57150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8" name="Straight Arrow Connector 57"/>
          <p:cNvCxnSpPr>
            <a:stCxn id="29" idx="3"/>
            <a:endCxn id="30" idx="1"/>
          </p:cNvCxnSpPr>
          <p:nvPr/>
        </p:nvCxnSpPr>
        <p:spPr>
          <a:xfrm flipV="1">
            <a:off x="4321967" y="5857892"/>
            <a:ext cx="964413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1000100" y="357187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786050" y="385762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27" idx="1"/>
            <a:endCxn id="25" idx="1"/>
          </p:cNvCxnSpPr>
          <p:nvPr/>
        </p:nvCxnSpPr>
        <p:spPr>
          <a:xfrm rot="10800000">
            <a:off x="750068" y="3209130"/>
            <a:ext cx="178595" cy="1648631"/>
          </a:xfrm>
          <a:prstGeom prst="bentConnector3">
            <a:avLst>
              <a:gd name="adj1" fmla="val 22799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6" name="Elbow Connector 65"/>
          <p:cNvCxnSpPr>
            <a:stCxn id="25" idx="3"/>
            <a:endCxn id="28" idx="0"/>
          </p:cNvCxnSpPr>
          <p:nvPr/>
        </p:nvCxnSpPr>
        <p:spPr>
          <a:xfrm flipH="1">
            <a:off x="1678761" y="3209129"/>
            <a:ext cx="928694" cy="2363011"/>
          </a:xfrm>
          <a:prstGeom prst="bentConnector4">
            <a:avLst>
              <a:gd name="adj1" fmla="val -24615"/>
              <a:gd name="adj2" fmla="val 93487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th-TH" dirty="0" smtClean="0"/>
              <a:t>แบบฝึกหัดที่ 2 </a:t>
            </a:r>
            <a:r>
              <a:rPr lang="en-US" dirty="0" smtClean="0"/>
              <a:t>: </a:t>
            </a:r>
            <a:r>
              <a:rPr lang="th-TH" dirty="0" smtClean="0"/>
              <a:t>หาค่าเฉลี่ยของเลข </a:t>
            </a:r>
            <a:r>
              <a:rPr lang="en-US" dirty="0" smtClean="0"/>
              <a:t>m</a:t>
            </a:r>
            <a:r>
              <a:rPr lang="th-TH" dirty="0" smtClean="0"/>
              <a:t> จำนวน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029870" y="1429530"/>
            <a:ext cx="976311" cy="379413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start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53612" y="2571744"/>
            <a:ext cx="1928826" cy="642942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=0</a:t>
            </a:r>
          </a:p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sum=0.0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00034" y="3571876"/>
            <a:ext cx="2035983" cy="560389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each_k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&lt;m</a:t>
            </a:r>
            <a:endParaRPr lang="th-TH" sz="4400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1087019" y="4500570"/>
            <a:ext cx="862012" cy="38735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2000" i="1" dirty="0" smtClean="0">
                <a:ea typeface="Angsana New" pitchFamily="18" charset="-34"/>
                <a:cs typeface="Cordia New" pitchFamily="34" charset="-34"/>
              </a:rPr>
              <a:t>n</a:t>
            </a:r>
            <a:endParaRPr lang="th-TH" sz="2000" i="1" dirty="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767926" y="5214950"/>
            <a:ext cx="1500198" cy="571504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sum=</a:t>
            </a: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sum+n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339430" y="3393281"/>
            <a:ext cx="35719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/>
          <p:nvPr/>
        </p:nvCxnSpPr>
        <p:spPr>
          <a:xfrm rot="5400000">
            <a:off x="1314505" y="4335785"/>
            <a:ext cx="40704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/>
          <p:cNvCxnSpPr/>
          <p:nvPr/>
        </p:nvCxnSpPr>
        <p:spPr>
          <a:xfrm rot="5400000">
            <a:off x="1354510" y="5051435"/>
            <a:ext cx="32703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785786" y="414338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214678" y="3357562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419453" y="1772237"/>
            <a:ext cx="1500198" cy="571504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i="1" dirty="0" err="1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avg</a:t>
            </a:r>
            <a:r>
              <a:rPr lang="en-US" sz="1800" i="1" dirty="0" smtClean="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  <a:sym typeface="Symbol" pitchFamily="18" charset="2"/>
              </a:rPr>
              <a:t>=sum/m</a:t>
            </a:r>
            <a:endParaRPr lang="th-TH" sz="1800" i="1" dirty="0">
              <a:solidFill>
                <a:srgbClr val="000000"/>
              </a:solidFill>
              <a:latin typeface="Calibri" pitchFamily="34" charset="0"/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508751" y="3071810"/>
            <a:ext cx="1321603" cy="401251"/>
          </a:xfrm>
          <a:prstGeom prst="flowChartDispla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1800" b="1" i="1" dirty="0" err="1" smtClean="0">
                <a:ea typeface="Angsana New" pitchFamily="18" charset="-34"/>
                <a:cs typeface="Browallia New" pitchFamily="34" charset="-34"/>
              </a:rPr>
              <a:t>avg</a:t>
            </a:r>
            <a:endParaRPr lang="th-TH" sz="1800" b="1" i="1" dirty="0">
              <a:ea typeface="Angsana New" pitchFamily="18" charset="-34"/>
              <a:cs typeface="Browallia New" pitchFamily="34" charset="-34"/>
            </a:endParaRPr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6641708" y="4500570"/>
            <a:ext cx="1055689" cy="384174"/>
          </a:xfrm>
          <a:prstGeom prst="flowChartTerminator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ts val="1000"/>
              </a:spcAft>
            </a:pPr>
            <a:r>
              <a:rPr lang="en-US" sz="1800">
                <a:solidFill>
                  <a:srgbClr val="000000"/>
                </a:solidFill>
                <a:latin typeface="Calibri" pitchFamily="34" charset="0"/>
                <a:ea typeface="Angsana New" pitchFamily="18" charset="-34"/>
                <a:cs typeface="Cordia New" pitchFamily="34" charset="-34"/>
              </a:rPr>
              <a:t>stop</a:t>
            </a:r>
            <a:endParaRPr lang="th-TH" sz="4400">
              <a:ea typeface="Angsana New" pitchFamily="18" charset="-34"/>
              <a:cs typeface="Cordia New" pitchFamily="34" charset="-34"/>
            </a:endParaRPr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1087019" y="2001034"/>
            <a:ext cx="862012" cy="38735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0" tIns="18000" rIns="0" bIns="18000" anchor="ctr"/>
          <a:lstStyle/>
          <a:p>
            <a:pPr algn="ctr">
              <a:spcAft>
                <a:spcPts val="1000"/>
              </a:spcAft>
            </a:pPr>
            <a:r>
              <a:rPr lang="en-US" sz="2000" i="1" dirty="0" smtClean="0">
                <a:ea typeface="Angsana New" pitchFamily="18" charset="-34"/>
                <a:cs typeface="Cordia New" pitchFamily="34" charset="-34"/>
              </a:rPr>
              <a:t>m</a:t>
            </a:r>
            <a:endParaRPr lang="th-TH" sz="2000" i="1" dirty="0">
              <a:ea typeface="Angsana New" pitchFamily="18" charset="-34"/>
              <a:cs typeface="Cordia New" pitchFamily="34" charset="-3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1402612" y="1924356"/>
            <a:ext cx="23082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9" name="Straight Arrow Connector 48"/>
          <p:cNvCxnSpPr/>
          <p:nvPr/>
        </p:nvCxnSpPr>
        <p:spPr>
          <a:xfrm rot="5400000">
            <a:off x="1426345" y="2480064"/>
            <a:ext cx="18336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2" name="Elbow Connector 51"/>
          <p:cNvCxnSpPr>
            <a:stCxn id="27" idx="1"/>
            <a:endCxn id="25" idx="1"/>
          </p:cNvCxnSpPr>
          <p:nvPr/>
        </p:nvCxnSpPr>
        <p:spPr>
          <a:xfrm rot="10800000">
            <a:off x="500034" y="3852072"/>
            <a:ext cx="267892" cy="1648631"/>
          </a:xfrm>
          <a:prstGeom prst="bentConnector3">
            <a:avLst>
              <a:gd name="adj1" fmla="val 185333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7" name="Elbow Connector 56"/>
          <p:cNvCxnSpPr>
            <a:stCxn id="25" idx="3"/>
            <a:endCxn id="22" idx="1"/>
          </p:cNvCxnSpPr>
          <p:nvPr/>
        </p:nvCxnSpPr>
        <p:spPr>
          <a:xfrm flipV="1">
            <a:off x="2536017" y="2057989"/>
            <a:ext cx="3883436" cy="17940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3" name="Straight Arrow Connector 62"/>
          <p:cNvCxnSpPr>
            <a:stCxn id="22" idx="2"/>
            <a:endCxn id="23" idx="0"/>
          </p:cNvCxnSpPr>
          <p:nvPr/>
        </p:nvCxnSpPr>
        <p:spPr>
          <a:xfrm rot="16200000" flipH="1">
            <a:off x="6805518" y="2707774"/>
            <a:ext cx="728069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65" name="Straight Arrow Connector 64"/>
          <p:cNvCxnSpPr>
            <a:stCxn id="23" idx="2"/>
            <a:endCxn id="24" idx="0"/>
          </p:cNvCxnSpPr>
          <p:nvPr/>
        </p:nvCxnSpPr>
        <p:spPr>
          <a:xfrm rot="5400000">
            <a:off x="6655799" y="3986815"/>
            <a:ext cx="102750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1000108"/>
            <a:ext cx="61318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แบบฝึกหัด ที่ 3 อ่านเลขเข้าเรื่อยๆจนกว่าจะเจอเลขลบ แล้วหา</a:t>
            </a:r>
          </a:p>
          <a:p>
            <a:r>
              <a:rPr lang="th-TH" dirty="0" smtClean="0"/>
              <a:t>ค่าเฉลี่ยของเลขที่อ่านเข้ามาทั้งหมด (ไม่รวมเลขลบ)</a:t>
            </a:r>
          </a:p>
          <a:p>
            <a:r>
              <a:rPr lang="th-TH" dirty="0" smtClean="0"/>
              <a:t>ตัวอย่าง </a:t>
            </a:r>
          </a:p>
          <a:p>
            <a:r>
              <a:rPr lang="en-US" dirty="0" smtClean="0"/>
              <a:t>Input </a:t>
            </a:r>
            <a:r>
              <a:rPr lang="th-TH" dirty="0" smtClean="0"/>
              <a:t>คือ 1 2 5 10 8 9 -1  (แต่ละจำนวนอยู่คนละบรรทัด)</a:t>
            </a:r>
          </a:p>
          <a:p>
            <a:r>
              <a:rPr lang="en-US" dirty="0" smtClean="0"/>
              <a:t>Output </a:t>
            </a:r>
            <a:r>
              <a:rPr lang="th-TH" dirty="0" smtClean="0"/>
              <a:t>จะเป็น (1+2+5+10+8+9)/6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4000504"/>
            <a:ext cx="5357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แนะนำ   ใช้ </a:t>
            </a:r>
            <a:r>
              <a:rPr lang="en-US" dirty="0" smtClean="0"/>
              <a:t>while,  </a:t>
            </a:r>
            <a:r>
              <a:rPr lang="th-TH" dirty="0" smtClean="0"/>
              <a:t>ต้องมีตัวนับว่าอ่านมากี่จำนวน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5143512"/>
            <a:ext cx="7486793" cy="769441"/>
          </a:xfrm>
          <a:prstGeom prst="rect">
            <a:avLst/>
          </a:prstGeom>
          <a:noFill/>
          <a:ln w="85725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h-TH" sz="4400" dirty="0" smtClean="0"/>
              <a:t>*********เขียน </a:t>
            </a:r>
            <a:r>
              <a:rPr lang="en-US" sz="4400" dirty="0" smtClean="0"/>
              <a:t>flow chart </a:t>
            </a:r>
            <a:r>
              <a:rPr lang="th-TH" sz="4400" dirty="0" smtClean="0"/>
              <a:t>ก่อน********</a:t>
            </a:r>
            <a:endParaRPr lang="en-US" sz="4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928670"/>
            <a:ext cx="6899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แบบฝึกหัดที่ 4 มีสามเหลี่ยมมุมฉากรูปหนึ่ง มีเส้นรอบรูปเท่ากับ 1000 </a:t>
            </a:r>
          </a:p>
          <a:p>
            <a:r>
              <a:rPr lang="th-TH" dirty="0" smtClean="0"/>
              <a:t>เขียนโปรแกม </a:t>
            </a:r>
            <a:r>
              <a:rPr lang="en-US" dirty="0" smtClean="0"/>
              <a:t>Python </a:t>
            </a:r>
            <a:r>
              <a:rPr lang="th-TH" dirty="0" smtClean="0"/>
              <a:t>หาแต่ละด้านของสามเหลี่ยมรูปนั้น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2786058"/>
            <a:ext cx="43941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i="1" dirty="0" smtClean="0"/>
              <a:t>แนะนำ</a:t>
            </a:r>
            <a:r>
              <a:rPr lang="th-TH" dirty="0" smtClean="0"/>
              <a:t> ให้ด้านของสามเหลี่ยมเป็น </a:t>
            </a:r>
            <a:r>
              <a:rPr lang="en-US" dirty="0" err="1" smtClean="0"/>
              <a:t>a,b,c</a:t>
            </a:r>
            <a:endParaRPr lang="en-US" dirty="0" smtClean="0"/>
          </a:p>
          <a:p>
            <a:r>
              <a:rPr lang="th-TH" dirty="0" smtClean="0"/>
              <a:t>เส้นรอบรูปคือ </a:t>
            </a:r>
            <a:r>
              <a:rPr lang="en-US" dirty="0" err="1" smtClean="0"/>
              <a:t>a+b+c</a:t>
            </a:r>
            <a:r>
              <a:rPr lang="en-US" dirty="0" smtClean="0"/>
              <a:t>=1000 </a:t>
            </a:r>
            <a:r>
              <a:rPr lang="th-TH" dirty="0" smtClean="0"/>
              <a:t>และ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+b</a:t>
            </a:r>
            <a:r>
              <a:rPr lang="en-US" baseline="30000" dirty="0" smtClean="0"/>
              <a:t>2</a:t>
            </a:r>
            <a:r>
              <a:rPr lang="en-US" dirty="0" smtClean="0"/>
              <a:t>=c</a:t>
            </a:r>
            <a:r>
              <a:rPr lang="en-US" baseline="30000" dirty="0" smtClean="0"/>
              <a:t>2</a:t>
            </a:r>
            <a:r>
              <a:rPr lang="en-US" dirty="0" smtClean="0"/>
              <a:t>   </a:t>
            </a:r>
            <a:r>
              <a:rPr lang="th-TH" dirty="0" smtClean="0"/>
              <a:t>จึงจะเป็นสามเหลี่ยมมุมฉาก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889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แบบฝึกหัดที่ 5 เขียนโปรแกม </a:t>
            </a:r>
            <a:r>
              <a:rPr lang="en-US" dirty="0" smtClean="0"/>
              <a:t>Python </a:t>
            </a:r>
            <a:r>
              <a:rPr lang="th-TH" dirty="0" smtClean="0"/>
              <a:t>หาเส้นรอบรูปในที่อยู่ในช่วง 0 ถึง 1000</a:t>
            </a:r>
          </a:p>
          <a:p>
            <a:r>
              <a:rPr lang="th-TH" dirty="0" smtClean="0"/>
              <a:t>เส้นรอบรูปใด มีสามเหลี่ยมมุมฉากที่ทุกด้านเป็นเลขจำนวนเต็มอยู่มากที่สุด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สัญญลักษณ์ของ </a:t>
            </a:r>
            <a:r>
              <a:rPr lang="en-US" dirty="0" smtClean="0"/>
              <a:t>Flow chart </a:t>
            </a:r>
            <a:r>
              <a:rPr lang="th-TH" dirty="0" smtClean="0"/>
              <a:t>สามารถ </a:t>
            </a:r>
            <a:r>
              <a:rPr lang="en-US" dirty="0" smtClean="0"/>
              <a:t>“</a:t>
            </a:r>
            <a:r>
              <a:rPr lang="th-TH" dirty="0" smtClean="0"/>
              <a:t>เปลี่ยน</a:t>
            </a:r>
            <a:r>
              <a:rPr lang="en-US" dirty="0" smtClean="0"/>
              <a:t>” </a:t>
            </a:r>
            <a:r>
              <a:rPr lang="th-TH" dirty="0" smtClean="0"/>
              <a:t>เป็น </a:t>
            </a:r>
            <a:r>
              <a:rPr lang="en-US" dirty="0" smtClean="0"/>
              <a:t>code </a:t>
            </a:r>
            <a:r>
              <a:rPr lang="th-TH" dirty="0" smtClean="0"/>
              <a:t>ของ</a:t>
            </a:r>
          </a:p>
          <a:p>
            <a:r>
              <a:rPr lang="th-TH" dirty="0" smtClean="0"/>
              <a:t>โปรแกรมได้ ยกเว้น </a:t>
            </a:r>
            <a:r>
              <a:rPr lang="en-US" dirty="0" smtClean="0"/>
              <a:t>start </a:t>
            </a:r>
            <a:r>
              <a:rPr lang="th-TH" dirty="0" smtClean="0"/>
              <a:t>และ </a:t>
            </a:r>
            <a:r>
              <a:rPr lang="en-US" dirty="0" smtClean="0"/>
              <a:t>stop </a:t>
            </a:r>
            <a:r>
              <a:rPr lang="th-TH" dirty="0" smtClean="0"/>
              <a:t>ซึ่งในภาษาของโปรแกมจะไม่มี</a:t>
            </a:r>
            <a:r>
              <a:rPr lang="en-US" dirty="0" smtClean="0"/>
              <a:t> code </a:t>
            </a:r>
            <a:r>
              <a:rPr lang="th-TH" dirty="0" smtClean="0"/>
              <a:t>เพื่อการทำงานนี้</a:t>
            </a:r>
            <a:endParaRPr lang="th-TH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453632" y="404664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start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4453179" y="6093296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stop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4308979" y="1052736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rIns="0" bIns="18000" anchor="ctr"/>
          <a:lstStyle/>
          <a:p>
            <a:pPr algn="ctr"/>
            <a:r>
              <a:rPr lang="th-TH" sz="1600" b="1" dirty="0" smtClean="0"/>
              <a:t>น้ำหนัก (</a:t>
            </a:r>
            <a:r>
              <a:rPr lang="en-US" sz="1600" b="1" dirty="0" smtClean="0"/>
              <a:t>kg.) = </a:t>
            </a:r>
            <a:endParaRPr lang="en-US" sz="16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4346698" y="1772816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bIns="18000" anchor="ctr"/>
          <a:lstStyle/>
          <a:p>
            <a:pPr algn="ctr"/>
            <a:r>
              <a:rPr lang="en-US" sz="2000" dirty="0" smtClean="0"/>
              <a:t>weight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4308979" y="2492896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rIns="0" bIns="18000" anchor="ctr"/>
          <a:lstStyle/>
          <a:p>
            <a:pPr algn="ctr"/>
            <a:r>
              <a:rPr lang="th-TH" sz="1400" b="1" dirty="0" smtClean="0"/>
              <a:t>ความสูง (</a:t>
            </a:r>
            <a:r>
              <a:rPr lang="en-US" sz="1400" b="1" dirty="0" smtClean="0"/>
              <a:t>cm.) =</a:t>
            </a:r>
            <a:endParaRPr lang="en-US" sz="14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346698" y="3212976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bIns="18000" anchor="ctr"/>
          <a:lstStyle/>
          <a:p>
            <a:pPr algn="ctr"/>
            <a:r>
              <a:rPr lang="en-US" sz="2000" dirty="0" smtClean="0"/>
              <a:t>height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23928" y="3933056"/>
            <a:ext cx="1872208" cy="90955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err="1" smtClean="0"/>
              <a:t>hm</a:t>
            </a:r>
            <a:r>
              <a:rPr lang="en-US" sz="1600" dirty="0" smtClean="0"/>
              <a:t> = height / 100.0</a:t>
            </a:r>
            <a:br>
              <a:rPr lang="en-US" sz="1600" dirty="0" smtClean="0"/>
            </a:br>
            <a:r>
              <a:rPr lang="en-US" sz="1600" dirty="0" err="1" smtClean="0"/>
              <a:t>bmi</a:t>
            </a:r>
            <a:r>
              <a:rPr lang="en-US" sz="1600" dirty="0" smtClean="0"/>
              <a:t> = weight / </a:t>
            </a:r>
            <a:r>
              <a:rPr lang="en-US" sz="1600" dirty="0" err="1" smtClean="0"/>
              <a:t>hm</a:t>
            </a:r>
            <a:r>
              <a:rPr lang="en-US" sz="1600" dirty="0" smtClean="0"/>
              <a:t>**2</a:t>
            </a:r>
            <a:endParaRPr lang="en-US" sz="16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4308979" y="515719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rIns="0" bIns="18000" anchor="ctr"/>
          <a:lstStyle/>
          <a:p>
            <a:pPr algn="ctr"/>
            <a:r>
              <a:rPr lang="en-US" sz="1400" dirty="0" err="1" smtClean="0"/>
              <a:t>bmi</a:t>
            </a:r>
            <a:endParaRPr lang="en-US" sz="14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4860032" y="661839"/>
            <a:ext cx="0" cy="39089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860032" y="1482901"/>
            <a:ext cx="1" cy="3262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flipH="1">
            <a:off x="4860032" y="2136344"/>
            <a:ext cx="1" cy="3565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4860032" y="2923061"/>
            <a:ext cx="1" cy="3262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 flipH="1">
            <a:off x="4860032" y="3576504"/>
            <a:ext cx="1" cy="3565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4860032" y="4842608"/>
            <a:ext cx="0" cy="3145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8" name="Straight Arrow Connector 27"/>
          <p:cNvCxnSpPr>
            <a:stCxn id="12" idx="2"/>
            <a:endCxn id="5" idx="0"/>
          </p:cNvCxnSpPr>
          <p:nvPr/>
        </p:nvCxnSpPr>
        <p:spPr>
          <a:xfrm>
            <a:off x="4860032" y="5587357"/>
            <a:ext cx="1" cy="5059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7333952" y="404664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start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7333499" y="6093296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stop</a:t>
            </a:r>
            <a:endParaRPr lang="th-TH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>
            <a:off x="7227018" y="1772816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bIns="18000" anchor="ctr"/>
          <a:lstStyle/>
          <a:p>
            <a:pPr algn="ctr"/>
            <a:r>
              <a:rPr lang="en-US" sz="2000" dirty="0" smtClean="0"/>
              <a:t>weight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AutoShape 22"/>
          <p:cNvSpPr>
            <a:spLocks noChangeArrowheads="1"/>
          </p:cNvSpPr>
          <p:nvPr/>
        </p:nvSpPr>
        <p:spPr bwMode="auto">
          <a:xfrm>
            <a:off x="7227018" y="3212976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bIns="18000" anchor="ctr"/>
          <a:lstStyle/>
          <a:p>
            <a:pPr algn="ctr"/>
            <a:r>
              <a:rPr lang="en-US" sz="2000" dirty="0" smtClean="0"/>
              <a:t>height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>
            <a:off x="6804248" y="3933056"/>
            <a:ext cx="1872208" cy="90955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err="1" smtClean="0"/>
              <a:t>hm</a:t>
            </a:r>
            <a:r>
              <a:rPr lang="en-US" sz="1600" dirty="0" smtClean="0"/>
              <a:t> = height / 100.0</a:t>
            </a:r>
            <a:br>
              <a:rPr lang="en-US" sz="1600" dirty="0" smtClean="0"/>
            </a:br>
            <a:r>
              <a:rPr lang="en-US" sz="1600" dirty="0" err="1" smtClean="0"/>
              <a:t>bmi</a:t>
            </a:r>
            <a:r>
              <a:rPr lang="en-US" sz="1600" dirty="0" smtClean="0"/>
              <a:t> = weight / </a:t>
            </a:r>
            <a:r>
              <a:rPr lang="en-US" sz="1600" dirty="0" err="1" smtClean="0"/>
              <a:t>hm</a:t>
            </a:r>
            <a:r>
              <a:rPr lang="en-US" sz="1600" dirty="0" smtClean="0"/>
              <a:t>**2</a:t>
            </a:r>
            <a:endParaRPr lang="en-US" sz="16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AutoShape 23"/>
          <p:cNvSpPr>
            <a:spLocks noChangeArrowheads="1"/>
          </p:cNvSpPr>
          <p:nvPr/>
        </p:nvSpPr>
        <p:spPr bwMode="auto">
          <a:xfrm>
            <a:off x="7189299" y="5157192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8000" rIns="0" bIns="18000" anchor="ctr"/>
          <a:lstStyle/>
          <a:p>
            <a:pPr algn="ctr"/>
            <a:r>
              <a:rPr lang="en-US" sz="1400" dirty="0" err="1" smtClean="0"/>
              <a:t>bmi</a:t>
            </a:r>
            <a:endParaRPr lang="en-US" sz="14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>
            <a:stCxn id="32" idx="2"/>
            <a:endCxn id="34" idx="0"/>
          </p:cNvCxnSpPr>
          <p:nvPr/>
        </p:nvCxnSpPr>
        <p:spPr>
          <a:xfrm>
            <a:off x="7740353" y="2136344"/>
            <a:ext cx="0" cy="11129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40"/>
          <p:cNvCxnSpPr>
            <a:stCxn id="34" idx="2"/>
            <a:endCxn id="35" idx="0"/>
          </p:cNvCxnSpPr>
          <p:nvPr/>
        </p:nvCxnSpPr>
        <p:spPr>
          <a:xfrm flipH="1">
            <a:off x="7740352" y="3576504"/>
            <a:ext cx="1" cy="3565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2" name="Straight Arrow Connector 41"/>
          <p:cNvCxnSpPr>
            <a:stCxn id="35" idx="2"/>
            <a:endCxn id="36" idx="0"/>
          </p:cNvCxnSpPr>
          <p:nvPr/>
        </p:nvCxnSpPr>
        <p:spPr>
          <a:xfrm>
            <a:off x="7740352" y="4842608"/>
            <a:ext cx="0" cy="3145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3" name="Straight Arrow Connector 42"/>
          <p:cNvCxnSpPr>
            <a:stCxn id="36" idx="2"/>
            <a:endCxn id="30" idx="0"/>
          </p:cNvCxnSpPr>
          <p:nvPr/>
        </p:nvCxnSpPr>
        <p:spPr>
          <a:xfrm>
            <a:off x="7740352" y="5587357"/>
            <a:ext cx="1" cy="5059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6" name="Straight Arrow Connector 45"/>
          <p:cNvCxnSpPr>
            <a:stCxn id="29" idx="2"/>
            <a:endCxn id="32" idx="0"/>
          </p:cNvCxnSpPr>
          <p:nvPr/>
        </p:nvCxnSpPr>
        <p:spPr>
          <a:xfrm>
            <a:off x="7740352" y="661839"/>
            <a:ext cx="1" cy="11473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7" name="TextBox 46"/>
          <p:cNvSpPr txBox="1"/>
          <p:nvPr/>
        </p:nvSpPr>
        <p:spPr>
          <a:xfrm>
            <a:off x="5652120" y="980728"/>
            <a:ext cx="13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 smtClean="0"/>
              <a:t>ข้อความติดต่อผู้ใช้ </a:t>
            </a:r>
            <a:endParaRPr lang="en-US" sz="1800" dirty="0" smtClean="0"/>
          </a:p>
          <a:p>
            <a:r>
              <a:rPr lang="en-US" sz="1800" dirty="0" smtClean="0"/>
              <a:t>(prompt)</a:t>
            </a:r>
          </a:p>
          <a:p>
            <a:r>
              <a:rPr lang="th-TH" sz="1800" dirty="0" smtClean="0"/>
              <a:t>มักจะละไว้ไม่แสดง</a:t>
            </a:r>
            <a:endParaRPr lang="th-TH" sz="1800" dirty="0"/>
          </a:p>
        </p:txBody>
      </p:sp>
      <p:sp>
        <p:nvSpPr>
          <p:cNvPr id="50" name="Freeform 49"/>
          <p:cNvSpPr/>
          <p:nvPr/>
        </p:nvSpPr>
        <p:spPr>
          <a:xfrm>
            <a:off x="5404449" y="1265208"/>
            <a:ext cx="263106" cy="253041"/>
          </a:xfrm>
          <a:custGeom>
            <a:avLst/>
            <a:gdLst>
              <a:gd name="connsiteX0" fmla="*/ 263106 w 263106"/>
              <a:gd name="connsiteY0" fmla="*/ 253041 h 253041"/>
              <a:gd name="connsiteX1" fmla="*/ 38819 w 263106"/>
              <a:gd name="connsiteY1" fmla="*/ 37381 h 253041"/>
              <a:gd name="connsiteX2" fmla="*/ 30193 w 263106"/>
              <a:gd name="connsiteY2" fmla="*/ 28754 h 2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6" h="253041">
                <a:moveTo>
                  <a:pt x="263106" y="253041"/>
                </a:moveTo>
                <a:lnTo>
                  <a:pt x="38819" y="37381"/>
                </a:lnTo>
                <a:cubicBezTo>
                  <a:pt x="0" y="0"/>
                  <a:pt x="15096" y="14377"/>
                  <a:pt x="30193" y="2875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reeform 51"/>
          <p:cNvSpPr/>
          <p:nvPr/>
        </p:nvSpPr>
        <p:spPr>
          <a:xfrm>
            <a:off x="5520906" y="1871932"/>
            <a:ext cx="414068" cy="866955"/>
          </a:xfrm>
          <a:custGeom>
            <a:avLst/>
            <a:gdLst>
              <a:gd name="connsiteX0" fmla="*/ 414068 w 414068"/>
              <a:gd name="connsiteY0" fmla="*/ 0 h 866955"/>
              <a:gd name="connsiteX1" fmla="*/ 327803 w 414068"/>
              <a:gd name="connsiteY1" fmla="*/ 621102 h 866955"/>
              <a:gd name="connsiteX2" fmla="*/ 60385 w 414068"/>
              <a:gd name="connsiteY2" fmla="*/ 828136 h 866955"/>
              <a:gd name="connsiteX3" fmla="*/ 0 w 414068"/>
              <a:gd name="connsiteY3" fmla="*/ 854015 h 86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68" h="866955">
                <a:moveTo>
                  <a:pt x="414068" y="0"/>
                </a:moveTo>
                <a:cubicBezTo>
                  <a:pt x="400409" y="241539"/>
                  <a:pt x="386750" y="483079"/>
                  <a:pt x="327803" y="621102"/>
                </a:cubicBezTo>
                <a:cubicBezTo>
                  <a:pt x="268856" y="759125"/>
                  <a:pt x="115019" y="789317"/>
                  <a:pt x="60385" y="828136"/>
                </a:cubicBezTo>
                <a:cubicBezTo>
                  <a:pt x="5751" y="866955"/>
                  <a:pt x="2875" y="860485"/>
                  <a:pt x="0" y="85401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ทางเลือก </a:t>
            </a:r>
            <a:r>
              <a:rPr lang="en-US" dirty="0" smtClean="0"/>
              <a:t>(Decision)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3312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จาก โปรแกมคำนวน </a:t>
            </a:r>
            <a:r>
              <a:rPr lang="en-US" dirty="0" smtClean="0"/>
              <a:t>BMI </a:t>
            </a:r>
            <a:endParaRPr lang="th-TH" dirty="0" smtClean="0"/>
          </a:p>
          <a:p>
            <a:pPr lvl="1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 ผู้ใช้</a:t>
            </a:r>
            <a:r>
              <a:rPr lang="en-US" dirty="0" smtClean="0"/>
              <a:t> </a:t>
            </a:r>
            <a:r>
              <a:rPr lang="th-TH" dirty="0" smtClean="0"/>
              <a:t>ป้อน </a:t>
            </a:r>
            <a:r>
              <a:rPr lang="en-US" dirty="0" smtClean="0"/>
              <a:t>weight </a:t>
            </a:r>
            <a:r>
              <a:rPr lang="th-TH" dirty="0" smtClean="0"/>
              <a:t>เป็นลบ ค่าที่ได้จะไม่ถูกต้อง</a:t>
            </a:r>
          </a:p>
          <a:p>
            <a:pPr lvl="1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 ผู้ใช้</a:t>
            </a:r>
            <a:r>
              <a:rPr lang="en-US" dirty="0" smtClean="0"/>
              <a:t> </a:t>
            </a:r>
            <a:r>
              <a:rPr lang="th-TH" dirty="0" smtClean="0"/>
              <a:t>ป้อน  </a:t>
            </a:r>
            <a:r>
              <a:rPr lang="en-US" dirty="0" smtClean="0"/>
              <a:t>height </a:t>
            </a:r>
            <a:r>
              <a:rPr lang="th-TH" dirty="0" smtClean="0"/>
              <a:t>เป็นศูนย์</a:t>
            </a:r>
            <a:r>
              <a:rPr lang="en-US" dirty="0" smtClean="0"/>
              <a:t> </a:t>
            </a:r>
            <a:r>
              <a:rPr lang="th-TH" dirty="0" smtClean="0"/>
              <a:t>จะคำนวนไม่ได้</a:t>
            </a: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268761"/>
            <a:ext cx="48798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ขั้นตอนการหา </a:t>
            </a:r>
            <a:r>
              <a:rPr lang="en-US" dirty="0" smtClean="0"/>
              <a:t>BMI</a:t>
            </a:r>
          </a:p>
          <a:p>
            <a:pPr>
              <a:buFont typeface="Arial" pitchFamily="34" charset="0"/>
              <a:buChar char="•"/>
            </a:pPr>
            <a:r>
              <a:rPr lang="th-TH" dirty="0" smtClean="0"/>
              <a:t> อ่านค่าน้ำหนัก เป็น กก.</a:t>
            </a:r>
          </a:p>
          <a:p>
            <a:pPr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 นน. ≥</a:t>
            </a:r>
            <a:r>
              <a:rPr lang="en-US" dirty="0" smtClean="0"/>
              <a:t> 0 </a:t>
            </a:r>
          </a:p>
          <a:p>
            <a:pPr lvl="1">
              <a:buFont typeface="Arial" pitchFamily="34" charset="0"/>
              <a:buChar char="•"/>
            </a:pPr>
            <a:r>
              <a:rPr lang="th-TH" dirty="0" smtClean="0"/>
              <a:t>อ่านค่าความสูง เป็น ซม.</a:t>
            </a:r>
          </a:p>
          <a:p>
            <a:pPr lvl="1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ถ้าความสูง ≠ 0 </a:t>
            </a:r>
          </a:p>
          <a:p>
            <a:pPr lvl="2">
              <a:buFont typeface="Arial" pitchFamily="34" charset="0"/>
              <a:buChar char="•"/>
            </a:pPr>
            <a:r>
              <a:rPr lang="th-TH" dirty="0" smtClean="0"/>
              <a:t> หาความสูง เป็น เมตร (หารด้วย 100)</a:t>
            </a:r>
          </a:p>
          <a:p>
            <a:pPr lvl="2">
              <a:buFont typeface="Arial" pitchFamily="34" charset="0"/>
              <a:buChar char="•"/>
            </a:pPr>
            <a:r>
              <a:rPr lang="th-TH" dirty="0" smtClean="0"/>
              <a:t> คำนวน </a:t>
            </a:r>
            <a:r>
              <a:rPr lang="en-US" dirty="0" smtClean="0"/>
              <a:t>BMI </a:t>
            </a:r>
            <a:r>
              <a:rPr lang="th-TH" dirty="0" smtClean="0"/>
              <a:t>(นน/สูง(เมตร)</a:t>
            </a:r>
            <a:r>
              <a:rPr lang="th-TH" baseline="30000" dirty="0" smtClean="0"/>
              <a:t>2</a:t>
            </a:r>
          </a:p>
          <a:p>
            <a:pPr lvl="2">
              <a:buFont typeface="Arial" pitchFamily="34" charset="0"/>
              <a:buChar char="•"/>
            </a:pPr>
            <a:r>
              <a:rPr lang="th-TH" dirty="0" smtClean="0"/>
              <a:t> แสดงผล</a:t>
            </a:r>
          </a:p>
          <a:p>
            <a:pPr lvl="1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ถ้าไม่ใช่ (ความสูง</a:t>
            </a:r>
            <a:r>
              <a:rPr lang="en-US" dirty="0" smtClean="0"/>
              <a:t>=0</a:t>
            </a:r>
            <a:r>
              <a:rPr lang="th-TH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บอกให้ผู้ใช้ทราบถึงความผิดพลาด</a:t>
            </a:r>
          </a:p>
          <a:p>
            <a:pPr>
              <a:buFont typeface="Arial" pitchFamily="34" charset="0"/>
              <a:buChar char="•"/>
            </a:pPr>
            <a:r>
              <a:rPr lang="th-TH" dirty="0"/>
              <a:t> </a:t>
            </a:r>
            <a:r>
              <a:rPr lang="th-TH" dirty="0" smtClean="0"/>
              <a:t>ถ้าไม่ใช้ (นน. </a:t>
            </a:r>
            <a:r>
              <a:rPr lang="en-US" dirty="0" smtClean="0"/>
              <a:t>&lt; 0</a:t>
            </a:r>
            <a:r>
              <a:rPr lang="th-TH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th-TH" dirty="0" smtClean="0"/>
              <a:t> บอกให้ผู้ใช้ทราบถึงความผิดพลาด</a:t>
            </a:r>
            <a:endParaRPr lang="th-TH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5091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ทางเลือก</a:t>
            </a:r>
            <a:endParaRPr lang="th-TH" dirty="0"/>
          </a:p>
        </p:txBody>
      </p:sp>
      <p:sp>
        <p:nvSpPr>
          <p:cNvPr id="8" name="Freeform 7"/>
          <p:cNvSpPr/>
          <p:nvPr/>
        </p:nvSpPr>
        <p:spPr>
          <a:xfrm>
            <a:off x="2803585" y="2527540"/>
            <a:ext cx="1431985" cy="2087592"/>
          </a:xfrm>
          <a:custGeom>
            <a:avLst/>
            <a:gdLst>
              <a:gd name="connsiteX0" fmla="*/ 0 w 1431985"/>
              <a:gd name="connsiteY0" fmla="*/ 2087592 h 2087592"/>
              <a:gd name="connsiteX1" fmla="*/ 1431985 w 1431985"/>
              <a:gd name="connsiteY1" fmla="*/ 0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1985" h="2087592">
                <a:moveTo>
                  <a:pt x="0" y="2087592"/>
                </a:moveTo>
                <a:lnTo>
                  <a:pt x="1431985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Freeform 8"/>
          <p:cNvSpPr/>
          <p:nvPr/>
        </p:nvSpPr>
        <p:spPr>
          <a:xfrm>
            <a:off x="2843808" y="3212976"/>
            <a:ext cx="1800199" cy="1368152"/>
          </a:xfrm>
          <a:custGeom>
            <a:avLst/>
            <a:gdLst>
              <a:gd name="connsiteX0" fmla="*/ 0 w 1431985"/>
              <a:gd name="connsiteY0" fmla="*/ 2087592 h 2087592"/>
              <a:gd name="connsiteX1" fmla="*/ 1431985 w 1431985"/>
              <a:gd name="connsiteY1" fmla="*/ 0 h 2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1985" h="2087592">
                <a:moveTo>
                  <a:pt x="0" y="2087592"/>
                </a:moveTo>
                <a:lnTo>
                  <a:pt x="1431985" y="0"/>
                </a:ln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7164288" y="1412776"/>
            <a:ext cx="1454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/>
              <a:t>ใช้ </a:t>
            </a:r>
            <a:r>
              <a:rPr lang="en-US" sz="2000" dirty="0" smtClean="0"/>
              <a:t>flow chart</a:t>
            </a:r>
          </a:p>
          <a:p>
            <a:r>
              <a:rPr lang="th-TH" sz="2000" dirty="0" smtClean="0"/>
              <a:t>เข้าใจง่ายกว่า</a:t>
            </a:r>
            <a:endParaRPr lang="th-TH" sz="2000" dirty="0"/>
          </a:p>
        </p:txBody>
      </p:sp>
      <p:sp>
        <p:nvSpPr>
          <p:cNvPr id="11" name="7-Point Star 10"/>
          <p:cNvSpPr/>
          <p:nvPr/>
        </p:nvSpPr>
        <p:spPr>
          <a:xfrm>
            <a:off x="6948264" y="980728"/>
            <a:ext cx="2051720" cy="1584176"/>
          </a:xfrm>
          <a:prstGeom prst="star7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1789336" y="404664"/>
            <a:ext cx="812800" cy="257175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/>
              <a:t>start</a:t>
            </a:r>
            <a:endParaRPr lang="th-TH" sz="1800" dirty="0"/>
          </a:p>
        </p:txBody>
      </p:sp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1788883" y="6093296"/>
            <a:ext cx="813707" cy="257168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/>
              <a:t>stop</a:t>
            </a:r>
            <a:endParaRPr lang="th-TH" sz="1600" dirty="0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644683" y="4943051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bmi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259632" y="3671576"/>
            <a:ext cx="1872208" cy="909552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err="1" smtClean="0"/>
              <a:t>hm</a:t>
            </a:r>
            <a:r>
              <a:rPr lang="en-US" sz="1600" dirty="0" smtClean="0"/>
              <a:t> = height / 100.0</a:t>
            </a:r>
            <a:br>
              <a:rPr lang="en-US" sz="1600" dirty="0" smtClean="0"/>
            </a:br>
            <a:r>
              <a:rPr lang="en-US" sz="1600" dirty="0" err="1" smtClean="0"/>
              <a:t>bmi</a:t>
            </a:r>
            <a:r>
              <a:rPr lang="en-US" sz="1600" dirty="0" smtClean="0"/>
              <a:t> = weight / </a:t>
            </a:r>
            <a:r>
              <a:rPr lang="en-US" sz="1600" dirty="0" err="1" smtClean="0"/>
              <a:t>hm</a:t>
            </a:r>
            <a:r>
              <a:rPr lang="en-US" sz="1600" dirty="0" smtClean="0"/>
              <a:t>**2</a:t>
            </a:r>
            <a:endParaRPr lang="en-US" sz="1600" dirty="0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679799" y="1485194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weight</a:t>
            </a:r>
            <a:r>
              <a:rPr lang="th-TH" sz="1600" dirty="0" smtClean="0"/>
              <a:t> </a:t>
            </a:r>
            <a:r>
              <a:rPr lang="th-TH" sz="1600" dirty="0"/>
              <a:t>≥</a:t>
            </a:r>
            <a:r>
              <a:rPr lang="en-US" sz="1600" dirty="0"/>
              <a:t> 0 </a:t>
            </a:r>
            <a:endParaRPr lang="th-TH" sz="1600" dirty="0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679799" y="2925763"/>
            <a:ext cx="1031875" cy="503237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smtClean="0"/>
              <a:t>height</a:t>
            </a:r>
            <a:r>
              <a:rPr lang="th-TH" sz="1600" dirty="0" smtClean="0"/>
              <a:t> ≠</a:t>
            </a:r>
            <a:r>
              <a:rPr lang="en-US" sz="1600" dirty="0" smtClean="0"/>
              <a:t> </a:t>
            </a:r>
            <a:r>
              <a:rPr lang="en-US" sz="1600" dirty="0"/>
              <a:t>0 </a:t>
            </a:r>
            <a:endParaRPr lang="th-TH" sz="1600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923928" y="1521730"/>
            <a:ext cx="1102106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100" dirty="0" smtClean="0"/>
              <a:t>weight must be </a:t>
            </a:r>
          </a:p>
          <a:p>
            <a:pPr algn="ctr"/>
            <a:r>
              <a:rPr lang="en-US" sz="1100" dirty="0"/>
              <a:t>great than 0</a:t>
            </a:r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3181862" y="2962299"/>
            <a:ext cx="1174114" cy="430165"/>
          </a:xfrm>
          <a:prstGeom prst="flowChartDisplay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100" dirty="0" smtClean="0"/>
              <a:t>height must not</a:t>
            </a:r>
          </a:p>
          <a:p>
            <a:pPr algn="ctr"/>
            <a:r>
              <a:rPr lang="en-US" sz="1100" dirty="0" smtClean="0"/>
              <a:t> be 0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3" idx="2"/>
          </p:cNvCxnSpPr>
          <p:nvPr/>
        </p:nvCxnSpPr>
        <p:spPr>
          <a:xfrm>
            <a:off x="2195736" y="661839"/>
            <a:ext cx="1" cy="2112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endCxn id="16" idx="0"/>
          </p:cNvCxnSpPr>
          <p:nvPr/>
        </p:nvCxnSpPr>
        <p:spPr>
          <a:xfrm>
            <a:off x="2195737" y="1200240"/>
            <a:ext cx="0" cy="2849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5" name="Straight Arrow Connector 24"/>
          <p:cNvCxnSpPr>
            <a:stCxn id="16" idx="2"/>
          </p:cNvCxnSpPr>
          <p:nvPr/>
        </p:nvCxnSpPr>
        <p:spPr>
          <a:xfrm>
            <a:off x="2195737" y="1988431"/>
            <a:ext cx="0" cy="2897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Straight Arrow Connector 26"/>
          <p:cNvCxnSpPr>
            <a:endCxn id="17" idx="0"/>
          </p:cNvCxnSpPr>
          <p:nvPr/>
        </p:nvCxnSpPr>
        <p:spPr>
          <a:xfrm>
            <a:off x="2195737" y="2605337"/>
            <a:ext cx="0" cy="3204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9" name="Straight Arrow Connector 28"/>
          <p:cNvCxnSpPr>
            <a:stCxn id="17" idx="2"/>
            <a:endCxn id="13" idx="0"/>
          </p:cNvCxnSpPr>
          <p:nvPr/>
        </p:nvCxnSpPr>
        <p:spPr>
          <a:xfrm flipH="1">
            <a:off x="2195736" y="3429000"/>
            <a:ext cx="1" cy="2425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" name="Straight Arrow Connector 30"/>
          <p:cNvCxnSpPr>
            <a:stCxn id="13" idx="2"/>
            <a:endCxn id="7" idx="0"/>
          </p:cNvCxnSpPr>
          <p:nvPr/>
        </p:nvCxnSpPr>
        <p:spPr>
          <a:xfrm>
            <a:off x="2195736" y="4581128"/>
            <a:ext cx="0" cy="3619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3" name="Straight Arrow Connector 32"/>
          <p:cNvCxnSpPr>
            <a:stCxn id="7" idx="2"/>
            <a:endCxn id="4" idx="0"/>
          </p:cNvCxnSpPr>
          <p:nvPr/>
        </p:nvCxnSpPr>
        <p:spPr>
          <a:xfrm>
            <a:off x="2195736" y="5373216"/>
            <a:ext cx="1" cy="7200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Straight Arrow Connector 34"/>
          <p:cNvCxnSpPr>
            <a:stCxn id="16" idx="3"/>
            <a:endCxn id="18" idx="1"/>
          </p:cNvCxnSpPr>
          <p:nvPr/>
        </p:nvCxnSpPr>
        <p:spPr>
          <a:xfrm>
            <a:off x="2711674" y="1736813"/>
            <a:ext cx="121225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Straight Arrow Connector 36"/>
          <p:cNvCxnSpPr>
            <a:stCxn id="17" idx="3"/>
            <a:endCxn id="19" idx="1"/>
          </p:cNvCxnSpPr>
          <p:nvPr/>
        </p:nvCxnSpPr>
        <p:spPr>
          <a:xfrm>
            <a:off x="2711674" y="3177382"/>
            <a:ext cx="4701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Elbow Connector 38"/>
          <p:cNvCxnSpPr>
            <a:stCxn id="19" idx="2"/>
            <a:endCxn id="4" idx="3"/>
          </p:cNvCxnSpPr>
          <p:nvPr/>
        </p:nvCxnSpPr>
        <p:spPr>
          <a:xfrm rot="5400000">
            <a:off x="1771047" y="4224008"/>
            <a:ext cx="2829416" cy="116632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7" name="Elbow Connector 46"/>
          <p:cNvCxnSpPr>
            <a:stCxn id="18" idx="2"/>
          </p:cNvCxnSpPr>
          <p:nvPr/>
        </p:nvCxnSpPr>
        <p:spPr>
          <a:xfrm rot="5400000">
            <a:off x="1984740" y="3747070"/>
            <a:ext cx="4285417" cy="695067"/>
          </a:xfrm>
          <a:prstGeom prst="bentConnector3">
            <a:avLst>
              <a:gd name="adj1" fmla="val 10001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2857488" y="1428736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14546" y="1928802"/>
            <a:ext cx="55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724128" y="3573016"/>
            <a:ext cx="3168352" cy="707886"/>
          </a:xfrm>
          <a:prstGeom prst="rect">
            <a:avLst/>
          </a:prstGeom>
          <a:noFill/>
          <a:ln w="19050"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**** </a:t>
            </a:r>
            <a:r>
              <a:rPr lang="th-TH" sz="2000" dirty="0" smtClean="0"/>
              <a:t>เครื่องหมาย ≥ ≠ ไม่มีในภาษา </a:t>
            </a:r>
            <a:r>
              <a:rPr lang="en-US" sz="2000" dirty="0"/>
              <a:t>Python</a:t>
            </a:r>
            <a:r>
              <a:rPr lang="en-US" sz="2000" dirty="0" smtClean="0"/>
              <a:t> ****</a:t>
            </a:r>
            <a:endParaRPr lang="th-TH" sz="2000" dirty="0"/>
          </a:p>
        </p:txBody>
      </p:sp>
      <p:sp>
        <p:nvSpPr>
          <p:cNvPr id="43" name="Oval 42"/>
          <p:cNvSpPr/>
          <p:nvPr/>
        </p:nvSpPr>
        <p:spPr>
          <a:xfrm>
            <a:off x="2339752" y="1628800"/>
            <a:ext cx="144016" cy="21602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Oval 43"/>
          <p:cNvSpPr/>
          <p:nvPr/>
        </p:nvSpPr>
        <p:spPr>
          <a:xfrm>
            <a:off x="2267744" y="2996952"/>
            <a:ext cx="216024" cy="28803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extBox 29"/>
          <p:cNvSpPr txBox="1"/>
          <p:nvPr/>
        </p:nvSpPr>
        <p:spPr>
          <a:xfrm>
            <a:off x="2643174" y="2786058"/>
            <a:ext cx="600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th-TH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571736" y="3286124"/>
            <a:ext cx="55348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th-TH" sz="1600" dirty="0"/>
          </a:p>
        </p:txBody>
      </p:sp>
      <p:sp>
        <p:nvSpPr>
          <p:cNvPr id="45" name="AutoShape 22"/>
          <p:cNvSpPr>
            <a:spLocks noChangeArrowheads="1"/>
          </p:cNvSpPr>
          <p:nvPr/>
        </p:nvSpPr>
        <p:spPr bwMode="auto">
          <a:xfrm>
            <a:off x="1691680" y="871775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800" dirty="0" smtClean="0"/>
              <a:t>weight</a:t>
            </a:r>
            <a:endParaRPr lang="en-US" sz="1800" dirty="0"/>
          </a:p>
        </p:txBody>
      </p:sp>
      <p:sp>
        <p:nvSpPr>
          <p:cNvPr id="46" name="AutoShape 22"/>
          <p:cNvSpPr>
            <a:spLocks noChangeArrowheads="1"/>
          </p:cNvSpPr>
          <p:nvPr/>
        </p:nvSpPr>
        <p:spPr bwMode="auto">
          <a:xfrm>
            <a:off x="1691680" y="2276872"/>
            <a:ext cx="1026669" cy="363528"/>
          </a:xfrm>
          <a:prstGeom prst="flowChartManualIn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600" dirty="0" smtClean="0"/>
              <a:t>height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เครื่องหมายการเปรียบเทียบ</a:t>
            </a:r>
            <a:endParaRPr lang="th-T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5656" y="1268760"/>
          <a:ext cx="6096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สัญญลักษณ์คณิตศาสตร์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ใน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Python </a:t>
                      </a:r>
                      <a:r>
                        <a:rPr lang="th-TH" baseline="0" dirty="0" smtClean="0"/>
                        <a:t>ใช้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400" dirty="0" smtClean="0"/>
                        <a:t>≥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&gt;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400" dirty="0" smtClean="0"/>
                        <a:t>≤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4400" dirty="0" smtClean="0"/>
                        <a:t>≠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=</a:t>
                      </a:r>
                      <a:endParaRPr lang="th-TH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th-TH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 type="none" w="lg" len="med"/>
        </a:ln>
        <a:effectLst>
          <a:outerShdw dist="35921" dir="2700000" algn="ctr" rotWithShape="0">
            <a:schemeClr val="bg2"/>
          </a:outerShdw>
        </a:effectLst>
      </a:spPr>
      <a:bodyPr wrap="none" tIns="18000" bIns="18000" anchor="ctr"/>
      <a:lstStyle>
        <a:defPPr algn="ctr">
          <a:defRPr sz="20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101-python</Template>
  <TotalTime>4048</TotalTime>
  <Words>3128</Words>
  <Application>Microsoft Office PowerPoint</Application>
  <PresentationFormat>นำเสนอทางหน้าจอ (4:3)</PresentationFormat>
  <Paragraphs>786</Paragraphs>
  <Slides>57</Slides>
  <Notes>1</Notes>
  <HiddenSlides>7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เซิร์ฟเวอร์ OLE ฝังตัว</vt:lpstr>
      </vt:variant>
      <vt:variant>
        <vt:i4>2</vt:i4>
      </vt:variant>
      <vt:variant>
        <vt:lpstr>ชื่อเรื่องภาพนิ่ง</vt:lpstr>
      </vt:variant>
      <vt:variant>
        <vt:i4>57</vt:i4>
      </vt:variant>
    </vt:vector>
  </HeadingPairs>
  <TitlesOfParts>
    <vt:vector size="60" baseType="lpstr">
      <vt:lpstr>somchai</vt:lpstr>
      <vt:lpstr>Worksheet</vt:lpstr>
      <vt:lpstr>Equation</vt:lpstr>
      <vt:lpstr>การทำงานแบบเลือกทำและวงวน</vt:lpstr>
      <vt:lpstr>งานนำเสนอ PowerPoint</vt:lpstr>
      <vt:lpstr>การหาค่า BMI </vt:lpstr>
      <vt:lpstr>ผังงาน (Flow Chart)</vt:lpstr>
      <vt:lpstr>สัญญลักษณ์ผังงาน (Flow Chart Symbol)</vt:lpstr>
      <vt:lpstr>งานนำเสนอ PowerPoint</vt:lpstr>
      <vt:lpstr>ทางเลือก (Decision)</vt:lpstr>
      <vt:lpstr>งานนำเสนอ PowerPoint</vt:lpstr>
      <vt:lpstr>เครื่องหมายการเปรียบเทียบ</vt:lpstr>
      <vt:lpstr>งานนำเสนอ PowerPoint</vt:lpstr>
      <vt:lpstr>งานนำเสนอ PowerPoint</vt:lpstr>
      <vt:lpstr>“ทางเลือก” ใน Python ใช้คำสั่ง if </vt:lpstr>
      <vt:lpstr>ตัวอย่าง คำสั่ง if</vt:lpstr>
      <vt:lpstr>งานนำเสนอ PowerPoint</vt:lpstr>
      <vt:lpstr>ตรรกะ (Boolean)</vt:lpstr>
      <vt:lpstr>ตัวอย่าง</vt:lpstr>
      <vt:lpstr>ลำดับการทำงาน (Precedence)</vt:lpstr>
      <vt:lpstr>งานนำเสนอ PowerPoint</vt:lpstr>
      <vt:lpstr>คำนวน หารากที่สอง โดยวิธี Babylon</vt:lpstr>
      <vt:lpstr>งานนำเสนอ PowerPoint</vt:lpstr>
      <vt:lpstr>ตรรกะตรงข้าม</vt:lpstr>
      <vt:lpstr>if ไม่มี else</vt:lpstr>
      <vt:lpstr>if ใน if, if ใน else</vt:lpstr>
      <vt:lpstr>งานนำเสนอ PowerPoint</vt:lpstr>
      <vt:lpstr>คำสั่ง elif</vt:lpstr>
      <vt:lpstr>ตัวอย่างการตัดเกรดโดยใช้ elif</vt:lpstr>
      <vt:lpstr>งานนำเสนอ PowerPoint</vt:lpstr>
      <vt:lpstr>งานนำเสนอ PowerPoint</vt:lpstr>
      <vt:lpstr>Loop ใน Python</vt:lpstr>
      <vt:lpstr>งานนำเสนอ PowerPoint</vt:lpstr>
      <vt:lpstr>ตรวจสอบความถูกต้องของ input ก่อนทำงาน</vt:lpstr>
      <vt:lpstr>งานนำเสนอ PowerPoint</vt:lpstr>
      <vt:lpstr>หาค่าประมาณของ  ที่ดีกว่า 22/7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Function ที่ใช้ในตัวอย่าง</vt:lpstr>
      <vt:lpstr>การเรียกใช้เลขสุ่ม (random number)</vt:lpstr>
      <vt:lpstr>งานนำเสนอ PowerPoint</vt:lpstr>
      <vt:lpstr>งานนำเสนอ PowerPoint</vt:lpstr>
      <vt:lpstr>งานนำเสนอ PowerPoint</vt:lpstr>
      <vt:lpstr>function range</vt:lpstr>
      <vt:lpstr>ตัวอย่าง การใช้ range()</vt:lpstr>
      <vt:lpstr>งานนำเสนอ PowerPoint</vt:lpstr>
      <vt:lpstr>คำสั่ง for </vt:lpstr>
      <vt:lpstr>งานนำเสนอ PowerPoint</vt:lpstr>
      <vt:lpstr>งานนำเสนอ PowerPoint</vt:lpstr>
      <vt:lpstr>break</vt:lpstr>
      <vt:lpstr>งานนำเสนอ PowerPoint</vt:lpstr>
      <vt:lpstr>งานนำเสนอ PowerPoint</vt:lpstr>
      <vt:lpstr>งานนำเสนอ PowerPoint</vt:lpstr>
      <vt:lpstr>แบบฝึกหัดที่ 1 : หาค่าเฉลี่ยของเลข 5 จำนวน</vt:lpstr>
      <vt:lpstr>แบบฝึกหัดที่ 2 : หาค่าเฉลี่ยของเลข m จำนวน</vt:lpstr>
      <vt:lpstr>งานนำเสนอ PowerPoint</vt:lpstr>
      <vt:lpstr>งานนำเสนอ PowerPoint</vt:lpstr>
      <vt:lpstr>งานนำเสนอ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การทำงานแบบเลือกทำและวงวน</dc:title>
  <dc:creator>thit2</dc:creator>
  <cp:lastModifiedBy>WORK</cp:lastModifiedBy>
  <cp:revision>243</cp:revision>
  <dcterms:created xsi:type="dcterms:W3CDTF">2015-07-07T05:21:49Z</dcterms:created>
  <dcterms:modified xsi:type="dcterms:W3CDTF">2016-01-26T10:51:25Z</dcterms:modified>
</cp:coreProperties>
</file>