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1"/>
  </p:notesMasterIdLst>
  <p:sldIdLst>
    <p:sldId id="287" r:id="rId2"/>
    <p:sldId id="288" r:id="rId3"/>
    <p:sldId id="289" r:id="rId4"/>
    <p:sldId id="373" r:id="rId5"/>
    <p:sldId id="293" r:id="rId6"/>
    <p:sldId id="363" r:id="rId7"/>
    <p:sldId id="398" r:id="rId8"/>
    <p:sldId id="374" r:id="rId9"/>
    <p:sldId id="403" r:id="rId10"/>
    <p:sldId id="375" r:id="rId11"/>
    <p:sldId id="402" r:id="rId12"/>
    <p:sldId id="364" r:id="rId13"/>
    <p:sldId id="380" r:id="rId14"/>
    <p:sldId id="365" r:id="rId15"/>
    <p:sldId id="405" r:id="rId16"/>
    <p:sldId id="406" r:id="rId17"/>
    <p:sldId id="376" r:id="rId18"/>
    <p:sldId id="378" r:id="rId19"/>
    <p:sldId id="401" r:id="rId20"/>
    <p:sldId id="379" r:id="rId21"/>
    <p:sldId id="391" r:id="rId22"/>
    <p:sldId id="392" r:id="rId23"/>
    <p:sldId id="357" r:id="rId24"/>
    <p:sldId id="381" r:id="rId25"/>
    <p:sldId id="390" r:id="rId26"/>
    <p:sldId id="384" r:id="rId27"/>
    <p:sldId id="386" r:id="rId28"/>
    <p:sldId id="387" r:id="rId29"/>
    <p:sldId id="388" r:id="rId30"/>
    <p:sldId id="385" r:id="rId31"/>
    <p:sldId id="389" r:id="rId32"/>
    <p:sldId id="382" r:id="rId33"/>
    <p:sldId id="400" r:id="rId34"/>
    <p:sldId id="393" r:id="rId35"/>
    <p:sldId id="394" r:id="rId36"/>
    <p:sldId id="395" r:id="rId37"/>
    <p:sldId id="399" r:id="rId38"/>
    <p:sldId id="396" r:id="rId39"/>
    <p:sldId id="407" r:id="rId40"/>
  </p:sldIdLst>
  <p:sldSz cx="9144000" cy="6858000" type="screen4x3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87934" autoAdjust="0"/>
  </p:normalViewPr>
  <p:slideViewPr>
    <p:cSldViewPr snapToGrid="0">
      <p:cViewPr varScale="1">
        <p:scale>
          <a:sx n="74" d="100"/>
          <a:sy n="74" d="100"/>
        </p:scale>
        <p:origin x="52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39097A7D-94E6-4C37-A307-87F6D77F8AC6}" type="datetimeFigureOut">
              <a:rPr lang="th-TH"/>
              <a:pPr>
                <a:defRPr/>
              </a:pPr>
              <a:t>19/08/58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9F0C750F-C253-4C44-861C-00272E4A008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2181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2272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month = input("&gt;").strip()</a:t>
            </a:r>
          </a:p>
          <a:p>
            <a:r>
              <a:rPr lang="en-US" smtClean="0"/>
              <a:t>...</a:t>
            </a:r>
          </a:p>
          <a:p>
            <a:r>
              <a:rPr lang="en-US" smtClean="0"/>
              <a:t>k = abbr.find(</a:t>
            </a:r>
            <a:r>
              <a:rPr lang="en-US" baseline="0" smtClean="0"/>
              <a:t> month.upper() )</a:t>
            </a:r>
            <a:endParaRPr lang="en-US" smtClean="0"/>
          </a:p>
          <a:p>
            <a:r>
              <a:rPr lang="en-US" smtClean="0"/>
              <a:t>if</a:t>
            </a:r>
            <a:r>
              <a:rPr lang="en-US" baseline="0" smtClean="0"/>
              <a:t> k &lt; 0 :</a:t>
            </a:r>
          </a:p>
          <a:p>
            <a:r>
              <a:rPr lang="en-US" baseline="0" smtClean="0"/>
              <a:t>   ...</a:t>
            </a:r>
          </a:p>
          <a:p>
            <a:r>
              <a:rPr lang="en-US" baseline="0" smtClean="0"/>
              <a:t>else:</a:t>
            </a:r>
          </a:p>
          <a:p>
            <a:r>
              <a:rPr lang="en-US" baseline="0" smtClean="0"/>
              <a:t>   print(month, "--&gt;", k//3+1)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4191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True </a:t>
            </a:r>
            <a:r>
              <a:rPr lang="th-TH" smtClean="0"/>
              <a:t>หมด ยกเว้นล่างสุด</a:t>
            </a:r>
            <a:r>
              <a:rPr lang="th-TH" baseline="0" smtClean="0"/>
              <a:t> เจ๊ง</a:t>
            </a:r>
            <a:r>
              <a:rPr lang="en-US" baseline="0" smtClean="0"/>
              <a:t> !!!</a:t>
            </a:r>
            <a:endParaRPr lang="en-US" smtClean="0"/>
          </a:p>
          <a:p>
            <a:r>
              <a:rPr lang="th-TH" smtClean="0"/>
              <a:t>เปรียบเทียบ</a:t>
            </a:r>
            <a:r>
              <a:rPr lang="th-TH" baseline="0" smtClean="0"/>
              <a:t> </a:t>
            </a:r>
            <a:r>
              <a:rPr lang="en-US" baseline="0" smtClean="0"/>
              <a:t>&lt; </a:t>
            </a:r>
            <a:r>
              <a:rPr lang="th-TH" baseline="0" smtClean="0"/>
              <a:t>ไม่ได้เรียงตามพจนานุกรมไทย  ไม่เช่นนั้น </a:t>
            </a:r>
            <a:r>
              <a:rPr lang="en-US" baseline="0" smtClean="0"/>
              <a:t> </a:t>
            </a:r>
            <a:r>
              <a:rPr lang="th-TH" baseline="0" smtClean="0"/>
              <a:t>เขย ต้องมาก่อน สะใภ้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8962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4425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4888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mtClean="0"/>
              <a:t>นับจำนวนตัวอักษรผิด</a:t>
            </a:r>
            <a:r>
              <a:rPr lang="th-TH" baseline="0" smtClean="0"/>
              <a:t> เพราะนับ </a:t>
            </a:r>
            <a:r>
              <a:rPr lang="en-US" baseline="0" smtClean="0"/>
              <a:t>"\n" </a:t>
            </a:r>
            <a:r>
              <a:rPr lang="th-TH" baseline="0" smtClean="0"/>
              <a:t>ด้วย ต้องหัก </a:t>
            </a:r>
            <a:r>
              <a:rPr lang="en-US" baseline="0" smtClean="0"/>
              <a:t>line_count </a:t>
            </a:r>
            <a:r>
              <a:rPr lang="th-TH" baseline="0" smtClean="0"/>
              <a:t>ออก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0142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3640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6300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3111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6641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069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487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039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8868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525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string </a:t>
            </a:r>
            <a:r>
              <a:rPr lang="th-TH" smtClean="0"/>
              <a:t>เป็น</a:t>
            </a:r>
            <a:r>
              <a:rPr lang="th-TH" baseline="0" smtClean="0"/>
              <a:t> </a:t>
            </a:r>
            <a:r>
              <a:rPr lang="en-US" baseline="0" smtClean="0"/>
              <a:t>immutable </a:t>
            </a:r>
            <a:r>
              <a:rPr lang="th-TH" baseline="0" smtClean="0"/>
              <a:t>ห้ามเปลี่ยนค่าภายใน</a:t>
            </a:r>
            <a:endParaRPr lang="en-US" baseline="0" smtClean="0"/>
          </a:p>
          <a:p>
            <a:r>
              <a:rPr lang="th-TH" baseline="0" smtClean="0"/>
              <a:t>ไม่ต้องสอน  </a:t>
            </a:r>
            <a:r>
              <a:rPr lang="en-US" baseline="0" smtClean="0"/>
              <a:t>s[a:b:c]  </a:t>
            </a:r>
            <a:r>
              <a:rPr lang="th-TH" baseline="0" smtClean="0"/>
              <a:t>คือ </a:t>
            </a:r>
            <a:r>
              <a:rPr lang="en-US" baseline="0" smtClean="0"/>
              <a:t>slicing </a:t>
            </a:r>
            <a:r>
              <a:rPr lang="th-TH" baseline="0" smtClean="0"/>
              <a:t>ของ </a:t>
            </a:r>
            <a:r>
              <a:rPr lang="en-US" baseline="0" smtClean="0"/>
              <a:t>s </a:t>
            </a:r>
            <a:r>
              <a:rPr lang="th-TH" baseline="0" smtClean="0"/>
              <a:t>ที่ประกอบด้วยที่ </a:t>
            </a:r>
            <a:r>
              <a:rPr lang="en-US" baseline="0" smtClean="0"/>
              <a:t>a </a:t>
            </a:r>
            <a:r>
              <a:rPr lang="th-TH" baseline="0" smtClean="0"/>
              <a:t>ถึงก่อน </a:t>
            </a:r>
            <a:r>
              <a:rPr lang="en-US" baseline="0" smtClean="0"/>
              <a:t>b </a:t>
            </a:r>
            <a:r>
              <a:rPr lang="th-TH" baseline="0" smtClean="0"/>
              <a:t>กระโดดทีละ </a:t>
            </a:r>
            <a:r>
              <a:rPr lang="en-US" baseline="0" smtClean="0"/>
              <a:t>c</a:t>
            </a:r>
          </a:p>
          <a:p>
            <a:r>
              <a:rPr lang="en-US" baseline="0" smtClean="0"/>
              <a:t>s[::1] </a:t>
            </a:r>
            <a:r>
              <a:rPr lang="th-TH" baseline="0" smtClean="0"/>
              <a:t>ก็คือ </a:t>
            </a:r>
            <a:r>
              <a:rPr lang="en-US" baseline="0" smtClean="0"/>
              <a:t>s      s[::-1] </a:t>
            </a:r>
            <a:r>
              <a:rPr lang="th-TH" baseline="0" smtClean="0"/>
              <a:t>คือ </a:t>
            </a:r>
            <a:r>
              <a:rPr lang="en-US" baseline="0" smtClean="0"/>
              <a:t>reverse </a:t>
            </a:r>
            <a:r>
              <a:rPr lang="th-TH" baseline="0" smtClean="0"/>
              <a:t>ของ </a:t>
            </a:r>
            <a:r>
              <a:rPr lang="en-US" baseline="0" smtClean="0"/>
              <a:t>s </a:t>
            </a:r>
            <a:r>
              <a:rPr lang="th-TH" baseline="0" smtClean="0"/>
              <a:t>แปลกไหม</a:t>
            </a:r>
            <a:r>
              <a:rPr lang="en-US" baseline="0" smtClean="0"/>
              <a:t>?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634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03612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string </a:t>
            </a:r>
            <a:r>
              <a:rPr lang="th-TH" smtClean="0"/>
              <a:t>เป็น</a:t>
            </a:r>
            <a:r>
              <a:rPr lang="th-TH" baseline="0" smtClean="0"/>
              <a:t> </a:t>
            </a:r>
            <a:r>
              <a:rPr lang="en-US" baseline="0" smtClean="0"/>
              <a:t>immutable </a:t>
            </a:r>
            <a:r>
              <a:rPr lang="th-TH" baseline="0" smtClean="0"/>
              <a:t>ห้ามเปลี่ยนค่าภายใน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217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string </a:t>
            </a:r>
            <a:r>
              <a:rPr lang="th-TH" smtClean="0"/>
              <a:t>เป็น</a:t>
            </a:r>
            <a:r>
              <a:rPr lang="th-TH" baseline="0" smtClean="0"/>
              <a:t> </a:t>
            </a:r>
            <a:r>
              <a:rPr lang="en-US" baseline="0" smtClean="0"/>
              <a:t>immutable </a:t>
            </a:r>
            <a:r>
              <a:rPr lang="th-TH" baseline="0" smtClean="0"/>
              <a:t>ห้ามเปลี่ยนค่าภายใน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14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572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38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88"/>
            <a:ext cx="22860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175" y="1588"/>
            <a:ext cx="6708775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5628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3175" y="1588"/>
            <a:ext cx="91471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9080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9638" y="9080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4213" y="35369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35369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89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9203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60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8302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908050"/>
            <a:ext cx="3884612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560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256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125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09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8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25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92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6597650"/>
            <a:ext cx="35639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DB1E911B-09F4-44E6-A8D3-85D58E381A8D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  <a:defRPr/>
              </a:pPr>
              <a:t>19/08/58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885113" y="6597650"/>
            <a:ext cx="12588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31245A0-0C59-477A-A630-B8DE85E0D43F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3175" y="1588"/>
            <a:ext cx="9147175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sz="4400" smtClean="0"/>
              <a:t>String Processing</a:t>
            </a:r>
            <a:endParaRPr lang="th-TH" sz="4400" smtClean="0"/>
          </a:p>
        </p:txBody>
      </p:sp>
      <p:sp>
        <p:nvSpPr>
          <p:cNvPr id="7171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/>
              <a:t>ภาควิชาวิศวกรรมคอมพิวเตอร์</a:t>
            </a:r>
          </a:p>
          <a:p>
            <a:r>
              <a:rPr lang="th-TH"/>
              <a:t>จุฬาลงกรณ์มหาวิทยาลัย</a:t>
            </a:r>
          </a:p>
          <a:p>
            <a:r>
              <a:rPr lang="th-TH"/>
              <a:t>๒๕๕๘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</a:t>
            </a:r>
            <a:r>
              <a:rPr lang="en-US" err="1" smtClean="0"/>
              <a:t>Chainings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8449" y="1081671"/>
            <a:ext cx="7197256" cy="1734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line1 =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input("&gt;&gt;")</a:t>
            </a:r>
          </a:p>
          <a:p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line2 = line1.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  <a:cs typeface="Microsoft Sans Serif" pitchFamily="34" charset="0"/>
              </a:rPr>
              <a:t>strip()</a:t>
            </a:r>
          </a:p>
          <a:p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line3 = line2.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upper()</a:t>
            </a:r>
          </a:p>
          <a:p>
            <a:r>
              <a:rPr lang="en-US" sz="2400" b="1" err="1" smtClean="0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     = line3.find("ok")</a:t>
            </a:r>
          </a:p>
          <a:p>
            <a:endParaRPr lang="th-TH" sz="2400" b="1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8449" y="5568903"/>
            <a:ext cx="7888882" cy="5705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err="1" smtClean="0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input("&gt;&gt;")</a:t>
            </a: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.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  <a:cs typeface="Microsoft Sans Serif" pitchFamily="34" charset="0"/>
              </a:rPr>
              <a:t>strip()</a:t>
            </a: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.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upper()</a:t>
            </a: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.find("ok")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7431" y="2816585"/>
            <a:ext cx="642195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input</a:t>
            </a:r>
            <a:r>
              <a:rPr lang="en-US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600" smtClean="0">
                <a:latin typeface="Courier New" panose="02070309020205020404" pitchFamily="49" charset="0"/>
                <a:cs typeface="Tahoma" panose="020B0604030504040204" pitchFamily="34" charset="0"/>
              </a:rPr>
              <a:t>ได้สตริง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smtClean="0">
                <a:solidFill>
                  <a:schemeClr val="accent2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strip</a:t>
            </a:r>
            <a:r>
              <a:rPr lang="en-US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600" smtClean="0">
                <a:latin typeface="Courier New" panose="02070309020205020404" pitchFamily="49" charset="0"/>
                <a:cs typeface="Tahoma" panose="020B0604030504040204" pitchFamily="34" charset="0"/>
              </a:rPr>
              <a:t>ได้สตริง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upper</a:t>
            </a:r>
            <a:r>
              <a:rPr lang="en-US" sz="2600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600">
                <a:latin typeface="Courier New" panose="02070309020205020404" pitchFamily="49" charset="0"/>
                <a:cs typeface="Tahoma" panose="020B0604030504040204" pitchFamily="34" charset="0"/>
              </a:rPr>
              <a:t>ได้สตริง</a:t>
            </a:r>
            <a:endParaRPr lang="th-TH" sz="2600" smtClean="0">
              <a:latin typeface="Courier New" panose="02070309020205020404" pitchFamily="49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600" smtClean="0">
                <a:latin typeface="Courier New" panose="02070309020205020404" pitchFamily="49" charset="0"/>
                <a:cs typeface="Tahoma" panose="020B0604030504040204" pitchFamily="34" charset="0"/>
              </a:rPr>
              <a:t>สามารถ</a:t>
            </a:r>
            <a:r>
              <a:rPr lang="en-US" sz="2600" smtClean="0">
                <a:latin typeface="Courier New" panose="02070309020205020404" pitchFamily="49" charset="0"/>
                <a:cs typeface="Tahoma" panose="020B0604030504040204" pitchFamily="34" charset="0"/>
              </a:rPr>
              <a:t>	</a:t>
            </a:r>
            <a:r>
              <a:rPr lang="th-TH" sz="2600" smtClean="0">
                <a:latin typeface="Courier New" panose="02070309020205020404" pitchFamily="49" charset="0"/>
                <a:cs typeface="Tahoma" panose="020B0604030504040204" pitchFamily="34" charset="0"/>
              </a:rPr>
              <a:t>ใช้</a:t>
            </a:r>
            <a:r>
              <a:rPr lang="en-US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600" b="1">
                <a:solidFill>
                  <a:srgbClr val="0070C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strip</a:t>
            </a:r>
            <a:r>
              <a:rPr lang="en-US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600" smtClean="0">
                <a:latin typeface="Courier New" panose="02070309020205020404" pitchFamily="49" charset="0"/>
                <a:cs typeface="Tahoma" panose="020B0604030504040204" pitchFamily="34" charset="0"/>
              </a:rPr>
              <a:t>ต่อจาก </a:t>
            </a: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input</a:t>
            </a:r>
            <a:r>
              <a:rPr lang="en-US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/>
            </a:r>
            <a:br>
              <a:rPr lang="th-TH" sz="2600" b="1" smtClean="0">
                <a:latin typeface="Courier New" panose="02070309020205020404" pitchFamily="49" charset="0"/>
                <a:cs typeface="Tahoma" panose="020B0604030504040204" pitchFamily="34" charset="0"/>
              </a:rPr>
            </a:br>
            <a:r>
              <a:rPr lang="en-US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>		</a:t>
            </a:r>
            <a:r>
              <a:rPr lang="th-TH" sz="2600" smtClean="0">
                <a:latin typeface="Courier New" panose="02070309020205020404" pitchFamily="49" charset="0"/>
                <a:cs typeface="Tahoma" panose="020B0604030504040204" pitchFamily="34" charset="0"/>
              </a:rPr>
              <a:t>ใช้</a:t>
            </a:r>
            <a:r>
              <a:rPr lang="en-US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upper</a:t>
            </a:r>
            <a:r>
              <a:rPr lang="en-US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600" smtClean="0">
                <a:latin typeface="Courier New" panose="02070309020205020404" pitchFamily="49" charset="0"/>
                <a:cs typeface="Tahoma" panose="020B0604030504040204" pitchFamily="34" charset="0"/>
              </a:rPr>
              <a:t>ต่อจาก </a:t>
            </a:r>
            <a:r>
              <a:rPr lang="en-US" sz="2600" b="1" smtClean="0">
                <a:solidFill>
                  <a:srgbClr val="0070C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strip</a:t>
            </a:r>
            <a:r>
              <a:rPr lang="en-US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600" smtClean="0">
                <a:latin typeface="Courier New" panose="02070309020205020404" pitchFamily="49" charset="0"/>
                <a:cs typeface="Tahoma" panose="020B0604030504040204" pitchFamily="34" charset="0"/>
              </a:rPr>
              <a:t>ได้</a:t>
            </a:r>
            <a:br>
              <a:rPr lang="th-TH" sz="2600" smtClean="0">
                <a:latin typeface="Courier New" panose="02070309020205020404" pitchFamily="49" charset="0"/>
                <a:cs typeface="Tahoma" panose="020B0604030504040204" pitchFamily="34" charset="0"/>
              </a:rPr>
            </a:br>
            <a:r>
              <a:rPr lang="th-TH" sz="2600" smtClean="0">
                <a:latin typeface="Courier New" panose="02070309020205020404" pitchFamily="49" charset="0"/>
                <a:cs typeface="Tahoma" panose="020B0604030504040204" pitchFamily="34" charset="0"/>
              </a:rPr>
              <a:t>และ</a:t>
            </a:r>
            <a:r>
              <a:rPr lang="en-US" sz="2600" smtClean="0">
                <a:latin typeface="Courier New" panose="02070309020205020404" pitchFamily="49" charset="0"/>
                <a:cs typeface="Tahoma" panose="020B0604030504040204" pitchFamily="34" charset="0"/>
              </a:rPr>
              <a:t>	</a:t>
            </a:r>
            <a:r>
              <a:rPr lang="th-TH" sz="2600" smtClean="0">
                <a:latin typeface="Courier New" panose="02070309020205020404" pitchFamily="49" charset="0"/>
                <a:cs typeface="Tahoma" panose="020B0604030504040204" pitchFamily="34" charset="0"/>
              </a:rPr>
              <a:t>ใช้</a:t>
            </a:r>
            <a:r>
              <a:rPr lang="en-US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>find  </a:t>
            </a:r>
            <a:r>
              <a:rPr lang="th-TH" sz="2600" smtClean="0">
                <a:latin typeface="Courier New" panose="02070309020205020404" pitchFamily="49" charset="0"/>
                <a:cs typeface="Tahoma" panose="020B0604030504040204" pitchFamily="34" charset="0"/>
              </a:rPr>
              <a:t>ต่อ</a:t>
            </a:r>
            <a:r>
              <a:rPr lang="th-TH" sz="2600">
                <a:latin typeface="Courier New" panose="02070309020205020404" pitchFamily="49" charset="0"/>
                <a:cs typeface="Tahoma" panose="020B0604030504040204" pitchFamily="34" charset="0"/>
              </a:rPr>
              <a:t>จาก </a:t>
            </a: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upper</a:t>
            </a:r>
            <a:r>
              <a:rPr lang="en-US" sz="2600" b="1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600">
                <a:latin typeface="Courier New" panose="02070309020205020404" pitchFamily="49" charset="0"/>
                <a:cs typeface="Tahoma" panose="020B0604030504040204" pitchFamily="34" charset="0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1310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ลองเขียนดู </a:t>
            </a:r>
            <a:r>
              <a:rPr lang="en-US" smtClean="0"/>
              <a:t>: </a:t>
            </a:r>
            <a:r>
              <a:rPr lang="th-TH" smtClean="0"/>
              <a:t>แปลงชื่อย่อเดือนเป็นเลขเดือน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41417" y="2434688"/>
            <a:ext cx="7857989" cy="3987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month =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.strip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()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รับชื่อย่อจากผู้ใช้</a:t>
            </a:r>
            <a:endParaRPr lang="en-US" sz="220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      012345678901234567890123456789012345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abbr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"JAN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FEB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MAR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APR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MAY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JUN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JUL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AUG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SEP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OCT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NOV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DEC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k 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abbr.find(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month.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if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    print("Invalid month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abbreviation")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else :</a:t>
            </a:r>
          </a:p>
          <a:p>
            <a:pPr>
              <a:lnSpc>
                <a:spcPct val="150000"/>
              </a:lnSpc>
            </a:pPr>
            <a:r>
              <a:rPr lang="en-US" sz="2200" b="1">
                <a:latin typeface="Courier New" pitchFamily="49" charset="0"/>
                <a:cs typeface="Tahoma" pitchFamily="34" charset="0"/>
              </a:rPr>
              <a:t>    print(month, "--&gt;",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)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1417" y="891442"/>
            <a:ext cx="5179835" cy="771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Oct</a:t>
            </a:r>
          </a:p>
          <a:p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Oct --&gt; 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10</a:t>
            </a:r>
            <a:endParaRPr lang="en-US" sz="2200" b="1" smtClean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1416" y="1663065"/>
            <a:ext cx="5179835" cy="771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   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jan</a:t>
            </a:r>
          </a:p>
          <a:p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jan 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--&gt; 11</a:t>
            </a:r>
            <a:endParaRPr lang="en-US" sz="2200" b="1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ใช้ </a:t>
            </a:r>
            <a:r>
              <a:rPr lang="en-US" smtClean="0"/>
              <a:t>&lt; &lt;= == != &gt;= &gt; </a:t>
            </a:r>
            <a:r>
              <a:rPr lang="th-TH" smtClean="0"/>
              <a:t>เปรียบเทียบสตริงได้</a:t>
            </a:r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729925"/>
            <a:ext cx="7815843" cy="58015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  <a:r>
              <a:rPr lang="en-US" b="1" kern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abc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 == "ab" + "c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		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__________</a:t>
            </a:r>
            <a:endParaRPr lang="en-US" b="1" ker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"a" != "A"</a:t>
            </a:r>
            <a:r>
              <a:rPr lang="th-TH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__________</a:t>
            </a:r>
            <a:endParaRPr lang="en-US" b="1" kern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"a" &lt; "b"</a:t>
            </a:r>
            <a:r>
              <a:rPr lang="th-TH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__________</a:t>
            </a:r>
            <a:endParaRPr lang="en-US" b="1" kern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  <a:r>
              <a:rPr lang="en-US" b="1" kern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abbbb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 &lt; "b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			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__________</a:t>
            </a:r>
            <a:endParaRPr lang="en-US" b="1" kern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"A" 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 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"a"				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__________</a:t>
            </a:r>
            <a:endParaRPr lang="en-US" b="1" kern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"0" </a:t>
            </a:r>
            <a:r>
              <a:rPr lang="en-US" b="1" ker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 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1"				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__________</a:t>
            </a:r>
            <a:endParaRPr lang="en-US" b="1" kern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"z" </a:t>
            </a:r>
            <a:r>
              <a:rPr lang="en-US" b="1" ker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 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  <a:r>
              <a:rPr lang="th-TH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ก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				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__________</a:t>
            </a:r>
            <a:endParaRPr lang="en-US" b="1" kern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  <a:r>
              <a:rPr lang="th-TH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ก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 </a:t>
            </a:r>
            <a:r>
              <a:rPr lang="en-US" b="1" ker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 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  <a:r>
              <a:rPr lang="th-TH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ฮ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				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__________</a:t>
            </a:r>
            <a:endParaRPr lang="en-US" b="1" kern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  <a:r>
              <a:rPr lang="th-TH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สะใภ้</a:t>
            </a:r>
            <a:r>
              <a:rPr lang="en-US" b="1" ker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 &lt; "</a:t>
            </a:r>
            <a:r>
              <a:rPr lang="th-TH" b="1" ker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เขย</a:t>
            </a:r>
            <a:r>
              <a:rPr lang="en-US" b="1" ker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 			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__________</a:t>
            </a:r>
            <a:endParaRPr lang="en-US" b="1" kern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"12" &lt; 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23				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__________</a:t>
            </a:r>
            <a:endParaRPr lang="en-US" ker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kern="0">
              <a:sym typeface="Wingdings" panose="05000000000000000000" pitchFamily="2" charset="2"/>
            </a:endParaRPr>
          </a:p>
          <a:p>
            <a:endParaRPr lang="en-US" kern="0" smtClean="0">
              <a:sym typeface="Wingdings" panose="05000000000000000000" pitchFamily="2" charset="2"/>
            </a:endParaRPr>
          </a:p>
          <a:p>
            <a:pPr lvl="1"/>
            <a:endParaRPr lang="en-US" kern="0" smtClean="0">
              <a:sym typeface="Wingdings" panose="05000000000000000000" pitchFamily="2" charset="2"/>
            </a:endParaRPr>
          </a:p>
          <a:p>
            <a:pPr lvl="1"/>
            <a:endParaRPr lang="en-US" kern="0" smtClean="0">
              <a:sym typeface="Wingdings" panose="05000000000000000000" pitchFamily="2" charset="2"/>
            </a:endParaRPr>
          </a:p>
          <a:p>
            <a:pPr lvl="1"/>
            <a:endParaRPr lang="en-US" kern="0" smtClean="0">
              <a:sym typeface="Wingdings" panose="05000000000000000000" pitchFamily="2" charset="2"/>
            </a:endParaRPr>
          </a:p>
          <a:p>
            <a:pPr lvl="1"/>
            <a:endParaRPr lang="th-TH" kern="0" smtClean="0"/>
          </a:p>
        </p:txBody>
      </p:sp>
    </p:spTree>
    <p:extLst>
      <p:ext uri="{BB962C8B-B14F-4D97-AF65-F5344CB8AC3E}">
        <p14:creationId xmlns:p14="http://schemas.microsoft.com/office/powerpoint/2010/main" val="15297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borgendale.com/codepage/cp874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" t="7017" r="1803" b="903"/>
          <a:stretch/>
        </p:blipFill>
        <p:spPr bwMode="auto">
          <a:xfrm>
            <a:off x="502276" y="218940"/>
            <a:ext cx="6310648" cy="632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 bwMode="auto">
          <a:xfrm>
            <a:off x="7340190" y="3611563"/>
            <a:ext cx="1520476" cy="545717"/>
          </a:xfrm>
          <a:prstGeom prst="wedgeRoundRectCallout">
            <a:avLst>
              <a:gd name="adj1" fmla="val -71435"/>
              <a:gd name="adj2" fmla="val -5122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ไม่ต้องจำ</a:t>
            </a: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รูปแบบการประมวลผลแต่ละตัวอักษรในสตริง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1626" y="862730"/>
            <a:ext cx="3776475" cy="26835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endParaRPr lang="en-US" sz="2400" b="1" smtClean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 = 0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while k &lt; </a:t>
            </a:r>
            <a:r>
              <a:rPr lang="en-US" sz="2400" b="1" err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(s) :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c = s[k]</a:t>
            </a:r>
          </a:p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Tahoma" panose="020B0604030504040204" pitchFamily="34" charset="0"/>
              </a:rPr>
              <a:t>#</a:t>
            </a:r>
            <a:r>
              <a:rPr lang="en-US" sz="2000">
                <a:solidFill>
                  <a:srgbClr val="C00000"/>
                </a:solidFill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th-TH" sz="2000">
                <a:solidFill>
                  <a:srgbClr val="C00000"/>
                </a:solidFill>
                <a:latin typeface="Courier New" pitchFamily="49" charset="0"/>
                <a:cs typeface="Tahoma" panose="020B0604030504040204" pitchFamily="34" charset="0"/>
              </a:rPr>
              <a:t>นำ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Tahoma" panose="020B0604030504040204" pitchFamily="34" charset="0"/>
              </a:rPr>
              <a:t>c</a:t>
            </a:r>
            <a:r>
              <a:rPr lang="en-US" sz="2000">
                <a:solidFill>
                  <a:srgbClr val="C00000"/>
                </a:solidFill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th-TH" sz="2000" smtClean="0">
                <a:solidFill>
                  <a:srgbClr val="C00000"/>
                </a:solidFill>
                <a:latin typeface="Courier New" pitchFamily="49" charset="0"/>
                <a:cs typeface="Tahoma" panose="020B0604030504040204" pitchFamily="34" charset="0"/>
              </a:rPr>
              <a:t>ไปใช้</a:t>
            </a:r>
            <a:endParaRPr lang="en-US" sz="2000">
              <a:solidFill>
                <a:srgbClr val="C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endParaRPr lang="en-US" sz="24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 += 1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1626" y="4723702"/>
            <a:ext cx="3776475" cy="1646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endParaRPr lang="en-US" sz="2400" b="1" smtClean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for c in s :</a:t>
            </a:r>
          </a:p>
          <a:p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Tahoma" panose="020B0604030504040204" pitchFamily="34" charset="0"/>
              </a:rPr>
              <a:t>#</a:t>
            </a:r>
            <a:r>
              <a:rPr lang="en-US" sz="2000">
                <a:solidFill>
                  <a:srgbClr val="C00000"/>
                </a:solidFill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th-TH" sz="2000">
                <a:solidFill>
                  <a:srgbClr val="C00000"/>
                </a:solidFill>
                <a:latin typeface="Courier New" pitchFamily="49" charset="0"/>
                <a:cs typeface="Tahoma" panose="020B0604030504040204" pitchFamily="34" charset="0"/>
              </a:rPr>
              <a:t>นำ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Tahoma" panose="020B0604030504040204" pitchFamily="34" charset="0"/>
              </a:rPr>
              <a:t>c</a:t>
            </a:r>
            <a:r>
              <a:rPr lang="en-US" sz="2000">
                <a:solidFill>
                  <a:srgbClr val="C00000"/>
                </a:solidFill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th-TH" sz="2000" smtClean="0">
                <a:solidFill>
                  <a:srgbClr val="C00000"/>
                </a:solidFill>
                <a:latin typeface="Courier New" pitchFamily="49" charset="0"/>
                <a:cs typeface="Tahoma" panose="020B0604030504040204" pitchFamily="34" charset="0"/>
              </a:rPr>
              <a:t>ไปใช้</a:t>
            </a:r>
            <a:endParaRPr lang="en-US" sz="2400" smtClean="0">
              <a:solidFill>
                <a:srgbClr val="C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endParaRPr lang="th-TH" sz="24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61480" y="862730"/>
            <a:ext cx="4073427" cy="26835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err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nvowels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= 0</a:t>
            </a:r>
          </a:p>
          <a:p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k = 0</a:t>
            </a:r>
          </a:p>
          <a:p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while k &lt; </a:t>
            </a:r>
            <a:r>
              <a:rPr lang="en-US" sz="2400" b="1" err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(s) :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c = s[k]</a:t>
            </a:r>
          </a:p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if c in "</a:t>
            </a:r>
            <a:r>
              <a:rPr lang="en-US" sz="2400" b="1" err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aeiou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" :</a:t>
            </a:r>
          </a:p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err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nvowels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+= 1</a:t>
            </a:r>
            <a:endParaRPr lang="th-TH" sz="2400" b="1" smtClean="0">
              <a:solidFill>
                <a:srgbClr val="C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k += 1</a:t>
            </a:r>
          </a:p>
          <a:p>
            <a:endParaRPr lang="th-TH" sz="24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61480" y="4723702"/>
            <a:ext cx="4073427" cy="1646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err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nvowels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= 0</a:t>
            </a:r>
          </a:p>
          <a:p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for c in s :</a:t>
            </a:r>
          </a:p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if c in "</a:t>
            </a:r>
            <a:r>
              <a:rPr lang="en-US" sz="2400" b="1" err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aeiou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" :</a:t>
            </a:r>
            <a:endParaRPr lang="en-US" sz="24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</a:t>
            </a:r>
            <a:r>
              <a:rPr lang="en-US" sz="2400" b="1" err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nvowels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+=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1</a:t>
            </a:r>
            <a:endParaRPr lang="th-TH" sz="24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57586" y="6097186"/>
            <a:ext cx="2241693" cy="545717"/>
          </a:xfrm>
          <a:prstGeom prst="wedgeRoundRectCallout">
            <a:avLst>
              <a:gd name="adj1" fmla="val -71435"/>
              <a:gd name="adj2" fmla="val -5122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แบบนี้ง่ายกว่า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85465" y="3657032"/>
            <a:ext cx="7369894" cy="9149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c in s: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kumimoji="0" lang="th-TH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อ่านว่า สำหรับแต่ละตัวอักษร </a:t>
            </a:r>
            <a:r>
              <a:rPr lang="en-US" sz="2000" b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ในสตริง </a:t>
            </a:r>
            <a:r>
              <a:rPr lang="en-US" sz="2000" b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 s:</a:t>
            </a:r>
            <a:r>
              <a:rPr lang="en-US" sz="2000" b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th-TH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</a:t>
            </a:r>
            <a:r>
              <a:rPr lang="th-TH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ว่า ถ้ามีสตริง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ปรากฏอยู่ในสตริง </a:t>
            </a:r>
            <a:r>
              <a:rPr lang="en-US" sz="2000" b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</a:t>
            </a:r>
            <a:endParaRPr lang="th-TH" sz="2000" b="1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3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ลองเขียนดู </a:t>
            </a:r>
            <a:r>
              <a:rPr lang="en-US" smtClean="0"/>
              <a:t>: </a:t>
            </a:r>
            <a:r>
              <a:rPr lang="th-TH" smtClean="0"/>
              <a:t>เลขที่รับมามีเลขโดดค่าเพิ่มขึ้นเรื่อย ๆ</a:t>
            </a:r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1464" y="763588"/>
            <a:ext cx="5985890" cy="593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Enter digits :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024589</a:t>
            </a:r>
            <a:endParaRPr lang="en-US" sz="1800" b="1" smtClean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Yes, this is an increasing-digit number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1464" y="1356817"/>
            <a:ext cx="5985890" cy="59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Enter digits :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024189</a:t>
            </a:r>
            <a:endParaRPr lang="en-US" sz="1800" b="1" smtClean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No, this is not an increasing-digit number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391463" y="1953106"/>
            <a:ext cx="8652175" cy="45572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n = 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input("Enter digits : ")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err="1" smtClean="0">
                <a:latin typeface="Courier New" pitchFamily="49" charset="0"/>
                <a:cs typeface="Tahoma" pitchFamily="34" charset="0"/>
              </a:rPr>
              <a:t>is_increasing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prev_d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   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0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ตั้งแต่เริ่มต้นด้วยตัวอักษรที่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0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น้อยๆ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for d in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: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0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สำหรับแต่ละตัวอักษรใน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n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   if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: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0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ถ้าตัวปัจจุบันน้อยกว่าตัวก่อนหน้า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Tahoma" pitchFamily="34" charset="0"/>
              </a:rPr>
              <a:t>is_increasing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break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prev_d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d         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0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ตัวปัจจุบันจะเป็นตัวก่อนหน้าในรอบหน้า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endParaRPr lang="en-US" sz="2000" b="1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smtClean="0">
                <a:latin typeface="Courier New" pitchFamily="49" charset="0"/>
                <a:cs typeface="Tahoma" pitchFamily="34" charset="0"/>
              </a:rPr>
              <a:t>if </a:t>
            </a:r>
            <a:r>
              <a:rPr lang="en-US" sz="2000" b="1" dirty="0" err="1" smtClean="0">
                <a:latin typeface="Courier New" pitchFamily="49" charset="0"/>
                <a:cs typeface="Tahoma" pitchFamily="34" charset="0"/>
              </a:rPr>
              <a:t>is_increasing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print("Yes, this is an increasing-digit number")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else 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print("No, this is not an increasing-digit number")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ลองเขียนดู </a:t>
            </a:r>
            <a:r>
              <a:rPr lang="en-US" smtClean="0"/>
              <a:t>: </a:t>
            </a:r>
            <a:r>
              <a:rPr lang="th-TH" smtClean="0"/>
              <a:t>แปลงเลขอารบิกเป็นเลขไทย</a:t>
            </a:r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1464" y="763588"/>
            <a:ext cx="5985890" cy="76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Enter digits :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24,589.00</a:t>
            </a:r>
            <a:endParaRPr lang="en-US" sz="2400" b="1" smtClean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th-TH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๒๔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๕๘๙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h-TH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๐๐</a:t>
            </a: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391464" y="1703724"/>
            <a:ext cx="8600136" cy="501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in_txt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input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("Enter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digits : ")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out_txt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= ""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arabic_number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= "0123456789"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thai_number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  = "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๐๑๒๓๔๕๖๗๘๙</a:t>
            </a:r>
            <a:r>
              <a:rPr lang="th-TH" sz="20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_____________________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    k 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______________________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    if k &lt; 0 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out_txt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+=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    else 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out_txt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+=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out_txt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89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ตัวอย่าง </a:t>
            </a:r>
            <a:r>
              <a:rPr lang="en-US" smtClean="0"/>
              <a:t>: rot-13</a:t>
            </a:r>
            <a:endParaRPr lang="th-TH"/>
          </a:p>
        </p:txBody>
      </p:sp>
      <p:sp>
        <p:nvSpPr>
          <p:cNvPr id="311311" name="Text Box 15"/>
          <p:cNvSpPr txBox="1">
            <a:spLocks noChangeArrowheads="1"/>
          </p:cNvSpPr>
          <p:nvPr/>
        </p:nvSpPr>
        <p:spPr bwMode="auto">
          <a:xfrm>
            <a:off x="4897438" y="1027113"/>
            <a:ext cx="3643312" cy="3233737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V frr gerrf bs terra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erq ebfrf gbb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V frr rz oybbz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sbe zr naq sbe lbh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Naq V guvax gb zlfrys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jung n jbaqreshy jbeyq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647700" y="1027113"/>
            <a:ext cx="3716338" cy="3233737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I see trees of green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red roses too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I see em bloom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for me and for you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And I think to myself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what a wonderful world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311313" name="AutoShape 17"/>
          <p:cNvSpPr>
            <a:spLocks noChangeArrowheads="1"/>
          </p:cNvSpPr>
          <p:nvPr/>
        </p:nvSpPr>
        <p:spPr bwMode="auto">
          <a:xfrm>
            <a:off x="4040188" y="2074863"/>
            <a:ext cx="855662" cy="630237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2795588"/>
            <a:ext cx="182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11314" name="Object 2"/>
          <p:cNvGraphicFramePr>
            <a:graphicFrameLocks noChangeAspect="1"/>
          </p:cNvGraphicFramePr>
          <p:nvPr/>
        </p:nvGraphicFramePr>
        <p:xfrm>
          <a:off x="2449513" y="4811713"/>
          <a:ext cx="4348162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Picture" r:id="rId4" imgW="2370222" imgH="743745" progId="Word.Picture.8">
                  <p:embed/>
                </p:oleObj>
              </mc:Choice>
              <mc:Fallback>
                <p:oleObj name="Picture" r:id="rId4" imgW="2370222" imgH="74374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4811713"/>
                        <a:ext cx="4348162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6" name="Oval 20"/>
          <p:cNvSpPr>
            <a:spLocks noChangeArrowheads="1"/>
          </p:cNvSpPr>
          <p:nvPr/>
        </p:nvSpPr>
        <p:spPr bwMode="auto">
          <a:xfrm>
            <a:off x="5113338" y="4714875"/>
            <a:ext cx="315912" cy="15732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317" name="Oval 21"/>
          <p:cNvSpPr>
            <a:spLocks noChangeArrowheads="1"/>
          </p:cNvSpPr>
          <p:nvPr/>
        </p:nvSpPr>
        <p:spPr bwMode="auto">
          <a:xfrm>
            <a:off x="547688" y="869950"/>
            <a:ext cx="471487" cy="7381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318" name="Oval 22"/>
          <p:cNvSpPr>
            <a:spLocks noChangeArrowheads="1"/>
          </p:cNvSpPr>
          <p:nvPr/>
        </p:nvSpPr>
        <p:spPr bwMode="auto">
          <a:xfrm>
            <a:off x="4852988" y="871538"/>
            <a:ext cx="471487" cy="7381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319" name="AutoShape 23"/>
          <p:cNvSpPr>
            <a:spLocks noChangeArrowheads="1"/>
          </p:cNvSpPr>
          <p:nvPr/>
        </p:nvSpPr>
        <p:spPr bwMode="auto">
          <a:xfrm flipH="1">
            <a:off x="4040188" y="2638425"/>
            <a:ext cx="855662" cy="630238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 </a:t>
            </a:r>
            <a:r>
              <a:rPr lang="en-US" smtClean="0"/>
              <a:t>: rot-13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4959" y="792312"/>
            <a:ext cx="8410906" cy="4430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line = input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("Enter any text : ")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upper = "ABCDEFGHIJKLMNOPQRSTUVWXYZ"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lower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upper.lower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()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# lower </a:t>
            </a:r>
            <a:r>
              <a:rPr lang="th-TH" sz="2000" dirty="0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สองที่ในบรรทัดนี้มีความหมายต่างกัน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upper2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=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upper*2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lower2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=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lower*2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rot13 = ""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for c in line: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    if c in upper: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rot13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+= upper2[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upper.find(c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)+13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elif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 c in lower: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rot13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+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= lower2[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lower.find(c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)+13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    else: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rot13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+= c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print("rot13 =", rot13)</a:t>
            </a:r>
            <a:endParaRPr lang="en-US" sz="2000" b="1" dirty="0" smtClean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175" y="5190185"/>
            <a:ext cx="9292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  1         2         3         4         5     </a:t>
            </a:r>
          </a:p>
          <a:p>
            <a:r>
              <a:rPr lang="en-US" sz="2200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0123456789012345678901234567890123456789012345678901</a:t>
            </a:r>
          </a:p>
          <a:p>
            <a:r>
              <a:rPr lang="en-US" sz="22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"ABCDEFGHIJKLMNOPQRSTUVWXYZ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ABCDEFGHIJKLMNOPQRSTUVWXYZ</a:t>
            </a:r>
            <a:r>
              <a:rPr lang="en-US" sz="22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"</a:t>
            </a:r>
          </a:p>
          <a:p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"</a:t>
            </a:r>
            <a:r>
              <a:rPr lang="en-US" sz="22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ABCDEFGHIJKLMNOPQRSTUVWXYZ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ABCDEFGHIJKLM</a:t>
            </a:r>
            <a:r>
              <a:rPr lang="en-US" sz="22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"</a:t>
            </a:r>
            <a:endParaRPr lang="en-US" sz="22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39979" y="1686171"/>
            <a:ext cx="5275987" cy="7660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#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upper2 = upper + upper[: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13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] </a:t>
            </a:r>
            <a:r>
              <a:rPr lang="th-TH" sz="2000" smtClean="0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ก็ได้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#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lower2 = lower + lower[: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13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]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th-TH" sz="2000" smtClean="0">
                <a:solidFill>
                  <a:srgbClr val="C00000"/>
                </a:solidFill>
                <a:latin typeface="Courier New" pitchFamily="49" charset="0"/>
                <a:cs typeface="Microsoft Sans Serif" pitchFamily="34" charset="0"/>
              </a:rPr>
              <a:t>ก็ได้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8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  <p:bldP spid="5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 </a:t>
            </a:r>
            <a:r>
              <a:rPr lang="en-US" smtClean="0"/>
              <a:t>: rot-13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3064" y="875607"/>
            <a:ext cx="8434696" cy="56914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line = input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("Enter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any text : ")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upper = "ABCDEFGHIJKLMNOPQRSTUVWXYZ"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lower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upper.lower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()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rot13 = ""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for c in line: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if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c in upper:</a:t>
            </a:r>
          </a:p>
          <a:p>
            <a:r>
              <a:rPr lang="en-US" sz="2000" b="1" dirty="0" smtClean="0">
                <a:latin typeface="Courier New" pitchFamily="49" charset="0"/>
                <a:cs typeface="Microsoft Sans Serif" pitchFamily="34" charset="0"/>
              </a:rPr>
              <a:t>        k = </a:t>
            </a:r>
            <a:r>
              <a:rPr lang="en-US" sz="2000" b="1" dirty="0" err="1" smtClean="0">
                <a:latin typeface="Courier New" pitchFamily="49" charset="0"/>
                <a:cs typeface="Microsoft Sans Serif" pitchFamily="34" charset="0"/>
              </a:rPr>
              <a:t>upper.find</a:t>
            </a:r>
            <a:r>
              <a:rPr lang="en-US" sz="2000" b="1" dirty="0" smtClean="0">
                <a:latin typeface="Courier New" pitchFamily="49" charset="0"/>
                <a:cs typeface="Microsoft Sans Serif" pitchFamily="34" charset="0"/>
              </a:rPr>
              <a:t>(c)+13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if k &gt;= 26: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  k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-=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26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rot13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+= upper[</a:t>
            </a:r>
            <a:r>
              <a:rPr lang="en-US" sz="2000" b="1" smtClean="0"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]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elif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c in lower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Microsoft Sans Serif" pitchFamily="34" charset="0"/>
              </a:rPr>
              <a:t>       k = </a:t>
            </a:r>
            <a:r>
              <a:rPr lang="en-US" sz="2000" b="1" dirty="0" err="1" smtClean="0">
                <a:latin typeface="Courier New" pitchFamily="49" charset="0"/>
                <a:cs typeface="Microsoft Sans Serif" pitchFamily="34" charset="0"/>
              </a:rPr>
              <a:t>lower.find</a:t>
            </a:r>
            <a:r>
              <a:rPr lang="en-US" sz="2000" b="1" dirty="0" smtClean="0">
                <a:latin typeface="Courier New" pitchFamily="49" charset="0"/>
                <a:cs typeface="Microsoft Sans Serif" pitchFamily="34" charset="0"/>
              </a:rPr>
              <a:t>(c)+13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if k &gt;= 26: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  k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-=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26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rot13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+= </a:t>
            </a:r>
            <a:r>
              <a:rPr lang="en-US" sz="2000" b="1" smtClean="0">
                <a:latin typeface="Courier New" pitchFamily="49" charset="0"/>
                <a:cs typeface="Microsoft Sans Serif" pitchFamily="34" charset="0"/>
              </a:rPr>
              <a:t>lower[k</a:t>
            </a:r>
            <a:r>
              <a:rPr lang="en-US" sz="2000" b="1" dirty="0" smtClean="0">
                <a:latin typeface="Courier New" pitchFamily="49" charset="0"/>
                <a:cs typeface="Microsoft Sans Serif" pitchFamily="34" charset="0"/>
              </a:rPr>
              <a:t>]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else: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rot13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+= c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print("rot13 =", rot13)</a:t>
            </a:r>
            <a:endParaRPr lang="en-US" sz="2000" b="1" dirty="0" smtClean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1095" y="5571078"/>
            <a:ext cx="4922905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  1         2</a:t>
            </a:r>
          </a:p>
          <a:p>
            <a:r>
              <a:rPr lang="en-US" sz="2200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01234567890123456789012345</a:t>
            </a:r>
          </a:p>
          <a:p>
            <a:r>
              <a:rPr lang="en-US" sz="22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"ABCDEFGHIJKLMNOPQRSTUVWXYZ"</a:t>
            </a:r>
            <a:endParaRPr lang="en-US" sz="22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8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Rot-13 Encoding</a:t>
            </a:r>
            <a:endParaRPr lang="th-TH"/>
          </a:p>
        </p:txBody>
      </p:sp>
      <p:sp>
        <p:nvSpPr>
          <p:cNvPr id="311311" name="Text Box 15"/>
          <p:cNvSpPr txBox="1">
            <a:spLocks noChangeArrowheads="1"/>
          </p:cNvSpPr>
          <p:nvPr/>
        </p:nvSpPr>
        <p:spPr bwMode="auto">
          <a:xfrm>
            <a:off x="4897438" y="1027113"/>
            <a:ext cx="3643312" cy="3233737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V frr gerrf bs terra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erq ebfrf gbb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V frr rz oybbz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sbe zr naq sbe lbh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Naq V guvax gb zlfrys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jung n jbaqreshy jbeyq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647700" y="1027113"/>
            <a:ext cx="3716338" cy="3233737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I see trees of green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red roses too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I see em bloom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for me and for you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And I think to myself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 Rounded MT Bold" pitchFamily="34" charset="0"/>
                <a:cs typeface="Tahoma" pitchFamily="34" charset="0"/>
              </a:rPr>
              <a:t>what a wonderful world</a:t>
            </a:r>
            <a:endParaRPr lang="th-TH" sz="240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311313" name="AutoShape 17"/>
          <p:cNvSpPr>
            <a:spLocks noChangeArrowheads="1"/>
          </p:cNvSpPr>
          <p:nvPr/>
        </p:nvSpPr>
        <p:spPr bwMode="auto">
          <a:xfrm>
            <a:off x="4040188" y="2074863"/>
            <a:ext cx="855662" cy="630237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auto">
          <a:xfrm>
            <a:off x="0" y="2795588"/>
            <a:ext cx="182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11314" name="Object 2"/>
          <p:cNvGraphicFramePr>
            <a:graphicFrameLocks noChangeAspect="1"/>
          </p:cNvGraphicFramePr>
          <p:nvPr/>
        </p:nvGraphicFramePr>
        <p:xfrm>
          <a:off x="2449513" y="4811713"/>
          <a:ext cx="4348162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Picture" r:id="rId4" imgW="2370222" imgH="743745" progId="Word.Picture.8">
                  <p:embed/>
                </p:oleObj>
              </mc:Choice>
              <mc:Fallback>
                <p:oleObj name="Picture" r:id="rId4" imgW="2370222" imgH="74374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4811713"/>
                        <a:ext cx="4348162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6" name="Oval 20"/>
          <p:cNvSpPr>
            <a:spLocks noChangeArrowheads="1"/>
          </p:cNvSpPr>
          <p:nvPr/>
        </p:nvSpPr>
        <p:spPr bwMode="auto">
          <a:xfrm>
            <a:off x="5113338" y="4714875"/>
            <a:ext cx="315912" cy="15732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317" name="Oval 21"/>
          <p:cNvSpPr>
            <a:spLocks noChangeArrowheads="1"/>
          </p:cNvSpPr>
          <p:nvPr/>
        </p:nvSpPr>
        <p:spPr bwMode="auto">
          <a:xfrm>
            <a:off x="547688" y="869950"/>
            <a:ext cx="471487" cy="7381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318" name="Oval 22"/>
          <p:cNvSpPr>
            <a:spLocks noChangeArrowheads="1"/>
          </p:cNvSpPr>
          <p:nvPr/>
        </p:nvSpPr>
        <p:spPr bwMode="auto">
          <a:xfrm>
            <a:off x="4852988" y="871538"/>
            <a:ext cx="471487" cy="7381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319" name="AutoShape 23"/>
          <p:cNvSpPr>
            <a:spLocks noChangeArrowheads="1"/>
          </p:cNvSpPr>
          <p:nvPr/>
        </p:nvSpPr>
        <p:spPr bwMode="auto">
          <a:xfrm flipH="1">
            <a:off x="4040188" y="2638425"/>
            <a:ext cx="855662" cy="630238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 </a:t>
            </a:r>
            <a:r>
              <a:rPr lang="en-US" smtClean="0"/>
              <a:t>: rot-13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3064" y="875607"/>
            <a:ext cx="8434696" cy="38380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line = input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("Enter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any text : ")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upper = "ABCDEFGHIJKLMNOPQRSTUVWXYZ"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lower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upper.lower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()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rot13 = ""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for c in line: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if c in upper: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rot13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+= upper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upper.find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(c)+13) % 26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elif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c in lower: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rot13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+= lower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lower.find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(c)+13) % 26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else: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rot13 = rot13 + c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print("rot13 =", rot13)</a:t>
            </a:r>
            <a:endParaRPr lang="en-US" sz="2000" b="1" dirty="0" smtClean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8959" y="4825687"/>
            <a:ext cx="49229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  1         2</a:t>
            </a:r>
          </a:p>
          <a:p>
            <a:r>
              <a:rPr lang="en-US" sz="2200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01234567890123456789012345</a:t>
            </a:r>
          </a:p>
          <a:p>
            <a:r>
              <a:rPr lang="en-US" sz="22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"ABCDEFGHIJKLMNOPQRSTUVWXYZ"</a:t>
            </a:r>
            <a:endParaRPr lang="en-US" sz="22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32813" y="1645296"/>
            <a:ext cx="3354947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Courier New" pitchFamily="49" charset="0"/>
                <a:cs typeface="Microsoft Sans Serif" pitchFamily="34" charset="0"/>
              </a:rPr>
              <a:t>k </a:t>
            </a:r>
            <a:r>
              <a:rPr lang="en-US" sz="2000" b="1">
                <a:latin typeface="Courier New" pitchFamily="49" charset="0"/>
                <a:cs typeface="Microsoft Sans Serif" pitchFamily="34" charset="0"/>
              </a:rPr>
              <a:t>= upper.find(c)+13</a:t>
            </a:r>
          </a:p>
          <a:p>
            <a:r>
              <a:rPr lang="en-US" sz="2000" b="1" smtClean="0">
                <a:latin typeface="Courier New" pitchFamily="49" charset="0"/>
                <a:cs typeface="Microsoft Sans Serif" pitchFamily="34" charset="0"/>
              </a:rPr>
              <a:t>if </a:t>
            </a:r>
            <a:r>
              <a:rPr lang="en-US" sz="2000" b="1">
                <a:latin typeface="Courier New" pitchFamily="49" charset="0"/>
                <a:cs typeface="Microsoft Sans Serif" pitchFamily="34" charset="0"/>
              </a:rPr>
              <a:t>k &gt;= 26:</a:t>
            </a:r>
          </a:p>
          <a:p>
            <a:r>
              <a:rPr lang="en-US" sz="2000" b="1" smtClean="0">
                <a:latin typeface="Courier New" pitchFamily="49" charset="0"/>
                <a:cs typeface="Microsoft Sans Serif" pitchFamily="34" charset="0"/>
              </a:rPr>
              <a:t>    k </a:t>
            </a:r>
            <a:r>
              <a:rPr lang="en-US" sz="2000" b="1">
                <a:latin typeface="Courier New" pitchFamily="49" charset="0"/>
                <a:cs typeface="Microsoft Sans Serif" pitchFamily="34" charset="0"/>
              </a:rPr>
              <a:t>-= 26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8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ลองเขียนดู </a:t>
            </a:r>
            <a:r>
              <a:rPr lang="en-US" smtClean="0"/>
              <a:t>: </a:t>
            </a:r>
            <a:r>
              <a:rPr lang="th-TH" smtClean="0"/>
              <a:t>เปลี่ยนฐานสิบหกเป็นฐานสิบ</a:t>
            </a:r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45838" y="3182083"/>
            <a:ext cx="7017587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sz="2000">
                <a:latin typeface="Courier New" panose="02070309020205020404" pitchFamily="49" charset="0"/>
                <a:cs typeface="Tahoma" pitchFamily="34" charset="0"/>
              </a:rPr>
              <a:t>ฐาน</a:t>
            </a:r>
            <a:r>
              <a:rPr lang="th-TH" sz="2000" smtClean="0">
                <a:latin typeface="Courier New" panose="02070309020205020404" pitchFamily="49" charset="0"/>
                <a:cs typeface="Tahoma" pitchFamily="34" charset="0"/>
              </a:rPr>
              <a:t>สิบหก</a:t>
            </a:r>
            <a:endParaRPr lang="en-US" sz="2000">
              <a:latin typeface="Courier New" panose="02070309020205020404" pitchFamily="49" charset="0"/>
              <a:cs typeface="Tahoma" pitchFamily="34" charset="0"/>
            </a:endParaRPr>
          </a:p>
          <a:p>
            <a:pPr>
              <a:defRPr/>
            </a:pP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1A2F</a:t>
            </a:r>
            <a:r>
              <a:rPr lang="en-US" sz="2000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16</a:t>
            </a:r>
            <a:r>
              <a:rPr lang="en-US" sz="2000" b="1" baseline="30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+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16</a:t>
            </a:r>
            <a:r>
              <a:rPr lang="en-US" sz="2000" b="1" baseline="30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+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16</a:t>
            </a:r>
            <a:r>
              <a:rPr lang="en-US" sz="2000" b="1" baseline="30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+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16</a:t>
            </a:r>
            <a:r>
              <a:rPr lang="en-US" sz="2000" b="1" baseline="30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</a:p>
          <a:p>
            <a:pPr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16</a:t>
            </a:r>
            <a:r>
              <a:rPr lang="en-US" sz="2000" b="1" baseline="30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+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10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16</a:t>
            </a:r>
            <a:r>
              <a:rPr lang="en-US" sz="2000" b="1" baseline="30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+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16</a:t>
            </a:r>
            <a:r>
              <a:rPr lang="en-US" sz="2000" b="1" baseline="3000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+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15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16</a:t>
            </a:r>
            <a:r>
              <a:rPr lang="en-US" sz="2000" b="1" baseline="30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th-TH" sz="2000" b="1">
              <a:latin typeface="Courier New" panose="02070309020205020404" pitchFamily="49" charset="0"/>
              <a:cs typeface="Tahom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5839" y="1097829"/>
            <a:ext cx="7017587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sz="2000" smtClean="0">
                <a:latin typeface="Courier New" panose="02070309020205020404" pitchFamily="49" charset="0"/>
                <a:cs typeface="Tahoma" pitchFamily="34" charset="0"/>
              </a:rPr>
              <a:t>ฐานสิบ</a:t>
            </a:r>
            <a:r>
              <a:rPr lang="en-US" sz="2000" smtClean="0">
                <a:latin typeface="Courier New" panose="02070309020205020404" pitchFamily="49" charset="0"/>
                <a:cs typeface="Tahoma" pitchFamily="34" charset="0"/>
              </a:rPr>
              <a:t>:</a:t>
            </a:r>
            <a:r>
              <a:rPr lang="th-TH" sz="2000" b="1">
                <a:latin typeface="Courier New" panose="02070309020205020404" pitchFamily="49" charset="0"/>
                <a:cs typeface="Tahoma" pitchFamily="34" charset="0"/>
              </a:rPr>
              <a:t>	</a:t>
            </a:r>
            <a:r>
              <a:rPr lang="th-TH" sz="2000" b="1" smtClean="0">
                <a:latin typeface="Courier New" panose="02070309020205020404" pitchFamily="49" charset="0"/>
                <a:cs typeface="Tahoma" pitchFamily="34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  <a:cs typeface="Tahoma" pitchFamily="34" charset="0"/>
              </a:rPr>
              <a:t>0 1 2 3 4 5 6 7 8 9</a:t>
            </a:r>
          </a:p>
          <a:p>
            <a:pPr>
              <a:defRPr/>
            </a:pPr>
            <a:r>
              <a:rPr lang="th-TH" sz="2000" smtClean="0">
                <a:latin typeface="Courier New" panose="02070309020205020404" pitchFamily="49" charset="0"/>
                <a:cs typeface="Tahoma" pitchFamily="34" charset="0"/>
              </a:rPr>
              <a:t>ฐานสิบหก</a:t>
            </a:r>
            <a:r>
              <a:rPr lang="en-US" sz="2000" smtClean="0">
                <a:latin typeface="Courier New" panose="02070309020205020404" pitchFamily="49" charset="0"/>
                <a:cs typeface="Tahoma" pitchFamily="34" charset="0"/>
              </a:rPr>
              <a:t>:</a:t>
            </a:r>
            <a:r>
              <a:rPr lang="en-US" sz="2000" b="1" smtClean="0">
                <a:latin typeface="Courier New" panose="02070309020205020404" pitchFamily="49" charset="0"/>
                <a:cs typeface="Tahoma" pitchFamily="34" charset="0"/>
              </a:rPr>
              <a:t>	0 1 2 3 4 5 6 7 8 9 A B C D E F</a:t>
            </a:r>
            <a:endParaRPr lang="th-TH" sz="2000" b="1">
              <a:latin typeface="Courier New" panose="02070309020205020404" pitchFamily="49" charset="0"/>
              <a:cs typeface="Tahoma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5838" y="2139956"/>
            <a:ext cx="7017587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sz="2000" smtClean="0">
                <a:latin typeface="Courier New" panose="02070309020205020404" pitchFamily="49" charset="0"/>
                <a:cs typeface="Tahoma" pitchFamily="34" charset="0"/>
              </a:rPr>
              <a:t>ฐานสิบ</a:t>
            </a:r>
            <a:endParaRPr lang="en-US" sz="2000">
              <a:latin typeface="Courier New" panose="02070309020205020404" pitchFamily="49" charset="0"/>
              <a:cs typeface="Tahoma" pitchFamily="34" charset="0"/>
            </a:endParaRPr>
          </a:p>
          <a:p>
            <a:pPr>
              <a:defRPr/>
            </a:pP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1028</a:t>
            </a:r>
            <a:r>
              <a:rPr lang="en-US" sz="2000" b="1" baseline="-25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10</a:t>
            </a:r>
            <a:r>
              <a:rPr lang="en-US" sz="2000" b="1" baseline="30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10</a:t>
            </a:r>
            <a:r>
              <a:rPr lang="en-US" sz="2000" b="1" baseline="30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10</a:t>
            </a:r>
            <a:r>
              <a:rPr lang="en-US" sz="2000" b="1" baseline="30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8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10</a:t>
            </a:r>
            <a:r>
              <a:rPr lang="en-US" sz="2000" b="1" baseline="300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45838" y="4531987"/>
            <a:ext cx="4043679" cy="1631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smtClean="0">
                <a:latin typeface="Courier New" panose="02070309020205020404" pitchFamily="49" charset="0"/>
                <a:cs typeface="Tahoma" pitchFamily="34" charset="0"/>
              </a:rPr>
              <a:t>hexa = "0123456789ABCDEF"</a:t>
            </a:r>
          </a:p>
          <a:p>
            <a:pPr>
              <a:defRPr/>
            </a:pPr>
            <a:r>
              <a:rPr lang="en-US" sz="2000" b="1" smtClean="0">
                <a:latin typeface="Courier New" panose="02070309020205020404" pitchFamily="49" charset="0"/>
                <a:cs typeface="Tahoma" pitchFamily="34" charset="0"/>
              </a:rPr>
              <a:t>h = "A"</a:t>
            </a:r>
          </a:p>
          <a:p>
            <a:pPr>
              <a:defRPr/>
            </a:pPr>
            <a:r>
              <a:rPr lang="en-US" sz="2000" b="1" smtClean="0">
                <a:latin typeface="Courier New" panose="02070309020205020404" pitchFamily="49" charset="0"/>
                <a:cs typeface="Tahoma" pitchFamily="34" charset="0"/>
              </a:rPr>
              <a:t>d = hexa.find(h)  # </a:t>
            </a:r>
            <a:r>
              <a:rPr lang="th-TH" sz="2000" smtClean="0">
                <a:latin typeface="Courier New" panose="02070309020205020404" pitchFamily="49" charset="0"/>
                <a:cs typeface="Tahoma" pitchFamily="34" charset="0"/>
              </a:rPr>
              <a:t>ได้</a:t>
            </a:r>
            <a:r>
              <a:rPr lang="th-TH" sz="2000" b="1" smtClean="0">
                <a:latin typeface="Courier New" panose="02070309020205020404" pitchFamily="49" charset="0"/>
                <a:cs typeface="Tahoma" pitchFamily="34" charset="0"/>
              </a:rPr>
              <a:t> </a:t>
            </a:r>
            <a:r>
              <a:rPr lang="en-US" sz="2000" b="1" smtClean="0">
                <a:latin typeface="Courier New" panose="02070309020205020404" pitchFamily="49" charset="0"/>
                <a:cs typeface="Tahoma" pitchFamily="34" charset="0"/>
              </a:rPr>
              <a:t>10</a:t>
            </a:r>
          </a:p>
          <a:p>
            <a:pPr>
              <a:defRPr/>
            </a:pPr>
            <a:r>
              <a:rPr lang="en-US" sz="2000" b="1" smtClean="0">
                <a:latin typeface="Courier New" panose="02070309020205020404" pitchFamily="49" charset="0"/>
                <a:cs typeface="Tahoma" pitchFamily="34" charset="0"/>
              </a:rPr>
              <a:t>h = "F"</a:t>
            </a:r>
          </a:p>
          <a:p>
            <a:pPr>
              <a:defRPr/>
            </a:pPr>
            <a:r>
              <a:rPr lang="en-US" sz="2000" b="1" smtClean="0">
                <a:latin typeface="Courier New" panose="02070309020205020404" pitchFamily="49" charset="0"/>
                <a:cs typeface="Tahoma" pitchFamily="34" charset="0"/>
              </a:rPr>
              <a:t>d = hexa.find(h)  # </a:t>
            </a:r>
            <a:r>
              <a:rPr lang="th-TH" sz="2000" smtClean="0">
                <a:latin typeface="Courier New" panose="02070309020205020404" pitchFamily="49" charset="0"/>
                <a:cs typeface="Tahoma" pitchFamily="34" charset="0"/>
              </a:rPr>
              <a:t>ได้</a:t>
            </a:r>
            <a:r>
              <a:rPr lang="th-TH" sz="2000" b="1" smtClean="0">
                <a:latin typeface="Courier New" panose="02070309020205020404" pitchFamily="49" charset="0"/>
                <a:cs typeface="Tahoma" pitchFamily="34" charset="0"/>
              </a:rPr>
              <a:t> </a:t>
            </a:r>
            <a:r>
              <a:rPr lang="en-US" sz="2000" b="1" smtClean="0">
                <a:latin typeface="Courier New" panose="02070309020205020404" pitchFamily="49" charset="0"/>
                <a:cs typeface="Tahoma" pitchFamily="34" charset="0"/>
              </a:rPr>
              <a:t>15</a:t>
            </a:r>
            <a:endParaRPr lang="th-TH" sz="2000" b="1">
              <a:latin typeface="Courier New" panose="02070309020205020404" pitchFamily="49" charset="0"/>
              <a:cs typeface="Tahoma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27023" y="4962953"/>
            <a:ext cx="3515095" cy="793033"/>
          </a:xfrm>
          <a:prstGeom prst="wedgeRoundRectCallout">
            <a:avLst>
              <a:gd name="adj1" fmla="val -62313"/>
              <a:gd name="adj2" fmla="val -34753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วิธีการแปลงสตริงเลขโดดฐาน 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เป็นจำนวนเต็มฐานสิบ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ลองเขียนดู </a:t>
            </a:r>
            <a:r>
              <a:rPr lang="en-US" smtClean="0"/>
              <a:t>: </a:t>
            </a:r>
            <a:r>
              <a:rPr lang="th-TH" smtClean="0"/>
              <a:t>เปลี่ยนฐานสิบหกเป็นฐานสิบ</a:t>
            </a:r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3064" y="751556"/>
            <a:ext cx="8434696" cy="5865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endParaRPr lang="en-US" sz="2000" b="1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การอ่านสตริงจากแฟ้มข้อความ </a:t>
            </a:r>
            <a:r>
              <a:rPr lang="en-US" smtClean="0"/>
              <a:t>(</a:t>
            </a:r>
            <a:r>
              <a:rPr lang="th-TH" smtClean="0"/>
              <a:t>เปิด </a:t>
            </a:r>
            <a:r>
              <a:rPr lang="en-US" smtClean="0"/>
              <a:t>– </a:t>
            </a:r>
            <a:r>
              <a:rPr lang="th-TH" smtClean="0"/>
              <a:t>อ่านๆๆ </a:t>
            </a:r>
            <a:r>
              <a:rPr lang="en-US" smtClean="0"/>
              <a:t>– </a:t>
            </a:r>
            <a:r>
              <a:rPr lang="th-TH" smtClean="0"/>
              <a:t>ปิด)</a:t>
            </a:r>
            <a:endParaRPr lang="th-TH"/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1206532" y="896944"/>
            <a:ext cx="6727757" cy="224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("c:/temp/data.txt",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2000" b="1" smtClean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line1 = </a:t>
            </a:r>
            <a:r>
              <a:rPr lang="en-US" sz="2000" b="1" err="1" smtClean="0">
                <a:latin typeface="Courier New" pitchFamily="49" charset="0"/>
                <a:cs typeface="Tahoma" pitchFamily="34" charset="0"/>
              </a:rPr>
              <a:t>infile.</a:t>
            </a:r>
            <a:r>
              <a:rPr lang="en-US" sz="2000" b="1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readline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line2 = </a:t>
            </a:r>
            <a:r>
              <a:rPr lang="en-US" sz="2000" b="1" err="1" smtClean="0">
                <a:latin typeface="Courier New" pitchFamily="49" charset="0"/>
                <a:cs typeface="Tahoma" pitchFamily="34" charset="0"/>
              </a:rPr>
              <a:t>infile.</a:t>
            </a:r>
            <a:r>
              <a:rPr lang="en-US" sz="2000" b="1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readline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line3 = </a:t>
            </a:r>
            <a:r>
              <a:rPr lang="en-US" sz="2000" b="1" err="1" smtClean="0">
                <a:latin typeface="Courier New" pitchFamily="49" charset="0"/>
                <a:cs typeface="Tahoma" pitchFamily="34" charset="0"/>
              </a:rPr>
              <a:t>infile.</a:t>
            </a:r>
            <a:r>
              <a:rPr lang="en-US" sz="2000" b="1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readline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infile.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close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()</a:t>
            </a:r>
            <a:endParaRPr lang="en-US" sz="20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590115" y="2168108"/>
            <a:ext cx="3086345" cy="793033"/>
          </a:xfrm>
          <a:prstGeom prst="wedgeRoundRectCallout">
            <a:avLst>
              <a:gd name="adj1" fmla="val -63125"/>
              <a:gd name="adj2" fmla="val -4560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readline 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อ่านหนึ่งบรรทัด </a:t>
            </a:r>
            <a:b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เข้ามาเป็นสตริง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98640" y="1250014"/>
            <a:ext cx="1871297" cy="733342"/>
          </a:xfrm>
          <a:prstGeom prst="wedgeRoundRectCallout">
            <a:avLst>
              <a:gd name="adj1" fmla="val -63174"/>
              <a:gd name="adj2" fmla="val -495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บอกว่าเปิดแฟ้มเพื่อ </a:t>
            </a:r>
            <a:r>
              <a:rPr lang="th-TH" sz="20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06532" y="3830014"/>
            <a:ext cx="5428444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= open("c:/temp/data.txt")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407625" y="4232305"/>
            <a:ext cx="2268835" cy="733342"/>
          </a:xfrm>
          <a:prstGeom prst="wedgeRoundRectCallout">
            <a:avLst>
              <a:gd name="adj1" fmla="val -63174"/>
              <a:gd name="adj2" fmla="val -495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ไม่เขียน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ก็คือเปิดแฟ้มเพื่อ</a:t>
            </a:r>
            <a:r>
              <a:rPr lang="th-TH" sz="20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อ่านสตริงจากแฟ้ม </a:t>
            </a:r>
            <a:r>
              <a:rPr lang="en-US"/>
              <a:t>(</a:t>
            </a:r>
            <a:r>
              <a:rPr lang="th-TH"/>
              <a:t>เปิด </a:t>
            </a:r>
            <a:r>
              <a:rPr lang="en-US"/>
              <a:t>– </a:t>
            </a:r>
            <a:r>
              <a:rPr lang="th-TH" smtClean="0"/>
              <a:t>อ่านทีละบรรทัด </a:t>
            </a:r>
            <a:r>
              <a:rPr lang="en-US"/>
              <a:t>– </a:t>
            </a:r>
            <a:r>
              <a:rPr lang="th-TH"/>
              <a:t>ปิด)</a:t>
            </a:r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6532" y="896944"/>
            <a:ext cx="6727757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open("c:/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temp/data.txt", "r"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2000" b="1" smtClean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line in infile:</a:t>
            </a:r>
          </a:p>
          <a:p>
            <a:pPr>
              <a:spcBef>
                <a:spcPts val="0"/>
              </a:spcBef>
            </a:pPr>
            <a:r>
              <a:rPr lang="en-US" sz="20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#</a:t>
            </a:r>
            <a:r>
              <a:rPr lang="th-TH" sz="20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000" smtClean="0">
                <a:latin typeface="Courier New" pitchFamily="49" charset="0"/>
                <a:cs typeface="Tahoma" pitchFamily="34" charset="0"/>
              </a:rPr>
              <a:t>นำ</a:t>
            </a:r>
            <a:r>
              <a:rPr lang="th-TH" sz="2000" b="1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line</a:t>
            </a:r>
            <a:r>
              <a:rPr lang="en-US" sz="200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000" smtClean="0">
                <a:latin typeface="Courier New" pitchFamily="49" charset="0"/>
                <a:cs typeface="Tahoma" pitchFamily="34" charset="0"/>
              </a:rPr>
              <a:t>มาประมวลผล</a:t>
            </a:r>
            <a:endParaRPr lang="en-US" sz="2000" smtClean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en-US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infile.close()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06532" y="2947429"/>
            <a:ext cx="7224949" cy="36031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th-TH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โปรแกรมนับจำนวนตัวอักษร และจำนวนบรรทัดในแฟ้ม</a:t>
            </a:r>
            <a:endParaRPr lang="en-US" sz="2000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infile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open("c:/temp/data.txt"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"r")</a:t>
            </a:r>
          </a:p>
          <a:p>
            <a:pPr>
              <a:spcBef>
                <a:spcPts val="0"/>
              </a:spcBef>
            </a:pPr>
            <a:endParaRPr lang="en-US" sz="2000" b="1" smtClean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line_count = 0</a:t>
            </a: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char_count = 0</a:t>
            </a:r>
          </a:p>
          <a:p>
            <a:pPr>
              <a:spcBef>
                <a:spcPts val="0"/>
              </a:spcBef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line in infile:</a:t>
            </a:r>
          </a:p>
          <a:p>
            <a:pPr>
              <a:spcBef>
                <a:spcPts val="0"/>
              </a:spcBef>
            </a:pPr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  line_count += 1</a:t>
            </a:r>
          </a:p>
          <a:p>
            <a:pPr>
              <a:spcBef>
                <a:spcPts val="0"/>
              </a:spcBef>
            </a:pPr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   char_count += len(line)</a:t>
            </a: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print(line_count,"lines", char_count,"chars")</a:t>
            </a:r>
          </a:p>
          <a:p>
            <a:pPr>
              <a:spcBef>
                <a:spcPts val="0"/>
              </a:spcBef>
            </a:pPr>
            <a:endParaRPr lang="en-US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infile.close()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679582" y="4749012"/>
            <a:ext cx="1966287" cy="447310"/>
          </a:xfrm>
          <a:prstGeom prst="wedgeRoundRectCallout">
            <a:avLst>
              <a:gd name="adj1" fmla="val -62077"/>
              <a:gd name="adj2" fmla="val 6198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นับผิดเล็กน้อย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6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ตัวอย่าง </a:t>
            </a:r>
            <a:r>
              <a:rPr lang="en-US" smtClean="0"/>
              <a:t>: </a:t>
            </a:r>
            <a:r>
              <a:rPr lang="th-TH" smtClean="0"/>
              <a:t>หาค่าเฉลี่ยของคะแนนนักเรียน</a:t>
            </a:r>
            <a:r>
              <a:rPr lang="en-US" smtClean="0"/>
              <a:t> </a:t>
            </a:r>
            <a:endParaRPr lang="th-TH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63429" y="993812"/>
            <a:ext cx="7813965" cy="34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</a:rPr>
              <a:t>infile = open("data1.txt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en-US" sz="2200" b="1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2200" b="1">
                <a:latin typeface="Courier New" pitchFamily="49" charset="0"/>
              </a:rPr>
              <a:t>sum_scores = 0</a:t>
            </a:r>
          </a:p>
          <a:p>
            <a:r>
              <a:rPr lang="en-US" sz="2200" b="1">
                <a:latin typeface="Courier New" pitchFamily="49" charset="0"/>
              </a:rPr>
              <a:t>num_students = 0</a:t>
            </a: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</a:rPr>
              <a:t>for line in infile:</a:t>
            </a:r>
          </a:p>
          <a:p>
            <a:r>
              <a:rPr lang="en-US" sz="2200" b="1">
                <a:latin typeface="Courier New" pitchFamily="49" charset="0"/>
              </a:rPr>
              <a:t>    </a:t>
            </a:r>
            <a:r>
              <a:rPr lang="en-US" sz="2200" b="1" smtClean="0">
                <a:latin typeface="Courier New" pitchFamily="49" charset="0"/>
              </a:rPr>
              <a:t>score </a:t>
            </a:r>
            <a:r>
              <a:rPr lang="en-US" sz="2200" b="1">
                <a:latin typeface="Courier New" pitchFamily="49" charset="0"/>
              </a:rPr>
              <a:t>= float(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</a:rPr>
              <a:t>line[10:]</a:t>
            </a:r>
            <a:r>
              <a:rPr lang="en-US" sz="2200" b="1">
                <a:latin typeface="Courier New" pitchFamily="49" charset="0"/>
              </a:rPr>
              <a:t>)</a:t>
            </a:r>
          </a:p>
          <a:p>
            <a:r>
              <a:rPr lang="en-US" sz="2200" b="1" smtClean="0">
                <a:latin typeface="Courier New" pitchFamily="49" charset="0"/>
              </a:rPr>
              <a:t>    sum_scores </a:t>
            </a:r>
            <a:r>
              <a:rPr lang="en-US" sz="2200" b="1">
                <a:latin typeface="Courier New" pitchFamily="49" charset="0"/>
              </a:rPr>
              <a:t>+= score</a:t>
            </a:r>
          </a:p>
          <a:p>
            <a:r>
              <a:rPr lang="en-US" sz="2200" b="1">
                <a:latin typeface="Courier New" pitchFamily="49" charset="0"/>
              </a:rPr>
              <a:t>    num_students += 1</a:t>
            </a: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</a:rPr>
              <a:t>infile.close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endParaRPr lang="th-TH" sz="2200" b="1" smtClean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</a:rPr>
              <a:t>avg </a:t>
            </a:r>
            <a:r>
              <a:rPr lang="en-US" sz="2200" b="1">
                <a:latin typeface="Courier New" pitchFamily="49" charset="0"/>
              </a:rPr>
              <a:t>= </a:t>
            </a:r>
            <a:r>
              <a:rPr lang="en-US" sz="2200" b="1">
                <a:latin typeface="Courier New" pitchFamily="49" charset="0"/>
              </a:rPr>
              <a:t>sum_scores/num_students </a:t>
            </a:r>
            <a:endParaRPr lang="en-US" sz="2200" b="1" smtClean="0">
              <a:latin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</a:rPr>
              <a:t>print</a:t>
            </a:r>
            <a:r>
              <a:rPr lang="en-US" sz="2200" b="1">
                <a:latin typeface="Courier New" pitchFamily="49" charset="0"/>
              </a:rPr>
              <a:t>("Average </a:t>
            </a:r>
            <a:r>
              <a:rPr lang="en-US" sz="2200" b="1" smtClean="0">
                <a:latin typeface="Courier New" pitchFamily="49" charset="0"/>
              </a:rPr>
              <a:t>=", avg)</a:t>
            </a:r>
            <a:endParaRPr lang="en-US" sz="2200" b="1"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366184" y="1290334"/>
            <a:ext cx="2481770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5130120321	74.0</a:t>
            </a: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5130293921	85.5</a:t>
            </a: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5130294121	58.0</a:t>
            </a: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5130338421	90.2</a:t>
            </a: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  ...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163782" y="4817773"/>
            <a:ext cx="3515096" cy="1129088"/>
          </a:xfrm>
          <a:prstGeom prst="wedgeRoundRectCallout">
            <a:avLst>
              <a:gd name="adj1" fmla="val 63025"/>
              <a:gd name="adj2" fmla="val -58944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บริการ </a:t>
            </a:r>
            <a:r>
              <a:rPr lang="en-US" sz="20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ของสตริงสามารถ</a:t>
            </a:r>
            <a:r>
              <a:rPr lang="th-TH" sz="20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แยก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ข้อมูลในบรรทัดได้ง่ายกว่า  เดี๋ยวครั้งต่อไปค่อยเรียน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43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ตัวอย่าง </a:t>
            </a:r>
            <a:r>
              <a:rPr lang="en-US" smtClean="0"/>
              <a:t>: </a:t>
            </a:r>
            <a:r>
              <a:rPr lang="th-TH" smtClean="0"/>
              <a:t>หาค่าน้อยสุดของคะแนนนักเรียน</a:t>
            </a:r>
            <a:r>
              <a:rPr lang="en-US" smtClean="0"/>
              <a:t> </a:t>
            </a:r>
            <a:endParaRPr lang="th-TH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63429" y="997326"/>
            <a:ext cx="7813965" cy="2831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</a:rPr>
              <a:t>infile = open("data1.txt</a:t>
            </a:r>
            <a:r>
              <a:rPr lang="en-US" sz="2200" b="1" smtClean="0">
                <a:latin typeface="Courier New" pitchFamily="49" charset="0"/>
              </a:rPr>
              <a:t>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 "r"</a:t>
            </a:r>
            <a:r>
              <a:rPr lang="en-US" sz="2200" b="1" smtClean="0">
                <a:latin typeface="Courier New" pitchFamily="49" charset="0"/>
              </a:rPr>
              <a:t>)</a:t>
            </a:r>
            <a:endParaRPr lang="en-US" sz="2200" b="1">
              <a:latin typeface="Courier New" pitchFamily="49" charset="0"/>
            </a:endParaRPr>
          </a:p>
          <a:p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</a:rPr>
              <a:t>min_score =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</a:rPr>
              <a:t>1000</a:t>
            </a:r>
            <a:endParaRPr lang="en-US" sz="2200" b="1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2200" b="1">
                <a:latin typeface="Courier New" pitchFamily="49" charset="0"/>
              </a:rPr>
              <a:t>for line in infile:</a:t>
            </a:r>
          </a:p>
          <a:p>
            <a:r>
              <a:rPr lang="en-US" sz="2200" b="1" smtClean="0">
                <a:latin typeface="Courier New" pitchFamily="49" charset="0"/>
              </a:rPr>
              <a:t>    </a:t>
            </a:r>
            <a:r>
              <a:rPr lang="en-US" sz="2200" b="1">
                <a:latin typeface="Courier New" pitchFamily="49" charset="0"/>
              </a:rPr>
              <a:t>score = float(</a:t>
            </a:r>
            <a:r>
              <a:rPr lang="en-US" sz="2200" b="1">
                <a:solidFill>
                  <a:srgbClr val="0070C0"/>
                </a:solidFill>
                <a:latin typeface="Courier New" pitchFamily="49" charset="0"/>
              </a:rPr>
              <a:t>line[10:]</a:t>
            </a:r>
            <a:r>
              <a:rPr lang="en-US" sz="2200" b="1">
                <a:latin typeface="Courier New" pitchFamily="49" charset="0"/>
              </a:rPr>
              <a:t>)</a:t>
            </a:r>
            <a:endParaRPr lang="en-US" sz="2200" b="1" smtClean="0">
              <a:latin typeface="Courier New" pitchFamily="49" charset="0"/>
            </a:endParaRPr>
          </a:p>
          <a:p>
            <a:r>
              <a:rPr lang="en-US" sz="2200" b="1">
                <a:latin typeface="Courier New" pitchFamily="49" charset="0"/>
              </a:rPr>
              <a:t> </a:t>
            </a:r>
            <a:r>
              <a:rPr lang="en-US" sz="2200" b="1" smtClean="0">
                <a:latin typeface="Courier New" pitchFamily="49" charset="0"/>
              </a:rPr>
              <a:t>  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</a:rPr>
              <a:t>if score &lt; min_score:</a:t>
            </a: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</a:rPr>
              <a:t>       min_score = score</a:t>
            </a:r>
            <a:endParaRPr lang="en-US" sz="2200" b="1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2200" b="1">
                <a:latin typeface="Courier New" pitchFamily="49" charset="0"/>
              </a:rPr>
              <a:t>infile.close()</a:t>
            </a:r>
          </a:p>
          <a:p>
            <a:r>
              <a:rPr lang="en-US" sz="2200" b="1">
                <a:latin typeface="Courier New" pitchFamily="49" charset="0"/>
              </a:rPr>
              <a:t>print</a:t>
            </a:r>
            <a:r>
              <a:rPr lang="en-US" sz="2200" b="1" smtClean="0">
                <a:latin typeface="Courier New" pitchFamily="49" charset="0"/>
              </a:rPr>
              <a:t>("Min </a:t>
            </a:r>
            <a:r>
              <a:rPr lang="en-US" sz="2200" b="1">
                <a:latin typeface="Courier New" pitchFamily="49" charset="0"/>
              </a:rPr>
              <a:t>=",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</a:rPr>
              <a:t>min_score</a:t>
            </a:r>
            <a:r>
              <a:rPr lang="en-US" sz="2200" b="1" smtClean="0">
                <a:latin typeface="Courier New" pitchFamily="49" charset="0"/>
              </a:rPr>
              <a:t>)</a:t>
            </a:r>
            <a:endParaRPr lang="en-US" sz="2200" b="1">
              <a:latin typeface="Courier New" pitchFamily="49" charset="0"/>
            </a:endParaRP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6366184" y="1290334"/>
            <a:ext cx="2481770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5130120321	74.0</a:t>
            </a: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5130293921	85.5</a:t>
            </a: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5130294121	58.0</a:t>
            </a: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5130338421	</a:t>
            </a:r>
            <a:r>
              <a:rPr lang="en-US" sz="1800">
                <a:latin typeface="Tahoma" pitchFamily="34" charset="0"/>
                <a:cs typeface="Tahoma" pitchFamily="34" charset="0"/>
              </a:rPr>
              <a:t>9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0.2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  ...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66798" y="4595206"/>
            <a:ext cx="3901337" cy="46384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th-TH" sz="24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ลองเขียนเอง </a:t>
            </a: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: </a:t>
            </a:r>
            <a:r>
              <a:rPr lang="th-TH" sz="2400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หาค่ามากสุด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37174" y="3816925"/>
            <a:ext cx="4140220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			</a:t>
            </a:r>
            <a:r>
              <a:rPr lang="en-US" sz="18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min_score</a:t>
            </a: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	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		    </a:t>
            </a:r>
            <a:r>
              <a:rPr lang="en-US" sz="18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1000</a:t>
            </a:r>
            <a:endParaRPr lang="en-US" sz="180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5130120321</a:t>
            </a:r>
            <a:r>
              <a:rPr lang="en-US" sz="1800">
                <a:latin typeface="Tahoma" pitchFamily="34" charset="0"/>
                <a:cs typeface="Tahoma" pitchFamily="34" charset="0"/>
              </a:rPr>
              <a:t>	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74.0 	    </a:t>
            </a:r>
            <a:r>
              <a:rPr lang="en-US" sz="18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74.0</a:t>
            </a:r>
            <a:endParaRPr lang="en-US" sz="1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5130293921	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85.5	    </a:t>
            </a:r>
            <a:r>
              <a:rPr lang="en-US" sz="18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74.0</a:t>
            </a:r>
            <a:endParaRPr lang="en-US" sz="1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5130294121	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58.0 	    </a:t>
            </a:r>
            <a:r>
              <a:rPr lang="en-US" sz="18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58.0</a:t>
            </a:r>
            <a:endParaRPr lang="en-US" sz="1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5130338421	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90.2	    </a:t>
            </a:r>
            <a:r>
              <a:rPr lang="en-US" sz="18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58.0</a:t>
            </a:r>
            <a:endParaRPr lang="en-US" sz="1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800">
                <a:latin typeface="Tahoma" pitchFamily="34" charset="0"/>
                <a:cs typeface="Tahoma" pitchFamily="34" charset="0"/>
              </a:rPr>
              <a:t>  ...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71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6" grpId="0" animBg="1"/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เรื่องต้องรู้ </a:t>
            </a:r>
            <a:r>
              <a:rPr lang="en-US" smtClean="0"/>
              <a:t>: escape characters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890648"/>
            <a:ext cx="4371975" cy="499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2" y="890648"/>
            <a:ext cx="4352925" cy="501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05" y="3797133"/>
            <a:ext cx="3133725" cy="26289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 bwMode="auto">
          <a:xfrm>
            <a:off x="6147589" y="2931965"/>
            <a:ext cx="2174045" cy="466108"/>
          </a:xfrm>
          <a:prstGeom prst="wedgeRoundRectCallout">
            <a:avLst>
              <a:gd name="adj1" fmla="val -65457"/>
              <a:gd name="adj2" fmla="val -5738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ทำไมบรรทัดห่าง ๆ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478505" y="1624263"/>
            <a:ext cx="370564" cy="2093495"/>
          </a:xfrm>
          <a:custGeom>
            <a:avLst/>
            <a:gdLst>
              <a:gd name="connsiteX0" fmla="*/ 0 w 370564"/>
              <a:gd name="connsiteY0" fmla="*/ 0 h 2093495"/>
              <a:gd name="connsiteX1" fmla="*/ 336884 w 370564"/>
              <a:gd name="connsiteY1" fmla="*/ 637674 h 2093495"/>
              <a:gd name="connsiteX2" fmla="*/ 336884 w 370564"/>
              <a:gd name="connsiteY2" fmla="*/ 1443790 h 2093495"/>
              <a:gd name="connsiteX3" fmla="*/ 144379 w 370564"/>
              <a:gd name="connsiteY3" fmla="*/ 2093495 h 209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4" h="2093495">
                <a:moveTo>
                  <a:pt x="0" y="0"/>
                </a:moveTo>
                <a:cubicBezTo>
                  <a:pt x="140368" y="198521"/>
                  <a:pt x="280737" y="397042"/>
                  <a:pt x="336884" y="637674"/>
                </a:cubicBezTo>
                <a:cubicBezTo>
                  <a:pt x="393031" y="878306"/>
                  <a:pt x="368968" y="1201153"/>
                  <a:pt x="336884" y="1443790"/>
                </a:cubicBezTo>
                <a:cubicBezTo>
                  <a:pt x="304800" y="1686427"/>
                  <a:pt x="224589" y="1889961"/>
                  <a:pt x="144379" y="2093495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177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รหัสขึ้นบรรทัดใหม่ </a:t>
            </a:r>
            <a:r>
              <a:rPr lang="en-US" smtClean="0"/>
              <a:t>: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\n"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44500" y="961974"/>
            <a:ext cx="3799096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sz="1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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en-US" sz="1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</a:t>
            </a:r>
          </a:p>
          <a:p>
            <a:pPr>
              <a:defRPr/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123456</a:t>
            </a:r>
            <a:r>
              <a:rPr lang="en-US" sz="1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</a:t>
            </a:r>
          </a:p>
          <a:p>
            <a:pPr>
              <a:defRPr/>
            </a:pP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1234567</a:t>
            </a:r>
            <a:r>
              <a:rPr lang="en-US" sz="1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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6215" y="3572957"/>
            <a:ext cx="7314761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000" dirty="0">
                <a:latin typeface="Courier New" panose="02070309020205020404" pitchFamily="49" charset="0"/>
                <a:cs typeface="Tahoma" panose="020B0604030504040204" pitchFamily="34" charset="0"/>
              </a:rPr>
              <a:t>ที่ปลายบรรทัด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มีรหัส</a:t>
            </a:r>
            <a:r>
              <a:rPr lang="th-TH" sz="2000" dirty="0">
                <a:latin typeface="Courier New" panose="02070309020205020404" pitchFamily="49" charset="0"/>
                <a:cs typeface="Tahoma" panose="020B0604030504040204" pitchFamily="34" charset="0"/>
              </a:rPr>
              <a:t>ขึ้นบรรทัด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ใหม่คือ สตริง </a:t>
            </a:r>
            <a:r>
              <a:rPr lang="en-US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"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\n</a:t>
            </a:r>
            <a:r>
              <a:rPr lang="en-US" sz="2000" dirty="0">
                <a:latin typeface="Courier New" panose="02070309020205020404" pitchFamily="49" charset="0"/>
                <a:cs typeface="Tahoma" panose="020B0604030504040204" pitchFamily="34" charset="0"/>
              </a:rPr>
              <a:t>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บรรทัด</a:t>
            </a:r>
            <a:r>
              <a:rPr lang="en-US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1234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ในแฟ้ม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ภายในเก็บสตริง</a:t>
            </a:r>
            <a:r>
              <a:rPr lang="en-US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1234\n"</a:t>
            </a:r>
            <a:r>
              <a:rPr lang="th-TH" sz="2000" b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/>
            </a:r>
            <a:br>
              <a:rPr lang="th-TH" sz="2000" b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</a:br>
            <a:r>
              <a:rPr lang="en-US" sz="2000" b="1" smtClean="0">
                <a:latin typeface="Courier New" panose="02070309020205020404" pitchFamily="49" charset="0"/>
                <a:cs typeface="Tahoma" panose="020B0604030504040204" pitchFamily="34" charset="0"/>
              </a:rPr>
              <a:t>infile 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= open("data.txt")</a:t>
            </a:r>
            <a:b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line = </a:t>
            </a:r>
            <a:r>
              <a:rPr lang="en-US" sz="2000" b="1" dirty="0" err="1" smtClean="0">
                <a:latin typeface="Courier New" panose="02070309020205020404" pitchFamily="49" charset="0"/>
                <a:cs typeface="Tahoma" panose="020B0604030504040204" pitchFamily="34" charset="0"/>
              </a:rPr>
              <a:t>infile.readline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()</a:t>
            </a:r>
            <a:b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</a:br>
            <a:r>
              <a:rPr lang="th-TH" sz="2000" dirty="0">
                <a:latin typeface="Courier New" panose="02070309020205020404" pitchFamily="49" charset="0"/>
                <a:cs typeface="Tahoma" panose="020B0604030504040204" pitchFamily="34" charset="0"/>
              </a:rPr>
              <a:t>จะได้ 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line 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เก็บ</a:t>
            </a:r>
            <a:r>
              <a:rPr lang="th-TH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"1234\n"</a:t>
            </a:r>
            <a:endParaRPr lang="en-US" sz="2000" b="1" dirty="0" smtClean="0">
              <a:latin typeface="Courier New" panose="02070309020205020404" pitchFamily="49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Courier New" panose="02070309020205020404" pitchFamily="49" charset="0"/>
                <a:cs typeface="Tahoma" panose="020B0604030504040204" pitchFamily="34" charset="0"/>
              </a:rPr>
              <a:t>len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(line) 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มีค่า </a:t>
            </a:r>
            <a:r>
              <a:rPr lang="th-TH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print(line) 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จึงมีการขึ้นบรรทัดใหม่</a:t>
            </a:r>
            <a:r>
              <a:rPr lang="th-TH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2 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ครั้ง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หนึ่งครั้งจาก</a:t>
            </a:r>
            <a:r>
              <a:rPr lang="th-TH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"\n" 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ใน</a:t>
            </a:r>
            <a:r>
              <a:rPr lang="th-TH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อีกหนึ่งครั้งจาก</a:t>
            </a:r>
            <a:r>
              <a:rPr lang="th-TH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print 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เอง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smtClean="0">
                <a:latin typeface="Courier New" panose="02070309020205020404" pitchFamily="49" charset="0"/>
                <a:cs typeface="Tahoma" panose="020B0604030504040204" pitchFamily="34" charset="0"/>
              </a:rPr>
              <a:t>line </a:t>
            </a:r>
            <a:r>
              <a:rPr lang="en-US" sz="18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= </a:t>
            </a:r>
            <a:r>
              <a:rPr lang="en-US" sz="1800" b="1" dirty="0" err="1" smtClean="0">
                <a:latin typeface="Courier New" panose="02070309020205020404" pitchFamily="49" charset="0"/>
                <a:cs typeface="Tahoma" panose="020B0604030504040204" pitchFamily="34" charset="0"/>
              </a:rPr>
              <a:t>infile.readline</a:t>
            </a:r>
            <a:r>
              <a:rPr lang="en-US" sz="18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()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.</a:t>
            </a:r>
            <a:r>
              <a:rPr lang="en-US" sz="1800" b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strip</a:t>
            </a:r>
            <a:r>
              <a:rPr lang="en-US" sz="1800" b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()</a:t>
            </a:r>
            <a:r>
              <a:rPr lang="th-TH" sz="1800" b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</a:t>
            </a:r>
            <a:r>
              <a:rPr lang="th-TH" sz="2000" smtClean="0">
                <a:latin typeface="Courier New" panose="02070309020205020404" pitchFamily="49" charset="0"/>
                <a:cs typeface="Tahoma" panose="020B0604030504040204" pitchFamily="34" charset="0"/>
              </a:rPr>
              <a:t>ตัด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\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n</a:t>
            </a:r>
            <a:r>
              <a:rPr lang="en-US" sz="200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000" smtClean="0">
                <a:latin typeface="Courier New" panose="02070309020205020404" pitchFamily="49" charset="0"/>
                <a:cs typeface="Tahoma" panose="020B0604030504040204" pitchFamily="34" charset="0"/>
              </a:rPr>
              <a:t>ทิ้ง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52" y="814674"/>
            <a:ext cx="3133725" cy="262890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 bwMode="auto">
          <a:xfrm>
            <a:off x="5299664" y="2502871"/>
            <a:ext cx="3699952" cy="729518"/>
          </a:xfrm>
          <a:prstGeom prst="wedgeRoundRectCallout">
            <a:avLst>
              <a:gd name="adj1" fmla="val 1206"/>
              <a:gd name="adj2" fmla="val 8609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ไม่ได้เก็บ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\n </a:t>
            </a:r>
            <a:r>
              <a:rPr lang="th-TH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แทนรหัส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พิเศษ</a:t>
            </a:r>
            <a:r>
              <a:rPr lang="th-TH" sz="20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ขึ้นบรรทัดใหม่</a:t>
            </a:r>
            <a:endParaRPr lang="th-TH" sz="20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4716379" y="2129124"/>
            <a:ext cx="276726" cy="1465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" name="Rounded Rectangular Callout 7"/>
          <p:cNvSpPr/>
          <p:nvPr/>
        </p:nvSpPr>
        <p:spPr bwMode="auto">
          <a:xfrm>
            <a:off x="5299664" y="1103452"/>
            <a:ext cx="1837406" cy="744799"/>
          </a:xfrm>
          <a:prstGeom prst="wedgeRoundRectCallout">
            <a:avLst>
              <a:gd name="adj1" fmla="val -71274"/>
              <a:gd name="adj2" fmla="val -636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ที่ปลายบรรทัดเก็บรหัสพิเศษ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รหัสพิเศษ </a:t>
            </a:r>
            <a:r>
              <a:rPr lang="en-US" smtClean="0"/>
              <a:t>Escape Characters</a:t>
            </a:r>
            <a:r>
              <a:rPr lang="th-TH" smtClean="0"/>
              <a:t> มีมากมาย</a:t>
            </a:r>
            <a:endParaRPr lang="th-TH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5813" y="1122363"/>
            <a:ext cx="5945187" cy="2209800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sz="2400" b="1">
                <a:latin typeface="Courier New" pitchFamily="49" charset="0"/>
              </a:rPr>
              <a:t>\n</a:t>
            </a:r>
            <a:r>
              <a:rPr lang="en-US" sz="2400"/>
              <a:t>	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th-TH" sz="2400"/>
              <a:t>	 </a:t>
            </a:r>
            <a:r>
              <a:rPr lang="en-US" sz="2400" b="1">
                <a:latin typeface="Courier New" pitchFamily="49" charset="0"/>
              </a:rPr>
              <a:t>new line</a:t>
            </a:r>
            <a:endParaRPr lang="th-TH" sz="240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\\</a:t>
            </a:r>
            <a:r>
              <a:rPr lang="en-US"/>
              <a:t>	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th-TH" smtClean="0"/>
              <a:t>	</a:t>
            </a:r>
            <a:r>
              <a:rPr lang="en-US" smtClean="0"/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\t</a:t>
            </a:r>
            <a:r>
              <a:rPr lang="en-US"/>
              <a:t>	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th-TH" smtClean="0"/>
              <a:t>	 </a:t>
            </a:r>
            <a:r>
              <a:rPr lang="en-US" sz="2400" b="1" smtClean="0">
                <a:latin typeface="Courier New" pitchFamily="49" charset="0"/>
              </a:rPr>
              <a:t>tab</a:t>
            </a:r>
            <a:endParaRPr lang="th-TH" sz="2400" b="1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400" b="1" smtClean="0">
                <a:latin typeface="Courier New" pitchFamily="49" charset="0"/>
              </a:rPr>
              <a:t>\"</a:t>
            </a:r>
            <a:r>
              <a:rPr lang="en-US" sz="2400"/>
              <a:t>	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th-TH" sz="2400"/>
              <a:t>	</a:t>
            </a:r>
            <a:r>
              <a:rPr lang="en-US" sz="2400"/>
              <a:t> </a:t>
            </a:r>
            <a:r>
              <a:rPr lang="en-US" sz="2400" b="1">
                <a:latin typeface="Courier New" pitchFamily="49" charset="0"/>
              </a:rPr>
              <a:t>"</a:t>
            </a:r>
            <a:endParaRPr 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. . .</a:t>
            </a:r>
            <a:r>
              <a:rPr lang="en-US" sz="2400" smtClean="0">
                <a:latin typeface="Courier New" pitchFamily="49" charset="0"/>
              </a:rPr>
              <a:t> </a:t>
            </a:r>
            <a:endParaRPr lang="th-TH" sz="2400" smtClean="0">
              <a:latin typeface="Courier New" pitchFamily="49" charset="0"/>
            </a:endParaRP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1370019" y="3370514"/>
            <a:ext cx="6524875" cy="8302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th-TH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th-TH" sz="240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แฟ้ม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\"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data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\"</a:t>
            </a:r>
            <a:r>
              <a:rPr lang="th-TH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อยู่ที่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c:\\data</a:t>
            </a:r>
            <a:r>
              <a:rPr lang="th-TH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th-TH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print</a:t>
            </a:r>
            <a:r>
              <a:rPr lang="th-TH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th-TH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3251200" y="4827588"/>
            <a:ext cx="3022600" cy="1014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th-TH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แฟ้ม "</a:t>
            </a:r>
            <a:r>
              <a:rPr lang="en-US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data</a:t>
            </a:r>
            <a:r>
              <a:rPr lang="th-TH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" อยู่ที่</a:t>
            </a:r>
          </a:p>
          <a:p>
            <a:r>
              <a:rPr lang="en-US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c:\data</a:t>
            </a:r>
            <a:endParaRPr lang="th-TH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 animBg="1"/>
      <p:bldP spid="3983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Topics </a:t>
            </a:r>
            <a:endParaRPr lang="th-TH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08049"/>
            <a:ext cx="7920037" cy="5718381"/>
          </a:xfrm>
        </p:spPr>
        <p:txBody>
          <a:bodyPr/>
          <a:lstStyle/>
          <a:p>
            <a:r>
              <a:rPr lang="th-TH" smtClean="0"/>
              <a:t>บริการพื้นฐานของสตริง</a:t>
            </a:r>
          </a:p>
          <a:p>
            <a:pPr lvl="1"/>
            <a:r>
              <a:rPr lang="en-US" smtClean="0"/>
              <a:t>len, lower, upper, strip, find, [ ], in</a:t>
            </a:r>
            <a:endParaRPr lang="th-TH" smtClean="0"/>
          </a:p>
          <a:p>
            <a:r>
              <a:rPr lang="en-US" smtClean="0"/>
              <a:t>Method chaining</a:t>
            </a:r>
          </a:p>
          <a:p>
            <a:pPr lvl="1"/>
            <a:r>
              <a:rPr lang="en-US" smtClean="0"/>
              <a:t>input().strip().upper()</a:t>
            </a:r>
          </a:p>
          <a:p>
            <a:r>
              <a:rPr lang="th-TH" smtClean="0"/>
              <a:t>การอ่านสตริงจากแฟ้มข้อความ</a:t>
            </a:r>
            <a:endParaRPr lang="en-US" smtClean="0"/>
          </a:p>
          <a:p>
            <a:pPr lvl="1"/>
            <a:r>
              <a:rPr lang="en-US" smtClean="0"/>
              <a:t>open, readline, for line in file, close</a:t>
            </a:r>
            <a:endParaRPr lang="th-TH" smtClean="0"/>
          </a:p>
          <a:p>
            <a:r>
              <a:rPr lang="th-TH" smtClean="0"/>
              <a:t>รหัสพิเศษ </a:t>
            </a:r>
            <a:r>
              <a:rPr lang="en-US" smtClean="0"/>
              <a:t>escape characters</a:t>
            </a:r>
          </a:p>
          <a:p>
            <a:pPr lvl="1"/>
            <a:r>
              <a:rPr lang="en-US" smtClean="0"/>
              <a:t>\n   \\   \t</a:t>
            </a:r>
            <a:endParaRPr lang="th-TH" smtClean="0"/>
          </a:p>
          <a:p>
            <a:r>
              <a:rPr lang="th-TH" smtClean="0"/>
              <a:t>การเขียนสตริงลงในแฟ้มข้อความ</a:t>
            </a:r>
            <a:endParaRPr lang="en-US" smtClean="0"/>
          </a:p>
          <a:p>
            <a:pPr lvl="1"/>
            <a:r>
              <a:rPr lang="en-US" smtClean="0"/>
              <a:t>open(..., "w"), write, close</a:t>
            </a:r>
            <a:endParaRPr lang="th-TH" smtClean="0"/>
          </a:p>
          <a:p>
            <a:r>
              <a:rPr lang="th-TH" smtClean="0"/>
              <a:t>การอ่านสตริงจากเว็บ</a:t>
            </a:r>
            <a:endParaRPr lang="en-US" smtClean="0"/>
          </a:p>
          <a:p>
            <a:pPr lvl="1"/>
            <a:r>
              <a:rPr lang="en-US" smtClean="0"/>
              <a:t>urlopen, decode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การเขียนสตริงลงแฟ้มข้อความ </a:t>
            </a:r>
            <a:r>
              <a:rPr lang="en-US" smtClean="0"/>
              <a:t>(</a:t>
            </a:r>
            <a:r>
              <a:rPr lang="th-TH" smtClean="0"/>
              <a:t>เปิด </a:t>
            </a:r>
            <a:r>
              <a:rPr lang="en-US" smtClean="0"/>
              <a:t>– </a:t>
            </a:r>
            <a:r>
              <a:rPr lang="th-TH" smtClean="0"/>
              <a:t>เขียนๆๆ </a:t>
            </a:r>
            <a:r>
              <a:rPr lang="en-US" smtClean="0"/>
              <a:t>– </a:t>
            </a:r>
            <a:r>
              <a:rPr lang="th-TH" smtClean="0"/>
              <a:t>ปิด)</a:t>
            </a:r>
            <a:endParaRPr lang="th-TH"/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1206532" y="896944"/>
            <a:ext cx="6727757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outfile =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("c:/temp/data.txt",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2000" b="1" smtClean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outfile.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write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("12345")</a:t>
            </a: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outfile.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write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("ABC")</a:t>
            </a:r>
          </a:p>
          <a:p>
            <a:pPr>
              <a:spcBef>
                <a:spcPts val="0"/>
              </a:spcBef>
            </a:pPr>
            <a:endParaRPr lang="en-US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outfile.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close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()</a:t>
            </a:r>
            <a:endParaRPr lang="en-US" sz="20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570410" y="2259928"/>
            <a:ext cx="3086345" cy="793033"/>
          </a:xfrm>
          <a:prstGeom prst="wedgeRoundRectCallout">
            <a:avLst>
              <a:gd name="adj1" fmla="val -62859"/>
              <a:gd name="adj2" fmla="val -5425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คำเตือน 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write 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หนึ่งครั้งไม่ใช่หนึ่งบรรทัด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06532" y="3445358"/>
            <a:ext cx="6727757" cy="19411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outfile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= open("c:/temp/data.txt",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outfile.write("12345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\n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")</a:t>
            </a:r>
            <a:endParaRPr lang="en-US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outfile.write</a:t>
            </a:r>
            <a:r>
              <a:rPr lang="en-US" sz="2000" b="1">
                <a:latin typeface="Courier New" pitchFamily="49" charset="0"/>
                <a:cs typeface="Tahoma" pitchFamily="34" charset="0"/>
              </a:rPr>
              <a:t>("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ABC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\n</a:t>
            </a:r>
            <a:r>
              <a:rPr lang="en-US" sz="2000" b="1" smtClean="0">
                <a:latin typeface="Courier New" pitchFamily="49" charset="0"/>
                <a:cs typeface="Tahoma" pitchFamily="34" charset="0"/>
              </a:rPr>
              <a:t>")</a:t>
            </a:r>
            <a:endParaRPr lang="en-US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en-US" sz="2000" b="1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smtClean="0">
                <a:latin typeface="Courier New" pitchFamily="49" charset="0"/>
                <a:cs typeface="Tahoma" pitchFamily="34" charset="0"/>
              </a:rPr>
              <a:t>outfile.close</a:t>
            </a:r>
            <a:r>
              <a:rPr lang="en-US" sz="2000" b="1">
                <a:latin typeface="Courier New" pitchFamily="49" charset="0"/>
                <a:cs typeface="Tahoma" pitchFamily="34" charset="0"/>
              </a:rPr>
              <a:t>()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350291" y="4415944"/>
            <a:ext cx="3384635" cy="793729"/>
          </a:xfrm>
          <a:prstGeom prst="wedgeRoundRectCallout">
            <a:avLst>
              <a:gd name="adj1" fmla="val -61126"/>
              <a:gd name="adj2" fmla="val -4581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ต้องการขึ้นบรรทัดใหม่</a:t>
            </a: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ต้องใส่รหัสขึ้นบรรทัดใหม่เอง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86680" y="1277933"/>
            <a:ext cx="2157320" cy="496701"/>
          </a:xfrm>
          <a:prstGeom prst="wedgeRoundRectCallout">
            <a:avLst>
              <a:gd name="adj1" fmla="val -58083"/>
              <a:gd name="adj2" fmla="val -5425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เปิดแฟ้มเพื่อ </a:t>
            </a:r>
            <a:r>
              <a:rPr lang="th-TH" sz="20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เขียน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8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 </a:t>
            </a:r>
            <a:r>
              <a:rPr lang="en-US" smtClean="0"/>
              <a:t>: </a:t>
            </a:r>
            <a:r>
              <a:rPr lang="th-TH" smtClean="0"/>
              <a:t>การ </a:t>
            </a:r>
            <a:r>
              <a:rPr lang="en-US" smtClean="0"/>
              <a:t>copy </a:t>
            </a:r>
            <a:r>
              <a:rPr lang="th-TH" smtClean="0"/>
              <a:t>แฟ้มข้อความ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25776" y="935763"/>
            <a:ext cx="8289272" cy="3971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src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=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input("Enter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source file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name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:")</a:t>
            </a:r>
          </a:p>
          <a:p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dest = input("Enter destination file name :")</a:t>
            </a:r>
            <a:endParaRPr lang="en-US" sz="24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err="1">
                <a:latin typeface="Courier New" pitchFamily="49" charset="0"/>
                <a:cs typeface="Microsoft Sans Serif" pitchFamily="34" charset="0"/>
              </a:rPr>
              <a:t>infile</a:t>
            </a:r>
            <a:r>
              <a:rPr lang="en-US" sz="2400" b="1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open(src, </a:t>
            </a: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 "</a:t>
            </a: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r")</a:t>
            </a:r>
          </a:p>
          <a:p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outfile = open(dest, "w</a:t>
            </a: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")</a:t>
            </a:r>
          </a:p>
          <a:p>
            <a:endParaRPr lang="en-US" sz="2400" b="1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>
                <a:latin typeface="Courier New" pitchFamily="49" charset="0"/>
                <a:cs typeface="Microsoft Sans Serif" pitchFamily="34" charset="0"/>
              </a:rPr>
              <a:t>for line in </a:t>
            </a: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infile:</a:t>
            </a:r>
            <a:endParaRPr lang="en-US" sz="2400" b="1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    outfile.write(line</a:t>
            </a:r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endParaRPr lang="en-US" sz="2400" b="1" smtClean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infile.close()</a:t>
            </a:r>
          </a:p>
          <a:p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outfile.close()</a:t>
            </a:r>
          </a:p>
          <a:p>
            <a:endParaRPr lang="en-US" sz="2400" b="1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9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 </a:t>
            </a:r>
            <a:r>
              <a:rPr lang="en-US" smtClean="0"/>
              <a:t>: </a:t>
            </a:r>
            <a:r>
              <a:rPr lang="th-TH" smtClean="0"/>
              <a:t>เข้ารหัส </a:t>
            </a:r>
            <a:r>
              <a:rPr lang="en-US" smtClean="0"/>
              <a:t>rot</a:t>
            </a:r>
            <a:r>
              <a:rPr lang="en-US"/>
              <a:t>-</a:t>
            </a:r>
            <a:r>
              <a:rPr lang="en-US" smtClean="0"/>
              <a:t>13 </a:t>
            </a:r>
            <a:r>
              <a:rPr lang="th-TH" smtClean="0"/>
              <a:t>แฟ้มข้อมูล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3064" y="875605"/>
            <a:ext cx="8434696" cy="5323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filename = input("Enter file name :")</a:t>
            </a:r>
          </a:p>
          <a:p>
            <a:r>
              <a:rPr lang="en-US" sz="2000" b="1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infile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open(filename, "r")</a:t>
            </a:r>
          </a:p>
          <a:p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outfile = open(filename + ".rot13", "w")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for line in </a:t>
            </a:r>
            <a:r>
              <a:rPr lang="en-US" sz="2000" b="1" err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infile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upper = "ABCDEFGHIJKLMNOPQRSTUVWXYZ"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lower =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upper.lower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()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rot13 = ""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for c in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line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if c in upper: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rot13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+= upper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[(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upper.find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(c)+13) % 26]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elif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c in lower: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rot13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+= lower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[(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lower.find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(c)+13) % 26]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else: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rot13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+= c</a:t>
            </a:r>
            <a:endParaRPr lang="en-US" sz="20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  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outfile.write(rot13)</a:t>
            </a:r>
          </a:p>
          <a:p>
            <a:r>
              <a:rPr lang="en-US" sz="2000" b="1" err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infile.close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()</a:t>
            </a:r>
          </a:p>
          <a:p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outfile.close()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ลองเขียนดู </a:t>
            </a:r>
            <a:r>
              <a:rPr lang="en-US" smtClean="0"/>
              <a:t>: </a:t>
            </a:r>
            <a:r>
              <a:rPr lang="th-TH" smtClean="0"/>
              <a:t>ลบบรรทัดว่างออก</a:t>
            </a: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40380" y="822948"/>
            <a:ext cx="1793469" cy="17183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123456</a:t>
            </a:r>
          </a:p>
          <a:p>
            <a:endParaRPr lang="en-US" sz="1800" b="1" smtClean="0">
              <a:solidFill>
                <a:srgbClr val="0070C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en-US" sz="1800" b="1">
              <a:solidFill>
                <a:srgbClr val="0070C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1122334</a:t>
            </a:r>
          </a:p>
          <a:p>
            <a:endParaRPr lang="en-US" sz="1800" b="1" smtClean="0">
              <a:solidFill>
                <a:srgbClr val="0070C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1111</a:t>
            </a:r>
            <a:endParaRPr lang="en-US" sz="1800" b="1">
              <a:solidFill>
                <a:srgbClr val="0070C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41721" y="822949"/>
            <a:ext cx="1793469" cy="851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123456</a:t>
            </a:r>
            <a:endParaRPr lang="en-US" sz="1800" b="1">
              <a:solidFill>
                <a:srgbClr val="0070C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1122334</a:t>
            </a:r>
          </a:p>
          <a:p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1111</a:t>
            </a:r>
            <a:endParaRPr lang="en-US" sz="1800" b="1">
              <a:solidFill>
                <a:srgbClr val="0070C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en-US" sz="1800" b="1" smtClean="0">
              <a:solidFill>
                <a:srgbClr val="0070C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889625" y="1796512"/>
            <a:ext cx="3734332" cy="744808"/>
          </a:xfrm>
          <a:prstGeom prst="wedgeRoundRectCallout">
            <a:avLst>
              <a:gd name="adj1" fmla="val -61126"/>
              <a:gd name="adj2" fmla="val -4581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บรรทัดว่างคือบรรทัดที่ 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strip 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</a:t>
            </a:r>
            <a:endParaRPr lang="en-US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มีค่าเป็นสตริงความยาว </a:t>
            </a: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 ""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001837" y="977228"/>
            <a:ext cx="771896" cy="60564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2101" y="2624219"/>
            <a:ext cx="7431368" cy="42337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filename = input("Enter file name :")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infile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open(filename, "r")</a:t>
            </a:r>
            <a:endParaRPr lang="en-US" sz="20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outfile = open(filename + </a:t>
            </a: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".noblank",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"w")</a:t>
            </a:r>
            <a:endParaRPr lang="th-TH" sz="2000" b="1" smtClean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0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000" b="1" smtClean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en-US" sz="2000" b="1" smtClean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0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000" b="1" smtClean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0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000" b="1" smtClean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0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000" b="1" smtClean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0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000" b="1" smtClean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en-US" sz="2000" b="1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การอ่านสตริงจากเว็บ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5" y="763588"/>
            <a:ext cx="5543550" cy="6067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62" y="3797300"/>
            <a:ext cx="2495550" cy="23431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 bwMode="auto">
          <a:xfrm>
            <a:off x="566877" y="3285074"/>
            <a:ext cx="2356628" cy="512226"/>
          </a:xfrm>
          <a:prstGeom prst="wedgeRoundRectCallout">
            <a:avLst>
              <a:gd name="adj1" fmla="val 64022"/>
              <a:gd name="adj2" fmla="val 49728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mouse 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ปุ่มขวา</a:t>
            </a: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 Page Source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763587"/>
            <a:ext cx="9140830" cy="39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การอ่านสตริงจากเว็บ</a:t>
            </a: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3175" y="751556"/>
            <a:ext cx="6017609" cy="23007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import urllib.request</a:t>
            </a:r>
          </a:p>
          <a:p>
            <a:endParaRPr lang="en-US" sz="2000" b="1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url = "http://www.eng.chula.ac.th"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web = urllib.request.urlopen(</a:t>
            </a:r>
            <a:r>
              <a:rPr lang="en-US" sz="2000" b="1">
                <a:latin typeface="Courier New" pitchFamily="49" charset="0"/>
                <a:cs typeface="Microsoft Sans Serif" pitchFamily="34" charset="0"/>
              </a:rPr>
              <a:t>url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line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in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web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line =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line.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decode()</a:t>
            </a:r>
          </a:p>
          <a:p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print(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line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)</a:t>
            </a:r>
            <a:endParaRPr lang="en-US" sz="2000" b="1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5155" y="3052288"/>
            <a:ext cx="8628845" cy="36447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/>
          <a:lstStyle/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&lt;!DOCTYPE html PUBLIC "-//W3C//DTD XHTML 1.0 Transitional//EN" "http://www.w3.org/TR/xhtml1/DTD/xhtml1-transitional.dtd</a:t>
            </a:r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"&gt;</a:t>
            </a:r>
            <a:endParaRPr lang="en-US" sz="1800" b="1" smtClean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&lt;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html xmlns="http://www.w3.org/1999/xhtml" </a:t>
            </a:r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&gt;</a:t>
            </a:r>
            <a:endParaRPr lang="en-US" sz="1800" b="1" smtClean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&lt;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head</a:t>
            </a:r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&gt;</a:t>
            </a:r>
          </a:p>
          <a:p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...</a:t>
            </a:r>
            <a:endParaRPr lang="th-TH" sz="1800" b="1" smtClean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&lt;div class="eng2-front-news-item"&gt;</a:t>
            </a:r>
          </a:p>
          <a:p>
            <a:endParaRPr lang="en-US" sz="1800" b="1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&lt;span class="eng2-front-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news-title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"&gt;&lt;a href="node/2363"&gt;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"CUE" </a:t>
            </a:r>
            <a:r>
              <a:rPr lang="th-TH" sz="1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จดหมายข่าวรายเดือนคณะวิศวกรรมศาสตร์ จุฬาฯ ฉบับที่ 12</a:t>
            </a:r>
            <a:r>
              <a:rPr lang="th-TH" sz="1800" b="1">
                <a:latin typeface="Courier New" pitchFamily="49" charset="0"/>
                <a:cs typeface="Microsoft Sans Serif" pitchFamily="34" charset="0"/>
              </a:rPr>
              <a:t>&lt;/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a&gt;&lt;/span&gt;&lt;span class="eng2-front-news-date"&gt;(22-Jul-2015)&lt;/span&gt;</a:t>
            </a:r>
          </a:p>
          <a:p>
            <a:endParaRPr lang="en-US" sz="1800" b="1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&lt;/div&gt;</a:t>
            </a:r>
          </a:p>
          <a:p>
            <a:endParaRPr lang="en-US" sz="1800" b="1"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 </a:t>
            </a:r>
            <a:r>
              <a:rPr lang="en-US" smtClean="0"/>
              <a:t>: </a:t>
            </a:r>
            <a:r>
              <a:rPr lang="th-TH" smtClean="0"/>
              <a:t>การ</a:t>
            </a:r>
            <a:r>
              <a:rPr lang="th-TH"/>
              <a:t>สกัดหัวข้อข่าวเว็บคณะวิศวฯ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763587"/>
            <a:ext cx="9140830" cy="3952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9328"/>
          <a:stretch/>
        </p:blipFill>
        <p:spPr>
          <a:xfrm>
            <a:off x="481263" y="3131135"/>
            <a:ext cx="4460383" cy="345013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19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</a:t>
            </a:r>
            <a:r>
              <a:rPr lang="en-US"/>
              <a:t>: </a:t>
            </a:r>
            <a:r>
              <a:rPr lang="th-TH" smtClean="0"/>
              <a:t>การสกัดหัวข้อข่าวเว็บคณะวิศวฯ</a:t>
            </a: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3175" y="751555"/>
            <a:ext cx="7431368" cy="35196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000" b="1">
                <a:latin typeface="Courier New" pitchFamily="49" charset="0"/>
                <a:cs typeface="Microsoft Sans Serif" pitchFamily="34" charset="0"/>
              </a:rPr>
              <a:t>import urllib.request</a:t>
            </a:r>
          </a:p>
          <a:p>
            <a:endParaRPr lang="en-US" sz="2000" b="1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000" b="1">
                <a:latin typeface="Courier New" pitchFamily="49" charset="0"/>
                <a:cs typeface="Microsoft Sans Serif" pitchFamily="34" charset="0"/>
              </a:rPr>
              <a:t>url = "http://www.eng.chula.ac.th"</a:t>
            </a:r>
          </a:p>
          <a:p>
            <a:r>
              <a:rPr lang="en-US" sz="2000" b="1">
                <a:latin typeface="Courier New" pitchFamily="49" charset="0"/>
                <a:cs typeface="Microsoft Sans Serif" pitchFamily="34" charset="0"/>
              </a:rPr>
              <a:t>web = urllib.request.urlopen(url)</a:t>
            </a:r>
          </a:p>
          <a:p>
            <a:r>
              <a:rPr lang="en-US" sz="2000" b="1">
                <a:latin typeface="Courier New" pitchFamily="49" charset="0"/>
                <a:cs typeface="Microsoft Sans Serif" pitchFamily="34" charset="0"/>
              </a:rPr>
              <a:t>for line in web:</a:t>
            </a:r>
          </a:p>
          <a:p>
            <a:r>
              <a:rPr lang="en-US" sz="2000" b="1">
                <a:latin typeface="Courier New" pitchFamily="49" charset="0"/>
                <a:cs typeface="Microsoft Sans Serif" pitchFamily="34" charset="0"/>
              </a:rPr>
              <a:t>    line = line.decode()</a:t>
            </a:r>
          </a:p>
          <a:p>
            <a:r>
              <a:rPr lang="en-US" sz="2000" b="1">
                <a:latin typeface="Courier New" pitchFamily="49" charset="0"/>
                <a:cs typeface="Microsoft Sans Serif" pitchFamily="34" charset="0"/>
              </a:rPr>
              <a:t>    if 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news-title</a:t>
            </a:r>
            <a:r>
              <a:rPr lang="en-US" sz="2000" b="1">
                <a:latin typeface="Courier New" pitchFamily="49" charset="0"/>
                <a:cs typeface="Microsoft Sans Serif" pitchFamily="34" charset="0"/>
              </a:rPr>
              <a:t>" in line:</a:t>
            </a:r>
          </a:p>
          <a:p>
            <a:r>
              <a:rPr lang="en-US" sz="2000" b="1">
                <a:latin typeface="Courier New" pitchFamily="49" charset="0"/>
                <a:cs typeface="Microsoft Sans Serif" pitchFamily="34" charset="0"/>
              </a:rPr>
              <a:t>        k = line.find("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&lt;a href</a:t>
            </a:r>
            <a:r>
              <a:rPr lang="en-US" sz="2000" b="1">
                <a:latin typeface="Courier New" pitchFamily="49" charset="0"/>
                <a:cs typeface="Microsoft Sans Serif" pitchFamily="34" charset="0"/>
              </a:rPr>
              <a:t>")</a:t>
            </a:r>
          </a:p>
          <a:p>
            <a:r>
              <a:rPr lang="en-US" sz="2000" b="1">
                <a:latin typeface="Courier New" pitchFamily="49" charset="0"/>
                <a:cs typeface="Microsoft Sans Serif" pitchFamily="34" charset="0"/>
              </a:rPr>
              <a:t>        k = line.find("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&gt;</a:t>
            </a:r>
            <a:r>
              <a:rPr lang="en-US" sz="2000" b="1">
                <a:latin typeface="Courier New" pitchFamily="49" charset="0"/>
                <a:cs typeface="Microsoft Sans Serif" pitchFamily="34" charset="0"/>
              </a:rPr>
              <a:t>", k)</a:t>
            </a:r>
          </a:p>
          <a:p>
            <a:r>
              <a:rPr lang="en-US" sz="2000" b="1">
                <a:latin typeface="Courier New" pitchFamily="49" charset="0"/>
                <a:cs typeface="Microsoft Sans Serif" pitchFamily="34" charset="0"/>
              </a:rPr>
              <a:t>        j = line.find("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&lt;/a&gt;</a:t>
            </a:r>
            <a:r>
              <a:rPr lang="en-US" sz="2000" b="1">
                <a:latin typeface="Courier New" pitchFamily="49" charset="0"/>
                <a:cs typeface="Microsoft Sans Serif" pitchFamily="34" charset="0"/>
              </a:rPr>
              <a:t>",k)</a:t>
            </a:r>
          </a:p>
          <a:p>
            <a:r>
              <a:rPr lang="en-US" sz="2000" b="1">
                <a:latin typeface="Courier New" pitchFamily="49" charset="0"/>
                <a:cs typeface="Microsoft Sans Serif" pitchFamily="34" charset="0"/>
              </a:rPr>
              <a:t>        print(line[k+1:j])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7255" y="4439654"/>
            <a:ext cx="8686314" cy="17750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/>
          <a:lstStyle/>
          <a:p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...</a:t>
            </a:r>
            <a:endParaRPr lang="en-US" sz="1800" b="1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&lt;span class="eng2-front-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news-title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"&gt;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&lt;a href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="node/2363"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&gt;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"CUE" </a:t>
            </a:r>
            <a:r>
              <a:rPr lang="th-TH" sz="18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จดหมายข่าวรายเดือนคณะวิศวกรรมศาสตร์ จุฬาฯ ฉบับที่ 12</a:t>
            </a:r>
            <a:r>
              <a:rPr lang="th-TH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&lt;/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a&gt;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&lt;/span&gt;&lt;span class="eng2-front-news-date"&gt;(22-Jul-2015)&lt;/span&gt;</a:t>
            </a:r>
          </a:p>
          <a:p>
            <a:endParaRPr lang="en-US" sz="1800" b="1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...</a:t>
            </a:r>
            <a:endParaRPr lang="en-US" sz="1800" b="1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888637" y="2871989"/>
            <a:ext cx="2949267" cy="1880315"/>
          </a:xfrm>
          <a:custGeom>
            <a:avLst/>
            <a:gdLst>
              <a:gd name="connsiteX0" fmla="*/ 334856 w 2949267"/>
              <a:gd name="connsiteY0" fmla="*/ 0 h 1880315"/>
              <a:gd name="connsiteX1" fmla="*/ 25763 w 2949267"/>
              <a:gd name="connsiteY1" fmla="*/ 721217 h 1880315"/>
              <a:gd name="connsiteX2" fmla="*/ 154552 w 2949267"/>
              <a:gd name="connsiteY2" fmla="*/ 1275008 h 1880315"/>
              <a:gd name="connsiteX3" fmla="*/ 1236377 w 2949267"/>
              <a:gd name="connsiteY3" fmla="*/ 1725769 h 1880315"/>
              <a:gd name="connsiteX4" fmla="*/ 2472749 w 2949267"/>
              <a:gd name="connsiteY4" fmla="*/ 1661374 h 1880315"/>
              <a:gd name="connsiteX5" fmla="*/ 2949267 w 2949267"/>
              <a:gd name="connsiteY5" fmla="*/ 1880315 h 188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267" h="1880315">
                <a:moveTo>
                  <a:pt x="334856" y="0"/>
                </a:moveTo>
                <a:cubicBezTo>
                  <a:pt x="195335" y="254358"/>
                  <a:pt x="55814" y="508716"/>
                  <a:pt x="25763" y="721217"/>
                </a:cubicBezTo>
                <a:cubicBezTo>
                  <a:pt x="-4288" y="933718"/>
                  <a:pt x="-47217" y="1107583"/>
                  <a:pt x="154552" y="1275008"/>
                </a:cubicBezTo>
                <a:cubicBezTo>
                  <a:pt x="356321" y="1442433"/>
                  <a:pt x="850011" y="1661375"/>
                  <a:pt x="1236377" y="1725769"/>
                </a:cubicBezTo>
                <a:cubicBezTo>
                  <a:pt x="1622743" y="1790163"/>
                  <a:pt x="2187267" y="1635616"/>
                  <a:pt x="2472749" y="1661374"/>
                </a:cubicBezTo>
                <a:cubicBezTo>
                  <a:pt x="2758231" y="1687132"/>
                  <a:pt x="2949267" y="1880315"/>
                  <a:pt x="2949267" y="188031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5009882" y="3082344"/>
            <a:ext cx="465855" cy="1631324"/>
          </a:xfrm>
          <a:custGeom>
            <a:avLst/>
            <a:gdLst>
              <a:gd name="connsiteX0" fmla="*/ 0 w 465855"/>
              <a:gd name="connsiteY0" fmla="*/ 8586 h 1631324"/>
              <a:gd name="connsiteX1" fmla="*/ 437881 w 465855"/>
              <a:gd name="connsiteY1" fmla="*/ 85859 h 1631324"/>
              <a:gd name="connsiteX2" fmla="*/ 412124 w 465855"/>
              <a:gd name="connsiteY2" fmla="*/ 626771 h 1631324"/>
              <a:gd name="connsiteX3" fmla="*/ 334850 w 465855"/>
              <a:gd name="connsiteY3" fmla="*/ 1631324 h 163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855" h="1631324">
                <a:moveTo>
                  <a:pt x="0" y="8586"/>
                </a:moveTo>
                <a:cubicBezTo>
                  <a:pt x="184597" y="-4293"/>
                  <a:pt x="369194" y="-17172"/>
                  <a:pt x="437881" y="85859"/>
                </a:cubicBezTo>
                <a:cubicBezTo>
                  <a:pt x="506568" y="188890"/>
                  <a:pt x="429296" y="369193"/>
                  <a:pt x="412124" y="626771"/>
                </a:cubicBezTo>
                <a:cubicBezTo>
                  <a:pt x="394952" y="884349"/>
                  <a:pt x="334850" y="1631324"/>
                  <a:pt x="334850" y="1631324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4520485" y="3344832"/>
            <a:ext cx="3322749" cy="1355957"/>
          </a:xfrm>
          <a:custGeom>
            <a:avLst/>
            <a:gdLst>
              <a:gd name="connsiteX0" fmla="*/ 0 w 3322749"/>
              <a:gd name="connsiteY0" fmla="*/ 3675 h 1355957"/>
              <a:gd name="connsiteX1" fmla="*/ 1571222 w 3322749"/>
              <a:gd name="connsiteY1" fmla="*/ 106706 h 1355957"/>
              <a:gd name="connsiteX2" fmla="*/ 2511380 w 3322749"/>
              <a:gd name="connsiteY2" fmla="*/ 712013 h 1355957"/>
              <a:gd name="connsiteX3" fmla="*/ 3322749 w 3322749"/>
              <a:gd name="connsiteY3" fmla="*/ 1355957 h 135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2749" h="1355957">
                <a:moveTo>
                  <a:pt x="0" y="3675"/>
                </a:moveTo>
                <a:cubicBezTo>
                  <a:pt x="576329" y="-3838"/>
                  <a:pt x="1152659" y="-11350"/>
                  <a:pt x="1571222" y="106706"/>
                </a:cubicBezTo>
                <a:cubicBezTo>
                  <a:pt x="1989785" y="224762"/>
                  <a:pt x="2219459" y="503805"/>
                  <a:pt x="2511380" y="712013"/>
                </a:cubicBezTo>
                <a:cubicBezTo>
                  <a:pt x="2803301" y="920221"/>
                  <a:pt x="3322749" y="1355957"/>
                  <a:pt x="3322749" y="1355957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881093" y="3663860"/>
            <a:ext cx="968543" cy="1410416"/>
          </a:xfrm>
          <a:custGeom>
            <a:avLst/>
            <a:gdLst>
              <a:gd name="connsiteX0" fmla="*/ 0 w 968543"/>
              <a:gd name="connsiteY0" fmla="*/ 6619 h 1410416"/>
              <a:gd name="connsiteX1" fmla="*/ 837127 w 968543"/>
              <a:gd name="connsiteY1" fmla="*/ 212681 h 1410416"/>
              <a:gd name="connsiteX2" fmla="*/ 965915 w 968543"/>
              <a:gd name="connsiteY2" fmla="*/ 1410416 h 14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543" h="1410416">
                <a:moveTo>
                  <a:pt x="0" y="6619"/>
                </a:moveTo>
                <a:cubicBezTo>
                  <a:pt x="338070" y="-7333"/>
                  <a:pt x="676141" y="-21285"/>
                  <a:pt x="837127" y="212681"/>
                </a:cubicBezTo>
                <a:cubicBezTo>
                  <a:pt x="998113" y="446647"/>
                  <a:pt x="965915" y="1410416"/>
                  <a:pt x="965915" y="1410416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152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ลองเขียนดู </a:t>
            </a:r>
            <a:r>
              <a:rPr lang="en-US" smtClean="0"/>
              <a:t>: </a:t>
            </a:r>
            <a:r>
              <a:rPr lang="th-TH" smtClean="0"/>
              <a:t>สภาพอากาศที่กรุงเทพฯ</a:t>
            </a: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3175" y="751555"/>
            <a:ext cx="9147176" cy="403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000" b="1">
                <a:latin typeface="Courier New" pitchFamily="49" charset="0"/>
                <a:cs typeface="Microsoft Sans Serif" pitchFamily="34" charset="0"/>
              </a:rPr>
              <a:t>http://weather.yahooapis.com/forecastrss?w=12756350</a:t>
            </a:r>
            <a:endParaRPr lang="en-US" sz="2000" b="1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155200"/>
            <a:ext cx="9147176" cy="55224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/>
          <a:lstStyle/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&lt;rss xmlns:yweather="http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://</a:t>
            </a:r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xml.weather.yahoo.com/ns...</a:t>
            </a:r>
          </a:p>
          <a:p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...</a:t>
            </a:r>
            <a:endParaRPr lang="en-US" sz="1800" b="1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&lt;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yweather:location city="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Bangkok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region="" country="Thailand"/&gt;</a:t>
            </a: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&lt;yweather:units 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temperature="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F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 ... /&gt;</a:t>
            </a:r>
            <a:endParaRPr lang="en-US" sz="1800" b="1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...</a:t>
            </a: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&lt;pubDate&gt;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Wed, 19 Aug 2015 8:30 am ICT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&lt;/pubDate&gt;</a:t>
            </a: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&lt;yweather:condition text="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Fair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code="34" temp="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88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date="Wed, 19 Aug 2015 8:30 am ICT"/&gt;</a:t>
            </a: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...</a:t>
            </a: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&lt;yweather:forecast day="Wed" date="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19 Aug 2015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low="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80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high="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97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text="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PM Thunderstorms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code="38"/&gt;</a:t>
            </a: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&lt;yweather:forecast day="Thu" date="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20 Aug 2015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low="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79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high="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94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text="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Thunderstorms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code="4"/&gt;</a:t>
            </a: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&lt;yweather:forecast day="Fri" date="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21 Aug 2015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low="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80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high="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94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text="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PM Thunderstorms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code="38"/&gt;</a:t>
            </a: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&lt;yweather:forecast day="Sat" date="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22 Aug 2015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low="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81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high="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97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text="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Partly Cloudy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code="30"/&gt;</a:t>
            </a:r>
          </a:p>
          <a:p>
            <a:r>
              <a:rPr lang="en-US" sz="1800" b="1">
                <a:latin typeface="Courier New" pitchFamily="49" charset="0"/>
                <a:cs typeface="Microsoft Sans Serif" pitchFamily="34" charset="0"/>
              </a:rPr>
              <a:t>&lt;yweather:forecast day="Sun" date="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23 Aug 2015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low="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80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high="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94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text="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PM Thunderstorms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" code="</a:t>
            </a:r>
            <a:r>
              <a:rPr lang="en-US" sz="1800" b="1">
                <a:latin typeface="Courier New" pitchFamily="49" charset="0"/>
                <a:cs typeface="Microsoft Sans Serif" pitchFamily="34" charset="0"/>
              </a:rPr>
              <a:t>38</a:t>
            </a:r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"/&gt;</a:t>
            </a:r>
          </a:p>
          <a:p>
            <a:r>
              <a:rPr lang="en-US" sz="1800" b="1" smtClean="0">
                <a:latin typeface="Courier New" pitchFamily="49" charset="0"/>
                <a:cs typeface="Microsoft Sans Serif" pitchFamily="34" charset="0"/>
              </a:rPr>
              <a:t>...</a:t>
            </a:r>
            <a:endParaRPr lang="en-US" sz="1800" b="1"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ทบทวนเรื่องสตริง</a:t>
            </a:r>
            <a:endParaRPr lang="th-TH"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4642" y="763588"/>
            <a:ext cx="6601776" cy="5727364"/>
          </a:xfrm>
        </p:spPr>
        <p:txBody>
          <a:bodyPr/>
          <a:lstStyle/>
          <a:p>
            <a:r>
              <a:rPr lang="th-TH" smtClean="0"/>
              <a:t>ได้</a:t>
            </a:r>
          </a:p>
          <a:p>
            <a:pPr lvl="1"/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I'm a string.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 said "This is a string".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/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 said "I'm a string".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lvl="1"/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("ab"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"x")</a:t>
            </a:r>
          </a:p>
          <a:p>
            <a:r>
              <a:rPr lang="th-TH" smtClean="0"/>
              <a:t>ไม่ได้</a:t>
            </a:r>
          </a:p>
          <a:p>
            <a:pPr lvl="1"/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"a"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</a:p>
          <a:p>
            <a:pPr lvl="1"/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"a"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</a:p>
          <a:p>
            <a:r>
              <a:rPr lang="th-TH" smtClean="0"/>
              <a:t>การแปลงประเภทข้อมูล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</a:rPr>
              <a:t>ได้</a:t>
            </a:r>
            <a:r>
              <a:rPr lang="th-TH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'2', </a:t>
            </a:r>
            <a:r>
              <a:rPr lang="en-US" sz="20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2.3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000">
                <a:latin typeface="Tahoma" panose="020B0604030504040204" pitchFamily="34" charset="0"/>
                <a:ea typeface="Tahoma" panose="020B0604030504040204" pitchFamily="34" charset="0"/>
              </a:rPr>
              <a:t>ได้</a:t>
            </a:r>
            <a:r>
              <a:rPr lang="th-TH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'2.3', </a:t>
            </a:r>
          </a:p>
          <a:p>
            <a:pPr lvl="1"/>
            <a:r>
              <a:rPr lang="en-US" sz="2000" b="1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000" smtClean="0">
                <a:latin typeface="Tahoma" panose="020B0604030504040204" pitchFamily="34" charset="0"/>
                <a:ea typeface="Tahoma" panose="020B0604030504040204" pitchFamily="34" charset="0"/>
              </a:rPr>
              <a:t>ได้</a:t>
            </a:r>
            <a:r>
              <a:rPr lang="th-TH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000">
                <a:latin typeface="Tahoma" panose="020B0604030504040204" pitchFamily="34" charset="0"/>
                <a:ea typeface="Tahoma" panose="020B0604030504040204" pitchFamily="34" charset="0"/>
              </a:rPr>
              <a:t>ได้</a:t>
            </a:r>
            <a:r>
              <a:rPr lang="th-TH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2.3</a:t>
            </a:r>
          </a:p>
          <a:p>
            <a:r>
              <a:rPr lang="th-TH" smtClean="0"/>
              <a:t>การอ่านจากแป้นพิมพ์ได้สตริงเสมอ</a:t>
            </a:r>
          </a:p>
          <a:p>
            <a:pPr lvl="1"/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"&gt;&gt;"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h-TH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7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</a:t>
            </a:r>
            <a:r>
              <a:rPr lang="th-TH" smtClean="0"/>
              <a:t> </a:t>
            </a:r>
            <a:r>
              <a:rPr lang="en-US"/>
              <a:t>= </a:t>
            </a:r>
            <a:r>
              <a:rPr lang="en-US" smtClean="0"/>
              <a:t>Sequence of characters</a:t>
            </a:r>
            <a:endParaRPr lang="th-TH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084388" y="2852738"/>
            <a:ext cx="5029200" cy="466725"/>
            <a:chOff x="839" y="3033"/>
            <a:chExt cx="3168" cy="294"/>
          </a:xfrm>
        </p:grpSpPr>
        <p:sp>
          <p:nvSpPr>
            <p:cNvPr id="11276" name="Rectangle 5"/>
            <p:cNvSpPr>
              <a:spLocks noChangeArrowheads="1"/>
            </p:cNvSpPr>
            <p:nvPr/>
          </p:nvSpPr>
          <p:spPr bwMode="auto">
            <a:xfrm>
              <a:off x="839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H</a:t>
              </a:r>
              <a:endParaRPr lang="th-TH">
                <a:solidFill>
                  <a:srgbClr val="FF0000"/>
                </a:solidFill>
                <a:latin typeface="Arial Rounded MT Bold" pitchFamily="34" charset="0"/>
                <a:cs typeface="TF Intanon" pitchFamily="2" charset="-34"/>
              </a:endParaRPr>
            </a:p>
          </p:txBody>
        </p:sp>
        <p:sp>
          <p:nvSpPr>
            <p:cNvPr id="11277" name="Rectangle 6"/>
            <p:cNvSpPr>
              <a:spLocks noChangeArrowheads="1"/>
            </p:cNvSpPr>
            <p:nvPr/>
          </p:nvSpPr>
          <p:spPr bwMode="auto">
            <a:xfrm>
              <a:off x="1127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E</a:t>
              </a:r>
              <a:endParaRPr lang="th-TH">
                <a:solidFill>
                  <a:srgbClr val="FF0000"/>
                </a:solidFill>
                <a:latin typeface="Arial Rounded MT Bold" pitchFamily="34" charset="0"/>
                <a:cs typeface="TF Intanon" pitchFamily="2" charset="-34"/>
              </a:endParaRPr>
            </a:p>
          </p:txBody>
        </p:sp>
        <p:sp>
          <p:nvSpPr>
            <p:cNvPr id="11278" name="Rectangle 7"/>
            <p:cNvSpPr>
              <a:spLocks noChangeArrowheads="1"/>
            </p:cNvSpPr>
            <p:nvPr/>
          </p:nvSpPr>
          <p:spPr bwMode="auto">
            <a:xfrm>
              <a:off x="1415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L</a:t>
              </a:r>
              <a:endParaRPr lang="th-TH">
                <a:solidFill>
                  <a:srgbClr val="FF0000"/>
                </a:solidFill>
                <a:latin typeface="Arial Rounded MT Bold" pitchFamily="34" charset="0"/>
                <a:cs typeface="TF Intanon" pitchFamily="2" charset="-34"/>
              </a:endParaRPr>
            </a:p>
          </p:txBody>
        </p:sp>
        <p:sp>
          <p:nvSpPr>
            <p:cNvPr id="11279" name="Rectangle 8"/>
            <p:cNvSpPr>
              <a:spLocks noChangeArrowheads="1"/>
            </p:cNvSpPr>
            <p:nvPr/>
          </p:nvSpPr>
          <p:spPr bwMode="auto">
            <a:xfrm>
              <a:off x="1703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L</a:t>
              </a:r>
              <a:endParaRPr lang="th-TH">
                <a:solidFill>
                  <a:srgbClr val="FF0000"/>
                </a:solidFill>
                <a:latin typeface="Arial Rounded MT Bold" pitchFamily="34" charset="0"/>
                <a:cs typeface="TF Intanon" pitchFamily="2" charset="-34"/>
              </a:endParaRPr>
            </a:p>
          </p:txBody>
        </p:sp>
        <p:sp>
          <p:nvSpPr>
            <p:cNvPr id="11280" name="Rectangle 9"/>
            <p:cNvSpPr>
              <a:spLocks noChangeArrowheads="1"/>
            </p:cNvSpPr>
            <p:nvPr/>
          </p:nvSpPr>
          <p:spPr bwMode="auto">
            <a:xfrm>
              <a:off x="1991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O</a:t>
              </a:r>
              <a:endParaRPr lang="th-TH">
                <a:solidFill>
                  <a:srgbClr val="FF0000"/>
                </a:solidFill>
                <a:latin typeface="Arial Rounded MT Bold" pitchFamily="34" charset="0"/>
                <a:cs typeface="TF Intanon" pitchFamily="2" charset="-34"/>
              </a:endParaRPr>
            </a:p>
          </p:txBody>
        </p:sp>
        <p:sp>
          <p:nvSpPr>
            <p:cNvPr id="11281" name="Rectangle 10"/>
            <p:cNvSpPr>
              <a:spLocks noChangeArrowheads="1"/>
            </p:cNvSpPr>
            <p:nvPr/>
          </p:nvSpPr>
          <p:spPr bwMode="auto">
            <a:xfrm>
              <a:off x="2567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W</a:t>
              </a:r>
              <a:endParaRPr lang="th-TH">
                <a:solidFill>
                  <a:srgbClr val="FF0000"/>
                </a:solidFill>
                <a:latin typeface="Arial Rounded MT Bold" pitchFamily="34" charset="0"/>
                <a:cs typeface="TF Intanon" pitchFamily="2" charset="-34"/>
              </a:endParaRPr>
            </a:p>
          </p:txBody>
        </p:sp>
        <p:sp>
          <p:nvSpPr>
            <p:cNvPr id="11282" name="Rectangle 11"/>
            <p:cNvSpPr>
              <a:spLocks noChangeArrowheads="1"/>
            </p:cNvSpPr>
            <p:nvPr/>
          </p:nvSpPr>
          <p:spPr bwMode="auto">
            <a:xfrm>
              <a:off x="2855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o</a:t>
              </a:r>
              <a:endParaRPr lang="th-TH">
                <a:solidFill>
                  <a:srgbClr val="FF0000"/>
                </a:solidFill>
                <a:latin typeface="Arial Rounded MT Bold" pitchFamily="34" charset="0"/>
                <a:cs typeface="TF Intanon" pitchFamily="2" charset="-34"/>
              </a:endParaRPr>
            </a:p>
          </p:txBody>
        </p:sp>
        <p:sp>
          <p:nvSpPr>
            <p:cNvPr id="11283" name="Rectangle 12"/>
            <p:cNvSpPr>
              <a:spLocks noChangeArrowheads="1"/>
            </p:cNvSpPr>
            <p:nvPr/>
          </p:nvSpPr>
          <p:spPr bwMode="auto">
            <a:xfrm>
              <a:off x="3143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r</a:t>
              </a:r>
              <a:endParaRPr lang="th-TH">
                <a:solidFill>
                  <a:srgbClr val="FF0000"/>
                </a:solidFill>
                <a:latin typeface="Arial Rounded MT Bold" pitchFamily="34" charset="0"/>
                <a:cs typeface="TF Intanon" pitchFamily="2" charset="-34"/>
              </a:endParaRPr>
            </a:p>
          </p:txBody>
        </p:sp>
        <p:sp>
          <p:nvSpPr>
            <p:cNvPr id="11284" name="Rectangle 13"/>
            <p:cNvSpPr>
              <a:spLocks noChangeArrowheads="1"/>
            </p:cNvSpPr>
            <p:nvPr/>
          </p:nvSpPr>
          <p:spPr bwMode="auto">
            <a:xfrm>
              <a:off x="3431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l</a:t>
              </a:r>
              <a:endParaRPr lang="th-TH">
                <a:solidFill>
                  <a:srgbClr val="FF0000"/>
                </a:solidFill>
                <a:latin typeface="Arial Rounded MT Bold" pitchFamily="34" charset="0"/>
                <a:cs typeface="TF Intanon" pitchFamily="2" charset="-34"/>
              </a:endParaRPr>
            </a:p>
          </p:txBody>
        </p:sp>
        <p:sp>
          <p:nvSpPr>
            <p:cNvPr id="11285" name="Rectangle 14"/>
            <p:cNvSpPr>
              <a:spLocks noChangeArrowheads="1"/>
            </p:cNvSpPr>
            <p:nvPr/>
          </p:nvSpPr>
          <p:spPr bwMode="auto">
            <a:xfrm>
              <a:off x="3719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d</a:t>
              </a:r>
              <a:endParaRPr lang="th-TH">
                <a:solidFill>
                  <a:srgbClr val="FF0000"/>
                </a:solidFill>
                <a:latin typeface="Arial Rounded MT Bold" pitchFamily="34" charset="0"/>
                <a:cs typeface="TF Intanon" pitchFamily="2" charset="-34"/>
              </a:endParaRPr>
            </a:p>
          </p:txBody>
        </p:sp>
        <p:sp>
          <p:nvSpPr>
            <p:cNvPr id="11286" name="Rectangle 17"/>
            <p:cNvSpPr>
              <a:spLocks noChangeArrowheads="1"/>
            </p:cNvSpPr>
            <p:nvPr/>
          </p:nvSpPr>
          <p:spPr bwMode="auto">
            <a:xfrm>
              <a:off x="2279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th-TH" sz="3200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 </a:t>
              </a:r>
            </a:p>
          </p:txBody>
        </p:sp>
      </p:grpSp>
      <p:sp>
        <p:nvSpPr>
          <p:cNvPr id="330772" name="Text Box 20"/>
          <p:cNvSpPr txBox="1">
            <a:spLocks noChangeArrowheads="1"/>
          </p:cNvSpPr>
          <p:nvPr/>
        </p:nvSpPr>
        <p:spPr bwMode="auto">
          <a:xfrm>
            <a:off x="2166938" y="2473325"/>
            <a:ext cx="50688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0  1  2  3  4  5  6  7  8  9  10</a:t>
            </a:r>
            <a:endParaRPr lang="th-TH" sz="200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330773" name="Text Box 21"/>
          <p:cNvSpPr txBox="1">
            <a:spLocks noChangeArrowheads="1"/>
          </p:cNvSpPr>
          <p:nvPr/>
        </p:nvSpPr>
        <p:spPr bwMode="auto">
          <a:xfrm>
            <a:off x="2992438" y="1473200"/>
            <a:ext cx="31797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"HELLO World"</a:t>
            </a:r>
            <a:endParaRPr lang="th-TH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143001" y="1609908"/>
            <a:ext cx="1008063" cy="1076138"/>
            <a:chOff x="666" y="814"/>
            <a:chExt cx="635" cy="762"/>
          </a:xfrm>
        </p:grpSpPr>
        <p:sp>
          <p:nvSpPr>
            <p:cNvPr id="11274" name="Text Box 22"/>
            <p:cNvSpPr txBox="1">
              <a:spLocks noChangeArrowheads="1"/>
            </p:cNvSpPr>
            <p:nvPr/>
          </p:nvSpPr>
          <p:spPr bwMode="auto">
            <a:xfrm>
              <a:off x="798" y="814"/>
              <a:ext cx="495" cy="4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r"/>
              <a:endParaRPr lang="th-TH" sz="2000">
                <a:solidFill>
                  <a:schemeClr val="tx2"/>
                </a:solidFill>
                <a:latin typeface="Tahoma" pitchFamily="34" charset="0"/>
                <a:cs typeface="Tahoma" pitchFamily="34" charset="0"/>
              </a:endParaRPr>
            </a:p>
            <a:p>
              <a:pPr algn="r"/>
              <a:r>
                <a:rPr lang="en-US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index</a:t>
              </a:r>
              <a:endParaRPr lang="th-TH" sz="2000">
                <a:solidFill>
                  <a:schemeClr val="tx2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275" name="Freeform 23"/>
            <p:cNvSpPr>
              <a:spLocks/>
            </p:cNvSpPr>
            <p:nvPr/>
          </p:nvSpPr>
          <p:spPr bwMode="auto">
            <a:xfrm>
              <a:off x="666" y="1245"/>
              <a:ext cx="635" cy="331"/>
            </a:xfrm>
            <a:custGeom>
              <a:avLst/>
              <a:gdLst>
                <a:gd name="T0" fmla="*/ 133 w 635"/>
                <a:gd name="T1" fmla="*/ 0 h 527"/>
                <a:gd name="T2" fmla="*/ 3 w 635"/>
                <a:gd name="T3" fmla="*/ 29 h 527"/>
                <a:gd name="T4" fmla="*/ 114 w 635"/>
                <a:gd name="T5" fmla="*/ 49 h 527"/>
                <a:gd name="T6" fmla="*/ 635 w 635"/>
                <a:gd name="T7" fmla="*/ 44 h 5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527"/>
                <a:gd name="T14" fmla="*/ 635 w 635"/>
                <a:gd name="T15" fmla="*/ 527 h 5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527">
                  <a:moveTo>
                    <a:pt x="133" y="0"/>
                  </a:moveTo>
                  <a:cubicBezTo>
                    <a:pt x="69" y="106"/>
                    <a:pt x="6" y="213"/>
                    <a:pt x="3" y="297"/>
                  </a:cubicBezTo>
                  <a:cubicBezTo>
                    <a:pt x="0" y="381"/>
                    <a:pt x="9" y="477"/>
                    <a:pt x="114" y="502"/>
                  </a:cubicBezTo>
                  <a:cubicBezTo>
                    <a:pt x="219" y="527"/>
                    <a:pt x="548" y="457"/>
                    <a:pt x="635" y="446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855143" y="3870385"/>
            <a:ext cx="743053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สตริงขนาด </a:t>
            </a:r>
            <a:r>
              <a:rPr lang="en-US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 </a:t>
            </a:r>
            <a:r>
              <a:rPr lang="th-TH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ตัวอักษร มี </a:t>
            </a:r>
            <a:r>
              <a:rPr lang="en-US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index </a:t>
            </a:r>
            <a:r>
              <a:rPr lang="th-TH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ตั้งแต่ </a:t>
            </a:r>
            <a:r>
              <a:rPr lang="en-US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0 </a:t>
            </a:r>
            <a:r>
              <a:rPr lang="th-TH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ถึง </a:t>
            </a:r>
            <a:r>
              <a:rPr lang="en-US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 – 1</a:t>
            </a:r>
            <a:endParaRPr lang="th-TH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631811" y="4976119"/>
            <a:ext cx="4139139" cy="916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smtClean="0">
                <a:latin typeface="Courier New" pitchFamily="49" charset="0"/>
                <a:cs typeface="Microsoft Sans Serif" pitchFamily="34" charset="0"/>
              </a:rPr>
              <a:t>&gt;&gt;&gt; type("what am i")</a:t>
            </a:r>
          </a:p>
          <a:p>
            <a:r>
              <a:rPr lang="en-US" sz="2400" b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&lt;class 'str'&gt;</a:t>
            </a:r>
            <a:endParaRPr lang="en-US" sz="2400" b="1" smtClean="0">
              <a:solidFill>
                <a:srgbClr val="0070C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400" b="1">
              <a:latin typeface="Courier New" pitchFamily="49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บริการของสตริง </a:t>
            </a:r>
            <a:r>
              <a:rPr lang="en-US" smtClean="0"/>
              <a:t>: String Methods</a:t>
            </a:r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663911"/>
            <a:ext cx="8208962" cy="58665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01234567890123</a:t>
            </a:r>
          </a:p>
          <a:p>
            <a:pPr>
              <a:lnSpc>
                <a:spcPct val="70000"/>
              </a:lnSpc>
            </a:pP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b="1" kern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Hello World "</a:t>
            </a:r>
          </a:p>
          <a:p>
            <a:pPr lvl="1"/>
            <a:r>
              <a:rPr lang="en-US" b="1" kern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kern="0" smtClean="0"/>
              <a:t> </a:t>
            </a:r>
            <a:r>
              <a:rPr lang="en-US" kern="0" smtClean="0">
                <a:sym typeface="Wingdings" panose="05000000000000000000" pitchFamily="2" charset="2"/>
              </a:rPr>
              <a:t>  </a:t>
            </a:r>
            <a:r>
              <a:rPr lang="th-TH" kern="0" smtClean="0">
                <a:sym typeface="Wingdings" panose="05000000000000000000" pitchFamily="2" charset="2"/>
              </a:rPr>
              <a:t>		ได้ </a:t>
            </a:r>
            <a:r>
              <a:rPr lang="en-US" kern="0" smtClean="0">
                <a:sym typeface="Wingdings" panose="05000000000000000000" pitchFamily="2" charset="2"/>
              </a:rPr>
              <a:t>14 ,        </a:t>
            </a:r>
            <a:r>
              <a:rPr lang="en-US" b="1" kern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("")</a:t>
            </a:r>
            <a:r>
              <a:rPr lang="th-TH" kern="0" smtClean="0">
                <a:sym typeface="Wingdings" panose="05000000000000000000" pitchFamily="2" charset="2"/>
              </a:rPr>
              <a:t>ได้ </a:t>
            </a:r>
            <a:r>
              <a:rPr lang="en-US" kern="0" smtClean="0">
                <a:sym typeface="Wingdings" panose="05000000000000000000" pitchFamily="2" charset="2"/>
              </a:rPr>
              <a:t>0 </a:t>
            </a:r>
          </a:p>
          <a:p>
            <a:pPr lvl="1"/>
            <a:r>
              <a:rPr lang="en-US" b="1" kern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s.lower</a:t>
            </a:r>
            <a:r>
              <a:rPr lang="en-US" b="1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b="1" ker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th-TH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th-TH" kern="0" smtClean="0">
                <a:sym typeface="Wingdings" panose="05000000000000000000" pitchFamily="2" charset="2"/>
              </a:rPr>
              <a:t>ได้ </a:t>
            </a:r>
            <a:r>
              <a:rPr lang="en-US" b="1" kern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hello world "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b="1" kern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s.upper</a:t>
            </a:r>
            <a:r>
              <a:rPr lang="en-US" b="1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b="1" ker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th-TH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th-TH" kern="0" smtClean="0">
                <a:sym typeface="Wingdings" panose="05000000000000000000" pitchFamily="2" charset="2"/>
              </a:rPr>
              <a:t>ได้ </a:t>
            </a:r>
            <a:r>
              <a:rPr lang="en-US" b="1" kern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HELLO WORLD "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b="1" kern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s.strip</a:t>
            </a:r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th-TH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th-TH" kern="0" smtClean="0">
                <a:sym typeface="Wingdings" panose="05000000000000000000" pitchFamily="2" charset="2"/>
              </a:rPr>
              <a:t>ได้ </a:t>
            </a:r>
            <a:r>
              <a:rPr lang="en-US" b="1" kern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</a:p>
          <a:p>
            <a:pPr lvl="1"/>
            <a:r>
              <a:rPr lang="en-US" b="1" kern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s.find</a:t>
            </a:r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("o") </a:t>
            </a:r>
            <a:r>
              <a:rPr lang="th-TH" b="1" kern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th-TH" kern="0" smtClean="0">
                <a:sym typeface="Wingdings" panose="05000000000000000000" pitchFamily="2" charset="2"/>
              </a:rPr>
              <a:t>ได้ </a:t>
            </a:r>
            <a:r>
              <a:rPr lang="en-US" kern="0" smtClean="0">
                <a:sym typeface="Wingdings" panose="05000000000000000000" pitchFamily="2" charset="2"/>
              </a:rPr>
              <a:t>6          </a:t>
            </a:r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s.find("ex")</a:t>
            </a:r>
            <a:r>
              <a:rPr lang="en-US" b="1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th-TH" kern="0" smtClean="0">
                <a:sym typeface="Wingdings" panose="05000000000000000000" pitchFamily="2" charset="2"/>
              </a:rPr>
              <a:t>ได้ </a:t>
            </a:r>
            <a:r>
              <a:rPr lang="en-US" kern="0" smtClean="0">
                <a:sym typeface="Wingdings" panose="05000000000000000000" pitchFamily="2" charset="2"/>
              </a:rPr>
              <a:t>-1</a:t>
            </a:r>
          </a:p>
          <a:p>
            <a:pPr lvl="1"/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s.find(</a:t>
            </a:r>
            <a:r>
              <a:rPr lang="en-US" b="1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"o"</a:t>
            </a:r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,7)</a:t>
            </a:r>
            <a:r>
              <a:rPr lang="th-TH" ker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th-TH" kern="0" smtClean="0">
                <a:sym typeface="Wingdings" panose="05000000000000000000" pitchFamily="2" charset="2"/>
              </a:rPr>
              <a:t>	ได้ </a:t>
            </a:r>
            <a:r>
              <a:rPr lang="en-US" kern="0" smtClean="0">
                <a:sym typeface="Wingdings" panose="05000000000000000000" pitchFamily="2" charset="2"/>
              </a:rPr>
              <a:t>9 </a:t>
            </a:r>
            <a:endParaRPr lang="en-US" b="1" ker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s[2]</a:t>
            </a:r>
            <a:r>
              <a:rPr lang="th-TH" b="1" ker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kern="0" smtClean="0">
                <a:sym typeface="Wingdings" panose="05000000000000000000" pitchFamily="2" charset="2"/>
              </a:rPr>
              <a:t>ได้ </a:t>
            </a:r>
            <a:r>
              <a:rPr lang="en-US" b="1" kern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"H"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th-TH" b="1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kern="0" smtClean="0">
                <a:sym typeface="Wingdings" panose="05000000000000000000" pitchFamily="2" charset="2"/>
              </a:rPr>
              <a:t>ได้ </a:t>
            </a:r>
            <a:r>
              <a:rPr lang="en-US" b="1" kern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</a:p>
          <a:p>
            <a:pPr lvl="1"/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s[2:7]</a:t>
            </a:r>
            <a:r>
              <a:rPr lang="th-TH" b="1" ker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kern="0" smtClean="0">
                <a:sym typeface="Wingdings" panose="05000000000000000000" pitchFamily="2" charset="2"/>
              </a:rPr>
              <a:t>ได้ </a:t>
            </a:r>
            <a:r>
              <a:rPr lang="en-US" b="1" kern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</a:p>
          <a:p>
            <a:pPr lvl="1"/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s[8:]</a:t>
            </a:r>
            <a:r>
              <a:rPr lang="th-TH" b="1" ker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kern="0" smtClean="0">
                <a:sym typeface="Wingdings" panose="05000000000000000000" pitchFamily="2" charset="2"/>
              </a:rPr>
              <a:t>ได้ </a:t>
            </a:r>
            <a:r>
              <a:rPr lang="en-US" b="1" kern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 "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s[:7] </a:t>
            </a:r>
            <a:r>
              <a:rPr lang="th-TH" kern="0" smtClean="0">
                <a:sym typeface="Wingdings" panose="05000000000000000000" pitchFamily="2" charset="2"/>
              </a:rPr>
              <a:t>ได้ </a:t>
            </a:r>
            <a:r>
              <a:rPr lang="en-US" b="1" kern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Hello"</a:t>
            </a:r>
            <a:endParaRPr lang="en-US" b="1" ker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"lo" in s </a:t>
            </a:r>
            <a:r>
              <a:rPr lang="th-TH" kern="0"/>
              <a:t>ได้</a:t>
            </a:r>
            <a:r>
              <a:rPr lang="th-TH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 </a:t>
            </a:r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"la" in s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kern="0"/>
              <a:t>ได้</a:t>
            </a:r>
            <a:r>
              <a:rPr lang="th-TH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in "</a:t>
            </a:r>
            <a:r>
              <a:rPr lang="en-US" b="1" kern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en-US" b="1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b="1" ker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ker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 c, "is a vowel")</a:t>
            </a:r>
          </a:p>
        </p:txBody>
      </p:sp>
    </p:spTree>
    <p:extLst>
      <p:ext uri="{BB962C8B-B14F-4D97-AF65-F5344CB8AC3E}">
        <p14:creationId xmlns:p14="http://schemas.microsoft.com/office/powerpoint/2010/main" val="13260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ตำแหน่งของตัวอักษรในสตริง</a:t>
            </a:r>
            <a:endParaRPr lang="th-TH" dirty="0"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213" y="773938"/>
            <a:ext cx="8343877" cy="1688846"/>
          </a:xfrm>
        </p:spPr>
        <p:txBody>
          <a:bodyPr/>
          <a:lstStyle/>
          <a:p>
            <a:r>
              <a:rPr lang="th-TH" dirty="0" smtClean="0"/>
              <a:t>ต้องเป็น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th-TH" dirty="0" smtClean="0"/>
              <a:t>หรือเป็นช่วง</a:t>
            </a:r>
            <a:r>
              <a:rPr lang="th-TH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smtClean="0"/>
              <a:t>: </a:t>
            </a:r>
            <a:r>
              <a:rPr lang="en-US" smtClean="0"/>
              <a:t>int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</a:rPr>
              <a:t>s[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b="1" smtClean="0">
                <a:latin typeface="Courier New" pitchFamily="49" charset="0"/>
              </a:rPr>
              <a:t>]  s[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b="1" smtClean="0">
                <a:latin typeface="Courier New" pitchFamily="49" charset="0"/>
              </a:rPr>
              <a:t>: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6</a:t>
            </a:r>
            <a:r>
              <a:rPr lang="en-US" b="1" smtClean="0">
                <a:latin typeface="Courier New" pitchFamily="49" charset="0"/>
              </a:rPr>
              <a:t>]</a:t>
            </a:r>
            <a:endParaRPr lang="en-US" dirty="0" smtClean="0"/>
          </a:p>
          <a:p>
            <a:r>
              <a:rPr lang="th-TH" dirty="0" smtClean="0"/>
              <a:t>เป็นตัวแปรที่เก็บข้อมูล</a:t>
            </a:r>
            <a:r>
              <a:rPr lang="th-TH" smtClean="0"/>
              <a:t>แบบ </a:t>
            </a:r>
            <a:r>
              <a:rPr lang="en-US" smtClean="0"/>
              <a:t>int</a:t>
            </a: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</a:rPr>
              <a:t>s[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k</a:t>
            </a:r>
            <a:r>
              <a:rPr lang="en-US" b="1" smtClean="0">
                <a:latin typeface="Courier New" pitchFamily="49" charset="0"/>
              </a:rPr>
              <a:t>] </a:t>
            </a:r>
            <a:endParaRPr lang="en-US" dirty="0" smtClean="0"/>
          </a:p>
          <a:p>
            <a:r>
              <a:rPr lang="th-TH" dirty="0" smtClean="0"/>
              <a:t>เป็น </a:t>
            </a:r>
            <a:r>
              <a:rPr lang="en-US" dirty="0" smtClean="0"/>
              <a:t>expression </a:t>
            </a:r>
            <a:r>
              <a:rPr lang="th-TH" dirty="0" smtClean="0"/>
              <a:t>ที่ให้ผล</a:t>
            </a:r>
            <a:r>
              <a:rPr lang="th-TH" smtClean="0"/>
              <a:t>เป็น </a:t>
            </a:r>
            <a:r>
              <a:rPr lang="en-US" smtClean="0"/>
              <a:t>int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</a:rPr>
              <a:t>s[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k+j-3</a:t>
            </a:r>
            <a:r>
              <a:rPr lang="en-US" b="1" smtClean="0">
                <a:latin typeface="Courier New" pitchFamily="49" charset="0"/>
              </a:rPr>
              <a:t>]</a:t>
            </a:r>
            <a:endParaRPr lang="en-US" dirty="0" smtClean="0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158240" y="2316480"/>
            <a:ext cx="6412992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 = "ABCDEFGHI"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3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j = 5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print(s[i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print(s[5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//3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print(s[i:j+1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print(s[6/3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……………………………………………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60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ข้อควรระวัง</a:t>
            </a:r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5931" y="933806"/>
            <a:ext cx="8208962" cy="4501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smtClean="0">
                <a:solidFill>
                  <a:srgbClr val="000000"/>
                </a:solidFill>
                <a:latin typeface="Courier New" pitchFamily="49" charset="0"/>
              </a:rPr>
              <a:t>ห้ามเปลี่ยนค่าภายในสตริง</a:t>
            </a:r>
          </a:p>
          <a:p>
            <a:pPr lvl="1"/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s[2] = "a"</a:t>
            </a:r>
          </a:p>
          <a:p>
            <a:pPr lvl="1"/>
            <a:r>
              <a:rPr lang="en-US" b="1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s[3:7] = "-^o^-"</a:t>
            </a:r>
          </a:p>
          <a:p>
            <a:r>
              <a:rPr lang="en-US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string methods </a:t>
            </a:r>
            <a:r>
              <a:rPr lang="th-TH" smtClean="0">
                <a:solidFill>
                  <a:srgbClr val="000000"/>
                </a:solidFill>
                <a:latin typeface="Courier New" pitchFamily="49" charset="0"/>
              </a:rPr>
              <a:t>ไม่เปลี่ยนตัวสตริง</a:t>
            </a:r>
          </a:p>
          <a:p>
            <a:pPr lvl="1"/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s = "</a:t>
            </a:r>
            <a:r>
              <a:rPr lang="en-US" b="1" err="1" smtClean="0">
                <a:solidFill>
                  <a:srgbClr val="000000"/>
                </a:solidFill>
                <a:latin typeface="Courier New" pitchFamily="49" charset="0"/>
              </a:rPr>
              <a:t>HellO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pPr lvl="1"/>
            <a:r>
              <a:rPr lang="en-US" b="1" err="1" smtClean="0">
                <a:solidFill>
                  <a:srgbClr val="000000"/>
                </a:solidFill>
                <a:latin typeface="Courier New" pitchFamily="49" charset="0"/>
              </a:rPr>
              <a:t>s.lower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h-TH" smtClean="0">
                <a:solidFill>
                  <a:srgbClr val="000000"/>
                </a:solidFill>
                <a:latin typeface="Courier New" pitchFamily="49" charset="0"/>
              </a:rPr>
              <a:t>ได้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'hello'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h-TH" smtClean="0">
                <a:solidFill>
                  <a:srgbClr val="000000"/>
                </a:solidFill>
                <a:latin typeface="Courier New" pitchFamily="49" charset="0"/>
              </a:rPr>
              <a:t>แต่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h-TH" smtClean="0">
                <a:solidFill>
                  <a:srgbClr val="000000"/>
                </a:solidFill>
                <a:latin typeface="Courier New" pitchFamily="49" charset="0"/>
              </a:rPr>
              <a:t>เก็บค่าเดิม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b="1" err="1" smtClean="0">
                <a:solidFill>
                  <a:srgbClr val="000000"/>
                </a:solidFill>
                <a:latin typeface="Courier New" pitchFamily="49" charset="0"/>
              </a:rPr>
              <a:t>HellO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th-TH" b="1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th-TH" smtClean="0">
                <a:solidFill>
                  <a:srgbClr val="000000"/>
                </a:solidFill>
                <a:latin typeface="Courier New" pitchFamily="49" charset="0"/>
              </a:rPr>
              <a:t>แต่เราเปลี่ยนค่าที่เก็บในตัวแปรได้</a:t>
            </a:r>
          </a:p>
          <a:p>
            <a:pPr lvl="1"/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"Hello"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  <a:p>
            <a:pPr lvl="1"/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US" b="1" err="1" smtClean="0">
                <a:solidFill>
                  <a:srgbClr val="000000"/>
                </a:solidFill>
                <a:latin typeface="Courier New" pitchFamily="49" charset="0"/>
              </a:rPr>
              <a:t>s.lower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th-TH" smtClean="0">
                <a:solidFill>
                  <a:srgbClr val="000000"/>
                </a:solidFill>
                <a:latin typeface="Courier New" pitchFamily="49" charset="0"/>
              </a:rPr>
              <a:t>แบบนี้</a:t>
            </a:r>
            <a:r>
              <a:rPr lang="th-TH" b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s </a:t>
            </a:r>
            <a:r>
              <a:rPr lang="th-TH" smtClean="0">
                <a:solidFill>
                  <a:srgbClr val="000000"/>
                </a:solidFill>
                <a:latin typeface="Courier New" pitchFamily="49" charset="0"/>
              </a:rPr>
              <a:t>เก็บค่าใหม่</a:t>
            </a:r>
            <a:r>
              <a:rPr lang="th-TH" b="1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"hello"</a:t>
            </a:r>
            <a:endParaRPr lang="th-TH">
              <a:solidFill>
                <a:srgbClr val="000000"/>
              </a:solidFill>
              <a:latin typeface="Courier New" pitchFamily="49" charset="0"/>
            </a:endParaRPr>
          </a:p>
          <a:p>
            <a:endParaRPr lang="en-US" b="1" kern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ker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6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ลองเขียนดู </a:t>
            </a:r>
            <a:r>
              <a:rPr lang="en-US" smtClean="0"/>
              <a:t>: email address </a:t>
            </a:r>
            <a:r>
              <a:rPr lang="th-TH" smtClean="0"/>
              <a:t>อยู่ไหน 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76744" y="2041960"/>
            <a:ext cx="6265422" cy="1005831"/>
          </a:xfrm>
        </p:spPr>
        <p:txBody>
          <a:bodyPr/>
          <a:lstStyle/>
          <a:p>
            <a:r>
              <a:rPr lang="th-TH" smtClean="0"/>
              <a:t>หาตำแหน่งของ </a:t>
            </a:r>
            <a:r>
              <a:rPr lang="en-US"/>
              <a:t>"</a:t>
            </a:r>
            <a:r>
              <a:rPr lang="en-US" smtClean="0"/>
              <a:t>mailto:</a:t>
            </a:r>
          </a:p>
          <a:p>
            <a:r>
              <a:rPr lang="th-TH" smtClean="0"/>
              <a:t>หาตำแหนงของ </a:t>
            </a:r>
            <a:r>
              <a:rPr lang="en-US" smtClean="0"/>
              <a:t>"&gt;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5979" y="862133"/>
            <a:ext cx="8825113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"&gt;"&lt;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a href="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mailto: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somchai@men.or.th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"&gt;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Send mail&lt;/a&gt;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76744" y="3262938"/>
            <a:ext cx="6634831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smtClean="0">
                <a:latin typeface="Courier New" pitchFamily="49" charset="0"/>
                <a:cs typeface="Tahoma" pitchFamily="34" charset="0"/>
              </a:rPr>
              <a:t>txt = input("&gt;&gt; ").lower()</a:t>
            </a:r>
          </a:p>
          <a:p>
            <a:pPr>
              <a:lnSpc>
                <a:spcPct val="150000"/>
              </a:lnSpc>
            </a:pPr>
            <a:r>
              <a:rPr lang="en-US" sz="2200" b="1" smtClean="0">
                <a:latin typeface="Courier New" pitchFamily="49" charset="0"/>
                <a:cs typeface="Tahoma" pitchFamily="34" charset="0"/>
              </a:rPr>
              <a:t>start = txt.find(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1" smtClean="0">
                <a:latin typeface="Courier New" pitchFamily="49" charset="0"/>
                <a:cs typeface="Tahoma" pitchFamily="34" charset="0"/>
              </a:rPr>
              <a:t>stop  = txt.find(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print(txt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_______________________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      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5979" y="1393746"/>
            <a:ext cx="8825113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to &lt;a href = "mailTO: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me@earth.com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"&gt;me&lt;/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a&gt;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13500</TotalTime>
  <Words>2685</Words>
  <Application>Microsoft Office PowerPoint</Application>
  <PresentationFormat>On-screen Show (4:3)</PresentationFormat>
  <Paragraphs>553</Paragraphs>
  <Slides>39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Angsana New</vt:lpstr>
      <vt:lpstr>Arial</vt:lpstr>
      <vt:lpstr>Arial Rounded MT Bold</vt:lpstr>
      <vt:lpstr>Calibri</vt:lpstr>
      <vt:lpstr>Cambria</vt:lpstr>
      <vt:lpstr>Cordia New</vt:lpstr>
      <vt:lpstr>Courier New</vt:lpstr>
      <vt:lpstr>Microsoft Sans Serif</vt:lpstr>
      <vt:lpstr>Symbol</vt:lpstr>
      <vt:lpstr>Tahoma</vt:lpstr>
      <vt:lpstr>TF Intanon</vt:lpstr>
      <vt:lpstr>Wingdings</vt:lpstr>
      <vt:lpstr>somchai</vt:lpstr>
      <vt:lpstr>Picture</vt:lpstr>
      <vt:lpstr>String Processing</vt:lpstr>
      <vt:lpstr>Rot-13 Encoding</vt:lpstr>
      <vt:lpstr>Topics </vt:lpstr>
      <vt:lpstr>ทบทวนเรื่องสตริง</vt:lpstr>
      <vt:lpstr>String = Sequence of characters</vt:lpstr>
      <vt:lpstr>บริการของสตริง : String Methods</vt:lpstr>
      <vt:lpstr>ตำแหน่งของตัวอักษรในสตริง</vt:lpstr>
      <vt:lpstr>ข้อควรระวัง</vt:lpstr>
      <vt:lpstr>ลองเขียนดู : email address อยู่ไหน ?</vt:lpstr>
      <vt:lpstr>Method Chainings</vt:lpstr>
      <vt:lpstr>ลองเขียนดู : แปลงชื่อย่อเดือนเป็นเลขเดือน</vt:lpstr>
      <vt:lpstr>ใช้ &lt; &lt;= == != &gt;= &gt; เปรียบเทียบสตริงได้</vt:lpstr>
      <vt:lpstr>PowerPoint Presentation</vt:lpstr>
      <vt:lpstr>รูปแบบการประมวลผลแต่ละตัวอักษรในสตริง</vt:lpstr>
      <vt:lpstr>ลองเขียนดู : เลขที่รับมามีเลขโดดค่าเพิ่มขึ้นเรื่อย ๆ</vt:lpstr>
      <vt:lpstr>ลองเขียนดู : แปลงเลขอารบิกเป็นเลขไทย</vt:lpstr>
      <vt:lpstr>ตัวอย่าง : rot-13</vt:lpstr>
      <vt:lpstr>ตัวอย่าง : rot-13</vt:lpstr>
      <vt:lpstr>ตัวอย่าง : rot-13</vt:lpstr>
      <vt:lpstr>ตัวอย่าง : rot-13</vt:lpstr>
      <vt:lpstr>ลองเขียนดู : เปลี่ยนฐานสิบหกเป็นฐานสิบ</vt:lpstr>
      <vt:lpstr>ลองเขียนดู : เปลี่ยนฐานสิบหกเป็นฐานสิบ</vt:lpstr>
      <vt:lpstr>การอ่านสตริงจากแฟ้มข้อความ (เปิด – อ่านๆๆ – ปิด)</vt:lpstr>
      <vt:lpstr>อ่านสตริงจากแฟ้ม (เปิด – อ่านทีละบรรทัด – ปิด)</vt:lpstr>
      <vt:lpstr>ตัวอย่าง : หาค่าเฉลี่ยของคะแนนนักเรียน </vt:lpstr>
      <vt:lpstr>ตัวอย่าง : หาค่าน้อยสุดของคะแนนนักเรียน </vt:lpstr>
      <vt:lpstr>เรื่องต้องรู้ : escape characters</vt:lpstr>
      <vt:lpstr>รหัสขึ้นบรรทัดใหม่ : "\n"</vt:lpstr>
      <vt:lpstr>รหัสพิเศษ Escape Characters มีมากมาย</vt:lpstr>
      <vt:lpstr>การเขียนสตริงลงแฟ้มข้อความ (เปิด – เขียนๆๆ – ปิด)</vt:lpstr>
      <vt:lpstr>ตัวอย่าง : การ copy แฟ้มข้อความ</vt:lpstr>
      <vt:lpstr>ตัวอย่าง : เข้ารหัส rot-13 แฟ้มข้อมูล</vt:lpstr>
      <vt:lpstr>ลองเขียนดู : ลบบรรทัดว่างออก</vt:lpstr>
      <vt:lpstr>การอ่านสตริงจากเว็บ</vt:lpstr>
      <vt:lpstr>View Page Source</vt:lpstr>
      <vt:lpstr>การอ่านสตริงจากเว็บ</vt:lpstr>
      <vt:lpstr>ตัวอย่าง : การสกัดหัวข้อข่าวเว็บคณะวิศวฯ</vt:lpstr>
      <vt:lpstr>ตัวอย่าง : การสกัดหัวข้อข่าวเว็บคณะวิศวฯ</vt:lpstr>
      <vt:lpstr>ลองเขียนดู : สภาพอากาศที่กรุงเทพฯ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</cp:lastModifiedBy>
  <cp:revision>303</cp:revision>
  <dcterms:created xsi:type="dcterms:W3CDTF">2002-04-12T09:05:11Z</dcterms:created>
  <dcterms:modified xsi:type="dcterms:W3CDTF">2015-08-19T14:59:32Z</dcterms:modified>
</cp:coreProperties>
</file>