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0"/>
  </p:notesMasterIdLst>
  <p:sldIdLst>
    <p:sldId id="287" r:id="rId2"/>
    <p:sldId id="289" r:id="rId3"/>
    <p:sldId id="377" r:id="rId4"/>
    <p:sldId id="378" r:id="rId5"/>
    <p:sldId id="381" r:id="rId6"/>
    <p:sldId id="386" r:id="rId7"/>
    <p:sldId id="410" r:id="rId8"/>
    <p:sldId id="389" r:id="rId9"/>
    <p:sldId id="398" r:id="rId10"/>
    <p:sldId id="379" r:id="rId11"/>
    <p:sldId id="380" r:id="rId12"/>
    <p:sldId id="397" r:id="rId13"/>
    <p:sldId id="387" r:id="rId14"/>
    <p:sldId id="388" r:id="rId15"/>
    <p:sldId id="382" r:id="rId16"/>
    <p:sldId id="384" r:id="rId17"/>
    <p:sldId id="383" r:id="rId18"/>
    <p:sldId id="390" r:id="rId19"/>
    <p:sldId id="391" r:id="rId20"/>
    <p:sldId id="403" r:id="rId21"/>
    <p:sldId id="392" r:id="rId22"/>
    <p:sldId id="394" r:id="rId23"/>
    <p:sldId id="399" r:id="rId24"/>
    <p:sldId id="409" r:id="rId25"/>
    <p:sldId id="396" r:id="rId26"/>
    <p:sldId id="401" r:id="rId27"/>
    <p:sldId id="400" r:id="rId28"/>
    <p:sldId id="402" r:id="rId29"/>
    <p:sldId id="404" r:id="rId30"/>
    <p:sldId id="376" r:id="rId31"/>
    <p:sldId id="411" r:id="rId32"/>
    <p:sldId id="412" r:id="rId33"/>
    <p:sldId id="413" r:id="rId34"/>
    <p:sldId id="406" r:id="rId35"/>
    <p:sldId id="408" r:id="rId36"/>
    <p:sldId id="415" r:id="rId37"/>
    <p:sldId id="407" r:id="rId38"/>
    <p:sldId id="416" r:id="rId39"/>
  </p:sldIdLst>
  <p:sldSz cx="9144000" cy="6858000" type="screen4x3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289"/>
            <p14:sldId id="377"/>
            <p14:sldId id="378"/>
            <p14:sldId id="381"/>
            <p14:sldId id="386"/>
            <p14:sldId id="410"/>
            <p14:sldId id="389"/>
            <p14:sldId id="398"/>
            <p14:sldId id="379"/>
            <p14:sldId id="380"/>
            <p14:sldId id="397"/>
            <p14:sldId id="387"/>
            <p14:sldId id="388"/>
            <p14:sldId id="382"/>
            <p14:sldId id="384"/>
            <p14:sldId id="383"/>
            <p14:sldId id="390"/>
            <p14:sldId id="391"/>
            <p14:sldId id="403"/>
            <p14:sldId id="392"/>
            <p14:sldId id="394"/>
            <p14:sldId id="399"/>
            <p14:sldId id="409"/>
            <p14:sldId id="396"/>
            <p14:sldId id="401"/>
            <p14:sldId id="400"/>
            <p14:sldId id="402"/>
            <p14:sldId id="404"/>
            <p14:sldId id="376"/>
            <p14:sldId id="411"/>
            <p14:sldId id="412"/>
            <p14:sldId id="413"/>
            <p14:sldId id="406"/>
            <p14:sldId id="408"/>
            <p14:sldId id="415"/>
            <p14:sldId id="407"/>
            <p14:sldId id="416"/>
          </p14:sldIdLst>
        </p14:section>
        <p14:section name="Untitled Section" id="{22DB99CC-DD49-47BF-A06C-6C84775733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00"/>
    <a:srgbClr val="FF3300"/>
    <a:srgbClr val="FFCCFF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5" autoAdjust="0"/>
  </p:normalViewPr>
  <p:slideViewPr>
    <p:cSldViewPr snapToGrid="0">
      <p:cViewPr varScale="1">
        <p:scale>
          <a:sx n="78" d="100"/>
          <a:sy n="78" d="100"/>
        </p:scale>
        <p:origin x="3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20/08/58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062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589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Cordia New" pitchFamily="34" charset="-34"/>
              </a:rPr>
              <a:t>x[1]</a:t>
            </a:r>
            <a:r>
              <a:rPr lang="en-US" baseline="0" smtClean="0">
                <a:cs typeface="Cordia New" pitchFamily="34" charset="-34"/>
              </a:rPr>
              <a:t> = "X" </a:t>
            </a:r>
            <a:r>
              <a:rPr lang="th-TH" baseline="0" smtClean="0">
                <a:cs typeface="Cordia New" pitchFamily="34" charset="-34"/>
              </a:rPr>
              <a:t>เจ๊ง   กรณ๊ </a:t>
            </a:r>
            <a:r>
              <a:rPr lang="en-US" baseline="0" smtClean="0">
                <a:cs typeface="Cordia New" pitchFamily="34" charset="-34"/>
              </a:rPr>
              <a:t>x </a:t>
            </a:r>
            <a:r>
              <a:rPr lang="th-TH" baseline="0" smtClean="0">
                <a:cs typeface="Cordia New" pitchFamily="34" charset="-34"/>
              </a:rPr>
              <a:t>เป็นสตริง</a:t>
            </a:r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632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th-TH" smtClean="0">
                <a:cs typeface="Cordia New" pitchFamily="34" charset="-34"/>
              </a:rPr>
              <a:t>ในคำสั่ง</a:t>
            </a:r>
            <a:r>
              <a:rPr lang="th-TH" baseline="0" smtClean="0">
                <a:cs typeface="Cordia New" pitchFamily="34" charset="-34"/>
              </a:rPr>
              <a:t> </a:t>
            </a:r>
            <a:r>
              <a:rPr lang="en-US" baseline="0" smtClean="0">
                <a:cs typeface="Cordia New" pitchFamily="34" charset="-34"/>
              </a:rPr>
              <a:t> x= y[0:2] + y[3]  </a:t>
            </a:r>
            <a:r>
              <a:rPr lang="th-TH" baseline="0" smtClean="0">
                <a:cs typeface="Cordia New" pitchFamily="34" charset="-34"/>
              </a:rPr>
              <a:t>ถ้า </a:t>
            </a:r>
            <a:r>
              <a:rPr lang="en-US" baseline="0" smtClean="0">
                <a:cs typeface="Cordia New" pitchFamily="34" charset="-34"/>
              </a:rPr>
              <a:t>y </a:t>
            </a:r>
            <a:r>
              <a:rPr lang="th-TH" baseline="0" smtClean="0">
                <a:cs typeface="Cordia New" pitchFamily="34" charset="-34"/>
              </a:rPr>
              <a:t>เป็น </a:t>
            </a:r>
            <a:r>
              <a:rPr lang="en-US" baseline="0" smtClean="0">
                <a:cs typeface="Cordia New" pitchFamily="34" charset="-34"/>
              </a:rPr>
              <a:t>string </a:t>
            </a:r>
            <a:r>
              <a:rPr lang="th-TH" baseline="0" smtClean="0">
                <a:cs typeface="Cordia New" pitchFamily="34" charset="-34"/>
              </a:rPr>
              <a:t>จะได้ </a:t>
            </a:r>
            <a:r>
              <a:rPr lang="en-US" baseline="0" smtClean="0">
                <a:cs typeface="Cordia New" pitchFamily="34" charset="-34"/>
              </a:rPr>
              <a:t>y[0:2] </a:t>
            </a:r>
            <a:r>
              <a:rPr lang="th-TH" baseline="0" smtClean="0">
                <a:cs typeface="Cordia New" pitchFamily="34" charset="-34"/>
              </a:rPr>
              <a:t>กับ </a:t>
            </a:r>
            <a:r>
              <a:rPr lang="en-US" baseline="0" smtClean="0">
                <a:cs typeface="Cordia New" pitchFamily="34" charset="-34"/>
              </a:rPr>
              <a:t>y[3] </a:t>
            </a:r>
            <a:r>
              <a:rPr lang="th-TH" baseline="0" smtClean="0">
                <a:cs typeface="Cordia New" pitchFamily="34" charset="-34"/>
              </a:rPr>
              <a:t>เป็นสตริงทั้งคู่  </a:t>
            </a:r>
            <a:r>
              <a:rPr lang="en-US" baseline="0" smtClean="0">
                <a:cs typeface="Cordia New" pitchFamily="34" charset="-34"/>
              </a:rPr>
              <a:t>+ </a:t>
            </a:r>
            <a:r>
              <a:rPr lang="th-TH" baseline="0" smtClean="0">
                <a:cs typeface="Cordia New" pitchFamily="34" charset="-34"/>
              </a:rPr>
              <a:t>กันได้</a:t>
            </a:r>
          </a:p>
          <a:p>
            <a:r>
              <a:rPr lang="th-TH" baseline="0" smtClean="0">
                <a:cs typeface="Cordia New" pitchFamily="34" charset="-34"/>
              </a:rPr>
              <a:t>แต่ถ้า </a:t>
            </a:r>
            <a:r>
              <a:rPr lang="en-US" baseline="0" smtClean="0">
                <a:cs typeface="Cordia New" pitchFamily="34" charset="-34"/>
              </a:rPr>
              <a:t>y </a:t>
            </a:r>
            <a:r>
              <a:rPr lang="th-TH" baseline="0" smtClean="0">
                <a:cs typeface="Cordia New" pitchFamily="34" charset="-34"/>
              </a:rPr>
              <a:t>เป็น </a:t>
            </a:r>
            <a:r>
              <a:rPr lang="en-US" baseline="0" smtClean="0">
                <a:cs typeface="Cordia New" pitchFamily="34" charset="-34"/>
              </a:rPr>
              <a:t>list  y[3] </a:t>
            </a:r>
            <a:r>
              <a:rPr lang="th-TH" baseline="0" smtClean="0">
                <a:cs typeface="Cordia New" pitchFamily="34" charset="-34"/>
              </a:rPr>
              <a:t>จะเป็น </a:t>
            </a:r>
            <a:r>
              <a:rPr lang="en-US" baseline="0" smtClean="0">
                <a:cs typeface="Cordia New" pitchFamily="34" charset="-34"/>
              </a:rPr>
              <a:t>element </a:t>
            </a:r>
            <a:r>
              <a:rPr lang="th-TH" baseline="0" smtClean="0">
                <a:cs typeface="Cordia New" pitchFamily="34" charset="-34"/>
              </a:rPr>
              <a:t>ข้างใน ในกรณีนี้เป็น สตริง จะไป </a:t>
            </a:r>
            <a:r>
              <a:rPr lang="en-US" baseline="0" smtClean="0">
                <a:cs typeface="Cordia New" pitchFamily="34" charset="-34"/>
              </a:rPr>
              <a:t>+ </a:t>
            </a:r>
            <a:r>
              <a:rPr lang="th-TH" baseline="0" smtClean="0">
                <a:cs typeface="Cordia New" pitchFamily="34" charset="-34"/>
              </a:rPr>
              <a:t>กับ </a:t>
            </a:r>
            <a:r>
              <a:rPr lang="en-US" baseline="0" smtClean="0">
                <a:cs typeface="Cordia New" pitchFamily="34" charset="-34"/>
              </a:rPr>
              <a:t>y[0:2] </a:t>
            </a:r>
            <a:r>
              <a:rPr lang="th-TH" baseline="0" smtClean="0">
                <a:cs typeface="Cordia New" pitchFamily="34" charset="-34"/>
              </a:rPr>
              <a:t>ที่เป็น </a:t>
            </a:r>
            <a:r>
              <a:rPr lang="en-US" baseline="0" smtClean="0">
                <a:cs typeface="Cordia New" pitchFamily="34" charset="-34"/>
              </a:rPr>
              <a:t>list </a:t>
            </a:r>
            <a:r>
              <a:rPr lang="th-TH" baseline="0" smtClean="0">
                <a:cs typeface="Cordia New" pitchFamily="34" charset="-34"/>
              </a:rPr>
              <a:t>ไม่ได้ </a:t>
            </a:r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8325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567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0109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7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4042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smtClean="0">
                <a:latin typeface="Courier New" pitchFamily="49" charset="0"/>
                <a:cs typeface="Tahoma" pitchFamily="34" charset="0"/>
              </a:rPr>
              <a:t>["", "hat a ", "</a:t>
            </a:r>
            <a:r>
              <a:rPr lang="en-US" sz="1800" b="1" err="1" smtClean="0">
                <a:latin typeface="Courier New" pitchFamily="49" charset="0"/>
                <a:cs typeface="Tahoma" pitchFamily="34" charset="0"/>
              </a:rPr>
              <a:t>onderful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 ", "</a:t>
            </a:r>
            <a:r>
              <a:rPr lang="en-US" sz="1800" b="1" err="1" smtClean="0">
                <a:latin typeface="Courier New" pitchFamily="49" charset="0"/>
                <a:cs typeface="Tahoma" pitchFamily="34" charset="0"/>
              </a:rPr>
              <a:t>orld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"]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369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smtClean="0">
                <a:latin typeface="Courier New" pitchFamily="49" charset="0"/>
                <a:cs typeface="Tahoma" pitchFamily="34" charset="0"/>
              </a:rPr>
              <a:t>["", "hat a ", "</a:t>
            </a:r>
            <a:r>
              <a:rPr lang="en-US" sz="1800" b="1" err="1" smtClean="0">
                <a:latin typeface="Courier New" pitchFamily="49" charset="0"/>
                <a:cs typeface="Tahoma" pitchFamily="34" charset="0"/>
              </a:rPr>
              <a:t>onderful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 ", "</a:t>
            </a:r>
            <a:r>
              <a:rPr lang="en-US" sz="1800" b="1" err="1" smtClean="0">
                <a:latin typeface="Courier New" pitchFamily="49" charset="0"/>
                <a:cs typeface="Tahoma" pitchFamily="34" charset="0"/>
              </a:rPr>
              <a:t>orld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"]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841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302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smtClean="0">
                <a:cs typeface="Cordia New" pitchFamily="34" charset="-34"/>
              </a:rPr>
              <a:t>digits = input("Enter digits : ")</a:t>
            </a:r>
          </a:p>
          <a:p>
            <a:r>
              <a:rPr lang="en-US" smtClean="0">
                <a:cs typeface="Cordia New" pitchFamily="34" charset="-34"/>
              </a:rPr>
              <a:t># the loop below</a:t>
            </a:r>
            <a:r>
              <a:rPr lang="en-US" baseline="0" smtClean="0">
                <a:cs typeface="Cordia New" pitchFamily="34" charset="-34"/>
              </a:rPr>
              <a:t> is to create a list of 10 zero-elements</a:t>
            </a:r>
          </a:p>
          <a:p>
            <a:r>
              <a:rPr lang="en-US" baseline="0" smtClean="0">
                <a:cs typeface="Cordia New" pitchFamily="34" charset="-34"/>
              </a:rPr>
              <a:t># the loop can be replaced using </a:t>
            </a:r>
            <a:r>
              <a:rPr lang="en-US" baseline="0" err="1" smtClean="0">
                <a:cs typeface="Cordia New" pitchFamily="34" charset="-34"/>
              </a:rPr>
              <a:t>digit_counts</a:t>
            </a:r>
            <a:r>
              <a:rPr lang="en-US" baseline="0" smtClean="0">
                <a:cs typeface="Cordia New" pitchFamily="34" charset="-34"/>
              </a:rPr>
              <a:t> = list(range(10)) </a:t>
            </a:r>
            <a:endParaRPr lang="en-US" smtClean="0">
              <a:cs typeface="Cordia New" pitchFamily="34" charset="-34"/>
            </a:endParaRPr>
          </a:p>
          <a:p>
            <a:r>
              <a:rPr lang="en-US" err="1" smtClean="0">
                <a:cs typeface="Cordia New" pitchFamily="34" charset="-34"/>
              </a:rPr>
              <a:t>digit_counts</a:t>
            </a:r>
            <a:r>
              <a:rPr lang="en-US" smtClean="0">
                <a:cs typeface="Cordia New" pitchFamily="34" charset="-34"/>
              </a:rPr>
              <a:t> = []</a:t>
            </a:r>
          </a:p>
          <a:p>
            <a:r>
              <a:rPr lang="en-US" smtClean="0">
                <a:cs typeface="Cordia New" pitchFamily="34" charset="-34"/>
              </a:rPr>
              <a:t>for 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 in range(10):</a:t>
            </a:r>
          </a:p>
          <a:p>
            <a:r>
              <a:rPr lang="en-US" smtClean="0">
                <a:cs typeface="Cordia New" pitchFamily="34" charset="-34"/>
              </a:rPr>
              <a:t>    </a:t>
            </a:r>
            <a:r>
              <a:rPr lang="en-US" err="1" smtClean="0">
                <a:cs typeface="Cordia New" pitchFamily="34" charset="-34"/>
              </a:rPr>
              <a:t>digit_counts.append</a:t>
            </a:r>
            <a:r>
              <a:rPr lang="en-US" smtClean="0">
                <a:cs typeface="Cordia New" pitchFamily="34" charset="-34"/>
              </a:rPr>
              <a:t>(0)</a:t>
            </a:r>
          </a:p>
          <a:p>
            <a:r>
              <a:rPr lang="en-US" smtClean="0">
                <a:cs typeface="Cordia New" pitchFamily="34" charset="-34"/>
              </a:rPr>
              <a:t>for d in digits:</a:t>
            </a:r>
          </a:p>
          <a:p>
            <a:r>
              <a:rPr lang="en-US" smtClean="0">
                <a:cs typeface="Cordia New" pitchFamily="34" charset="-34"/>
              </a:rPr>
              <a:t>    </a:t>
            </a:r>
            <a:r>
              <a:rPr lang="en-US" err="1" smtClean="0">
                <a:cs typeface="Cordia New" pitchFamily="34" charset="-34"/>
              </a:rPr>
              <a:t>digit_counts</a:t>
            </a:r>
            <a:r>
              <a:rPr lang="en-US" smtClean="0">
                <a:cs typeface="Cordia New" pitchFamily="34" charset="-34"/>
              </a:rPr>
              <a:t>[</a:t>
            </a:r>
            <a:r>
              <a:rPr lang="en-US" err="1" smtClean="0">
                <a:cs typeface="Cordia New" pitchFamily="34" charset="-34"/>
              </a:rPr>
              <a:t>int</a:t>
            </a:r>
            <a:r>
              <a:rPr lang="en-US" smtClean="0">
                <a:cs typeface="Cordia New" pitchFamily="34" charset="-34"/>
              </a:rPr>
              <a:t>(d)] += 1</a:t>
            </a:r>
          </a:p>
          <a:p>
            <a:r>
              <a:rPr lang="en-US" smtClean="0">
                <a:cs typeface="Cordia New" pitchFamily="34" charset="-34"/>
              </a:rPr>
              <a:t>missing = 0</a:t>
            </a:r>
          </a:p>
          <a:p>
            <a:r>
              <a:rPr lang="en-US" smtClean="0">
                <a:cs typeface="Cordia New" pitchFamily="34" charset="-34"/>
              </a:rPr>
              <a:t>for 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 in range(10):</a:t>
            </a:r>
          </a:p>
          <a:p>
            <a:r>
              <a:rPr lang="en-US" smtClean="0">
                <a:cs typeface="Cordia New" pitchFamily="34" charset="-34"/>
              </a:rPr>
              <a:t>    if (</a:t>
            </a:r>
            <a:r>
              <a:rPr lang="en-US" err="1" smtClean="0">
                <a:cs typeface="Cordia New" pitchFamily="34" charset="-34"/>
              </a:rPr>
              <a:t>digit_counts</a:t>
            </a:r>
            <a:r>
              <a:rPr lang="en-US" smtClean="0">
                <a:cs typeface="Cordia New" pitchFamily="34" charset="-34"/>
              </a:rPr>
              <a:t>[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] == 0):</a:t>
            </a:r>
          </a:p>
          <a:p>
            <a:r>
              <a:rPr lang="en-US" smtClean="0">
                <a:cs typeface="Cordia New" pitchFamily="34" charset="-34"/>
              </a:rPr>
              <a:t>        missing += 1</a:t>
            </a:r>
          </a:p>
          <a:p>
            <a:r>
              <a:rPr lang="en-US" smtClean="0">
                <a:cs typeface="Cordia New" pitchFamily="34" charset="-34"/>
              </a:rPr>
              <a:t>if missing == 0:</a:t>
            </a:r>
          </a:p>
          <a:p>
            <a:r>
              <a:rPr lang="en-US" smtClean="0">
                <a:cs typeface="Cordia New" pitchFamily="34" charset="-34"/>
              </a:rPr>
              <a:t>    print("No missing digits")</a:t>
            </a:r>
          </a:p>
          <a:p>
            <a:r>
              <a:rPr lang="en-US" err="1" smtClean="0">
                <a:cs typeface="Cordia New" pitchFamily="34" charset="-34"/>
              </a:rPr>
              <a:t>elif</a:t>
            </a:r>
            <a:r>
              <a:rPr lang="en-US" smtClean="0">
                <a:cs typeface="Cordia New" pitchFamily="34" charset="-34"/>
              </a:rPr>
              <a:t> missing == 1:</a:t>
            </a:r>
          </a:p>
          <a:p>
            <a:r>
              <a:rPr lang="en-US" smtClean="0">
                <a:cs typeface="Cordia New" pitchFamily="34" charset="-34"/>
              </a:rPr>
              <a:t>    print("The only missing digit is", end=" ")</a:t>
            </a:r>
          </a:p>
          <a:p>
            <a:r>
              <a:rPr lang="en-US" smtClean="0">
                <a:cs typeface="Cordia New" pitchFamily="34" charset="-34"/>
              </a:rPr>
              <a:t>else:</a:t>
            </a:r>
          </a:p>
          <a:p>
            <a:r>
              <a:rPr lang="en-US" smtClean="0">
                <a:cs typeface="Cordia New" pitchFamily="34" charset="-34"/>
              </a:rPr>
              <a:t>    print("The missing digits are", end=" ")</a:t>
            </a:r>
          </a:p>
          <a:p>
            <a:r>
              <a:rPr lang="en-US" smtClean="0">
                <a:cs typeface="Cordia New" pitchFamily="34" charset="-34"/>
              </a:rPr>
              <a:t>for 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 in range(10):</a:t>
            </a:r>
          </a:p>
          <a:p>
            <a:r>
              <a:rPr lang="en-US" smtClean="0">
                <a:cs typeface="Cordia New" pitchFamily="34" charset="-34"/>
              </a:rPr>
              <a:t>    if (</a:t>
            </a:r>
            <a:r>
              <a:rPr lang="en-US" err="1" smtClean="0">
                <a:cs typeface="Cordia New" pitchFamily="34" charset="-34"/>
              </a:rPr>
              <a:t>digit_counts</a:t>
            </a:r>
            <a:r>
              <a:rPr lang="en-US" smtClean="0">
                <a:cs typeface="Cordia New" pitchFamily="34" charset="-34"/>
              </a:rPr>
              <a:t>[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] == 0):</a:t>
            </a:r>
          </a:p>
          <a:p>
            <a:r>
              <a:rPr lang="en-US" smtClean="0">
                <a:cs typeface="Cordia New" pitchFamily="34" charset="-34"/>
              </a:rPr>
              <a:t>        print(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, end=" ")</a:t>
            </a:r>
          </a:p>
          <a:p>
            <a:r>
              <a:rPr lang="en-US" smtClean="0">
                <a:cs typeface="Cordia New" pitchFamily="34" charset="-34"/>
              </a:rPr>
              <a:t>print()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4D554-21A1-4D45-827C-C7017130BA19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2645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smtClean="0">
                <a:cs typeface="Cordia New" pitchFamily="34" charset="-34"/>
              </a:rPr>
              <a:t>digits = input("Enter digits : ")</a:t>
            </a:r>
          </a:p>
          <a:p>
            <a:r>
              <a:rPr lang="en-US" smtClean="0">
                <a:cs typeface="Cordia New" pitchFamily="34" charset="-34"/>
              </a:rPr>
              <a:t># the loop below</a:t>
            </a:r>
            <a:r>
              <a:rPr lang="en-US" baseline="0" smtClean="0">
                <a:cs typeface="Cordia New" pitchFamily="34" charset="-34"/>
              </a:rPr>
              <a:t> is to create a list of 10 zero-elements</a:t>
            </a:r>
          </a:p>
          <a:p>
            <a:r>
              <a:rPr lang="en-US" baseline="0" smtClean="0">
                <a:cs typeface="Cordia New" pitchFamily="34" charset="-34"/>
              </a:rPr>
              <a:t># the loop can be replaced using </a:t>
            </a:r>
            <a:r>
              <a:rPr lang="en-US" baseline="0" err="1" smtClean="0">
                <a:cs typeface="Cordia New" pitchFamily="34" charset="-34"/>
              </a:rPr>
              <a:t>digit_counts</a:t>
            </a:r>
            <a:r>
              <a:rPr lang="en-US" baseline="0" smtClean="0">
                <a:cs typeface="Cordia New" pitchFamily="34" charset="-34"/>
              </a:rPr>
              <a:t> = list(range(10)) </a:t>
            </a:r>
            <a:endParaRPr lang="en-US" smtClean="0">
              <a:cs typeface="Cordia New" pitchFamily="34" charset="-34"/>
            </a:endParaRPr>
          </a:p>
          <a:p>
            <a:r>
              <a:rPr lang="en-US" err="1" smtClean="0">
                <a:cs typeface="Cordia New" pitchFamily="34" charset="-34"/>
              </a:rPr>
              <a:t>digit_counts</a:t>
            </a:r>
            <a:r>
              <a:rPr lang="en-US" smtClean="0">
                <a:cs typeface="Cordia New" pitchFamily="34" charset="-34"/>
              </a:rPr>
              <a:t> = []</a:t>
            </a:r>
          </a:p>
          <a:p>
            <a:r>
              <a:rPr lang="en-US" smtClean="0">
                <a:cs typeface="Cordia New" pitchFamily="34" charset="-34"/>
              </a:rPr>
              <a:t>for 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 in range(10):</a:t>
            </a:r>
          </a:p>
          <a:p>
            <a:r>
              <a:rPr lang="en-US" smtClean="0">
                <a:cs typeface="Cordia New" pitchFamily="34" charset="-34"/>
              </a:rPr>
              <a:t>    </a:t>
            </a:r>
            <a:r>
              <a:rPr lang="en-US" err="1" smtClean="0">
                <a:cs typeface="Cordia New" pitchFamily="34" charset="-34"/>
              </a:rPr>
              <a:t>digit_counts.append</a:t>
            </a:r>
            <a:r>
              <a:rPr lang="en-US" smtClean="0">
                <a:cs typeface="Cordia New" pitchFamily="34" charset="-34"/>
              </a:rPr>
              <a:t>(0)</a:t>
            </a:r>
          </a:p>
          <a:p>
            <a:r>
              <a:rPr lang="en-US" smtClean="0">
                <a:cs typeface="Cordia New" pitchFamily="34" charset="-34"/>
              </a:rPr>
              <a:t>for d in digits:</a:t>
            </a:r>
          </a:p>
          <a:p>
            <a:r>
              <a:rPr lang="en-US" smtClean="0">
                <a:cs typeface="Cordia New" pitchFamily="34" charset="-34"/>
              </a:rPr>
              <a:t>    </a:t>
            </a:r>
            <a:r>
              <a:rPr lang="en-US" err="1" smtClean="0">
                <a:cs typeface="Cordia New" pitchFamily="34" charset="-34"/>
              </a:rPr>
              <a:t>digit_counts</a:t>
            </a:r>
            <a:r>
              <a:rPr lang="en-US" smtClean="0">
                <a:cs typeface="Cordia New" pitchFamily="34" charset="-34"/>
              </a:rPr>
              <a:t>[</a:t>
            </a:r>
            <a:r>
              <a:rPr lang="en-US" err="1" smtClean="0">
                <a:cs typeface="Cordia New" pitchFamily="34" charset="-34"/>
              </a:rPr>
              <a:t>int</a:t>
            </a:r>
            <a:r>
              <a:rPr lang="en-US" smtClean="0">
                <a:cs typeface="Cordia New" pitchFamily="34" charset="-34"/>
              </a:rPr>
              <a:t>(d)] += 1</a:t>
            </a:r>
          </a:p>
          <a:p>
            <a:r>
              <a:rPr lang="en-US" smtClean="0">
                <a:cs typeface="Cordia New" pitchFamily="34" charset="-34"/>
              </a:rPr>
              <a:t>missing = 0</a:t>
            </a:r>
          </a:p>
          <a:p>
            <a:r>
              <a:rPr lang="en-US" smtClean="0">
                <a:cs typeface="Cordia New" pitchFamily="34" charset="-34"/>
              </a:rPr>
              <a:t>for 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 in range(10):</a:t>
            </a:r>
          </a:p>
          <a:p>
            <a:r>
              <a:rPr lang="en-US" smtClean="0">
                <a:cs typeface="Cordia New" pitchFamily="34" charset="-34"/>
              </a:rPr>
              <a:t>    if (</a:t>
            </a:r>
            <a:r>
              <a:rPr lang="en-US" err="1" smtClean="0">
                <a:cs typeface="Cordia New" pitchFamily="34" charset="-34"/>
              </a:rPr>
              <a:t>digit_counts</a:t>
            </a:r>
            <a:r>
              <a:rPr lang="en-US" smtClean="0">
                <a:cs typeface="Cordia New" pitchFamily="34" charset="-34"/>
              </a:rPr>
              <a:t>[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] == 0):</a:t>
            </a:r>
          </a:p>
          <a:p>
            <a:r>
              <a:rPr lang="en-US" smtClean="0">
                <a:cs typeface="Cordia New" pitchFamily="34" charset="-34"/>
              </a:rPr>
              <a:t>        missing += 1</a:t>
            </a:r>
          </a:p>
          <a:p>
            <a:r>
              <a:rPr lang="en-US" smtClean="0">
                <a:cs typeface="Cordia New" pitchFamily="34" charset="-34"/>
              </a:rPr>
              <a:t>if missing == 0:</a:t>
            </a:r>
          </a:p>
          <a:p>
            <a:r>
              <a:rPr lang="en-US" smtClean="0">
                <a:cs typeface="Cordia New" pitchFamily="34" charset="-34"/>
              </a:rPr>
              <a:t>    print("No missing digits")</a:t>
            </a:r>
          </a:p>
          <a:p>
            <a:r>
              <a:rPr lang="en-US" err="1" smtClean="0">
                <a:cs typeface="Cordia New" pitchFamily="34" charset="-34"/>
              </a:rPr>
              <a:t>elif</a:t>
            </a:r>
            <a:r>
              <a:rPr lang="en-US" smtClean="0">
                <a:cs typeface="Cordia New" pitchFamily="34" charset="-34"/>
              </a:rPr>
              <a:t> missing == 1:</a:t>
            </a:r>
          </a:p>
          <a:p>
            <a:r>
              <a:rPr lang="en-US" smtClean="0">
                <a:cs typeface="Cordia New" pitchFamily="34" charset="-34"/>
              </a:rPr>
              <a:t>    print("The only missing digit is", end=" ")</a:t>
            </a:r>
          </a:p>
          <a:p>
            <a:r>
              <a:rPr lang="en-US" smtClean="0">
                <a:cs typeface="Cordia New" pitchFamily="34" charset="-34"/>
              </a:rPr>
              <a:t>else:</a:t>
            </a:r>
          </a:p>
          <a:p>
            <a:r>
              <a:rPr lang="en-US" smtClean="0">
                <a:cs typeface="Cordia New" pitchFamily="34" charset="-34"/>
              </a:rPr>
              <a:t>    print("The missing digits are", end=" ")</a:t>
            </a:r>
          </a:p>
          <a:p>
            <a:r>
              <a:rPr lang="en-US" smtClean="0">
                <a:cs typeface="Cordia New" pitchFamily="34" charset="-34"/>
              </a:rPr>
              <a:t>for 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 in range(10):</a:t>
            </a:r>
          </a:p>
          <a:p>
            <a:r>
              <a:rPr lang="en-US" smtClean="0">
                <a:cs typeface="Cordia New" pitchFamily="34" charset="-34"/>
              </a:rPr>
              <a:t>    if (</a:t>
            </a:r>
            <a:r>
              <a:rPr lang="en-US" err="1" smtClean="0">
                <a:cs typeface="Cordia New" pitchFamily="34" charset="-34"/>
              </a:rPr>
              <a:t>digit_counts</a:t>
            </a:r>
            <a:r>
              <a:rPr lang="en-US" smtClean="0">
                <a:cs typeface="Cordia New" pitchFamily="34" charset="-34"/>
              </a:rPr>
              <a:t>[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] == 0):</a:t>
            </a:r>
          </a:p>
          <a:p>
            <a:r>
              <a:rPr lang="en-US" smtClean="0">
                <a:cs typeface="Cordia New" pitchFamily="34" charset="-34"/>
              </a:rPr>
              <a:t>        print(</a:t>
            </a:r>
            <a:r>
              <a:rPr lang="en-US" err="1" smtClean="0">
                <a:cs typeface="Cordia New" pitchFamily="34" charset="-34"/>
              </a:rPr>
              <a:t>i</a:t>
            </a:r>
            <a:r>
              <a:rPr lang="en-US" smtClean="0">
                <a:cs typeface="Cordia New" pitchFamily="34" charset="-34"/>
              </a:rPr>
              <a:t>, end=" ")</a:t>
            </a:r>
          </a:p>
          <a:p>
            <a:r>
              <a:rPr lang="en-US" smtClean="0">
                <a:cs typeface="Cordia New" pitchFamily="34" charset="-34"/>
              </a:rPr>
              <a:t>print()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4D554-21A1-4D45-827C-C7017130BA19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1764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http://en.wikipedia.org/wiki/List_comprehension#History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591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http://en.wikipedia.org/wiki/List_comprehension#History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22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http://en.wikipedia.org/wiki/List_comprehension#History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2114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smtClean="0">
                <a:latin typeface="Courier New" pitchFamily="49" charset="0"/>
                <a:cs typeface="Tahoma" pitchFamily="34" charset="0"/>
              </a:rPr>
              <a:t>[1.5, 1.0, 3.0, 2.0, 3.0, 1.0, 1.5]  moving</a:t>
            </a:r>
            <a:r>
              <a:rPr lang="en-US" sz="1800" b="1" baseline="0" smtClean="0">
                <a:latin typeface="Courier New" pitchFamily="49" charset="0"/>
                <a:cs typeface="Tahoma" pitchFamily="34" charset="0"/>
              </a:rPr>
              <a:t> average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4342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</a:t>
            </a:r>
            <a:r>
              <a:rPr lang="en-US" baseline="0" smtClean="0"/>
              <a:t> 1,2,3,5,6,7,8,9 ]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866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[[3, 4, 5], [5, 12, 13], [6, 8, 10]]</a:t>
            </a:r>
          </a:p>
          <a:p>
            <a:r>
              <a:rPr lang="en-US" smtClean="0"/>
              <a:t>[2, 3, 5, 7, 11, 13, 17, 19, 23]  </a:t>
            </a:r>
            <a:r>
              <a:rPr lang="en-US" smtClean="0">
                <a:sym typeface="Wingdings" panose="05000000000000000000" pitchFamily="2" charset="2"/>
              </a:rPr>
              <a:t></a:t>
            </a:r>
            <a:r>
              <a:rPr lang="en-US" baseline="0" smtClean="0">
                <a:sym typeface="Wingdings" panose="05000000000000000000" pitchFamily="2" charset="2"/>
              </a:rPr>
              <a:t> all primes less than n</a:t>
            </a:r>
            <a:r>
              <a:rPr lang="en-US" baseline="30000" smtClean="0">
                <a:sym typeface="Wingdings" panose="05000000000000000000" pitchFamily="2" charset="2"/>
              </a:rPr>
              <a:t>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802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61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176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15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278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smtClean="0">
                <a:latin typeface="Courier New" pitchFamily="49" charset="0"/>
                <a:cs typeface="Tahoma" pitchFamily="34" charset="0"/>
              </a:rPr>
              <a:t>&gt;&gt;&gt; primes[0:2] = [0,0] 	</a:t>
            </a:r>
            <a:r>
              <a:rPr lang="en-US" sz="1800" b="1" smtClean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 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[0,0,5,7,11,13,17]</a:t>
            </a:r>
          </a:p>
          <a:p>
            <a:r>
              <a:rPr lang="en-US" sz="1800" b="1" smtClean="0">
                <a:latin typeface="Courier New" pitchFamily="49" charset="0"/>
                <a:cs typeface="Tahoma" pitchFamily="34" charset="0"/>
              </a:rPr>
              <a:t>&gt;&gt;&gt; primes[0:1] = [-1,-2]	</a:t>
            </a:r>
            <a:r>
              <a:rPr lang="en-US" sz="1800" b="1" smtClean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 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[-1,-2,0,5,7,11,13,17]</a:t>
            </a:r>
          </a:p>
          <a:p>
            <a:r>
              <a:rPr lang="en-US" sz="1800" b="1" smtClean="0">
                <a:latin typeface="Courier New" pitchFamily="49" charset="0"/>
                <a:cs typeface="Tahoma" pitchFamily="34" charset="0"/>
              </a:rPr>
              <a:t>&gt;&gt;&gt; primes[0:0] = [-2,-3]	</a:t>
            </a:r>
            <a:r>
              <a:rPr lang="en-US" sz="1800" b="1" smtClean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 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[-2,-3,-1,-2,0,5,7,11,13,17]</a:t>
            </a:r>
          </a:p>
          <a:p>
            <a:r>
              <a:rPr lang="en-US" sz="1800" b="1" smtClean="0">
                <a:latin typeface="Courier New" pitchFamily="49" charset="0"/>
                <a:cs typeface="Tahoma" pitchFamily="34" charset="0"/>
              </a:rPr>
              <a:t>&gt;&gt;&gt; primes[0] = [-4,-5]	</a:t>
            </a:r>
            <a:r>
              <a:rPr lang="en-US" sz="1800" b="1" smtClean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 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[[-4,-5],-3,-1,-2,0,5,7,11,13,17]</a:t>
            </a:r>
          </a:p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2256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smtClean="0">
                <a:latin typeface="Courier New" pitchFamily="49" charset="0"/>
                <a:cs typeface="Tahoma" pitchFamily="34" charset="0"/>
              </a:rPr>
              <a:t>[0,1,2,3,4,5]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smtClean="0">
                <a:latin typeface="Courier New" pitchFamily="49" charset="0"/>
                <a:cs typeface="Tahoma" pitchFamily="34" charset="0"/>
              </a:rPr>
              <a:t>[0,1,2,3,4,5,6]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smtClean="0">
                <a:latin typeface="Courier New" pitchFamily="49" charset="0"/>
                <a:cs typeface="Tahoma" pitchFamily="34" charset="0"/>
              </a:rPr>
              <a:t>[-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1,0,1,2,3,4,5,6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smtClean="0">
                <a:latin typeface="Courier New" pitchFamily="49" charset="0"/>
                <a:cs typeface="Tahoma" pitchFamily="34" charset="0"/>
              </a:rPr>
              <a:t>[-1,0,1,3,4,5,6]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smtClean="0">
                <a:latin typeface="Courier New" pitchFamily="49" charset="0"/>
                <a:cs typeface="Tahoma" pitchFamily="34" charset="0"/>
              </a:rPr>
              <a:t>[-1,0,1,5,6]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b="1" smtClean="0">
              <a:latin typeface="Courier New" pitchFamily="49" charset="0"/>
              <a:cs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1800" b="1" smtClean="0">
                <a:latin typeface="Courier New" pitchFamily="49" charset="0"/>
                <a:cs typeface="Tahoma" pitchFamily="34" charset="0"/>
              </a:rPr>
              <a:t>การลบทำได้หลายแบบ</a:t>
            </a:r>
            <a:endParaRPr lang="th-TH" sz="1800" b="1" baseline="0" smtClean="0">
              <a:latin typeface="Courier New" pitchFamily="49" charset="0"/>
              <a:cs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err="1" smtClean="0">
                <a:latin typeface="Courier New" pitchFamily="49" charset="0"/>
                <a:cs typeface="Tahoma" pitchFamily="34" charset="0"/>
              </a:rPr>
              <a:t>x.remove</a:t>
            </a:r>
            <a:r>
              <a:rPr lang="en-US" sz="1800" b="1" baseline="0" smtClean="0">
                <a:latin typeface="Courier New" pitchFamily="49" charset="0"/>
                <a:cs typeface="Tahoma" pitchFamily="34" charset="0"/>
              </a:rPr>
              <a:t>(e)  </a:t>
            </a:r>
            <a:r>
              <a:rPr lang="th-TH" sz="1800" b="1" baseline="0" smtClean="0">
                <a:latin typeface="Courier New" pitchFamily="49" charset="0"/>
                <a:cs typeface="Tahoma" pitchFamily="34" charset="0"/>
              </a:rPr>
              <a:t>ลบ </a:t>
            </a:r>
            <a:r>
              <a:rPr lang="en-US" sz="1800" b="1" baseline="0" smtClean="0">
                <a:latin typeface="Courier New" pitchFamily="49" charset="0"/>
                <a:cs typeface="Tahoma" pitchFamily="34" charset="0"/>
              </a:rPr>
              <a:t>e </a:t>
            </a:r>
            <a:r>
              <a:rPr lang="th-TH" sz="1800" b="1" baseline="0" smtClean="0">
                <a:latin typeface="Courier New" pitchFamily="49" charset="0"/>
                <a:cs typeface="Tahoma" pitchFamily="34" charset="0"/>
              </a:rPr>
              <a:t>ตัวแรกที่พบใน </a:t>
            </a:r>
            <a:r>
              <a:rPr lang="en-US" sz="1800" b="1" baseline="0" smtClean="0">
                <a:latin typeface="Courier New" pitchFamily="49" charset="0"/>
                <a:cs typeface="Tahoma" pitchFamily="34" charset="0"/>
              </a:rPr>
              <a:t>x,  del x[3]  </a:t>
            </a:r>
            <a:r>
              <a:rPr lang="th-TH" sz="1800" b="1" baseline="0" smtClean="0">
                <a:latin typeface="Courier New" pitchFamily="49" charset="0"/>
                <a:cs typeface="Tahoma" pitchFamily="34" charset="0"/>
              </a:rPr>
              <a:t>ลบ ตัวที่ </a:t>
            </a:r>
            <a:r>
              <a:rPr lang="en-US" sz="1800" b="1" baseline="0" smtClean="0">
                <a:latin typeface="Courier New" pitchFamily="49" charset="0"/>
                <a:cs typeface="Tahoma" pitchFamily="34" charset="0"/>
              </a:rPr>
              <a:t>index </a:t>
            </a:r>
            <a:r>
              <a:rPr lang="th-TH" sz="1800" b="1" baseline="0" smtClean="0">
                <a:latin typeface="Courier New" pitchFamily="49" charset="0"/>
                <a:cs typeface="Tahoma" pitchFamily="34" charset="0"/>
              </a:rPr>
              <a:t>ของ </a:t>
            </a:r>
            <a:r>
              <a:rPr lang="en-US" sz="1800" b="1" baseline="0" smtClean="0">
                <a:latin typeface="Courier New" pitchFamily="49" charset="0"/>
                <a:cs typeface="Tahoma" pitchFamily="34" charset="0"/>
              </a:rPr>
              <a:t>x ,  </a:t>
            </a:r>
            <a:r>
              <a:rPr lang="en-US" sz="1800" b="1" baseline="0" err="1" smtClean="0">
                <a:latin typeface="Courier New" pitchFamily="49" charset="0"/>
                <a:cs typeface="Tahoma" pitchFamily="34" charset="0"/>
              </a:rPr>
              <a:t>x.pop</a:t>
            </a:r>
            <a:r>
              <a:rPr lang="en-US" sz="1800" b="1" baseline="0" smtClean="0">
                <a:latin typeface="Courier New" pitchFamily="49" charset="0"/>
                <a:cs typeface="Tahoma" pitchFamily="34" charset="0"/>
              </a:rPr>
              <a:t>(3) </a:t>
            </a:r>
            <a:r>
              <a:rPr lang="th-TH" sz="1800" b="1" baseline="0" smtClean="0">
                <a:latin typeface="Courier New" pitchFamily="49" charset="0"/>
                <a:cs typeface="Tahoma" pitchFamily="34" charset="0"/>
              </a:rPr>
              <a:t>เหมือน </a:t>
            </a:r>
            <a:r>
              <a:rPr lang="en-US" sz="1800" b="1" baseline="0" smtClean="0">
                <a:latin typeface="Courier New" pitchFamily="49" charset="0"/>
                <a:cs typeface="Tahoma" pitchFamily="34" charset="0"/>
              </a:rPr>
              <a:t>del x[3] </a:t>
            </a:r>
            <a:r>
              <a:rPr lang="th-TH" sz="1800" b="1" baseline="0" smtClean="0">
                <a:latin typeface="Courier New" pitchFamily="49" charset="0"/>
                <a:cs typeface="Tahoma" pitchFamily="34" charset="0"/>
              </a:rPr>
              <a:t>แต่คืนค่าที่ลบกลับมาด้วย</a:t>
            </a:r>
            <a:endParaRPr lang="en-US" sz="1800" b="1" smtClean="0">
              <a:latin typeface="Courier New" pitchFamily="49" charset="0"/>
              <a:cs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894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626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88"/>
            <a:ext cx="22860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175" y="1588"/>
            <a:ext cx="6708775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3175" y="1588"/>
            <a:ext cx="91471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9638" y="9080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213" y="35369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35369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830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08050"/>
            <a:ext cx="388461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92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3563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20/08/58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885113" y="6597650"/>
            <a:ext cx="1258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3175" y="1588"/>
            <a:ext cx="9147175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Basic List Processing</a:t>
            </a:r>
            <a:endParaRPr lang="th-TH" sz="4000" smtClean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smtClean="0"/>
              <a:t>ภาควิชาวิศวกรรมคอมพิวเตอร์</a:t>
            </a:r>
          </a:p>
          <a:p>
            <a:r>
              <a:rPr lang="th-TH" smtClean="0"/>
              <a:t>จุฬาลงกรณ์มหาวิทยาลัย</a:t>
            </a:r>
          </a:p>
          <a:p>
            <a:r>
              <a:rPr lang="th-TH" smtClean="0"/>
              <a:t>๒๕๕๘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>
                <a:latin typeface="+mj-lt"/>
              </a:rPr>
              <a:t>การเข้าถึงข้อมูลใน </a:t>
            </a:r>
            <a:r>
              <a:rPr lang="en-US" smtClean="0">
                <a:latin typeface="+mj-lt"/>
              </a:rPr>
              <a:t>list </a:t>
            </a:r>
            <a:r>
              <a:rPr lang="th-TH" smtClean="0">
                <a:latin typeface="+mj-lt"/>
              </a:rPr>
              <a:t>แบบผิดๆ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2111" y="763588"/>
            <a:ext cx="8784353" cy="5511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primes = [2,3,5,7,11,13,17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print(primes[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1.0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Traceback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(most recent call last):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File "&lt;pyshell#22&gt;", line 1, in &lt;module&gt;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  primes[1.0]</a:t>
            </a:r>
          </a:p>
          <a:p>
            <a:r>
              <a:rPr lang="en-US" sz="2200" b="1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TypeError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: list indices must be integers, not float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primes[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1000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Traceback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(most recent call last):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File "&lt;pyshell#23&gt;", line 1, in &lt;module&gt;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  primes[1000]</a:t>
            </a:r>
          </a:p>
          <a:p>
            <a:r>
              <a:rPr lang="en-US" sz="2200" b="1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IndexError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: list index out of range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-8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Traceback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(most recent call last):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File "&lt;pyshell#24&gt;", line 1, in &lt;module&gt;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  primes[-8]</a:t>
            </a:r>
          </a:p>
          <a:p>
            <a:r>
              <a:rPr lang="en-US" sz="2200" b="1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IndexError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: list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23698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60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0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ตำแหน่งของข้อมูลใน </a:t>
            </a:r>
            <a:r>
              <a:rPr lang="en-US" smtClean="0"/>
              <a:t>list</a:t>
            </a:r>
            <a:endParaRPr lang="th-TH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3" y="773938"/>
            <a:ext cx="8284423" cy="1688846"/>
          </a:xfrm>
        </p:spPr>
        <p:txBody>
          <a:bodyPr/>
          <a:lstStyle/>
          <a:p>
            <a:r>
              <a:rPr lang="th-TH" smtClean="0"/>
              <a:t>ต้องเป็น </a:t>
            </a:r>
            <a:r>
              <a:rPr lang="en-US" err="1" smtClean="0"/>
              <a:t>int</a:t>
            </a:r>
            <a:r>
              <a:rPr lang="en-US" smtClean="0"/>
              <a:t>  </a:t>
            </a:r>
            <a:r>
              <a:rPr lang="th-TH" smtClean="0"/>
              <a:t>หรือเป็นช่วง</a:t>
            </a:r>
            <a:r>
              <a:rPr lang="th-TH"/>
              <a:t> </a:t>
            </a:r>
            <a:r>
              <a:rPr lang="en-US" err="1" smtClean="0"/>
              <a:t>int</a:t>
            </a:r>
            <a:r>
              <a:rPr lang="en-US" smtClean="0"/>
              <a:t> : </a:t>
            </a:r>
            <a:r>
              <a:rPr lang="en-US" smtClean="0"/>
              <a:t>int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  x[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3:5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mtClean="0"/>
              <a:t>เป็นตัวแปรที่เก็บข้อมูลแบบ </a:t>
            </a:r>
            <a:r>
              <a:rPr lang="en-US" smtClean="0"/>
              <a:t>int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mtClean="0"/>
          </a:p>
          <a:p>
            <a:r>
              <a:rPr lang="th-TH" smtClean="0"/>
              <a:t>เป็น </a:t>
            </a:r>
            <a:r>
              <a:rPr lang="en-US" smtClean="0"/>
              <a:t>expression </a:t>
            </a:r>
            <a:r>
              <a:rPr lang="th-TH" smtClean="0"/>
              <a:t>ที่ให้ผลเป็น </a:t>
            </a:r>
            <a:r>
              <a:rPr lang="en-US" smtClean="0"/>
              <a:t>int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2*k+i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mtClean="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158240" y="2316480"/>
            <a:ext cx="6412992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primes = [2,3,5,7,11,13,17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= 3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j = 5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primes[5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//3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primes[i:j+1])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print(primes[6/3])</a:t>
            </a:r>
          </a:p>
          <a:p>
            <a:pPr>
              <a:lnSpc>
                <a:spcPct val="150000"/>
              </a:lnSpc>
            </a:pPr>
            <a:r>
              <a:rPr lang="en-US" sz="2200" b="1" smtClean="0"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5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วงเล็บใหญ่ มีสองบทบาท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33424" y="1145985"/>
            <a:ext cx="7673976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primes = 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[1,3,5,7,11]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#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สร้าง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list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endParaRPr lang="en-US" sz="2200" b="1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primes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[0]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= 2          #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ระบุตำแหน่งใน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list</a:t>
            </a:r>
          </a:p>
          <a:p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 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[1,2,3]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[1]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)</a:t>
            </a: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…………………………………………………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 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[1,2,3]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1:3]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6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 </a:t>
            </a:r>
            <a:r>
              <a:rPr lang="th-TH" smtClean="0"/>
              <a:t>คล้าย ๆ สตริง</a:t>
            </a:r>
            <a:r>
              <a:rPr lang="en-US" smtClean="0"/>
              <a:t> </a:t>
            </a:r>
            <a:r>
              <a:rPr lang="th-TH" smtClean="0"/>
              <a:t>แต่เปลี่ยนค่าได้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52196" y="1037399"/>
            <a:ext cx="3842004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x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a","b","c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"]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print(x[0])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a</a:t>
            </a:r>
            <a:endParaRPr lang="en-US" sz="22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(x))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3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print(x[1:3])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['b', 'c']</a:t>
            </a:r>
            <a:endParaRPr lang="en-US" sz="22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x[1]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"X"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print(x)</a:t>
            </a: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43196" y="1037399"/>
            <a:ext cx="3842004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x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abc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print(x[0])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a</a:t>
            </a:r>
            <a:endParaRPr lang="en-US" sz="22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(x))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3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print(x[1:3])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err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bc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'</a:t>
            </a:r>
            <a:endParaRPr lang="en-US" sz="22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x[1]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"X"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print(x)</a:t>
            </a: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ใช้ </a:t>
            </a:r>
            <a:r>
              <a:rPr lang="en-US" smtClean="0"/>
              <a:t>+ </a:t>
            </a:r>
            <a:r>
              <a:rPr lang="th-TH" smtClean="0"/>
              <a:t>กับ </a:t>
            </a:r>
            <a:r>
              <a:rPr lang="en-US" smtClean="0"/>
              <a:t>* </a:t>
            </a:r>
            <a:r>
              <a:rPr lang="th-TH" smtClean="0"/>
              <a:t>กับ </a:t>
            </a:r>
            <a:r>
              <a:rPr lang="en-US" smtClean="0"/>
              <a:t>list </a:t>
            </a:r>
            <a:r>
              <a:rPr lang="th-TH" smtClean="0"/>
              <a:t>ได้  คล้าย ๆ สตริง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067574" y="3933529"/>
            <a:ext cx="7029704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x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a","b","c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"]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y = x + x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x = 2*(y[0:2] + y[4:5])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print(x)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…………………………………………………………………………………………………………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x = y[0:2] + y[3]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7574" y="954850"/>
            <a:ext cx="7029704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x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abc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y = x + x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x = 2*(y[0:2] + y[4:5])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print(x)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…………………………………………………………………………………………………………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x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y[0:2] + y[3]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053914" y="5985935"/>
            <a:ext cx="3822700" cy="647996"/>
          </a:xfrm>
          <a:prstGeom prst="wedgeRoundRectCallout">
            <a:avLst>
              <a:gd name="adj1" fmla="val -56803"/>
              <a:gd name="adj2" fmla="val -3001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x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เก็บค่า </a:t>
            </a:r>
            <a:r>
              <a:rPr lang="en-US" sz="22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………………………….</a:t>
            </a:r>
            <a:endParaRPr lang="th-TH" sz="22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53914" y="3094271"/>
            <a:ext cx="3822700" cy="647996"/>
          </a:xfrm>
          <a:prstGeom prst="wedgeRoundRectCallout">
            <a:avLst>
              <a:gd name="adj1" fmla="val -57135"/>
              <a:gd name="adj2" fmla="val -3197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x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เก็บค่า </a:t>
            </a:r>
            <a:r>
              <a:rPr lang="en-US" sz="22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………………………….</a:t>
            </a:r>
            <a:endParaRPr lang="th-TH" sz="22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757104" y="5375187"/>
            <a:ext cx="1050323" cy="499535"/>
          </a:xfrm>
          <a:prstGeom prst="wedgeRoundRectCallout">
            <a:avLst>
              <a:gd name="adj1" fmla="val 75400"/>
              <a:gd name="adj2" fmla="val 6148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ได้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list</a:t>
            </a:r>
            <a:endParaRPr lang="th-TH" sz="22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250724" y="5308897"/>
            <a:ext cx="1050323" cy="499535"/>
          </a:xfrm>
          <a:prstGeom prst="wedgeRoundRectCallout">
            <a:avLst>
              <a:gd name="adj1" fmla="val -56365"/>
              <a:gd name="adj2" fmla="val 911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ได้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int</a:t>
            </a:r>
            <a:endParaRPr lang="th-TH" sz="22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 animBg="1"/>
      <p:bldP spid="5" grpId="0" uiExpand="1" build="p"/>
      <p:bldP spid="7" grpId="0" animBg="1"/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ตัวอย่าง </a:t>
            </a:r>
            <a:r>
              <a:rPr lang="en-US"/>
              <a:t>: Vowel </a:t>
            </a:r>
            <a:r>
              <a:rPr lang="en-US" smtClean="0"/>
              <a:t>Checking (if  </a:t>
            </a:r>
            <a:r>
              <a:rPr lang="en-US" err="1" smtClean="0"/>
              <a:t>elif</a:t>
            </a:r>
            <a:r>
              <a:rPr lang="en-US" smtClean="0"/>
              <a:t> </a:t>
            </a:r>
            <a:r>
              <a:rPr lang="th-TH" smtClean="0"/>
              <a:t>ๆ ๆ ๆ </a:t>
            </a:r>
            <a:r>
              <a:rPr lang="en-US" smtClean="0"/>
              <a:t>else)</a:t>
            </a:r>
            <a:endParaRPr lang="th-TH">
              <a:latin typeface="+mj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77650" y="958660"/>
            <a:ext cx="5585524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input("enter a char : ")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if 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"a":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elif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"e":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</a:p>
          <a:p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elif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c == 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</a:p>
          <a:p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elif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"o":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</a:p>
          <a:p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elif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"u":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else 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not 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ตัวอย่าง </a:t>
            </a:r>
            <a:r>
              <a:rPr lang="en-US"/>
              <a:t>: Vowel </a:t>
            </a:r>
            <a:r>
              <a:rPr lang="en-US" smtClean="0"/>
              <a:t>Checking (if or </a:t>
            </a:r>
            <a:r>
              <a:rPr lang="th-TH" smtClean="0"/>
              <a:t>ๆ ๆ </a:t>
            </a:r>
            <a:r>
              <a:rPr lang="en-US" smtClean="0"/>
              <a:t> else)</a:t>
            </a:r>
            <a:endParaRPr lang="th-TH">
              <a:latin typeface="+mj-lt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83372" y="2946592"/>
            <a:ext cx="5974080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input("enter a char : ")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if 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"a"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or \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"e"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or \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or \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"o"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or \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"u"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else 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not 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572" y="836740"/>
            <a:ext cx="8915694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input("enter a char : ")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if c=="a"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or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c=="e" or c=="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or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c=="o"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or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c=="u"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else 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not 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ตัวอย่าง </a:t>
            </a:r>
            <a:r>
              <a:rPr lang="en-US"/>
              <a:t>: Vowel </a:t>
            </a:r>
            <a:r>
              <a:rPr lang="en-US" smtClean="0"/>
              <a:t>Checking  (use c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</a:t>
            </a:r>
            <a:r>
              <a:rPr lang="en-US" smtClean="0"/>
              <a:t> </a:t>
            </a:r>
            <a:r>
              <a:rPr lang="en-US" err="1" smtClean="0"/>
              <a:t>vowel_list</a:t>
            </a:r>
            <a:r>
              <a:rPr lang="en-US" smtClean="0"/>
              <a:t>)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31648" y="751396"/>
            <a:ext cx="6471412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vowels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["a", "e", 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", "o", "u"]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input("enter a char : ")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if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vowels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else 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not 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80288" y="2877235"/>
            <a:ext cx="6623812" cy="17872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input("enter a char : ")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if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["a", "e", "</a:t>
            </a:r>
            <a:r>
              <a:rPr lang="en-US" sz="2200" b="1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", "o", "u"]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else 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c,"is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not 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vowel")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09655" y="4766120"/>
            <a:ext cx="5816656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c = input("enter a char : ")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if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print(c,"is a vowel")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else 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print(c,"is not a vowel")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31648" y="5228937"/>
            <a:ext cx="2093863" cy="861649"/>
          </a:xfrm>
          <a:prstGeom prst="wedgeRoundRectCallout">
            <a:avLst>
              <a:gd name="adj1" fmla="val 74625"/>
              <a:gd name="adj2" fmla="val -4180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ใช้สตริงง่ายกว่า ลองเขียนดู</a:t>
            </a:r>
            <a:endParaRPr lang="th-TH" sz="220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 = a  vs.  b = a[:]  </a:t>
            </a:r>
            <a:r>
              <a:rPr lang="th-TH" smtClean="0"/>
              <a:t>และ </a:t>
            </a:r>
            <a:r>
              <a:rPr lang="en-US" smtClean="0"/>
              <a:t>b == a  vs.  b is a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186116" y="1033780"/>
            <a:ext cx="3893884" cy="5172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a = [1,2,3]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b = a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 b == a )</a:t>
            </a:r>
          </a:p>
          <a:p>
            <a:pPr>
              <a:lnSpc>
                <a:spcPct val="20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 b is a )</a:t>
            </a:r>
          </a:p>
          <a:p>
            <a:pPr>
              <a:lnSpc>
                <a:spcPct val="20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b = a[:]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 b == a )</a:t>
            </a:r>
          </a:p>
          <a:p>
            <a:pPr>
              <a:lnSpc>
                <a:spcPct val="20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print( b is a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………………………………………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54008" y="3640422"/>
            <a:ext cx="2522284" cy="771623"/>
            <a:chOff x="5717508" y="3901701"/>
            <a:chExt cx="2522284" cy="771623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5717508" y="3901701"/>
              <a:ext cx="2522284" cy="771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a     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  <a:sym typeface="Wingdings" panose="05000000000000000000" pitchFamily="2" charset="2"/>
                </a:rPr>
                <a:t>[1,2,3]</a:t>
              </a:r>
            </a:p>
            <a:p>
              <a:r>
                <a:rPr lang="en-US" sz="2200" b="1" smtClean="0">
                  <a:latin typeface="Courier New" pitchFamily="49" charset="0"/>
                  <a:cs typeface="Tahoma" pitchFamily="34" charset="0"/>
                  <a:sym typeface="Wingdings" panose="05000000000000000000" pitchFamily="2" charset="2"/>
                </a:rPr>
                <a:t>b     [1,2,3]</a:t>
              </a:r>
              <a:endParaRPr lang="en-US" sz="2200" b="1"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184900" y="4114800"/>
              <a:ext cx="5461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172200" y="4445000"/>
              <a:ext cx="5461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5654008" y="1306887"/>
            <a:ext cx="2522284" cy="771623"/>
            <a:chOff x="5717508" y="904384"/>
            <a:chExt cx="2522284" cy="771623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717508" y="904384"/>
              <a:ext cx="2522284" cy="771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a     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  <a:sym typeface="Wingdings" panose="05000000000000000000" pitchFamily="2" charset="2"/>
                </a:rPr>
                <a:t>[1,2,3]</a:t>
              </a:r>
            </a:p>
            <a:p>
              <a:r>
                <a:rPr lang="en-US" sz="2200" b="1">
                  <a:latin typeface="Courier New" pitchFamily="49" charset="0"/>
                  <a:cs typeface="Tahoma" pitchFamily="34" charset="0"/>
                  <a:sym typeface="Wingdings" panose="05000000000000000000" pitchFamily="2" charset="2"/>
                </a:rPr>
                <a:t>b</a:t>
              </a:r>
              <a:endParaRPr lang="en-US" sz="2200" b="1"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6172200" y="1130300"/>
              <a:ext cx="5461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6172200" y="1290195"/>
              <a:ext cx="558800" cy="1957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7" name="Rounded Rectangle 16"/>
          <p:cNvSpPr/>
          <p:nvPr/>
        </p:nvSpPr>
        <p:spPr bwMode="auto">
          <a:xfrm>
            <a:off x="5469858" y="4629543"/>
            <a:ext cx="3213100" cy="825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>
                <a:latin typeface="Tahoma" pitchFamily="34" charset="0"/>
                <a:cs typeface="Tahoma" pitchFamily="34" charset="0"/>
              </a:rPr>
              <a:t>b == a </a:t>
            </a:r>
            <a:r>
              <a:rPr lang="th-TH" sz="2200">
                <a:latin typeface="Tahoma" pitchFamily="34" charset="0"/>
                <a:cs typeface="Tahoma" pitchFamily="34" charset="0"/>
              </a:rPr>
              <a:t>ทดสอบว่าข้อมูลใน </a:t>
            </a:r>
            <a:r>
              <a:rPr lang="en-US" sz="2200">
                <a:latin typeface="Tahoma" pitchFamily="34" charset="0"/>
                <a:cs typeface="Tahoma" pitchFamily="34" charset="0"/>
              </a:rPr>
              <a:t>b </a:t>
            </a:r>
            <a:r>
              <a:rPr lang="th-TH" sz="2200">
                <a:latin typeface="Tahoma" pitchFamily="34" charset="0"/>
                <a:cs typeface="Tahoma" pitchFamily="34" charset="0"/>
              </a:rPr>
              <a:t>เหมือนใน </a:t>
            </a:r>
            <a:r>
              <a:rPr lang="en-US" sz="2200">
                <a:latin typeface="Tahoma" pitchFamily="34" charset="0"/>
                <a:cs typeface="Tahoma" pitchFamily="34" charset="0"/>
              </a:rPr>
              <a:t>a </a:t>
            </a:r>
            <a:r>
              <a:rPr lang="th-TH" sz="2200">
                <a:latin typeface="Tahoma" pitchFamily="34" charset="0"/>
                <a:cs typeface="Tahoma" pitchFamily="34" charset="0"/>
              </a:rPr>
              <a:t>หรือไม่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469858" y="5692006"/>
            <a:ext cx="3213100" cy="825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>
                <a:latin typeface="Tahoma" pitchFamily="34" charset="0"/>
                <a:cs typeface="Tahoma" pitchFamily="34" charset="0"/>
              </a:rPr>
              <a:t>b is a </a:t>
            </a:r>
            <a:r>
              <a:rPr lang="th-TH" sz="2200">
                <a:latin typeface="Tahoma" pitchFamily="34" charset="0"/>
                <a:cs typeface="Tahoma" pitchFamily="34" charset="0"/>
              </a:rPr>
              <a:t>ทดสอบว่า</a:t>
            </a:r>
            <a:r>
              <a:rPr lang="en-US" sz="2200">
                <a:latin typeface="Tahoma" pitchFamily="34" charset="0"/>
                <a:cs typeface="Tahoma" pitchFamily="34" charset="0"/>
              </a:rPr>
              <a:t> b </a:t>
            </a:r>
            <a:r>
              <a:rPr lang="th-TH" sz="2200">
                <a:latin typeface="Tahoma" pitchFamily="34" charset="0"/>
                <a:cs typeface="Tahoma" pitchFamily="34" charset="0"/>
              </a:rPr>
              <a:t>คือรายการเดียวกับ </a:t>
            </a:r>
            <a:r>
              <a:rPr lang="en-US" sz="2200">
                <a:latin typeface="Tahoma" pitchFamily="34" charset="0"/>
                <a:cs typeface="Tahoma" pitchFamily="34" charset="0"/>
              </a:rPr>
              <a:t>a </a:t>
            </a:r>
            <a:r>
              <a:rPr lang="th-TH" sz="2200">
                <a:latin typeface="Tahoma" pitchFamily="34" charset="0"/>
                <a:cs typeface="Tahoma" pitchFamily="34" charset="0"/>
              </a:rPr>
              <a:t>หรือไม่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06400" y="952500"/>
            <a:ext cx="8394700" cy="546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867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</a:t>
            </a:r>
            <a:r>
              <a:rPr lang="th-TH" smtClean="0"/>
              <a:t>กับ วงวน </a:t>
            </a:r>
            <a:r>
              <a:rPr lang="en-US" smtClean="0"/>
              <a:t>for</a:t>
            </a:r>
            <a:endParaRPr lang="th-TH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00970" y="905289"/>
            <a:ext cx="4478084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[1,3,5,7,10]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e in x 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print(e)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0970" y="2110097"/>
            <a:ext cx="4478084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[1,3,5,7,10]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sum = 0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e in x 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sum += 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0970" y="3673057"/>
            <a:ext cx="4478084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[1,3,5,7,10]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[0,1,2,3,4] :</a:t>
            </a:r>
            <a:endParaRPr lang="th-TH" sz="2200" b="1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if x[i]%5 != 0: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  x[i] *= 2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085124" y="905289"/>
            <a:ext cx="3869072" cy="3386043"/>
          </a:xfrm>
          <a:prstGeom prst="roundRect">
            <a:avLst>
              <a:gd name="adj" fmla="val 447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e in x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มีสองความหมาย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อย่าสับสน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smtClean="0">
              <a:latin typeface="Tahoma" pitchFamily="34" charset="0"/>
              <a:cs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if  e in x 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ถ้า มี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e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อยู่ใน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>
              <a:latin typeface="Tahoma" pitchFamily="34" charset="0"/>
              <a:cs typeface="Tahoma" pitchFamily="34" charset="0"/>
            </a:endParaRP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e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 :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สำหรับข้อมูล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e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แต่ละตัวใน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e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x</a:t>
            </a:r>
            <a:endParaRPr lang="th-TH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00970" y="5236017"/>
            <a:ext cx="4478084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x = [1,3,5,7,10]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in range(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(x)) :</a:t>
            </a:r>
            <a:endParaRPr lang="th-TH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   if x[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]%5 != 0: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       x[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 *= 2</a:t>
            </a:r>
          </a:p>
        </p:txBody>
      </p:sp>
    </p:spTree>
    <p:extLst>
      <p:ext uri="{BB962C8B-B14F-4D97-AF65-F5344CB8AC3E}">
        <p14:creationId xmlns:p14="http://schemas.microsoft.com/office/powerpoint/2010/main" val="39429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Topics</a:t>
            </a:r>
            <a:endParaRPr lang="th-TH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 = [1,2,3,5,6]</a:t>
            </a:r>
          </a:p>
          <a:p>
            <a:r>
              <a:rPr lang="en-US" smtClean="0"/>
              <a:t>x[2]</a:t>
            </a:r>
          </a:p>
          <a:p>
            <a:r>
              <a:rPr lang="en-US" smtClean="0"/>
              <a:t>x[0:4]</a:t>
            </a:r>
          </a:p>
          <a:p>
            <a:r>
              <a:rPr lang="en-US" err="1" smtClean="0"/>
              <a:t>len</a:t>
            </a:r>
            <a:r>
              <a:rPr lang="en-US" smtClean="0"/>
              <a:t>(x)</a:t>
            </a:r>
          </a:p>
          <a:p>
            <a:r>
              <a:rPr lang="en-US" smtClean="0"/>
              <a:t>(</a:t>
            </a:r>
            <a:r>
              <a:rPr lang="en-US" err="1" smtClean="0"/>
              <a:t>x+x</a:t>
            </a:r>
            <a:r>
              <a:rPr lang="en-US" smtClean="0"/>
              <a:t>) * 2</a:t>
            </a:r>
          </a:p>
          <a:p>
            <a:r>
              <a:rPr lang="en-US" smtClean="0"/>
              <a:t>if 3 in x :</a:t>
            </a:r>
          </a:p>
          <a:p>
            <a:r>
              <a:rPr lang="en-US" smtClean="0"/>
              <a:t>for k in x :</a:t>
            </a:r>
          </a:p>
          <a:p>
            <a:r>
              <a:rPr lang="en-US" smtClean="0"/>
              <a:t>for </a:t>
            </a:r>
            <a:r>
              <a:rPr lang="en-US" err="1" smtClean="0"/>
              <a:t>i</a:t>
            </a:r>
            <a:r>
              <a:rPr lang="en-US" smtClean="0"/>
              <a:t> in range(2, 1000, 3) :</a:t>
            </a:r>
          </a:p>
          <a:p>
            <a:r>
              <a:rPr lang="en-US" smtClean="0"/>
              <a:t>split and join</a:t>
            </a:r>
            <a:endParaRPr lang="th-TH" smtClean="0"/>
          </a:p>
          <a:p>
            <a:r>
              <a:rPr lang="en-US" smtClean="0"/>
              <a:t>list comprehension</a:t>
            </a:r>
          </a:p>
          <a:p>
            <a:endParaRPr lang="en-US" smtClean="0"/>
          </a:p>
          <a:p>
            <a:endParaRPr lang="en-US" smtClean="0"/>
          </a:p>
          <a:p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e in x  </a:t>
            </a:r>
            <a:r>
              <a:rPr lang="th-TH" smtClean="0"/>
              <a:t>กับ </a:t>
            </a:r>
            <a:r>
              <a:rPr lang="en-US" smtClean="0"/>
              <a:t>for i in range</a:t>
            </a:r>
            <a:endParaRPr lang="th-TH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0970" y="905289"/>
            <a:ext cx="3369519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e in x 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print(e)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00971" y="2749382"/>
            <a:ext cx="5841786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i in range(-1,-len(x)-1,-1):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print(x[i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00970" y="3680151"/>
            <a:ext cx="5841787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i in range(len(x)-1, -1, -1):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print(x[i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00970" y="4610920"/>
            <a:ext cx="5841787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i in range(len(x)-1, -1,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-2):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print(x[i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00970" y="1836058"/>
            <a:ext cx="4724186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i in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range(0,len(x),2):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print(x[i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00970" y="5541689"/>
            <a:ext cx="4724186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range(0,len(x),2):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   x[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*= 2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390583" y="1014203"/>
            <a:ext cx="3952699" cy="512965"/>
          </a:xfrm>
          <a:prstGeom prst="wedgeRoundRectCallout">
            <a:avLst>
              <a:gd name="adj1" fmla="val -60696"/>
              <a:gd name="adj2" fmla="val -2121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หยิบมาใช้ทีละตัวจากซ้ายไปขวา</a:t>
            </a:r>
            <a:endParaRPr lang="th-TH" sz="22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5654144" y="2018107"/>
            <a:ext cx="2338390" cy="512965"/>
          </a:xfrm>
          <a:prstGeom prst="wedgeRoundRectCallout">
            <a:avLst>
              <a:gd name="adj1" fmla="val -64075"/>
              <a:gd name="adj2" fmla="val -1681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หยิบมาใช้บางตัว</a:t>
            </a:r>
            <a:endParaRPr lang="th-TH" sz="22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66933" y="2856089"/>
            <a:ext cx="2754489" cy="2526454"/>
            <a:chOff x="6366933" y="2856089"/>
            <a:chExt cx="2754489" cy="2526454"/>
          </a:xfrm>
        </p:grpSpPr>
        <p:sp>
          <p:nvSpPr>
            <p:cNvPr id="22" name="Rounded Rectangular Callout 21"/>
            <p:cNvSpPr/>
            <p:nvPr/>
          </p:nvSpPr>
          <p:spPr bwMode="auto">
            <a:xfrm>
              <a:off x="7015250" y="3960186"/>
              <a:ext cx="2106172" cy="512965"/>
            </a:xfrm>
            <a:prstGeom prst="wedgeRoundRectCallout">
              <a:avLst>
                <a:gd name="adj1" fmla="val -64075"/>
                <a:gd name="adj2" fmla="val -16811"/>
                <a:gd name="adj3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th-TH" sz="2200" smtClean="0">
                  <a:latin typeface="Courier New" pitchFamily="49" charset="0"/>
                  <a:cs typeface="Tahoma" pitchFamily="34" charset="0"/>
                </a:rPr>
                <a:t>หยิบขวาไปซ้าย</a:t>
              </a:r>
              <a:endParaRPr lang="th-TH" sz="220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ight Brace 9"/>
            <p:cNvSpPr/>
            <p:nvPr/>
          </p:nvSpPr>
          <p:spPr bwMode="auto">
            <a:xfrm>
              <a:off x="6366933" y="2856089"/>
              <a:ext cx="293511" cy="2526454"/>
            </a:xfrm>
            <a:prstGeom prst="rightBrace">
              <a:avLst>
                <a:gd name="adj1" fmla="val 54487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sp>
        <p:nvSpPr>
          <p:cNvPr id="23" name="Rounded Rectangular Callout 22"/>
          <p:cNvSpPr/>
          <p:nvPr/>
        </p:nvSpPr>
        <p:spPr bwMode="auto">
          <a:xfrm>
            <a:off x="5607357" y="5800347"/>
            <a:ext cx="3141531" cy="512965"/>
          </a:xfrm>
          <a:prstGeom prst="wedgeRoundRectCallout">
            <a:avLst>
              <a:gd name="adj1" fmla="val -59044"/>
              <a:gd name="adj2" fmla="val -1901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มีการเปลี่ยนแปลงในลิสต์</a:t>
            </a:r>
            <a:endParaRPr lang="th-TH" sz="220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</a:t>
            </a:r>
            <a:endParaRPr lang="th-TH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9570" y="763588"/>
            <a:ext cx="4259930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[1,3,5,7,10]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[0,1,2,3,4]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x[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 *= 2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9570" y="1989065"/>
            <a:ext cx="4259930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[1,3,5,7,10]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range(5)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x[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 *= 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9570" y="3218253"/>
            <a:ext cx="4259930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[1,3,5,7,10]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range(0,5)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x[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 *= 2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9570" y="4447441"/>
            <a:ext cx="4259930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[1,3,5,7,10]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range(0,5,1)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x[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 *= 2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29570" y="5663658"/>
            <a:ext cx="4259930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[1,3,5,7,10]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</a:t>
            </a:r>
            <a:r>
              <a:rPr lang="en-US" sz="2200" b="1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(x))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x[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 *=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160628" y="951890"/>
            <a:ext cx="3712242" cy="128331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h-TH" sz="2200" b="1" i="1" smtClean="0">
                <a:latin typeface="Tahoma" pitchFamily="34" charset="0"/>
                <a:cs typeface="Tahoma" pitchFamily="34" charset="0"/>
              </a:rPr>
              <a:t>นอกเรื่อง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200" smtClean="0">
                <a:latin typeface="Tahoma" pitchFamily="34" charset="0"/>
                <a:cs typeface="Tahoma" pitchFamily="34" charset="0"/>
              </a:rPr>
              <a:t>range(3)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คล้าย ๆ กับ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[0,1,2]</a:t>
            </a:r>
          </a:p>
          <a:p>
            <a:r>
              <a:rPr lang="th-TH" sz="2200" smtClean="0">
                <a:latin typeface="Tahoma" pitchFamily="34" charset="0"/>
                <a:cs typeface="Tahoma" pitchFamily="34" charset="0"/>
              </a:rPr>
              <a:t>แต่ผลของ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range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ไม่ใช่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list</a:t>
            </a:r>
            <a:endParaRPr lang="th-TH" sz="2200">
              <a:latin typeface="Tahoma" pitchFamily="34" charset="0"/>
              <a:cs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2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160628" y="2423502"/>
            <a:ext cx="3712243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type(range(3))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&lt;class 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'range'&gt;</a:t>
            </a:r>
            <a:endParaRPr lang="en-US" sz="22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type([0,1,2])</a:t>
            </a: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&lt;class 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'list'&gt;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06400" y="952500"/>
            <a:ext cx="8394700" cy="546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803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ผลลัพธ์คืออะไร </a:t>
            </a:r>
            <a:r>
              <a:rPr lang="en-US" smtClean="0"/>
              <a:t>?</a:t>
            </a:r>
            <a:endParaRPr lang="th-TH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2335" y="1081574"/>
            <a:ext cx="4506454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range(0,10,2):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, end=" ")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42335" y="2214413"/>
            <a:ext cx="4506454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range(1,10,2):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end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=" ")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42334" y="3347252"/>
            <a:ext cx="4506454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range(10,-3,-2):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end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=" ")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42334" y="4480091"/>
            <a:ext cx="4506454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in range(9,-3,-3):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end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=" ")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42335" y="5569701"/>
            <a:ext cx="5890754" cy="4330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คือ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, end="\n")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330568" y="5786235"/>
            <a:ext cx="2368932" cy="787654"/>
          </a:xfrm>
          <a:prstGeom prst="wedgeRoundRectCallout">
            <a:avLst>
              <a:gd name="adj1" fmla="val -66140"/>
              <a:gd name="adj2" fmla="val -4130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smtClean="0">
                <a:latin typeface="Courier New" pitchFamily="49" charset="0"/>
                <a:cs typeface="Tahoma" pitchFamily="34" charset="0"/>
              </a:rPr>
              <a:t>"\n"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คือรหัสให้ขึ้นบรรทัดใหม่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1422400"/>
            <a:ext cx="351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ahoma" pitchFamily="34" charset="0"/>
                <a:cs typeface="Tahoma" pitchFamily="34" charset="0"/>
              </a:rPr>
              <a:t>…………………………………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1689" y="2600224"/>
            <a:ext cx="351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ahoma" pitchFamily="34" charset="0"/>
                <a:cs typeface="Tahoma" pitchFamily="34" charset="0"/>
              </a:rPr>
              <a:t>…………………………………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3675286"/>
            <a:ext cx="351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ahoma" pitchFamily="34" charset="0"/>
                <a:cs typeface="Tahoma" pitchFamily="34" charset="0"/>
              </a:rPr>
              <a:t>…………………………………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78989" y="4796824"/>
            <a:ext cx="351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ahoma" pitchFamily="34" charset="0"/>
                <a:cs typeface="Tahoma" pitchFamily="34" charset="0"/>
              </a:rPr>
              <a:t>…………………………………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06400" y="952500"/>
            <a:ext cx="8394700" cy="546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04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หาค่าเฉลี่ยของชุดข้อมูล</a:t>
            </a:r>
            <a:endParaRPr lang="th-TH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6397" y="763588"/>
            <a:ext cx="8108030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n =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 input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("Enter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the number of data :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")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[]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float( input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("&gt;&gt;")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data.append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(x)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#-------------------------------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sum = 0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in data: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sum +=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err="1">
                <a:latin typeface="Courier New" pitchFamily="49" charset="0"/>
                <a:cs typeface="Tahoma" pitchFamily="34" charset="0"/>
              </a:rPr>
              <a:t>avg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= sum / n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#-------------------------------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sum2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0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in data: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sum2 +=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(x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-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avg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)**2</a:t>
            </a:r>
          </a:p>
          <a:p>
            <a:r>
              <a:rPr lang="en-US" sz="2200" b="1" err="1">
                <a:latin typeface="Courier New" pitchFamily="49" charset="0"/>
                <a:cs typeface="Tahoma" pitchFamily="34" charset="0"/>
              </a:rPr>
              <a:t>sd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= (sum2/n)**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0.5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#-------------------------------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print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avg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=",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avg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",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sd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=",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sd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555868" y="1525588"/>
            <a:ext cx="2775332" cy="493712"/>
          </a:xfrm>
          <a:prstGeom prst="wedgeRoundRectCallout">
            <a:avLst>
              <a:gd name="adj1" fmla="val -61564"/>
              <a:gd name="adj2" fmla="val 3329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รับข้อมูลเก็บใส่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</a:t>
            </a:r>
            <a:endParaRPr lang="th-TH" sz="2200" smtClean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/>
              <p:cNvSpPr/>
              <p:nvPr/>
            </p:nvSpPr>
            <p:spPr bwMode="auto">
              <a:xfrm>
                <a:off x="5555868" y="2924176"/>
                <a:ext cx="1482734" cy="758824"/>
              </a:xfrm>
              <a:prstGeom prst="wedgeRoundRectCallout">
                <a:avLst>
                  <a:gd name="adj1" fmla="val -73790"/>
                  <a:gd name="adj2" fmla="val 35745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th-TH" sz="18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th-TH" sz="18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th-TH" sz="18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th-TH" sz="180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5868" y="2924176"/>
                <a:ext cx="1482734" cy="758824"/>
              </a:xfrm>
              <a:prstGeom prst="wedgeRoundRectCallout">
                <a:avLst>
                  <a:gd name="adj1" fmla="val -73790"/>
                  <a:gd name="adj2" fmla="val 35745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/>
              <p:cNvSpPr/>
              <p:nvPr/>
            </p:nvSpPr>
            <p:spPr bwMode="auto">
              <a:xfrm>
                <a:off x="5555868" y="4587876"/>
                <a:ext cx="2241932" cy="990600"/>
              </a:xfrm>
              <a:prstGeom prst="wedgeRoundRectCallout">
                <a:avLst>
                  <a:gd name="adj1" fmla="val -64659"/>
                  <a:gd name="adj2" fmla="val 28160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h-TH" sz="18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th-TH" sz="18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cs typeface="Tahoma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th-TH" sz="1800" i="1">
                                                  <a:latin typeface="Cambria Math" panose="02040503050406030204" pitchFamily="18" charset="0"/>
                                                  <a:cs typeface="Tahoma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cs typeface="Tahoma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cs typeface="Tahoma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cs typeface="Tahoma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th-TH" sz="180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Rounded 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5868" y="4587876"/>
                <a:ext cx="2241932" cy="990600"/>
              </a:xfrm>
              <a:prstGeom prst="wedgeRoundRectCallout">
                <a:avLst>
                  <a:gd name="adj1" fmla="val -64659"/>
                  <a:gd name="adj2" fmla="val 28160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6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หาฐานนิยม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6397" y="763588"/>
            <a:ext cx="8108030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n =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 input("Enter the number of data : ") 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data = []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x = float( input("&gt;&gt;") 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data.append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(x)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#-------------------------------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counts = [0]*n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for j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    if data[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 == data[j] 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        counts[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 += 1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maxI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0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if counts[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maxI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 &lt; counts[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maxI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i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("mode =", data[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maxI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555868" y="1525588"/>
            <a:ext cx="2775332" cy="493712"/>
          </a:xfrm>
          <a:prstGeom prst="wedgeRoundRectCallout">
            <a:avLst>
              <a:gd name="adj1" fmla="val -61564"/>
              <a:gd name="adj2" fmla="val 3329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รับข้อมูลเก็บใส่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</a:t>
            </a:r>
            <a:endParaRPr lang="th-TH" sz="22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463506" y="2773066"/>
            <a:ext cx="3420708" cy="913822"/>
          </a:xfrm>
          <a:prstGeom prst="wedgeRoundRectCallout">
            <a:avLst>
              <a:gd name="adj1" fmla="val -61564"/>
              <a:gd name="adj2" fmla="val 3329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นับว่า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r>
              <a:rPr lang="en-US" sz="220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มีกี่ตัว</a:t>
            </a:r>
          </a:p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เก็บจำนวนใน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counts[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endParaRPr lang="th-TH" sz="22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86221" y="4654950"/>
            <a:ext cx="3420708" cy="805692"/>
          </a:xfrm>
          <a:prstGeom prst="wedgeRoundRectCallout">
            <a:avLst>
              <a:gd name="adj1" fmla="val -60435"/>
              <a:gd name="adj2" fmla="val 3649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หาหมายเลขช่องของ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counts</a:t>
            </a:r>
            <a:r>
              <a:rPr lang="en-US" sz="220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ที่เก็บค่ามากสุด</a:t>
            </a:r>
            <a:endParaRPr lang="th-TH" sz="2200" b="1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บริการของสตริงเพิ่มเติม </a:t>
            </a:r>
            <a:r>
              <a:rPr lang="en-US" smtClean="0"/>
              <a:t>: </a:t>
            </a:r>
            <a:r>
              <a:rPr lang="en-US" smtClean="0">
                <a:solidFill>
                  <a:schemeClr val="bg1"/>
                </a:solidFill>
              </a:rPr>
              <a:t>split</a:t>
            </a:r>
            <a:r>
              <a:rPr lang="th-TH"/>
              <a:t> </a:t>
            </a:r>
            <a:r>
              <a:rPr lang="th-TH" smtClean="0"/>
              <a:t>และ</a:t>
            </a:r>
            <a:r>
              <a:rPr lang="en-US" smtClean="0"/>
              <a:t> </a:t>
            </a:r>
            <a:r>
              <a:rPr lang="en-US" smtClean="0">
                <a:solidFill>
                  <a:schemeClr val="bg1"/>
                </a:solidFill>
              </a:rPr>
              <a:t>join</a:t>
            </a:r>
            <a:endParaRPr lang="th-TH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51601" y="763588"/>
            <a:ext cx="6637621" cy="601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x = "what a wonderful world"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t =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x.split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()     </a:t>
            </a:r>
            <a:r>
              <a:rPr lang="en-US" sz="18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th-TH" sz="18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>
                <a:solidFill>
                  <a:srgbClr val="CC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ใช้ช่องว่างเป็นตัวแบ่ง</a:t>
            </a:r>
            <a:endParaRPr lang="en-US" sz="1600">
              <a:solidFill>
                <a:srgbClr val="CC33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print(t)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["what", "a", "wonderful", "world"]</a:t>
            </a:r>
            <a:endParaRPr lang="en-US" sz="22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t =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x.split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("w")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0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1800">
                <a:solidFill>
                  <a:srgbClr val="CC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800">
                <a:solidFill>
                  <a:srgbClr val="CC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</a:t>
            </a:r>
            <a:r>
              <a:rPr lang="th-TH" sz="1800">
                <a:solidFill>
                  <a:srgbClr val="CC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เป็นตัวแบ่ง</a:t>
            </a:r>
            <a:endParaRPr lang="en-US" sz="2000">
              <a:solidFill>
                <a:srgbClr val="CC33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print(t)</a:t>
            </a:r>
          </a:p>
          <a:p>
            <a:pPr>
              <a:lnSpc>
                <a:spcPct val="15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………………………………………………………………………………………………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print(x.split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("a"][1])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………………………………………………………………………………………………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t =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x.split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y = " ".join(t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 #</a:t>
            </a:r>
            <a:r>
              <a:rPr lang="th-TH" sz="20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>
                <a:solidFill>
                  <a:srgbClr val="CC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</a:t>
            </a:r>
            <a:r>
              <a:rPr lang="th-TH" sz="1800" smtClean="0">
                <a:solidFill>
                  <a:srgbClr val="CC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ช่องว่างคั่น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print(y)</a:t>
            </a: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what a wonderful world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y = "--".join(t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0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th-TH" sz="20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smtClean="0">
                <a:solidFill>
                  <a:srgbClr val="CC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800" b="1" smtClean="0">
                <a:solidFill>
                  <a:srgbClr val="CC33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--</a:t>
            </a:r>
            <a:r>
              <a:rPr lang="en-US" sz="1800" smtClean="0">
                <a:solidFill>
                  <a:srgbClr val="CC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800" smtClean="0">
                <a:solidFill>
                  <a:srgbClr val="CC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ช่องว่างคั่น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print(y)</a:t>
            </a:r>
          </a:p>
          <a:p>
            <a:pPr>
              <a:lnSpc>
                <a:spcPct val="15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0067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หาค่าเฉลี่ยของชุดข้อมูล</a:t>
            </a:r>
            <a:endParaRPr lang="th-TH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6397" y="763588"/>
            <a:ext cx="8108030" cy="48342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err="1">
                <a:latin typeface="Courier New" pitchFamily="49" charset="0"/>
                <a:cs typeface="Tahoma" pitchFamily="34" charset="0"/>
              </a:rPr>
              <a:t>in_line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= input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("Enter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data :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data = </a:t>
            </a:r>
            <a:r>
              <a:rPr lang="en-US" sz="2200" b="1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in_line.split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#-------------------------------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sum = 0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x in data: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sum +=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float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(x)</a:t>
            </a:r>
          </a:p>
          <a:p>
            <a:r>
              <a:rPr lang="en-US" sz="2200" b="1" err="1">
                <a:latin typeface="Courier New" pitchFamily="49" charset="0"/>
                <a:cs typeface="Tahoma" pitchFamily="34" charset="0"/>
              </a:rPr>
              <a:t>avg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= sum /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(data)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#-------------------------------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sum2 = 0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for x in data: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 sum2 += (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float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(x) -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avg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)**2</a:t>
            </a:r>
          </a:p>
          <a:p>
            <a:r>
              <a:rPr lang="en-US" sz="2200" b="1" err="1">
                <a:latin typeface="Courier New" pitchFamily="49" charset="0"/>
                <a:cs typeface="Tahoma" pitchFamily="34" charset="0"/>
              </a:rPr>
              <a:t>sd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= (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sum2 /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(data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))**0.5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#-------------------------------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print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("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avg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=",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avg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",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sd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=",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sd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6397" y="5594987"/>
            <a:ext cx="6302377" cy="11101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Enter data :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1 2 3 4 5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err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avg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= 3.0 , </a:t>
            </a:r>
            <a:r>
              <a:rPr lang="en-US" sz="2200" b="1" err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sd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1.4142135623730951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84367" y="1278732"/>
            <a:ext cx="3157551" cy="493712"/>
          </a:xfrm>
          <a:prstGeom prst="wedgeRoundRectCallout">
            <a:avLst>
              <a:gd name="adj1" fmla="val -60231"/>
              <a:gd name="adj2" fmla="val -3358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smtClean="0">
                <a:latin typeface="Courier New" pitchFamily="49" charset="0"/>
                <a:cs typeface="Tahoma" pitchFamily="34" charset="0"/>
              </a:rPr>
              <a:t>split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 ได้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strings</a:t>
            </a:r>
            <a:endParaRPr lang="th-TH" sz="2200" smtClean="0">
              <a:latin typeface="Times New Roman" panose="02020603050405020304" pitchFamily="18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ular Callout 5"/>
              <p:cNvSpPr/>
              <p:nvPr/>
            </p:nvSpPr>
            <p:spPr bwMode="auto">
              <a:xfrm>
                <a:off x="6077407" y="2155032"/>
                <a:ext cx="1482734" cy="758824"/>
              </a:xfrm>
              <a:prstGeom prst="wedgeRoundRectCallout">
                <a:avLst>
                  <a:gd name="adj1" fmla="val -73790"/>
                  <a:gd name="adj2" fmla="val 35745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th-TH" sz="18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th-TH" sz="18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th-TH" sz="18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th-TH" sz="180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7407" y="2155032"/>
                <a:ext cx="1482734" cy="758824"/>
              </a:xfrm>
              <a:prstGeom prst="wedgeRoundRectCallout">
                <a:avLst>
                  <a:gd name="adj1" fmla="val -73790"/>
                  <a:gd name="adj2" fmla="val 35745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ular Callout 6"/>
              <p:cNvSpPr/>
              <p:nvPr/>
            </p:nvSpPr>
            <p:spPr bwMode="auto">
              <a:xfrm>
                <a:off x="6077407" y="3818732"/>
                <a:ext cx="2241932" cy="990600"/>
              </a:xfrm>
              <a:prstGeom prst="wedgeRoundRectCallout">
                <a:avLst>
                  <a:gd name="adj1" fmla="val -64659"/>
                  <a:gd name="adj2" fmla="val 28160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h-TH" sz="18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th-TH" sz="18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cs typeface="Tahoma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th-TH" sz="1800" i="1">
                                                  <a:latin typeface="Cambria Math" panose="02040503050406030204" pitchFamily="18" charset="0"/>
                                                  <a:cs typeface="Tahoma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cs typeface="Tahoma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cs typeface="Tahoma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cs typeface="Tahoma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th-TH" sz="180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7" name="Rounded 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7407" y="3818732"/>
                <a:ext cx="2241932" cy="990600"/>
              </a:xfrm>
              <a:prstGeom prst="wedgeRoundRectCallout">
                <a:avLst>
                  <a:gd name="adj1" fmla="val -64659"/>
                  <a:gd name="adj2" fmla="val 28160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70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/>
              <a:t>: </a:t>
            </a:r>
            <a:r>
              <a:rPr lang="th-TH"/>
              <a:t>การแยก วัน</a:t>
            </a:r>
            <a:r>
              <a:rPr lang="en-US"/>
              <a:t>/</a:t>
            </a:r>
            <a:r>
              <a:rPr lang="th-TH"/>
              <a:t>เดือน</a:t>
            </a:r>
            <a:r>
              <a:rPr lang="en-US"/>
              <a:t>/</a:t>
            </a:r>
            <a:r>
              <a:rPr lang="th-TH"/>
              <a:t>ปี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8423" y="865188"/>
            <a:ext cx="8943977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in_line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= input("Birthdate 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dd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/mm/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yyyy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 : ")</a:t>
            </a:r>
          </a:p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d,m,y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] = </a:t>
            </a:r>
            <a:r>
              <a:rPr lang="en-US" sz="2200" b="1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in_line.split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("/")</a:t>
            </a:r>
          </a:p>
          <a:p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month_names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= ["January", "February", "March", \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         "April",   "May",      "June", \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        "July",    "August",   "September", \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        "October", "November", "December" 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month =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month_names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)-1]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print("You were born on",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, month,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y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8423" y="3845936"/>
            <a:ext cx="6302377" cy="11101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Birthdate (</a:t>
            </a:r>
            <a:r>
              <a:rPr lang="en-US" sz="2200" b="1" err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dd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/mm/</a:t>
            </a:r>
            <a:r>
              <a:rPr lang="en-US" sz="2200" b="1" err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yyyy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 :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31/12/1988</a:t>
            </a: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You were born on 31 December 1988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54713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อ่านเลขทุกตัวในแฟ้มมาหาผลรวม</a:t>
            </a: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57937" y="987166"/>
            <a:ext cx="7224949" cy="53267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open("data.txt")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th-TH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en-US" sz="20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82274" y="789142"/>
            <a:ext cx="1315139" cy="10178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smtClean="0">
                <a:latin typeface="+mj-lt"/>
                <a:cs typeface="Tahoma" pitchFamily="34" charset="0"/>
              </a:rPr>
              <a:t>1 1 2</a:t>
            </a:r>
          </a:p>
          <a:p>
            <a:pPr>
              <a:spcBef>
                <a:spcPts val="0"/>
              </a:spcBef>
            </a:pPr>
            <a:r>
              <a:rPr lang="en-US" sz="2000" smtClean="0">
                <a:latin typeface="+mj-lt"/>
                <a:cs typeface="Tahoma" pitchFamily="34" charset="0"/>
              </a:rPr>
              <a:t>2</a:t>
            </a:r>
          </a:p>
          <a:p>
            <a:pPr>
              <a:spcBef>
                <a:spcPts val="0"/>
              </a:spcBef>
            </a:pPr>
            <a:r>
              <a:rPr lang="en-US" sz="2000" smtClean="0">
                <a:latin typeface="+mj-lt"/>
                <a:cs typeface="Tahoma" pitchFamily="34" charset="0"/>
              </a:rPr>
              <a:t>4 10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444970" y="1642629"/>
            <a:ext cx="1661306" cy="775870"/>
          </a:xfrm>
          <a:prstGeom prst="wedgeRoundRectCallout">
            <a:avLst>
              <a:gd name="adj1" fmla="val -45701"/>
              <a:gd name="adj2" fmla="val -8795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data.txt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นี้ได้ผลเป็น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ตัวเลขที่รับมาไม่มีเลขใดบ้าง</a:t>
            </a:r>
            <a:endParaRPr lang="th-TH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3" y="3781702"/>
            <a:ext cx="7920037" cy="2231748"/>
          </a:xfrm>
        </p:spPr>
        <p:txBody>
          <a:bodyPr/>
          <a:lstStyle/>
          <a:p>
            <a:r>
              <a:rPr lang="th-TH" sz="2400" smtClean="0"/>
              <a:t>มีลิสต์ชื่อ </a:t>
            </a:r>
            <a:r>
              <a:rPr lang="en-US" sz="2400" smtClean="0"/>
              <a:t>counts </a:t>
            </a:r>
            <a:r>
              <a:rPr lang="th-TH" sz="2400" smtClean="0"/>
              <a:t>ขนาด </a:t>
            </a:r>
            <a:r>
              <a:rPr lang="en-US" sz="2400" smtClean="0"/>
              <a:t>10 </a:t>
            </a:r>
            <a:r>
              <a:rPr lang="th-TH" sz="2400" smtClean="0"/>
              <a:t>ช่อง</a:t>
            </a:r>
            <a:r>
              <a:rPr lang="en-US" sz="2400" smtClean="0"/>
              <a:t> </a:t>
            </a:r>
            <a:r>
              <a:rPr lang="th-TH" sz="2400" smtClean="0"/>
              <a:t>(มีค่าเริ่มต้นเป็น </a:t>
            </a:r>
            <a:r>
              <a:rPr lang="en-US" sz="2400" smtClean="0"/>
              <a:t>False </a:t>
            </a:r>
            <a:r>
              <a:rPr lang="th-TH" sz="2400" smtClean="0"/>
              <a:t>หมด)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th-TH" sz="2400" smtClean="0"/>
              <a:t>โดย </a:t>
            </a:r>
            <a:r>
              <a:rPr lang="en-US" sz="2400" smtClean="0"/>
              <a:t>counts[k] </a:t>
            </a:r>
            <a:r>
              <a:rPr lang="th-TH" sz="2400" smtClean="0"/>
              <a:t>เก็บว่ามี </a:t>
            </a:r>
            <a:r>
              <a:rPr lang="en-US" sz="2400" smtClean="0"/>
              <a:t>k </a:t>
            </a:r>
            <a:r>
              <a:rPr lang="th-TH" sz="2400" smtClean="0"/>
              <a:t>อยู่ในตัวเลขที่ป้อนมาหรือไม่</a:t>
            </a:r>
            <a:endParaRPr lang="en-US" sz="2400" smtClean="0"/>
          </a:p>
          <a:p>
            <a:r>
              <a:rPr lang="th-TH" sz="2400" smtClean="0"/>
              <a:t>ใช้วงวนลุยดูทุกตัวในสตริงที่รับมา แล้วปรับค่าใน </a:t>
            </a:r>
            <a:r>
              <a:rPr lang="en-US" sz="2400" smtClean="0"/>
              <a:t>counts</a:t>
            </a:r>
          </a:p>
          <a:p>
            <a:r>
              <a:rPr lang="th-TH" sz="2400" smtClean="0"/>
              <a:t>ใช้วงวนลุยดูใน </a:t>
            </a:r>
            <a:r>
              <a:rPr lang="en-US" sz="2400" smtClean="0"/>
              <a:t>counts </a:t>
            </a:r>
            <a:r>
              <a:rPr lang="th-TH" sz="2400" smtClean="0"/>
              <a:t>เพื่อแสดงผล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20118" y="1968664"/>
            <a:ext cx="4745126" cy="648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Enter digits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: 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11100223999983756</a:t>
            </a:r>
            <a:endParaRPr lang="en-US" sz="1800" b="1">
              <a:latin typeface="Courier New" pitchFamily="49" charset="0"/>
              <a:cs typeface="Tahoma" pitchFamily="34" charset="0"/>
            </a:endParaRPr>
          </a:p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The only missing digit is 4</a:t>
            </a:r>
            <a:endParaRPr lang="en-US" sz="18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20118" y="1062145"/>
            <a:ext cx="4745126" cy="648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Enter digits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: 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1110022399998375</a:t>
            </a:r>
            <a:endParaRPr lang="en-US" sz="1800" b="1">
              <a:latin typeface="Courier New" pitchFamily="49" charset="0"/>
              <a:cs typeface="Tahoma" pitchFamily="34" charset="0"/>
            </a:endParaRPr>
          </a:p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The missing digits are 4 6</a:t>
            </a:r>
            <a:endParaRPr lang="en-US" sz="18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20118" y="2875183"/>
            <a:ext cx="4745126" cy="648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Enter digits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: </a:t>
            </a:r>
            <a:r>
              <a:rPr lang="en-US" sz="1800" b="1" smtClean="0">
                <a:latin typeface="Courier New" pitchFamily="49" charset="0"/>
                <a:cs typeface="Tahoma" pitchFamily="34" charset="0"/>
              </a:rPr>
              <a:t>111002239999837564</a:t>
            </a:r>
            <a:endParaRPr lang="en-US" sz="1800" b="1">
              <a:latin typeface="Courier New" pitchFamily="49" charset="0"/>
              <a:cs typeface="Tahoma" pitchFamily="34" charset="0"/>
            </a:endParaRPr>
          </a:p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There is no missing digits</a:t>
            </a:r>
            <a:endParaRPr lang="en-US" sz="18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</a:t>
            </a:r>
            <a:endParaRPr lang="th-TH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237995" y="908050"/>
            <a:ext cx="8906005" cy="2761742"/>
          </a:xfrm>
        </p:spPr>
        <p:txBody>
          <a:bodyPr/>
          <a:lstStyle/>
          <a:p>
            <a:r>
              <a:rPr lang="en-US" smtClean="0"/>
              <a:t>List </a:t>
            </a:r>
            <a:r>
              <a:rPr lang="th-TH" smtClean="0"/>
              <a:t>คือรายการของข้อมูล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[2, 3, 5, 7, 11, 13, 17, 19, 23]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["SUN", "MON", "TUE", "WED", "THU", "FRI", "SAT"]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[2217365, "Somchai", ["A", "A", "B+", "A", "A"] ]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[ ]     </a:t>
            </a:r>
            <a:r>
              <a:rPr lang="en-US" smtClean="0">
                <a:sym typeface="Wingdings" panose="05000000000000000000" pitchFamily="2" charset="2"/>
              </a:rPr>
              <a:t>  empty list</a:t>
            </a:r>
            <a:endParaRPr lang="th-TH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87261" y="3631201"/>
            <a:ext cx="6470809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 = [2,3,5,7,11,13,17]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print(primes)</a:t>
            </a:r>
          </a:p>
          <a:p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[2, 3, 5, 7, 11, 13, 17</a:t>
            </a:r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1331" y="3887597"/>
            <a:ext cx="6026470" cy="2587504"/>
            <a:chOff x="501331" y="3887597"/>
            <a:chExt cx="6026470" cy="258750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87261" y="5282766"/>
              <a:ext cx="4940540" cy="11101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200" b="1" smtClean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[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1,2,4,6</a:t>
              </a:r>
              <a:r>
                <a:rPr lang="en-US" sz="2200" b="1" smtClean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]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 </a:t>
              </a:r>
              <a:r>
                <a:rPr lang="th-TH" sz="2200" smtClean="0">
                  <a:latin typeface="Courier New" pitchFamily="49" charset="0"/>
                  <a:cs typeface="Tahoma" pitchFamily="34" charset="0"/>
                </a:rPr>
                <a:t>เป็น</a:t>
              </a:r>
              <a:r>
                <a:rPr lang="th-TH" sz="2200" b="1" smtClean="0">
                  <a:latin typeface="Courier New" pitchFamily="49" charset="0"/>
                  <a:cs typeface="Tahoma" pitchFamily="34" charset="0"/>
                </a:rPr>
                <a:t> 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list</a:t>
              </a:r>
              <a:endParaRPr lang="en-US" sz="2200" smtClean="0">
                <a:latin typeface="Courier New" pitchFamily="49" charset="0"/>
                <a:cs typeface="Tahoma" pitchFamily="34" charset="0"/>
              </a:endParaRPr>
            </a:p>
            <a:p>
              <a:r>
                <a:rPr lang="en-US" sz="2200" b="1" smtClean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(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1,2,4,6</a:t>
              </a:r>
              <a:r>
                <a:rPr lang="en-US" sz="2200" b="1" smtClean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)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 </a:t>
              </a:r>
              <a:r>
                <a:rPr lang="th-TH" sz="2200" smtClean="0">
                  <a:latin typeface="Courier New" pitchFamily="49" charset="0"/>
                  <a:cs typeface="Tahoma" pitchFamily="34" charset="0"/>
                </a:rPr>
                <a:t>เป็น</a:t>
              </a:r>
              <a:r>
                <a:rPr lang="th-TH" sz="2200" b="1" smtClean="0">
                  <a:latin typeface="Courier New" pitchFamily="49" charset="0"/>
                  <a:cs typeface="Tahoma" pitchFamily="34" charset="0"/>
                </a:rPr>
                <a:t> 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tuple </a:t>
              </a:r>
              <a:r>
                <a:rPr lang="th-TH" sz="2200" smtClean="0">
                  <a:latin typeface="Courier New" pitchFamily="49" charset="0"/>
                  <a:cs typeface="Tahoma" pitchFamily="34" charset="0"/>
                </a:rPr>
                <a:t>ยังไม่ได้เรียน</a:t>
              </a:r>
            </a:p>
            <a:p>
              <a:r>
                <a:rPr lang="en-US" sz="2200" b="1" smtClean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{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1,2,4,6</a:t>
              </a:r>
              <a:r>
                <a:rPr lang="en-US" sz="2200" b="1" smtClean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}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 </a:t>
              </a:r>
              <a:r>
                <a:rPr lang="th-TH" sz="2200" smtClean="0">
                  <a:latin typeface="Courier New" pitchFamily="49" charset="0"/>
                  <a:cs typeface="Tahoma" pitchFamily="34" charset="0"/>
                </a:rPr>
                <a:t>เป็น </a:t>
              </a:r>
              <a:r>
                <a:rPr lang="en-US" sz="2200" b="1" smtClean="0">
                  <a:latin typeface="Courier New" pitchFamily="49" charset="0"/>
                  <a:cs typeface="Tahoma" pitchFamily="34" charset="0"/>
                </a:rPr>
                <a:t>set</a:t>
              </a:r>
              <a:r>
                <a:rPr lang="en-US" sz="2200" smtClean="0">
                  <a:latin typeface="Courier New" pitchFamily="49" charset="0"/>
                  <a:cs typeface="Tahoma" pitchFamily="34" charset="0"/>
                </a:rPr>
                <a:t> </a:t>
              </a:r>
              <a:r>
                <a:rPr lang="th-TH" sz="2200" smtClean="0">
                  <a:latin typeface="Courier New" pitchFamily="49" charset="0"/>
                  <a:cs typeface="Tahoma" pitchFamily="34" charset="0"/>
                </a:rPr>
                <a:t>    ยังไม่ได้เรียน</a:t>
              </a:r>
              <a:endParaRPr lang="en-US" sz="2200" smtClean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01331" y="3887597"/>
              <a:ext cx="1085930" cy="258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5400" b="1" smtClean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[]</a:t>
              </a:r>
            </a:p>
            <a:p>
              <a:r>
                <a:rPr lang="en-US" sz="5400" b="1" smtClean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()</a:t>
              </a:r>
            </a:p>
            <a:p>
              <a:r>
                <a:rPr lang="en-US" sz="5400" b="1" smtClean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{}</a:t>
              </a:r>
              <a:endParaRPr lang="en-US" sz="5400" smtClean="0">
                <a:latin typeface="Courier New" pitchFamily="49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ตัวเลขที่รับมาไม่มีเลขใดบ้าง</a:t>
            </a:r>
            <a:endParaRPr lang="th-TH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854871" y="752299"/>
            <a:ext cx="7431081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2000" b="1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Comprehension</a:t>
            </a:r>
            <a:endParaRPr lang="th-TH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5738" y="1748063"/>
            <a:ext cx="8529344" cy="433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0,2,4,6,8,10,12,14,16,18,20,22,24,26,28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]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777952" y="874096"/>
            <a:ext cx="3683771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0, 2, 4, ..., 28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258105" y="4344282"/>
            <a:ext cx="4723464" cy="11101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= []</a:t>
            </a:r>
          </a:p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x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range(0,2001,2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data.append(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97766" y="3538410"/>
            <a:ext cx="7035272" cy="433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= [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                        ]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998617" y="2696650"/>
            <a:ext cx="5143586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sz="32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32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0, 2, 4, ...,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2000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257900" y="3539753"/>
            <a:ext cx="4255008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range(0,2001,2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endParaRPr lang="en-US" sz="2200" b="1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705970" y="3538410"/>
            <a:ext cx="440721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x</a:t>
            </a:r>
            <a:endParaRPr lang="en-US" sz="2200" b="1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Comprehension</a:t>
            </a:r>
            <a:endParaRPr lang="th-TH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369318" y="3970795"/>
            <a:ext cx="4723464" cy="11101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= []</a:t>
            </a:r>
          </a:p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x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range(0,2001,2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data.append(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2*x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008979" y="3164923"/>
            <a:ext cx="7035272" cy="433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= [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                        ]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986261" y="2483801"/>
            <a:ext cx="5143586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2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0, 2, 4, ...,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2000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369113" y="3166266"/>
            <a:ext cx="4255008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range(0,2001,2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endParaRPr lang="en-US" sz="2200" b="1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615194" y="3164923"/>
            <a:ext cx="844700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2*x</a:t>
            </a:r>
            <a:endParaRPr lang="en-US" sz="2200" b="1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42619" y="1631655"/>
            <a:ext cx="6367998" cy="433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for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 in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range(0,2001,2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085119" y="889771"/>
            <a:ext cx="5143586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sz="32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32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0, 2, 4, ...,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2000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2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Comprehension</a:t>
            </a:r>
            <a:endParaRPr lang="th-TH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008979" y="3164923"/>
            <a:ext cx="7035272" cy="433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= [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                        ]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986261" y="2483801"/>
            <a:ext cx="5143586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2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0, 2, 4, ...,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2000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369113" y="3166266"/>
            <a:ext cx="4255008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range(0,2001,2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endParaRPr lang="en-US" sz="2200" b="1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615194" y="3164923"/>
            <a:ext cx="844700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2*x</a:t>
            </a:r>
            <a:endParaRPr lang="en-US" sz="2200" b="1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42619" y="1631655"/>
            <a:ext cx="6367998" cy="433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for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 in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range(0,2001,2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085119" y="889771"/>
            <a:ext cx="5143586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sz="32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32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0, 2, 4, ...,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2000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2991" y="4866058"/>
            <a:ext cx="7999094" cy="433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data = [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                              ]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41419" y="4172579"/>
            <a:ext cx="6502832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2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2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0,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1, 2, ..., 2000, </a:t>
            </a:r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even}</a:t>
            </a:r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40060" y="4867401"/>
            <a:ext cx="357538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 in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range(2001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  </a:t>
            </a:r>
            <a:endParaRPr lang="en-US" sz="2200" b="1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95052" y="4866058"/>
            <a:ext cx="358503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x</a:t>
            </a:r>
            <a:endParaRPr lang="en-US" sz="2200" b="1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277232" y="4867401"/>
            <a:ext cx="2125360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if x%2 == 0</a:t>
            </a:r>
            <a:endParaRPr lang="en-US" sz="2200" b="1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 smtClean="0"/>
              <a:t>: List Comprehension</a:t>
            </a:r>
            <a:endParaRPr lang="th-TH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9370" y="2645205"/>
            <a:ext cx="5557964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smtClean="0">
                <a:latin typeface="Courier New" pitchFamily="49" charset="0"/>
                <a:cs typeface="Tahoma" pitchFamily="34" charset="0"/>
              </a:rPr>
              <a:t>tokens = input("&gt;&gt;").split()</a:t>
            </a:r>
          </a:p>
          <a:p>
            <a:r>
              <a:rPr lang="en-US" sz="2000" b="1" smtClean="0">
                <a:latin typeface="Courier New" pitchFamily="49" charset="0"/>
                <a:cs typeface="Tahoma" pitchFamily="34" charset="0"/>
              </a:rPr>
              <a:t>data =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[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float(x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x in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tokens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0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9369" y="3532486"/>
            <a:ext cx="5557964" cy="1325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>
                <a:latin typeface="Courier New" pitchFamily="49" charset="0"/>
                <a:cs typeface="Tahoma" pitchFamily="34" charset="0"/>
              </a:rPr>
              <a:t>tokens = input("&gt;&gt;").split()</a:t>
            </a:r>
          </a:p>
          <a:p>
            <a:r>
              <a:rPr lang="en-US" sz="2000" b="1">
                <a:latin typeface="Courier New" pitchFamily="49" charset="0"/>
                <a:cs typeface="Tahoma" pitchFamily="34" charset="0"/>
              </a:rPr>
              <a:t>data =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[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math.sqrt(float(x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))</a:t>
            </a:r>
            <a:r>
              <a:rPr lang="en-US" sz="2000" b="1">
                <a:latin typeface="Courier New" pitchFamily="49" charset="0"/>
                <a:cs typeface="Tahoma" pitchFamily="34" charset="0"/>
              </a:rPr>
              <a:t> \</a:t>
            </a:r>
          </a:p>
          <a:p>
            <a:r>
              <a:rPr lang="en-US" sz="2000" b="1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 in tokens</a:t>
            </a:r>
            <a:r>
              <a:rPr lang="en-US" sz="20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\</a:t>
            </a: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r>
              <a:rPr lang="en-US" sz="2000" b="1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if </a:t>
            </a:r>
            <a:r>
              <a:rPr lang="en-US" sz="2000" b="1">
                <a:latin typeface="Courier New" pitchFamily="49" charset="0"/>
                <a:cs typeface="Tahoma" pitchFamily="34" charset="0"/>
              </a:rPr>
              <a:t>float(x) &gt;=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0 ]</a:t>
            </a:r>
            <a:endParaRPr lang="en-US" sz="20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99371" y="870643"/>
            <a:ext cx="7364184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de-DE" sz="2000" b="1" smtClean="0">
                <a:latin typeface="Courier New" pitchFamily="49" charset="0"/>
                <a:cs typeface="Tahoma" pitchFamily="34" charset="0"/>
              </a:rPr>
              <a:t>celcius </a:t>
            </a:r>
            <a:r>
              <a:rPr lang="de-DE" sz="2000" b="1">
                <a:latin typeface="Courier New" pitchFamily="49" charset="0"/>
                <a:cs typeface="Tahoma" pitchFamily="34" charset="0"/>
              </a:rPr>
              <a:t>= [39.2, 36.5, 37.3, 37.8]</a:t>
            </a:r>
          </a:p>
          <a:p>
            <a:r>
              <a:rPr lang="de-DE" sz="2000" b="1" smtClean="0">
                <a:latin typeface="Courier New" pitchFamily="49" charset="0"/>
                <a:cs typeface="Tahoma" pitchFamily="34" charset="0"/>
              </a:rPr>
              <a:t>fahrenheit </a:t>
            </a:r>
            <a:r>
              <a:rPr lang="de-DE" sz="2000" b="1">
                <a:latin typeface="Courier New" pitchFamily="49" charset="0"/>
                <a:cs typeface="Tahoma" pitchFamily="34" charset="0"/>
              </a:rPr>
              <a:t>= </a:t>
            </a:r>
            <a:r>
              <a:rPr lang="de-DE" sz="2000" b="1" smtClean="0">
                <a:latin typeface="Courier New" pitchFamily="49" charset="0"/>
                <a:cs typeface="Tahoma" pitchFamily="34" charset="0"/>
              </a:rPr>
              <a:t>[ </a:t>
            </a:r>
            <a:r>
              <a:rPr lang="de-DE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(</a:t>
            </a:r>
            <a:r>
              <a:rPr lang="de-DE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9/5*x </a:t>
            </a:r>
            <a:r>
              <a:rPr lang="de-DE" sz="20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+ 32)</a:t>
            </a:r>
            <a:r>
              <a:rPr lang="de-DE" sz="2000" b="1">
                <a:latin typeface="Courier New" pitchFamily="49" charset="0"/>
                <a:cs typeface="Tahoma" pitchFamily="34" charset="0"/>
              </a:rPr>
              <a:t> </a:t>
            </a:r>
            <a:r>
              <a:rPr lang="de-DE" sz="20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x in </a:t>
            </a:r>
            <a:r>
              <a:rPr lang="de-DE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celsius </a:t>
            </a:r>
            <a:r>
              <a:rPr lang="de-DE" sz="20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0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9369" y="5033705"/>
            <a:ext cx="7758382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smtClean="0">
                <a:latin typeface="Courier New" pitchFamily="49" charset="0"/>
                <a:cs typeface="Tahoma" pitchFamily="34" charset="0"/>
              </a:rPr>
              <a:t>data1 =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[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float(x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x in input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("&gt;&gt;").split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()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]</a:t>
            </a: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r>
              <a:rPr lang="en-US" sz="2000" b="1" smtClean="0">
                <a:latin typeface="Courier New" pitchFamily="49" charset="0"/>
                <a:cs typeface="Tahoma" pitchFamily="34" charset="0"/>
              </a:rPr>
              <a:t>data2 </a:t>
            </a:r>
            <a:r>
              <a:rPr lang="en-US" sz="2000" b="1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[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math.sqrt(x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x in data1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if x &gt;=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0 ]</a:t>
            </a:r>
            <a:endParaRPr lang="en-US" sz="20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99370" y="1757924"/>
            <a:ext cx="7364186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smtClean="0">
                <a:latin typeface="Courier New" pitchFamily="49" charset="0"/>
                <a:cs typeface="Tahoma" pitchFamily="34" charset="0"/>
              </a:rPr>
              <a:t>tokens = input("&gt;&gt;").split()</a:t>
            </a:r>
          </a:p>
          <a:p>
            <a:r>
              <a:rPr lang="en-US" sz="2000" b="1" smtClean="0">
                <a:latin typeface="Courier New" pitchFamily="49" charset="0"/>
                <a:cs typeface="Tahoma" pitchFamily="34" charset="0"/>
              </a:rPr>
              <a:t>word_lengths =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[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len(w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w in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tokens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000" b="1" smtClean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4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 smtClean="0"/>
              <a:t>: List Comprehension</a:t>
            </a:r>
            <a:endParaRPr lang="th-TH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47653" y="860592"/>
            <a:ext cx="8450359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de-DE" sz="2400" b="1" smtClean="0">
                <a:latin typeface="Courier New" pitchFamily="49" charset="0"/>
                <a:cs typeface="Tahoma" pitchFamily="34" charset="0"/>
              </a:rPr>
              <a:t>d </a:t>
            </a:r>
            <a:r>
              <a:rPr lang="de-DE" sz="2400" b="1">
                <a:latin typeface="Courier New" pitchFamily="49" charset="0"/>
                <a:cs typeface="Tahoma" pitchFamily="34" charset="0"/>
              </a:rPr>
              <a:t>= [</a:t>
            </a:r>
            <a:r>
              <a:rPr lang="de-DE" sz="24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float(x)</a:t>
            </a:r>
            <a:r>
              <a:rPr lang="de-DE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de-DE" sz="24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x in input("&gt;&gt;").split()</a:t>
            </a:r>
            <a:r>
              <a:rPr lang="de-DE" sz="2400" b="1"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de-DE" sz="2400" b="1" smtClean="0">
                <a:latin typeface="Courier New" pitchFamily="49" charset="0"/>
                <a:cs typeface="Tahoma" pitchFamily="34" charset="0"/>
              </a:rPr>
              <a:t>mavg </a:t>
            </a:r>
            <a:r>
              <a:rPr lang="de-DE" sz="2400" b="1">
                <a:latin typeface="Courier New" pitchFamily="49" charset="0"/>
                <a:cs typeface="Tahoma" pitchFamily="34" charset="0"/>
              </a:rPr>
              <a:t>= 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[ </a:t>
            </a:r>
            <a:r>
              <a:rPr lang="de-DE" sz="24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(</a:t>
            </a:r>
            <a:r>
              <a:rPr lang="de-DE" sz="24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d[i-1]+d[i]+d[i+1])/3</a:t>
            </a:r>
            <a:r>
              <a:rPr lang="de-DE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\</a:t>
            </a:r>
          </a:p>
          <a:p>
            <a:r>
              <a:rPr lang="de-DE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        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</a:t>
            </a:r>
            <a:r>
              <a:rPr lang="de-DE" sz="24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 in range(1,len(d)-1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 ]</a:t>
            </a:r>
            <a:endParaRPr lang="de-DE" sz="2400" b="1">
              <a:latin typeface="Courier New" pitchFamily="49" charset="0"/>
              <a:cs typeface="Tahoma" pitchFamily="34" charset="0"/>
            </a:endParaRPr>
          </a:p>
          <a:p>
            <a:r>
              <a:rPr lang="de-DE" sz="2400" b="1" smtClean="0">
                <a:latin typeface="Courier New" pitchFamily="49" charset="0"/>
                <a:cs typeface="Tahoma" pitchFamily="34" charset="0"/>
              </a:rPr>
              <a:t>mavg.insert( 0</a:t>
            </a:r>
            <a:r>
              <a:rPr lang="de-DE" sz="2400" b="1">
                <a:latin typeface="Courier New" pitchFamily="49" charset="0"/>
                <a:cs typeface="Tahoma" pitchFamily="34" charset="0"/>
              </a:rPr>
              <a:t>,(d[0]+d[1])/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2 )</a:t>
            </a:r>
            <a:endParaRPr lang="de-DE" sz="2400" b="1">
              <a:latin typeface="Courier New" pitchFamily="49" charset="0"/>
              <a:cs typeface="Tahoma" pitchFamily="34" charset="0"/>
            </a:endParaRPr>
          </a:p>
          <a:p>
            <a:r>
              <a:rPr lang="de-DE" sz="2400" b="1" smtClean="0">
                <a:latin typeface="Courier New" pitchFamily="49" charset="0"/>
                <a:cs typeface="Tahoma" pitchFamily="34" charset="0"/>
              </a:rPr>
              <a:t>mavg.append( (</a:t>
            </a:r>
            <a:r>
              <a:rPr lang="de-DE" sz="2400" b="1">
                <a:latin typeface="Courier New" pitchFamily="49" charset="0"/>
                <a:cs typeface="Tahoma" pitchFamily="34" charset="0"/>
              </a:rPr>
              <a:t>d[-2]+d[-1])/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2 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endParaRPr lang="de-DE" sz="24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7653" y="3171097"/>
            <a:ext cx="8450359" cy="10178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>
                <a:latin typeface="Courier New" pitchFamily="49" charset="0"/>
                <a:cs typeface="Tahoma" pitchFamily="34" charset="0"/>
              </a:rPr>
              <a:t>&gt;&gt;0 3 0 6 0 3 0</a:t>
            </a:r>
          </a:p>
          <a:p>
            <a:pPr>
              <a:lnSpc>
                <a:spcPct val="150000"/>
              </a:lnSpc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mavg = [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_________________________________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]</a:t>
            </a:r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47654" y="4427581"/>
            <a:ext cx="8450358" cy="157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sentence = "comprehension"</a:t>
            </a:r>
          </a:p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t 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"".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join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( [ </a:t>
            </a: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c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 sentence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\</a:t>
            </a:r>
          </a:p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                 if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c not in "aeiou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" ] )</a:t>
            </a:r>
          </a:p>
          <a:p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47653" y="5999423"/>
            <a:ext cx="8450359" cy="6485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>
                <a:latin typeface="Courier New" pitchFamily="49" charset="0"/>
                <a:cs typeface="Tahoma" pitchFamily="34" charset="0"/>
              </a:rPr>
              <a:t>t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= ____________________________________</a:t>
            </a:r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38675" y="1155700"/>
            <a:ext cx="3773488" cy="2779713"/>
            <a:chOff x="3078" y="1288"/>
            <a:chExt cx="1694" cy="1248"/>
          </a:xfrm>
        </p:grpSpPr>
        <p:pic>
          <p:nvPicPr>
            <p:cNvPr id="46112" name="Picture 4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" y="1288"/>
              <a:ext cx="1694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13" name="Picture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4" y="1437"/>
              <a:ext cx="158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35013" y="1155700"/>
            <a:ext cx="3773487" cy="2779713"/>
            <a:chOff x="967" y="1287"/>
            <a:chExt cx="1694" cy="1248"/>
          </a:xfrm>
        </p:grpSpPr>
        <p:pic>
          <p:nvPicPr>
            <p:cNvPr id="46110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" y="1287"/>
              <a:ext cx="1694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11" name="Picture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" y="1431"/>
              <a:ext cx="1616" cy="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Rectangle 23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th-TH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900113" y="4457700"/>
            <a:ext cx="6581775" cy="404813"/>
            <a:chOff x="412" y="2808"/>
            <a:chExt cx="4146" cy="255"/>
          </a:xfrm>
        </p:grpSpPr>
        <p:sp>
          <p:nvSpPr>
            <p:cNvPr id="46103" name="Text Box 53"/>
            <p:cNvSpPr txBox="1">
              <a:spLocks noChangeArrowheads="1"/>
            </p:cNvSpPr>
            <p:nvPr/>
          </p:nvSpPr>
          <p:spPr bwMode="auto">
            <a:xfrm>
              <a:off x="412" y="2811"/>
              <a:ext cx="4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0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</a:t>
              </a:r>
              <a:endParaRPr lang="th-TH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4" name="Text Box 54"/>
            <p:cNvSpPr txBox="1">
              <a:spLocks noChangeArrowheads="1"/>
            </p:cNvSpPr>
            <p:nvPr/>
          </p:nvSpPr>
          <p:spPr bwMode="auto">
            <a:xfrm>
              <a:off x="927" y="2808"/>
              <a:ext cx="60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5" name="Text Box 55"/>
            <p:cNvSpPr txBox="1">
              <a:spLocks noChangeArrowheads="1"/>
            </p:cNvSpPr>
            <p:nvPr/>
          </p:nvSpPr>
          <p:spPr bwMode="auto">
            <a:xfrm>
              <a:off x="1532" y="2808"/>
              <a:ext cx="60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6" name="Text Box 56"/>
            <p:cNvSpPr txBox="1">
              <a:spLocks noChangeArrowheads="1"/>
            </p:cNvSpPr>
            <p:nvPr/>
          </p:nvSpPr>
          <p:spPr bwMode="auto">
            <a:xfrm>
              <a:off x="2139" y="2808"/>
              <a:ext cx="60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7" name="Text Box 57"/>
            <p:cNvSpPr txBox="1">
              <a:spLocks noChangeArrowheads="1"/>
            </p:cNvSpPr>
            <p:nvPr/>
          </p:nvSpPr>
          <p:spPr bwMode="auto">
            <a:xfrm>
              <a:off x="2746" y="2808"/>
              <a:ext cx="60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8" name="Text Box 58"/>
            <p:cNvSpPr txBox="1">
              <a:spLocks noChangeArrowheads="1"/>
            </p:cNvSpPr>
            <p:nvPr/>
          </p:nvSpPr>
          <p:spPr bwMode="auto">
            <a:xfrm>
              <a:off x="3353" y="2808"/>
              <a:ext cx="60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9" name="Text Box 59"/>
            <p:cNvSpPr txBox="1">
              <a:spLocks noChangeArrowheads="1"/>
            </p:cNvSpPr>
            <p:nvPr/>
          </p:nvSpPr>
          <p:spPr bwMode="auto">
            <a:xfrm>
              <a:off x="3953" y="2808"/>
              <a:ext cx="60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7122" name="Text Box 66"/>
          <p:cNvSpPr txBox="1">
            <a:spLocks noChangeArrowheads="1"/>
          </p:cNvSpPr>
          <p:nvPr/>
        </p:nvSpPr>
        <p:spPr bwMode="auto">
          <a:xfrm>
            <a:off x="1717675" y="5387975"/>
            <a:ext cx="9604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3" name="Text Box 67"/>
          <p:cNvSpPr txBox="1">
            <a:spLocks noChangeArrowheads="1"/>
          </p:cNvSpPr>
          <p:nvPr/>
        </p:nvSpPr>
        <p:spPr bwMode="auto">
          <a:xfrm>
            <a:off x="2678113" y="5387975"/>
            <a:ext cx="9636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11.67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4" name="Text Box 68"/>
          <p:cNvSpPr txBox="1">
            <a:spLocks noChangeArrowheads="1"/>
          </p:cNvSpPr>
          <p:nvPr/>
        </p:nvSpPr>
        <p:spPr bwMode="auto">
          <a:xfrm>
            <a:off x="3641725" y="5387975"/>
            <a:ext cx="9604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12.33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5" name="Text Box 69"/>
          <p:cNvSpPr txBox="1">
            <a:spLocks noChangeArrowheads="1"/>
          </p:cNvSpPr>
          <p:nvPr/>
        </p:nvSpPr>
        <p:spPr bwMode="auto">
          <a:xfrm>
            <a:off x="4605338" y="5387975"/>
            <a:ext cx="9636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13.33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6" name="Text Box 70"/>
          <p:cNvSpPr txBox="1">
            <a:spLocks noChangeArrowheads="1"/>
          </p:cNvSpPr>
          <p:nvPr/>
        </p:nvSpPr>
        <p:spPr bwMode="auto">
          <a:xfrm>
            <a:off x="5568950" y="5387975"/>
            <a:ext cx="9604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12.33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7" name="Text Box 71"/>
          <p:cNvSpPr txBox="1">
            <a:spLocks noChangeArrowheads="1"/>
          </p:cNvSpPr>
          <p:nvPr/>
        </p:nvSpPr>
        <p:spPr bwMode="auto">
          <a:xfrm>
            <a:off x="6521450" y="5387975"/>
            <a:ext cx="9604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12.5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887538" y="4368800"/>
            <a:ext cx="2554287" cy="973138"/>
            <a:chOff x="1189" y="2752"/>
            <a:chExt cx="1609" cy="613"/>
          </a:xfrm>
        </p:grpSpPr>
        <p:sp>
          <p:nvSpPr>
            <p:cNvPr id="46101" name="AutoShape 72"/>
            <p:cNvSpPr>
              <a:spLocks noChangeArrowheads="1"/>
            </p:cNvSpPr>
            <p:nvPr/>
          </p:nvSpPr>
          <p:spPr bwMode="auto">
            <a:xfrm>
              <a:off x="1189" y="2752"/>
              <a:ext cx="1609" cy="34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th-TH"/>
            </a:p>
          </p:txBody>
        </p:sp>
        <p:sp>
          <p:nvSpPr>
            <p:cNvPr id="46102" name="Line 73"/>
            <p:cNvSpPr>
              <a:spLocks noChangeShapeType="1"/>
            </p:cNvSpPr>
            <p:nvPr/>
          </p:nvSpPr>
          <p:spPr bwMode="auto">
            <a:xfrm>
              <a:off x="1993" y="3099"/>
              <a:ext cx="0" cy="2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h-TH"/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1800225" y="4375150"/>
            <a:ext cx="1582738" cy="973138"/>
            <a:chOff x="329" y="3707"/>
            <a:chExt cx="997" cy="613"/>
          </a:xfrm>
        </p:grpSpPr>
        <p:sp>
          <p:nvSpPr>
            <p:cNvPr id="46099" name="AutoShape 76"/>
            <p:cNvSpPr>
              <a:spLocks noChangeArrowheads="1"/>
            </p:cNvSpPr>
            <p:nvPr/>
          </p:nvSpPr>
          <p:spPr bwMode="auto">
            <a:xfrm>
              <a:off x="329" y="3707"/>
              <a:ext cx="997" cy="34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th-TH"/>
            </a:p>
          </p:txBody>
        </p:sp>
        <p:sp>
          <p:nvSpPr>
            <p:cNvPr id="46100" name="Line 77"/>
            <p:cNvSpPr>
              <a:spLocks noChangeShapeType="1"/>
            </p:cNvSpPr>
            <p:nvPr/>
          </p:nvSpPr>
          <p:spPr bwMode="auto">
            <a:xfrm>
              <a:off x="553" y="4054"/>
              <a:ext cx="0" cy="2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h-TH"/>
            </a:p>
          </p:txBody>
        </p:sp>
      </p:grpSp>
      <p:grpSp>
        <p:nvGrpSpPr>
          <p:cNvPr id="7" name="Group 79"/>
          <p:cNvGrpSpPr>
            <a:grpSpLocks/>
          </p:cNvGrpSpPr>
          <p:nvPr/>
        </p:nvGrpSpPr>
        <p:grpSpPr bwMode="auto">
          <a:xfrm flipH="1">
            <a:off x="5734050" y="4389438"/>
            <a:ext cx="1582738" cy="973137"/>
            <a:chOff x="329" y="3707"/>
            <a:chExt cx="997" cy="613"/>
          </a:xfrm>
        </p:grpSpPr>
        <p:sp>
          <p:nvSpPr>
            <p:cNvPr id="46097" name="AutoShape 80"/>
            <p:cNvSpPr>
              <a:spLocks noChangeArrowheads="1"/>
            </p:cNvSpPr>
            <p:nvPr/>
          </p:nvSpPr>
          <p:spPr bwMode="auto">
            <a:xfrm>
              <a:off x="329" y="3707"/>
              <a:ext cx="997" cy="34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th-TH"/>
            </a:p>
          </p:txBody>
        </p:sp>
        <p:sp>
          <p:nvSpPr>
            <p:cNvPr id="46098" name="Line 81"/>
            <p:cNvSpPr>
              <a:spLocks noChangeShapeType="1"/>
            </p:cNvSpPr>
            <p:nvPr/>
          </p:nvSpPr>
          <p:spPr bwMode="auto">
            <a:xfrm>
              <a:off x="553" y="4054"/>
              <a:ext cx="0" cy="2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h-TH"/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ตัวอย่าง </a:t>
            </a:r>
            <a:r>
              <a:rPr lang="en-US" smtClean="0"/>
              <a:t>: Moving Average</a:t>
            </a:r>
            <a:endParaRPr lang="th-TH" dirty="0"/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766763" y="5381625"/>
            <a:ext cx="836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</a:t>
            </a:r>
            <a:endParaRPr lang="th-TH" sz="20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7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67052E-7 L 0.10156 8.67052E-7 " pathEditMode="relative" ptsTypes="AA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2.02312E-6 L 0.21267 -2.02312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68 4.85549E-6 L 0.3158 4.85549E-6 " pathEditMode="relative" ptsTypes="AA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5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5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22" grpId="0" animBg="1"/>
      <p:bldP spid="557123" grpId="0" animBg="1"/>
      <p:bldP spid="557124" grpId="0" animBg="1"/>
      <p:bldP spid="557125" grpId="0" animBg="1"/>
      <p:bldP spid="557126" grpId="0" animBg="1"/>
      <p:bldP spid="557127" grpId="0" animBg="1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 smtClean="0"/>
              <a:t>: List Comprehension</a:t>
            </a:r>
            <a:endParaRPr lang="th-TH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6834" y="1020409"/>
            <a:ext cx="6190859" cy="157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p = [ </a:t>
            </a: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[</a:t>
            </a:r>
            <a:r>
              <a:rPr lang="en-US" sz="2400" b="1" err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x,y</a:t>
            </a: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]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\</a:t>
            </a:r>
          </a:p>
          <a:p>
            <a:r>
              <a:rPr lang="en-US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   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 in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range(0,2)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\</a:t>
            </a:r>
          </a:p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     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y in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range(5,7)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\</a:t>
            </a:r>
          </a:p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    ]</a:t>
            </a:r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6834" y="2592251"/>
            <a:ext cx="6190859" cy="463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p = [ [0,5],[0,6],[1,5],[1,6] ]</a:t>
            </a:r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16834" y="3580302"/>
            <a:ext cx="8070808" cy="12025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de-DE" sz="2400" b="1" smtClean="0">
                <a:latin typeface="Courier New" pitchFamily="49" charset="0"/>
                <a:cs typeface="Tahoma" pitchFamily="34" charset="0"/>
              </a:rPr>
              <a:t>lists </a:t>
            </a:r>
            <a:r>
              <a:rPr lang="de-DE" sz="2400" b="1">
                <a:latin typeface="Courier New" pitchFamily="49" charset="0"/>
                <a:cs typeface="Tahoma" pitchFamily="34" charset="0"/>
              </a:rPr>
              <a:t>= 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[[1,2,3],[5,6],[7],[8,9]]</a:t>
            </a:r>
          </a:p>
          <a:p>
            <a:r>
              <a:rPr lang="de-DE" sz="2400" b="1" smtClean="0">
                <a:latin typeface="Courier New" pitchFamily="49" charset="0"/>
                <a:cs typeface="Tahoma" pitchFamily="34" charset="0"/>
              </a:rPr>
              <a:t>x = [</a:t>
            </a:r>
            <a:r>
              <a:rPr lang="de-DE" sz="24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e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alist in 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lists for 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 in </a:t>
            </a:r>
            <a:r>
              <a:rPr lang="de-DE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alist </a:t>
            </a:r>
            <a:r>
              <a:rPr lang="de-DE" sz="2400" b="1" smtClean="0">
                <a:latin typeface="Courier New" pitchFamily="49" charset="0"/>
                <a:cs typeface="Tahoma" pitchFamily="34" charset="0"/>
              </a:rPr>
              <a:t>]</a:t>
            </a:r>
          </a:p>
          <a:p>
            <a:endParaRPr lang="en-US" sz="2400" b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6834" y="4782812"/>
            <a:ext cx="8070808" cy="6485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x = [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___________________________________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 smtClean="0"/>
              <a:t>: List Comprehension</a:t>
            </a:r>
            <a:endParaRPr lang="th-TH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978" y="897625"/>
            <a:ext cx="7440917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p = [ [x,y,z] \</a:t>
            </a:r>
          </a:p>
          <a:p>
            <a:r>
              <a:rPr lang="en-US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    for 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x in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range(1,15) \</a:t>
            </a:r>
          </a:p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      for 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y in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range(x,15) \</a:t>
            </a:r>
          </a:p>
          <a:p>
            <a:r>
              <a:rPr lang="en-US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    for 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z in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range(y,15) \</a:t>
            </a:r>
          </a:p>
          <a:p>
            <a:r>
              <a:rPr lang="en-US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    if 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x**2 + y**2 == z**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2</a:t>
            </a:r>
          </a:p>
          <a:p>
            <a:r>
              <a:rPr lang="en-US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  ]</a:t>
            </a:r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7978" y="3208130"/>
            <a:ext cx="7440917" cy="6485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p = [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_______________________________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17979" y="4139643"/>
            <a:ext cx="8385547" cy="157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n = 5</a:t>
            </a:r>
          </a:p>
          <a:p>
            <a:r>
              <a:rPr lang="en-US" sz="2400" b="1">
                <a:latin typeface="Courier New" pitchFamily="49" charset="0"/>
                <a:cs typeface="Tahoma" pitchFamily="34" charset="0"/>
              </a:rPr>
              <a:t>c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= [j for i in range(2, 5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) \</a:t>
            </a:r>
          </a:p>
          <a:p>
            <a:r>
              <a:rPr lang="en-US" sz="24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     for 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j in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range(i*2, n*n, i</a:t>
            </a:r>
            <a:r>
              <a:rPr lang="en-US" sz="2400" b="1">
                <a:latin typeface="Courier New" pitchFamily="49" charset="0"/>
                <a:cs typeface="Tahoma" pitchFamily="34" charset="0"/>
              </a:rPr>
              <a:t>)]</a:t>
            </a:r>
          </a:p>
          <a:p>
            <a:r>
              <a:rPr lang="en-US" sz="2400" b="1" smtClean="0">
                <a:latin typeface="Courier New" pitchFamily="49" charset="0"/>
                <a:cs typeface="Tahoma" pitchFamily="34" charset="0"/>
              </a:rPr>
              <a:t>p = [x for x in range(2, n*n) if x not in c]</a:t>
            </a:r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7979" y="5711485"/>
            <a:ext cx="8385547" cy="6485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p =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[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_____________________________________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400" b="1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>
                <a:latin typeface="+mj-lt"/>
              </a:rPr>
              <a:t>การใช้และเปลี่ยนแปลงแต่ละข้อมูลใน </a:t>
            </a:r>
            <a:r>
              <a:rPr lang="en-US" smtClean="0">
                <a:latin typeface="+mj-lt"/>
              </a:rPr>
              <a:t>list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335007" y="751062"/>
            <a:ext cx="6470809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primes = [2,3,5,7,11,13,17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print(primes)</a:t>
            </a: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[2, 3, 5, 7, 11, 13, 17]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primes[0]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</a:t>
            </a:r>
            <a:r>
              <a:rPr lang="th-TH" sz="220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ตัวแรกสุด</a:t>
            </a:r>
            <a:endParaRPr lang="en-US" sz="220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2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print(primes[6])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print(primes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-1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])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</a:t>
            </a:r>
            <a:r>
              <a:rPr lang="th-TH" sz="220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ตัวหลังสุด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17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print(primes[-3])</a:t>
            </a:r>
          </a:p>
          <a:p>
            <a:pPr>
              <a:lnSpc>
                <a:spcPct val="20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primes[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-2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= 29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print(primes[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5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 smtClean="0"/>
              <a:t>len</a:t>
            </a:r>
            <a:r>
              <a:rPr lang="en-US" smtClean="0"/>
              <a:t>(list) : </a:t>
            </a:r>
            <a:r>
              <a:rPr lang="th-TH" smtClean="0"/>
              <a:t>ความยาวของ </a:t>
            </a:r>
            <a:r>
              <a:rPr lang="en-US" smtClean="0"/>
              <a:t>list  (</a:t>
            </a:r>
            <a:r>
              <a:rPr lang="th-TH" smtClean="0"/>
              <a:t>จำนวนข้อมูลใน </a:t>
            </a:r>
            <a:r>
              <a:rPr lang="en-US" smtClean="0"/>
              <a:t>list)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330610" y="754800"/>
            <a:ext cx="6479604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primes = [2,3,5,7,11,13,17]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200" b="1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primes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200" b="1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[1,2,3]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x = [1,2,[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3,4,5],"ABC"]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(x) 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x[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-</a:t>
            </a:r>
            <a:r>
              <a:rPr lang="en-US" sz="2200" b="1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(x)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(x[2]) )</a:t>
            </a: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(x[0]) )</a:t>
            </a: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10200" y="5917100"/>
            <a:ext cx="3733800" cy="940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(x[-1]))</a:t>
            </a: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27019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การใช้และเปลี่ยนแปลง</a:t>
            </a:r>
            <a:r>
              <a:rPr lang="th-TH" smtClean="0">
                <a:solidFill>
                  <a:schemeClr val="bg1"/>
                </a:solidFill>
              </a:rPr>
              <a:t>รายการย่อย</a:t>
            </a:r>
            <a:r>
              <a:rPr lang="th-TH" smtClean="0"/>
              <a:t>ใน </a:t>
            </a:r>
            <a:r>
              <a:rPr lang="en-US" smtClean="0"/>
              <a:t>list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335007" y="938037"/>
            <a:ext cx="6470809" cy="5003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primes = [2,3,5,7,11,13,17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primes[0:4]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[2, 3, 5, 7]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print(primes[3:1])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[]</a:t>
            </a:r>
            <a:endParaRPr lang="en-US" sz="2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print(primes[5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[13,17]</a:t>
            </a:r>
            <a:endParaRPr lang="en-US" sz="2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print(primes[:5])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print(primes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[-3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:-1])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print(primes[-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3:0])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การใช้และเปลี่ยนแปลง</a:t>
            </a:r>
            <a:r>
              <a:rPr lang="th-TH" smtClean="0">
                <a:solidFill>
                  <a:schemeClr val="bg1"/>
                </a:solidFill>
              </a:rPr>
              <a:t>รายการย่อย</a:t>
            </a:r>
            <a:r>
              <a:rPr lang="th-TH" smtClean="0"/>
              <a:t>ใน </a:t>
            </a:r>
            <a:r>
              <a:rPr lang="en-US" smtClean="0"/>
              <a:t>list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335007" y="1012179"/>
            <a:ext cx="6470809" cy="5511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primes = [2,3,5,7,11,13,17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primes[0:2] = [0,0]</a:t>
            </a:r>
          </a:p>
          <a:p>
            <a:pPr>
              <a:lnSpc>
                <a:spcPct val="150000"/>
              </a:lnSpc>
            </a:pPr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[0, 0, 5, 7, 11, 13, 17]</a:t>
            </a:r>
            <a:endParaRPr lang="en-US" sz="2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primes[0:1] = [-1,-2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print(primes)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primes[0:0] = [-2,-3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print(primes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primes[0]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[-4,-5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print(primes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การเพิ่มและลบข้อมูลใน </a:t>
            </a:r>
            <a:r>
              <a:rPr lang="en-US" smtClean="0"/>
              <a:t>list</a:t>
            </a:r>
            <a:endParaRPr lang="th-TH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66724" y="784736"/>
            <a:ext cx="8207376" cy="3310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10,11,22,33,44,55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x[6:6] = [6]           # 6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ต่อท้าย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list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x[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(x):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(x)]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[7] # 7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ต่อท้าย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list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x[len(x):]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[8]       # 8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ต่อท้าย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list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x[0:0] = [-1]          #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เพิ่ม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-1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ด้านหน้า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list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x[3:4] = []            #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ลบตัวที่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index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3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x[3:5] = []            #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ลบตัวที่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index 3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ถึง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4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 x )</a:t>
            </a:r>
          </a:p>
          <a:p>
            <a:pPr>
              <a:lnSpc>
                <a:spcPct val="150000"/>
              </a:lnSpc>
            </a:pP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………………………………………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………………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6724" y="4235019"/>
            <a:ext cx="8207376" cy="1448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 = [10,11,22,33,14,15]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x.append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(8) 		#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เหมือน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x[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(x):] = [8]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x.insert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(2,-1)	#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เหมือน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x[2:2]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[-1]</a:t>
            </a:r>
            <a:endParaRPr lang="en-US" sz="2200" b="1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err="1" smtClean="0">
                <a:latin typeface="Courier New" pitchFamily="49" charset="0"/>
                <a:cs typeface="Tahoma" pitchFamily="34" charset="0"/>
              </a:rPr>
              <a:t>x.pop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(3)		#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เหมือน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x[3:4] = []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603103" y="3901992"/>
            <a:ext cx="3378200" cy="535328"/>
          </a:xfrm>
          <a:prstGeom prst="wedgeRoundRectCallout">
            <a:avLst>
              <a:gd name="adj1" fmla="val -57236"/>
              <a:gd name="adj2" fmla="val 5469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ใช้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list method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สะดวกกว่า</a:t>
            </a:r>
          </a:p>
        </p:txBody>
      </p:sp>
    </p:spTree>
    <p:extLst>
      <p:ext uri="{BB962C8B-B14F-4D97-AF65-F5344CB8AC3E}">
        <p14:creationId xmlns:p14="http://schemas.microsoft.com/office/powerpoint/2010/main" val="3102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  <p:bldP spid="4" grpId="0" uiExpand="1" build="p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Methods</a:t>
            </a:r>
            <a:endParaRPr lang="th-TH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505711" y="989584"/>
          <a:ext cx="6139689" cy="33942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91589"/>
                <a:gridCol w="3848100"/>
              </a:tblGrid>
              <a:tr h="565714">
                <a:tc>
                  <a:txBody>
                    <a:bodyPr/>
                    <a:lstStyle/>
                    <a:p>
                      <a:r>
                        <a:rPr lang="en-US" b="0" err="1" smtClean="0">
                          <a:solidFill>
                            <a:schemeClr val="tx1"/>
                          </a:solidFill>
                          <a:latin typeface="+mj-lt"/>
                        </a:rPr>
                        <a:t>x.append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  <a:latin typeface="+mj-lt"/>
                        </a:rPr>
                        <a:t>(e)</a:t>
                      </a:r>
                      <a:endParaRPr lang="th-TH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 </a:t>
                      </a:r>
                      <a:r>
                        <a:rPr lang="th-TH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ต่อท้าย </a:t>
                      </a:r>
                      <a:r>
                        <a:rPr lang="en-US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th-TH" sz="24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714">
                <a:tc>
                  <a:txBody>
                    <a:bodyPr/>
                    <a:lstStyle/>
                    <a:p>
                      <a:r>
                        <a:rPr lang="en-US" b="0" err="1" smtClean="0">
                          <a:solidFill>
                            <a:schemeClr val="tx1"/>
                          </a:solidFill>
                          <a:latin typeface="+mj-lt"/>
                        </a:rPr>
                        <a:t>x.insert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en-US" b="0" err="1" smtClean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  <a:latin typeface="+mj-lt"/>
                        </a:rPr>
                        <a:t>, e)</a:t>
                      </a:r>
                      <a:endParaRPr lang="th-TH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แทรก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 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 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index </a:t>
                      </a:r>
                      <a:r>
                        <a:rPr lang="en-US" sz="2400" b="0" baseline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 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th-TH" sz="24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714">
                <a:tc>
                  <a:txBody>
                    <a:bodyPr/>
                    <a:lstStyle/>
                    <a:p>
                      <a:r>
                        <a:rPr lang="en-US" b="0" err="1" smtClean="0">
                          <a:solidFill>
                            <a:schemeClr val="tx1"/>
                          </a:solidFill>
                          <a:latin typeface="+mj-lt"/>
                        </a:rPr>
                        <a:t>x.remove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  <a:latin typeface="+mj-lt"/>
                        </a:rPr>
                        <a:t>(e)</a:t>
                      </a:r>
                      <a:endParaRPr lang="th-TH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ลบ </a:t>
                      </a:r>
                      <a:r>
                        <a:rPr lang="en-US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 </a:t>
                      </a:r>
                      <a:r>
                        <a:rPr lang="th-TH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ออกจาก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 (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ลบ 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ตัว)</a:t>
                      </a:r>
                      <a:endParaRPr lang="th-TH" sz="24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714">
                <a:tc>
                  <a:txBody>
                    <a:bodyPr/>
                    <a:lstStyle/>
                    <a:p>
                      <a:r>
                        <a:rPr lang="en-US" b="0" err="1" smtClean="0">
                          <a:solidFill>
                            <a:schemeClr val="tx1"/>
                          </a:solidFill>
                          <a:latin typeface="+mj-lt"/>
                        </a:rPr>
                        <a:t>x.count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  <a:latin typeface="+mj-lt"/>
                        </a:rPr>
                        <a:t>(e)</a:t>
                      </a:r>
                      <a:endParaRPr lang="th-TH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นับ 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 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มีกี่ตัวใน 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th-TH" sz="24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714">
                <a:tc>
                  <a:txBody>
                    <a:bodyPr/>
                    <a:lstStyle/>
                    <a:p>
                      <a:r>
                        <a:rPr lang="en-US" b="0" err="1" smtClean="0">
                          <a:solidFill>
                            <a:schemeClr val="tx1"/>
                          </a:solidFill>
                          <a:latin typeface="+mj-lt"/>
                        </a:rPr>
                        <a:t>x.sort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th-TH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เรียงลำดับข้อมูลใน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th-TH" sz="24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714">
                <a:tc>
                  <a:txBody>
                    <a:bodyPr/>
                    <a:lstStyle/>
                    <a:p>
                      <a:r>
                        <a:rPr lang="en-US" b="0" err="1" smtClean="0">
                          <a:solidFill>
                            <a:schemeClr val="tx1"/>
                          </a:solidFill>
                          <a:latin typeface="+mj-lt"/>
                        </a:rPr>
                        <a:t>x.reverse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th-TH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กลับลำดับข้อมูลใน</a:t>
                      </a:r>
                      <a:r>
                        <a:rPr lang="th-TH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400" b="0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th-TH" sz="24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06400" y="952500"/>
            <a:ext cx="8394700" cy="546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746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12727</TotalTime>
  <Words>3558</Words>
  <Application>Microsoft Office PowerPoint</Application>
  <PresentationFormat>On-screen Show (4:3)</PresentationFormat>
  <Paragraphs>671</Paragraphs>
  <Slides>38</Slides>
  <Notes>27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Angsana New</vt:lpstr>
      <vt:lpstr>Calibri</vt:lpstr>
      <vt:lpstr>Cambria</vt:lpstr>
      <vt:lpstr>Cambria Math</vt:lpstr>
      <vt:lpstr>Cordia New</vt:lpstr>
      <vt:lpstr>Courier New</vt:lpstr>
      <vt:lpstr>Symbol</vt:lpstr>
      <vt:lpstr>Tahoma</vt:lpstr>
      <vt:lpstr>Times New Roman</vt:lpstr>
      <vt:lpstr>Wingdings</vt:lpstr>
      <vt:lpstr>somchai</vt:lpstr>
      <vt:lpstr>Basic List Processing</vt:lpstr>
      <vt:lpstr>Topics</vt:lpstr>
      <vt:lpstr>List</vt:lpstr>
      <vt:lpstr>การใช้และเปลี่ยนแปลงแต่ละข้อมูลใน list</vt:lpstr>
      <vt:lpstr>len(list) : ความยาวของ list  (จำนวนข้อมูลใน list)</vt:lpstr>
      <vt:lpstr>การใช้และเปลี่ยนแปลงรายการย่อยใน list</vt:lpstr>
      <vt:lpstr>การใช้และเปลี่ยนแปลงรายการย่อยใน list</vt:lpstr>
      <vt:lpstr>การเพิ่มและลบข้อมูลใน list</vt:lpstr>
      <vt:lpstr>List Methods</vt:lpstr>
      <vt:lpstr>การเข้าถึงข้อมูลใน list แบบผิดๆ</vt:lpstr>
      <vt:lpstr>ตำแหน่งของข้อมูลใน list</vt:lpstr>
      <vt:lpstr>วงเล็บใหญ่ มีสองบทบาท</vt:lpstr>
      <vt:lpstr>list คล้าย ๆ สตริง แต่เปลี่ยนค่าได้</vt:lpstr>
      <vt:lpstr>ใช้ + กับ * กับ list ได้  คล้าย ๆ สตริง</vt:lpstr>
      <vt:lpstr>ตัวอย่าง : Vowel Checking (if  elif ๆ ๆ ๆ else)</vt:lpstr>
      <vt:lpstr>ตัวอย่าง : Vowel Checking (if or ๆ ๆ  else)</vt:lpstr>
      <vt:lpstr>ตัวอย่าง : Vowel Checking  (use c in vowel_list)</vt:lpstr>
      <vt:lpstr>b = a  vs.  b = a[:]  และ b == a  vs.  b is a</vt:lpstr>
      <vt:lpstr>List กับ วงวน for</vt:lpstr>
      <vt:lpstr>for e in x  กับ for i in range</vt:lpstr>
      <vt:lpstr>range</vt:lpstr>
      <vt:lpstr>ผลลัพธ์คืออะไร ?</vt:lpstr>
      <vt:lpstr>ตัวอย่าง : หาค่าเฉลี่ยของชุดข้อมูล</vt:lpstr>
      <vt:lpstr>ลองเขียนดู : หาฐานนิยม</vt:lpstr>
      <vt:lpstr>บริการของสตริงเพิ่มเติม : split และ join</vt:lpstr>
      <vt:lpstr>ตัวอย่าง : หาค่าเฉลี่ยของชุดข้อมูล</vt:lpstr>
      <vt:lpstr>ตัวอย่าง : การแยก วัน/เดือน/ปี</vt:lpstr>
      <vt:lpstr>ลองเขียนดู : อ่านเลขทุกตัวในแฟ้มมาหาผลรวม</vt:lpstr>
      <vt:lpstr>ลองเขียนดู : ตัวเลขที่รับมาไม่มีเลขใดบ้าง</vt:lpstr>
      <vt:lpstr>ลองเขียนดู : ตัวเลขที่รับมาไม่มีเลขใดบ้าง</vt:lpstr>
      <vt:lpstr>List Comprehension</vt:lpstr>
      <vt:lpstr>List Comprehension</vt:lpstr>
      <vt:lpstr>List Comprehension</vt:lpstr>
      <vt:lpstr>ตัวอย่าง : List Comprehension</vt:lpstr>
      <vt:lpstr>ตัวอย่าง : List Comprehension</vt:lpstr>
      <vt:lpstr>ตัวอย่าง : Moving Average</vt:lpstr>
      <vt:lpstr>ตัวอย่าง : List Comprehension</vt:lpstr>
      <vt:lpstr>ตัวอย่าง : List Comprehension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</cp:lastModifiedBy>
  <cp:revision>353</cp:revision>
  <dcterms:created xsi:type="dcterms:W3CDTF">2002-04-12T09:05:11Z</dcterms:created>
  <dcterms:modified xsi:type="dcterms:W3CDTF">2015-08-21T03:57:16Z</dcterms:modified>
</cp:coreProperties>
</file>