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2"/>
  </p:notesMasterIdLst>
  <p:sldIdLst>
    <p:sldId id="287" r:id="rId2"/>
    <p:sldId id="289" r:id="rId3"/>
    <p:sldId id="377" r:id="rId4"/>
    <p:sldId id="378" r:id="rId5"/>
    <p:sldId id="417" r:id="rId6"/>
    <p:sldId id="419" r:id="rId7"/>
    <p:sldId id="422" r:id="rId8"/>
    <p:sldId id="420" r:id="rId9"/>
    <p:sldId id="448" r:id="rId10"/>
    <p:sldId id="424" r:id="rId11"/>
    <p:sldId id="423" r:id="rId12"/>
    <p:sldId id="428" r:id="rId13"/>
    <p:sldId id="430" r:id="rId14"/>
    <p:sldId id="434" r:id="rId15"/>
    <p:sldId id="433" r:id="rId16"/>
    <p:sldId id="451" r:id="rId17"/>
    <p:sldId id="429" r:id="rId18"/>
    <p:sldId id="454" r:id="rId19"/>
    <p:sldId id="453" r:id="rId20"/>
    <p:sldId id="455" r:id="rId21"/>
    <p:sldId id="452" r:id="rId22"/>
    <p:sldId id="449" r:id="rId23"/>
    <p:sldId id="450" r:id="rId24"/>
    <p:sldId id="431" r:id="rId25"/>
    <p:sldId id="442" r:id="rId26"/>
    <p:sldId id="445" r:id="rId27"/>
    <p:sldId id="432" r:id="rId28"/>
    <p:sldId id="435" r:id="rId29"/>
    <p:sldId id="436" r:id="rId30"/>
    <p:sldId id="437" r:id="rId31"/>
    <p:sldId id="456" r:id="rId32"/>
    <p:sldId id="439" r:id="rId33"/>
    <p:sldId id="440" r:id="rId34"/>
    <p:sldId id="441" r:id="rId35"/>
    <p:sldId id="457" r:id="rId36"/>
    <p:sldId id="446" r:id="rId37"/>
    <p:sldId id="444" r:id="rId38"/>
    <p:sldId id="443" r:id="rId39"/>
    <p:sldId id="458" r:id="rId40"/>
    <p:sldId id="459" r:id="rId41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289"/>
            <p14:sldId id="377"/>
            <p14:sldId id="378"/>
            <p14:sldId id="417"/>
            <p14:sldId id="419"/>
            <p14:sldId id="422"/>
            <p14:sldId id="420"/>
            <p14:sldId id="448"/>
            <p14:sldId id="424"/>
            <p14:sldId id="423"/>
            <p14:sldId id="428"/>
            <p14:sldId id="430"/>
            <p14:sldId id="434"/>
            <p14:sldId id="433"/>
            <p14:sldId id="451"/>
            <p14:sldId id="429"/>
            <p14:sldId id="454"/>
            <p14:sldId id="453"/>
            <p14:sldId id="455"/>
            <p14:sldId id="452"/>
            <p14:sldId id="449"/>
            <p14:sldId id="450"/>
            <p14:sldId id="431"/>
            <p14:sldId id="442"/>
            <p14:sldId id="445"/>
            <p14:sldId id="432"/>
            <p14:sldId id="435"/>
            <p14:sldId id="436"/>
            <p14:sldId id="437"/>
            <p14:sldId id="456"/>
            <p14:sldId id="439"/>
            <p14:sldId id="440"/>
            <p14:sldId id="441"/>
            <p14:sldId id="457"/>
            <p14:sldId id="446"/>
            <p14:sldId id="444"/>
            <p14:sldId id="443"/>
            <p14:sldId id="458"/>
            <p14:sldId id="459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00"/>
    <a:srgbClr val="FF33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9" autoAdjust="0"/>
  </p:normalViewPr>
  <p:slideViewPr>
    <p:cSldViewPr snapToGrid="0">
      <p:cViewPr varScale="1">
        <p:scale>
          <a:sx n="89" d="100"/>
          <a:sy n="89" d="100"/>
        </p:scale>
        <p:origin x="10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13/10/58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02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Cordia New" pitchFamily="34" charset="-34"/>
              </a:rPr>
              <a:t>price </a:t>
            </a:r>
            <a:r>
              <a:rPr lang="th-TH" smtClean="0">
                <a:cs typeface="Cordia New" pitchFamily="34" charset="-34"/>
              </a:rPr>
              <a:t>คือ</a:t>
            </a:r>
            <a:r>
              <a:rPr lang="th-TH" baseline="0" smtClean="0">
                <a:cs typeface="Cordia New" pitchFamily="34" charset="-34"/>
              </a:rPr>
              <a:t> </a:t>
            </a:r>
            <a:r>
              <a:rPr lang="en-US" baseline="0" smtClean="0">
                <a:cs typeface="Cordia New" pitchFamily="34" charset="-34"/>
              </a:rPr>
              <a:t>tuple </a:t>
            </a:r>
            <a:r>
              <a:rPr lang="th-TH" baseline="0" smtClean="0">
                <a:cs typeface="Cordia New" pitchFamily="34" charset="-34"/>
              </a:rPr>
              <a:t>ที่มี </a:t>
            </a:r>
            <a:r>
              <a:rPr lang="en-US" baseline="0" smtClean="0">
                <a:cs typeface="Cordia New" pitchFamily="34" charset="-34"/>
              </a:rPr>
              <a:t>1 </a:t>
            </a:r>
            <a:r>
              <a:rPr lang="th-TH" baseline="0" smtClean="0">
                <a:cs typeface="Cordia New" pitchFamily="34" charset="-34"/>
              </a:rPr>
              <a:t>ตัว  ถ้าเขียน </a:t>
            </a:r>
            <a:r>
              <a:rPr lang="en-US" baseline="0" smtClean="0">
                <a:cs typeface="Cordia New" pitchFamily="34" charset="-34"/>
              </a:rPr>
              <a:t>price = (256.75) </a:t>
            </a:r>
            <a:r>
              <a:rPr lang="th-TH" baseline="0" smtClean="0">
                <a:cs typeface="Cordia New" pitchFamily="34" charset="-34"/>
              </a:rPr>
              <a:t>จะไม่ได้ </a:t>
            </a:r>
            <a:r>
              <a:rPr lang="en-US" baseline="0" smtClean="0">
                <a:cs typeface="Cordia New" pitchFamily="34" charset="-34"/>
              </a:rPr>
              <a:t>tuple </a:t>
            </a:r>
            <a:r>
              <a:rPr lang="th-TH" baseline="0" smtClean="0">
                <a:cs typeface="Cordia New" pitchFamily="34" charset="-34"/>
              </a:rPr>
              <a:t>จะเป็นจำนวน</a:t>
            </a:r>
          </a:p>
          <a:p>
            <a:endParaRPr lang="th-TH" baseline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176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65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316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58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13/10/58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 smtClean="0"/>
              <a:t>Tuple, Dictionary and Set</a:t>
            </a:r>
            <a:endParaRPr lang="th-TH" sz="4000" dirty="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smtClean="0"/>
              <a:t>ภาควิชาวิศวกรรมคอมพิวเตอร์</a:t>
            </a:r>
          </a:p>
          <a:p>
            <a:r>
              <a:rPr lang="th-TH" smtClean="0"/>
              <a:t>จุฬาลงกรณ์มหาวิทยาลัย</a:t>
            </a:r>
          </a:p>
          <a:p>
            <a:r>
              <a:rPr lang="th-TH" smtClean="0"/>
              <a:t>๒๕๕๘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Dictionary</a:t>
            </a:r>
            <a:r>
              <a:rPr lang="th-TH" smtClean="0"/>
              <a:t> </a:t>
            </a:r>
            <a:r>
              <a:rPr lang="en-US" smtClean="0"/>
              <a:t>(dict)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7995" y="908050"/>
            <a:ext cx="8906005" cy="27617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ที่เก็บข้อมูลของ คู่ลำดับ </a:t>
            </a:r>
            <a:r>
              <a:rPr lang="th-TH" kern="0" dirty="0" smtClean="0">
                <a:solidFill>
                  <a:srgbClr val="C00000"/>
                </a:solidFill>
              </a:rPr>
              <a:t>คีย์</a:t>
            </a:r>
            <a:r>
              <a:rPr lang="th-TH" kern="0" dirty="0" smtClean="0"/>
              <a:t>กับ</a:t>
            </a:r>
            <a:r>
              <a:rPr lang="th-TH" kern="0" dirty="0" smtClean="0">
                <a:solidFill>
                  <a:srgbClr val="0070C0"/>
                </a:solidFill>
              </a:rPr>
              <a:t>ค่า</a:t>
            </a:r>
            <a:r>
              <a:rPr lang="th-TH" kern="0" dirty="0" smtClean="0"/>
              <a:t>  </a:t>
            </a:r>
            <a:r>
              <a:rPr lang="en-US" kern="0" dirty="0" smtClean="0"/>
              <a:t>( </a:t>
            </a:r>
            <a:r>
              <a:rPr lang="th-TH" kern="0" dirty="0" smtClean="0"/>
              <a:t> </a:t>
            </a:r>
            <a:r>
              <a:rPr lang="en-US" kern="0" dirty="0" smtClean="0">
                <a:solidFill>
                  <a:srgbClr val="C00000"/>
                </a:solidFill>
              </a:rPr>
              <a:t>key</a:t>
            </a:r>
            <a:r>
              <a:rPr lang="en-US" kern="0" dirty="0" smtClean="0"/>
              <a:t>-</a:t>
            </a:r>
            <a:r>
              <a:rPr lang="en-US" kern="0" dirty="0" smtClean="0">
                <a:solidFill>
                  <a:srgbClr val="0070C0"/>
                </a:solidFill>
              </a:rPr>
              <a:t>value</a:t>
            </a:r>
            <a:r>
              <a:rPr lang="en-US" kern="0" dirty="0" smtClean="0"/>
              <a:t> pair</a:t>
            </a:r>
            <a:r>
              <a:rPr lang="th-TH" kern="0" dirty="0" smtClean="0"/>
              <a:t> </a:t>
            </a:r>
            <a:r>
              <a:rPr lang="en-US" kern="0" dirty="0" smtClean="0"/>
              <a:t>)</a:t>
            </a:r>
          </a:p>
          <a:p>
            <a:r>
              <a:rPr lang="en-US" kern="0" dirty="0" smtClean="0">
                <a:solidFill>
                  <a:srgbClr val="C00000"/>
                </a:solidFill>
              </a:rPr>
              <a:t>key</a:t>
            </a:r>
            <a:r>
              <a:rPr lang="en-US" kern="0" dirty="0" smtClean="0"/>
              <a:t> </a:t>
            </a:r>
            <a:r>
              <a:rPr lang="th-TH" kern="0" dirty="0" smtClean="0"/>
              <a:t>ห้ามซ้ำ  </a:t>
            </a:r>
            <a:r>
              <a:rPr lang="en-US" kern="0" dirty="0" smtClean="0">
                <a:solidFill>
                  <a:srgbClr val="0070C0"/>
                </a:solidFill>
              </a:rPr>
              <a:t>value</a:t>
            </a:r>
            <a:r>
              <a:rPr lang="en-US" kern="0" dirty="0" smtClean="0"/>
              <a:t> </a:t>
            </a:r>
            <a:r>
              <a:rPr lang="th-TH" kern="0" dirty="0" smtClean="0"/>
              <a:t>ซ้ำได้</a:t>
            </a:r>
            <a:endParaRPr lang="en-US" kern="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2081090"/>
            <a:ext cx="8537412" cy="31107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student1 = </a:t>
            </a:r>
            <a:r>
              <a:rPr lang="en-US" sz="3200" b="1" dirty="0" smtClean="0">
                <a:latin typeface="Courier New" pitchFamily="49" charset="0"/>
                <a:cs typeface="Tahoma" pitchFamily="34" charset="0"/>
              </a:rPr>
              <a:t>{</a:t>
            </a:r>
            <a:r>
              <a:rPr lang="en-US" sz="1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"name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Somsak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surname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\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       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midterm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35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      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 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final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35 </a:t>
            </a:r>
            <a:r>
              <a:rPr lang="en-US" sz="3200" b="1" dirty="0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name"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'Somsak'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"midterm"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35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65723" y="3385967"/>
            <a:ext cx="4501339" cy="3368277"/>
            <a:chOff x="4465723" y="3385967"/>
            <a:chExt cx="4501339" cy="3368277"/>
          </a:xfrm>
        </p:grpSpPr>
        <p:grpSp>
          <p:nvGrpSpPr>
            <p:cNvPr id="3" name="Group 2"/>
            <p:cNvGrpSpPr/>
            <p:nvPr/>
          </p:nvGrpSpPr>
          <p:grpSpPr>
            <a:xfrm>
              <a:off x="4465723" y="3385967"/>
              <a:ext cx="4501339" cy="2917472"/>
              <a:chOff x="4465723" y="3385967"/>
              <a:chExt cx="4501339" cy="2917472"/>
            </a:xfrm>
          </p:grpSpPr>
          <p:grpSp>
            <p:nvGrpSpPr>
              <p:cNvPr id="20" name="กลุ่ม 19"/>
              <p:cNvGrpSpPr/>
              <p:nvPr/>
            </p:nvGrpSpPr>
            <p:grpSpPr>
              <a:xfrm>
                <a:off x="4465723" y="4241945"/>
                <a:ext cx="4129638" cy="2061494"/>
                <a:chOff x="1255363" y="3669793"/>
                <a:chExt cx="5230678" cy="2509124"/>
              </a:xfrm>
            </p:grpSpPr>
            <p:sp>
              <p:nvSpPr>
                <p:cNvPr id="19" name="สี่เหลี่ยมผืนผ้ามุมมน 18"/>
                <p:cNvSpPr/>
                <p:nvPr/>
              </p:nvSpPr>
              <p:spPr bwMode="auto">
                <a:xfrm>
                  <a:off x="1255363" y="3669793"/>
                  <a:ext cx="5230678" cy="2509124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0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" name="สี่เหลี่ยมผืนผ้า 5"/>
                <p:cNvSpPr/>
                <p:nvPr/>
              </p:nvSpPr>
              <p:spPr bwMode="auto">
                <a:xfrm>
                  <a:off x="1580827" y="3814254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C00000"/>
                      </a:solidFill>
                      <a:latin typeface="Tahoma" pitchFamily="34" charset="0"/>
                      <a:cs typeface="Tahoma" pitchFamily="34" charset="0"/>
                    </a:rPr>
                    <a:t>"name"</a:t>
                  </a:r>
                </a:p>
              </p:txBody>
            </p:sp>
            <p:sp>
              <p:nvSpPr>
                <p:cNvPr id="7" name="สี่เหลี่ยมผืนผ้า 6"/>
                <p:cNvSpPr/>
                <p:nvPr/>
              </p:nvSpPr>
              <p:spPr bwMode="auto">
                <a:xfrm>
                  <a:off x="4329193" y="3797655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"Somsak"</a:t>
                  </a:r>
                </a:p>
              </p:txBody>
            </p:sp>
            <p:sp>
              <p:nvSpPr>
                <p:cNvPr id="8" name="ลูกศรขวา 7"/>
                <p:cNvSpPr/>
                <p:nvPr/>
              </p:nvSpPr>
              <p:spPr bwMode="auto">
                <a:xfrm>
                  <a:off x="3595607" y="3936569"/>
                  <a:ext cx="612183" cy="201478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0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9" name="สี่เหลี่ยมผืนผ้า 8"/>
                <p:cNvSpPr/>
                <p:nvPr/>
              </p:nvSpPr>
              <p:spPr bwMode="auto">
                <a:xfrm>
                  <a:off x="1580827" y="4383819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C00000"/>
                      </a:solidFill>
                      <a:latin typeface="Tahoma" pitchFamily="34" charset="0"/>
                      <a:cs typeface="Tahoma" pitchFamily="34" charset="0"/>
                    </a:rPr>
                    <a:t>"surname"</a:t>
                  </a:r>
                </a:p>
              </p:txBody>
            </p:sp>
            <p:sp>
              <p:nvSpPr>
                <p:cNvPr id="10" name="สี่เหลี่ยมผืนผ้า 9"/>
                <p:cNvSpPr/>
                <p:nvPr/>
              </p:nvSpPr>
              <p:spPr bwMode="auto">
                <a:xfrm>
                  <a:off x="4329193" y="4367220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"</a:t>
                  </a:r>
                  <a:r>
                    <a:rPr lang="en-US" sz="2000" dirty="0" err="1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Rakrian</a:t>
                  </a:r>
                  <a:r>
                    <a:rPr lang="en-US" sz="2000" dirty="0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"</a:t>
                  </a:r>
                </a:p>
              </p:txBody>
            </p:sp>
            <p:sp>
              <p:nvSpPr>
                <p:cNvPr id="11" name="ลูกศรขวา 10"/>
                <p:cNvSpPr/>
                <p:nvPr/>
              </p:nvSpPr>
              <p:spPr bwMode="auto">
                <a:xfrm>
                  <a:off x="3595607" y="4506134"/>
                  <a:ext cx="612183" cy="201478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0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2" name="สี่เหลี่ยมผืนผ้า 11"/>
                <p:cNvSpPr/>
                <p:nvPr/>
              </p:nvSpPr>
              <p:spPr bwMode="auto">
                <a:xfrm>
                  <a:off x="1580827" y="4989356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C00000"/>
                      </a:solidFill>
                      <a:latin typeface="Tahoma" pitchFamily="34" charset="0"/>
                      <a:cs typeface="Tahoma" pitchFamily="34" charset="0"/>
                    </a:rPr>
                    <a:t>"midterm"</a:t>
                  </a:r>
                </a:p>
              </p:txBody>
            </p:sp>
            <p:sp>
              <p:nvSpPr>
                <p:cNvPr id="13" name="สี่เหลี่ยมผืนผ้า 12"/>
                <p:cNvSpPr/>
                <p:nvPr/>
              </p:nvSpPr>
              <p:spPr bwMode="auto">
                <a:xfrm>
                  <a:off x="4329193" y="4972757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35</a:t>
                  </a:r>
                </a:p>
              </p:txBody>
            </p:sp>
            <p:sp>
              <p:nvSpPr>
                <p:cNvPr id="14" name="ลูกศรขวา 13"/>
                <p:cNvSpPr/>
                <p:nvPr/>
              </p:nvSpPr>
              <p:spPr bwMode="auto">
                <a:xfrm>
                  <a:off x="3595607" y="5111671"/>
                  <a:ext cx="612183" cy="201478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0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5" name="สี่เหลี่ยมผืนผ้า 14"/>
                <p:cNvSpPr/>
                <p:nvPr/>
              </p:nvSpPr>
              <p:spPr bwMode="auto">
                <a:xfrm>
                  <a:off x="1580827" y="5608190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 smtClean="0">
                      <a:solidFill>
                        <a:srgbClr val="C00000"/>
                      </a:solidFill>
                      <a:latin typeface="Tahoma" pitchFamily="34" charset="0"/>
                      <a:cs typeface="Tahoma" pitchFamily="34" charset="0"/>
                    </a:rPr>
                    <a:t>"final"</a:t>
                  </a:r>
                </a:p>
              </p:txBody>
            </p:sp>
            <p:sp>
              <p:nvSpPr>
                <p:cNvPr id="16" name="สี่เหลี่ยมผืนผ้า 15"/>
                <p:cNvSpPr/>
                <p:nvPr/>
              </p:nvSpPr>
              <p:spPr bwMode="auto">
                <a:xfrm>
                  <a:off x="4329193" y="5591591"/>
                  <a:ext cx="1836549" cy="441702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smtClean="0">
                      <a:solidFill>
                        <a:srgbClr val="0070C0"/>
                      </a:solidFill>
                      <a:latin typeface="Tahoma" pitchFamily="34" charset="0"/>
                      <a:cs typeface="Tahoma" pitchFamily="34" charset="0"/>
                    </a:rPr>
                    <a:t>35</a:t>
                  </a:r>
                  <a:endParaRPr lang="en-US" sz="2000" dirty="0" smtClean="0">
                    <a:solidFill>
                      <a:srgbClr val="0070C0"/>
                    </a:solidFill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17" name="ลูกศรขวา 16"/>
                <p:cNvSpPr/>
                <p:nvPr/>
              </p:nvSpPr>
              <p:spPr bwMode="auto">
                <a:xfrm>
                  <a:off x="3595607" y="5730505"/>
                  <a:ext cx="612183" cy="201478"/>
                </a:xfrm>
                <a:prstGeom prst="rightArrow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0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21" name="สี่เหลี่ยมผืนผ้า 20"/>
              <p:cNvSpPr/>
              <p:nvPr/>
            </p:nvSpPr>
            <p:spPr bwMode="auto">
              <a:xfrm>
                <a:off x="7404393" y="3385967"/>
                <a:ext cx="1562669" cy="4184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student1</a:t>
                </a:r>
              </a:p>
            </p:txBody>
          </p:sp>
          <p:sp>
            <p:nvSpPr>
              <p:cNvPr id="22" name="ลูกศรขวา 21"/>
              <p:cNvSpPr/>
              <p:nvPr/>
            </p:nvSpPr>
            <p:spPr bwMode="auto">
              <a:xfrm rot="7779869">
                <a:off x="6905865" y="3813939"/>
                <a:ext cx="643179" cy="250178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666324" y="6335789"/>
              <a:ext cx="3732513" cy="418455"/>
              <a:chOff x="4666324" y="6335789"/>
              <a:chExt cx="3732513" cy="418455"/>
            </a:xfrm>
          </p:grpSpPr>
          <p:sp>
            <p:nvSpPr>
              <p:cNvPr id="23" name="สี่เหลี่ยมผืนผ้า 20"/>
              <p:cNvSpPr/>
              <p:nvPr/>
            </p:nvSpPr>
            <p:spPr bwMode="auto">
              <a:xfrm>
                <a:off x="4666324" y="6335789"/>
                <a:ext cx="1562669" cy="41845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b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key</a:t>
                </a:r>
                <a:endParaRPr lang="en-US" sz="32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สี่เหลี่ยมผืนผ้า 20"/>
              <p:cNvSpPr/>
              <p:nvPr/>
            </p:nvSpPr>
            <p:spPr bwMode="auto">
              <a:xfrm>
                <a:off x="6836168" y="6335789"/>
                <a:ext cx="1562669" cy="41845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b="1" smtClean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  <a:endParaRPr lang="en-US" sz="32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8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การเพิ่ม </a:t>
            </a:r>
            <a:r>
              <a:rPr lang="en-US" smtClean="0"/>
              <a:t>key-value pair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1706" y="942624"/>
            <a:ext cx="8537412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={}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สร้าง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ว่าง ๆ</a:t>
            </a:r>
            <a:endParaRPr lang="en-US" sz="2200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=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Somsak"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]=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"midterm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]= 35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  = 40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{'name': 'Somsak', 'surname': '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'midterm': 35, 'final': 40}</a:t>
            </a:r>
          </a:p>
        </p:txBody>
      </p:sp>
      <p:sp>
        <p:nvSpPr>
          <p:cNvPr id="4" name="Rounded Rectangular Callout 4"/>
          <p:cNvSpPr/>
          <p:nvPr/>
        </p:nvSpPr>
        <p:spPr bwMode="auto">
          <a:xfrm>
            <a:off x="5699760" y="2189428"/>
            <a:ext cx="2901834" cy="535328"/>
          </a:xfrm>
          <a:prstGeom prst="wedgeRoundRectCallout">
            <a:avLst>
              <a:gd name="adj1" fmla="val -45537"/>
              <a:gd name="adj2" fmla="val 402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เพิ่ม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key-value pairs</a:t>
            </a: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บริการ </a:t>
            </a:r>
            <a:r>
              <a:rPr lang="en-US" smtClean="0"/>
              <a:t>keys(), </a:t>
            </a:r>
            <a:r>
              <a:rPr lang="en-US" dirty="0" smtClean="0"/>
              <a:t>values(), items()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9984" y="849634"/>
            <a:ext cx="8892096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student1={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"Somsak"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"midterm"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:35,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:40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student1.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keys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()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list 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key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s</a:t>
            </a:r>
          </a:p>
          <a:p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dict_keys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(['name', 'surname', 'midterm', 'final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'])</a:t>
            </a:r>
          </a:p>
          <a:p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values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()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list 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values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dict_values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(['Somsak', '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35, 40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])</a:t>
            </a:r>
          </a:p>
          <a:p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items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()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list 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ของ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tuples(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key,value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dict_items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([('name', 'Somsak'), ('surname', '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'), ('midterm', 35), ('final', 40)])</a:t>
            </a:r>
          </a:p>
        </p:txBody>
      </p:sp>
    </p:spTree>
    <p:extLst>
      <p:ext uri="{BB962C8B-B14F-4D97-AF65-F5344CB8AC3E}">
        <p14:creationId xmlns:p14="http://schemas.microsoft.com/office/powerpoint/2010/main" val="14215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ใช้ </a:t>
            </a:r>
            <a:r>
              <a:rPr lang="en-US" smtClean="0"/>
              <a:t>for ... in ....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320" y="745130"/>
            <a:ext cx="8537412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student1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"Somsak"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"midterm"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:35,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40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57" y="1625357"/>
            <a:ext cx="4413985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&gt;&gt;&gt; for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key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student1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: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print(key)</a:t>
            </a:r>
          </a:p>
          <a:p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name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surname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midterm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final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5513" y="2378522"/>
            <a:ext cx="5216726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&gt;&gt;&gt; for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key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student1.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keys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() :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print(key)</a:t>
            </a:r>
          </a:p>
          <a:p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name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surname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midterm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final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28293" y="3131687"/>
            <a:ext cx="5120636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&gt;&gt;&gt; for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student1.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values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() :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print(v)</a:t>
            </a:r>
          </a:p>
          <a:p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Somsak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35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40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21452" y="4125532"/>
            <a:ext cx="5428454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&gt;&gt;&gt; for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k,v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student1.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items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():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k,v</a:t>
            </a:r>
            <a:r>
              <a:rPr lang="en-US" sz="2000" b="1" dirty="0" smtClean="0">
                <a:latin typeface="Courier New" pitchFamily="49" charset="0"/>
                <a:cs typeface="Tahoma" pitchFamily="34" charset="0"/>
              </a:rPr>
              <a:t> )</a:t>
            </a:r>
          </a:p>
          <a:p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name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Somsak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surname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midterm 35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final 40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บริการ </a:t>
            </a:r>
            <a:r>
              <a:rPr lang="en-US"/>
              <a:t>update() </a:t>
            </a:r>
            <a:r>
              <a:rPr lang="th-TH" smtClean="0"/>
              <a:t>ปรับปรุงข้อมูล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38843" y="1006389"/>
            <a:ext cx="8537412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"attend"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เข้า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ร่วม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\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/>
            </a:r>
            <a:br>
              <a:rPr lang="en-US" sz="2200" b="1" dirty="0">
                <a:latin typeface="Courier New" pitchFamily="49" charset="0"/>
                <a:cs typeface="Tahoma" pitchFamily="34" charset="0"/>
              </a:rPr>
            </a:b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         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attendee"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\</a:t>
            </a:r>
            <a:br>
              <a:rPr lang="en-US" sz="2200" b="1" dirty="0" smtClean="0">
                <a:latin typeface="Courier New" pitchFamily="49" charset="0"/>
                <a:cs typeface="Tahoma" pitchFamily="34" charset="0"/>
              </a:rPr>
            </a:b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         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attendance"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การเข้าชั้น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เรียน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d =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{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"attendance"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การเข้า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งาน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"attendant"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ผู้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ต้อนรับ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th-TH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update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{'attend': 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เข้า</a:t>
            </a:r>
            <a:r>
              <a:rPr lang="th-TH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ร่วม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'attendance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': 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การเข้า</a:t>
            </a:r>
            <a:r>
              <a:rPr lang="th-TH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งาน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</a:t>
            </a:r>
            <a:r>
              <a:rPr lang="th-TH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attendee': '</a:t>
            </a:r>
            <a:r>
              <a:rPr lang="th-TH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'attendant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': 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ผู้</a:t>
            </a:r>
            <a:r>
              <a:rPr lang="th-TH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ต้อนรับ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ounded Rectangular Callout 4"/>
          <p:cNvSpPr/>
          <p:nvPr/>
        </p:nvSpPr>
        <p:spPr bwMode="auto">
          <a:xfrm>
            <a:off x="2145308" y="4424090"/>
            <a:ext cx="4192807" cy="535328"/>
          </a:xfrm>
          <a:prstGeom prst="wedgeRoundRectCallout">
            <a:avLst>
              <a:gd name="adj1" fmla="val 48294"/>
              <a:gd name="adj2" fmla="val -18609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 smtClean="0">
                <a:latin typeface="Tahoma" pitchFamily="34" charset="0"/>
                <a:cs typeface="Tahoma" pitchFamily="34" charset="0"/>
              </a:rPr>
              <a:t>เก็บค่าใหม่ในกรณี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key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เหมือนกัน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812762" y="5235618"/>
            <a:ext cx="3847913" cy="535328"/>
          </a:xfrm>
          <a:prstGeom prst="wedgeRoundRectCallout">
            <a:avLst>
              <a:gd name="adj1" fmla="val 6667"/>
              <a:gd name="adj2" fmla="val -2532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Tahoma" pitchFamily="34" charset="0"/>
                <a:cs typeface="Tahoma" pitchFamily="34" charset="0"/>
              </a:rPr>
              <a:t>key,value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จาก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dictionary </a:t>
            </a:r>
            <a:r>
              <a:rPr lang="th-TH" sz="2200" dirty="0" smtClean="0">
                <a:latin typeface="Tahoma" pitchFamily="34" charset="0"/>
                <a:cs typeface="Tahoma" pitchFamily="34" charset="0"/>
              </a:rPr>
              <a:t>ใหม่</a:t>
            </a:r>
          </a:p>
        </p:txBody>
      </p:sp>
    </p:spTree>
    <p:extLst>
      <p:ext uri="{BB962C8B-B14F-4D97-AF65-F5344CB8AC3E}">
        <p14:creationId xmlns:p14="http://schemas.microsoft.com/office/powerpoint/2010/main" val="20230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บริการ </a:t>
            </a:r>
            <a:r>
              <a:rPr lang="en-US"/>
              <a:t>pop(key) </a:t>
            </a:r>
            <a:r>
              <a:rPr lang="th-TH" smtClean="0"/>
              <a:t>ลบข้อมูล</a:t>
            </a:r>
            <a:r>
              <a:rPr lang="en-US" smtClean="0"/>
              <a:t>: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1706" y="1002034"/>
            <a:ext cx="85374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{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เข้า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ร่วม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"attendee"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\</a:t>
            </a:r>
            <a:endParaRPr lang="en-US" sz="2200" b="1" dirty="0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attendance"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การเข้าชั้น</a:t>
            </a:r>
            <a:r>
              <a:rPr lang="th-TH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เรียน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value = en2th.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pop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"attendee"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value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</a:t>
            </a:r>
            <a:endParaRPr lang="th-TH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{'attend': 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เข้าร่วม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','attendance': '</a:t>
            </a:r>
            <a:r>
              <a:rPr lang="th-TH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การเข้าชั้นเรียน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32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 : </a:t>
            </a:r>
            <a:r>
              <a:rPr lang="th-TH" smtClean="0"/>
              <a:t>บริเวณค้น </a:t>
            </a:r>
            <a:r>
              <a:rPr lang="en-US" smtClean="0"/>
              <a:t>key </a:t>
            </a:r>
            <a:r>
              <a:rPr lang="th-TH" smtClean="0"/>
              <a:t>ใน </a:t>
            </a:r>
            <a:r>
              <a:rPr lang="en-US" smtClean="0"/>
              <a:t>dict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1706" y="993325"/>
            <a:ext cx="8537412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en2th = 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"attend"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เข้าร่วม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"attendee"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\</a:t>
            </a:r>
            <a:endParaRPr lang="en-US" sz="2200" b="1" dirty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"attendance"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การเข้าชั้นเรียน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}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"attend"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  <a:endParaRPr lang="th-TH" sz="2200" b="1" dirty="0" smtClean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"attending"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en2th</a:t>
            </a: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  <a:endParaRPr lang="th-TH" sz="2200" b="1" dirty="0" smtClean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เข้าร่วม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en2th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/>
            </a:r>
            <a:br>
              <a:rPr lang="th-TH" sz="2200" b="1" dirty="0" smtClean="0">
                <a:latin typeface="Courier New" pitchFamily="49" charset="0"/>
                <a:cs typeface="Tahoma" pitchFamily="34" charset="0"/>
              </a:rPr>
            </a:b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</a:t>
            </a:r>
            <a:endParaRPr lang="th-TH" sz="2200" b="1" dirty="0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ค้นหาว่ามี </a:t>
            </a:r>
            <a:r>
              <a:rPr lang="en-US" dirty="0" smtClean="0"/>
              <a:t>key </a:t>
            </a:r>
            <a:r>
              <a:rPr lang="th-TH" dirty="0" smtClean="0"/>
              <a:t>ที่ต้องการหรือไม่ </a:t>
            </a:r>
            <a:r>
              <a:rPr lang="en-US" dirty="0" smtClean="0"/>
              <a:t>key in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1905" y="1306834"/>
            <a:ext cx="8537412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student1={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"Somsak"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"midterm"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:35,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:40}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"project" in student1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"name" in student1</a:t>
            </a: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"Somsak" in student1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1905" y="914400"/>
            <a:ext cx="8537412" cy="4872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81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7672" y="921588"/>
            <a:ext cx="8385640" cy="56678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smtClean="0"/>
              <a:t>แบบที่ </a:t>
            </a:r>
            <a:r>
              <a:rPr lang="en-US" kern="0" smtClean="0"/>
              <a:t>1 : </a:t>
            </a:r>
            <a:r>
              <a:rPr lang="th-TH" kern="0" smtClean="0"/>
              <a:t>ใช้ </a:t>
            </a:r>
            <a:r>
              <a:rPr lang="en-US" kern="0" dirty="0" err="1" smtClean="0"/>
              <a:t>dict</a:t>
            </a:r>
            <a:r>
              <a:rPr lang="en-US" kern="0" dirty="0" smtClean="0"/>
              <a:t> </a:t>
            </a:r>
            <a:r>
              <a:rPr lang="th-TH" kern="0" dirty="0" smtClean="0"/>
              <a:t>เก็บข้อมูลที่ประกอบด้วยข้อมูลย่อย</a:t>
            </a:r>
          </a:p>
          <a:p>
            <a:pPr lvl="1"/>
            <a:r>
              <a:rPr lang="th-TH" kern="0" dirty="0" smtClean="0"/>
              <a:t>ให้ </a:t>
            </a:r>
            <a:r>
              <a:rPr lang="en-US" kern="0" dirty="0" smtClean="0"/>
              <a:t>value </a:t>
            </a:r>
            <a:r>
              <a:rPr lang="th-TH" kern="0" dirty="0" smtClean="0"/>
              <a:t>เก็บข้อมูลย่อย</a:t>
            </a:r>
          </a:p>
          <a:p>
            <a:pPr lvl="1"/>
            <a:r>
              <a:rPr lang="th-TH" kern="0" dirty="0" smtClean="0"/>
              <a:t>ให้ </a:t>
            </a:r>
            <a:r>
              <a:rPr lang="en-US" kern="0" dirty="0" smtClean="0"/>
              <a:t>key </a:t>
            </a:r>
            <a:r>
              <a:rPr lang="th-TH" kern="0" dirty="0" smtClean="0"/>
              <a:t>เก็บความหมายของข้อมูลย่อย</a:t>
            </a:r>
          </a:p>
          <a:p>
            <a:endParaRPr lang="th-TH" kern="0" dirty="0" smtClean="0"/>
          </a:p>
          <a:p>
            <a:endParaRPr lang="th-TH" kern="0" dirty="0"/>
          </a:p>
          <a:p>
            <a:r>
              <a:rPr lang="th-TH" kern="0" smtClean="0"/>
              <a:t>แล้วใช้ </a:t>
            </a:r>
            <a:r>
              <a:rPr lang="en-US" kern="0" dirty="0" smtClean="0"/>
              <a:t>list of </a:t>
            </a:r>
            <a:r>
              <a:rPr lang="en-US" kern="0" dirty="0" err="1" smtClean="0"/>
              <a:t>dict</a:t>
            </a:r>
            <a:r>
              <a:rPr lang="en-US" kern="0" dirty="0" smtClean="0"/>
              <a:t> </a:t>
            </a:r>
            <a:r>
              <a:rPr lang="th-TH" kern="0" dirty="0" smtClean="0"/>
              <a:t>เก็บรายการของ</a:t>
            </a:r>
            <a:r>
              <a:rPr lang="th-TH" kern="0" smtClean="0"/>
              <a:t>กลุ่มข้อมูล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การใช้ </a:t>
            </a:r>
            <a:r>
              <a:rPr lang="en-US" smtClean="0"/>
              <a:t>dict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64099" y="2377987"/>
            <a:ext cx="6442987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student = {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"id"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5730291821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\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"name"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Somsak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64099" y="3905795"/>
            <a:ext cx="7540267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fin = open("students.txt")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students = []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for line in fin: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id,name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=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line.split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students.append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{"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id":id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, "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name":name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}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fin.close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7672" y="921588"/>
            <a:ext cx="7965479" cy="154729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smtClean="0"/>
              <a:t>แบบที่ </a:t>
            </a:r>
            <a:r>
              <a:rPr lang="en-US" kern="0" smtClean="0"/>
              <a:t>2 : </a:t>
            </a:r>
            <a:r>
              <a:rPr lang="th-TH" kern="0" smtClean="0"/>
              <a:t>ใช้ </a:t>
            </a:r>
            <a:r>
              <a:rPr lang="en-US" kern="0" smtClean="0"/>
              <a:t>dict </a:t>
            </a:r>
            <a:r>
              <a:rPr lang="th-TH" kern="0" smtClean="0"/>
              <a:t>เสมือนเป็นฟังก์ชัน </a:t>
            </a:r>
            <a:r>
              <a:rPr lang="en-US" kern="0" smtClean="0"/>
              <a:t>f(x)</a:t>
            </a:r>
            <a:endParaRPr lang="th-TH" kern="0" smtClean="0"/>
          </a:p>
          <a:p>
            <a:pPr lvl="1"/>
            <a:r>
              <a:rPr lang="en-US" kern="0" smtClean="0"/>
              <a:t>x </a:t>
            </a:r>
            <a:r>
              <a:rPr lang="th-TH" kern="0" smtClean="0"/>
              <a:t>เป็น </a:t>
            </a:r>
            <a:r>
              <a:rPr lang="en-US" kern="0" smtClean="0"/>
              <a:t>key    </a:t>
            </a:r>
            <a:r>
              <a:rPr lang="th-TH" kern="0" smtClean="0"/>
              <a:t>ส่วน </a:t>
            </a:r>
            <a:r>
              <a:rPr lang="en-US" kern="0" smtClean="0"/>
              <a:t>f(x) </a:t>
            </a:r>
            <a:r>
              <a:rPr lang="th-TH" kern="0" smtClean="0"/>
              <a:t>เป็น </a:t>
            </a:r>
            <a:r>
              <a:rPr lang="en-US" kern="0" smtClean="0"/>
              <a:t>value</a:t>
            </a:r>
          </a:p>
          <a:p>
            <a:pPr lvl="1"/>
            <a:r>
              <a:rPr lang="en-US" kern="0" smtClean="0"/>
              <a:t>dict </a:t>
            </a:r>
            <a:r>
              <a:rPr lang="th-TH" kern="0" smtClean="0"/>
              <a:t>เก็บคู่ข้อมูลต่าง ๆ ที่มีความสัมพันธ์กัน</a:t>
            </a: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การใช้ </a:t>
            </a:r>
            <a:r>
              <a:rPr lang="en-US" smtClean="0"/>
              <a:t>dict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2841" y="2416627"/>
            <a:ext cx="663893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en2th = {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"attend"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เข้าร่วม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 \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attendee"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ผู้เข้าร่วม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\</a:t>
            </a:r>
            <a:endParaRPr lang="en-US" sz="2200" b="1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attendance"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การเข้าชั้นเรียน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2751" y="3725562"/>
            <a:ext cx="7135320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en2th =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{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"MO":"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จ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 "TU":"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อ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\</a:t>
            </a:r>
            <a:endParaRPr lang="th-TH" sz="2200" b="1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"WE":"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พ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 "TH":"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พฤ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\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"FR":"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ศ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"SA":"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ส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 "SU":"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อา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2750" y="5034497"/>
            <a:ext cx="802368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nicknames = {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"Robert":"Bob", "Thomas":"Tom",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\</a:t>
            </a:r>
            <a:endParaRPr lang="th-TH" sz="2200" b="1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"Donald":"Don",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"Elizabeth":"Betty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",\</a:t>
            </a:r>
            <a:endParaRPr lang="en-US" sz="2200" b="1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"Jennifer":"Jen",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"Richard":"Dick"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5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Topics</a:t>
            </a:r>
            <a:endParaRPr lang="th-TH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Tuple </a:t>
            </a:r>
            <a:endParaRPr lang="th-TH" smtClean="0"/>
          </a:p>
          <a:p>
            <a:r>
              <a:rPr lang="th-TH" smtClean="0"/>
              <a:t>การ</a:t>
            </a:r>
            <a:r>
              <a:rPr lang="th-TH" dirty="0" smtClean="0"/>
              <a:t>เข้าถึงข้อมูลใน </a:t>
            </a:r>
            <a:r>
              <a:rPr lang="en-US" dirty="0" smtClean="0"/>
              <a:t>Tuple </a:t>
            </a:r>
          </a:p>
          <a:p>
            <a:r>
              <a:rPr lang="th-TH" dirty="0" smtClean="0"/>
              <a:t>การทำงานกับ </a:t>
            </a:r>
            <a:r>
              <a:rPr lang="en-US" dirty="0" smtClean="0"/>
              <a:t>Tuple </a:t>
            </a:r>
          </a:p>
          <a:p>
            <a:r>
              <a:rPr lang="en-US" dirty="0" smtClean="0"/>
              <a:t>Dictionary</a:t>
            </a:r>
          </a:p>
          <a:p>
            <a:r>
              <a:rPr lang="th-TH" dirty="0" smtClean="0"/>
              <a:t>การเพิ่ม ลด ข้อมูลใน </a:t>
            </a:r>
            <a:r>
              <a:rPr lang="en-US" dirty="0" smtClean="0"/>
              <a:t>dictionary </a:t>
            </a:r>
          </a:p>
          <a:p>
            <a:r>
              <a:rPr lang="th-TH" dirty="0" smtClean="0"/>
              <a:t>การทำงานกับ </a:t>
            </a:r>
            <a:r>
              <a:rPr lang="en-US" dirty="0" smtClean="0"/>
              <a:t>dictionary </a:t>
            </a:r>
          </a:p>
          <a:p>
            <a:r>
              <a:rPr lang="en-US" dirty="0" smtClean="0"/>
              <a:t>Set</a:t>
            </a:r>
          </a:p>
          <a:p>
            <a:r>
              <a:rPr lang="th-TH" dirty="0" smtClean="0"/>
              <a:t>การเพิ่ม ลด ข้อมูลใน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Set Operations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ตัวอย่างการใช้ </a:t>
            </a:r>
            <a:r>
              <a:rPr lang="en-US" smtClean="0"/>
              <a:t>dict</a:t>
            </a: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265" y="1293223"/>
            <a:ext cx="774927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points = {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57301292921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[10,9,10,8,2]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57303977721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[9,10,8,2,10],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\</a:t>
            </a:r>
            <a:endParaRPr lang="en-US" sz="2200" b="1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57310278221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9,10,10,8,10]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265" y="831558"/>
            <a:ext cx="7560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เก็บคะแนนสอบย่อยต่าง ๆ ของนิสิตแต่ละคน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265" y="3043644"/>
            <a:ext cx="8454666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products = {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"P10291"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{"desc":"mem 8GB", "price":99}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"P10872"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{"desc":"mouse",   "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price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":129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}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\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endParaRPr lang="en-US" sz="2200" b="1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"C83211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{"desc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":"hdmi cable", </a:t>
            </a:r>
            <a:r>
              <a:rPr lang="en-US" sz="2200" b="1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"price</a:t>
            </a:r>
            <a:r>
              <a:rPr lang="en-US" sz="2200" b="1" smtClean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":399}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265" y="2581979"/>
            <a:ext cx="5721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เก็บรายละเอียดสินค่า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ใช้รหัสสินค้า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265" y="5053513"/>
            <a:ext cx="774927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altitudes = {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(10.8382,20.2882):12493.888,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\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 (10.2376,19.3462):25352.683,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\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        (11.0383,20.7272):11019.222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65" y="4591848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เก็บความสูงของพิกัดบนแผนที่ ใช้พิกัด 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(x,y) </a:t>
            </a:r>
            <a:r>
              <a:rPr lang="th-TH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kern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2834" y="6157383"/>
            <a:ext cx="580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tuple </a:t>
            </a:r>
            <a:r>
              <a:rPr lang="th-TH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th-TH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  ใช้ </a:t>
            </a:r>
            <a:r>
              <a:rPr lang="en-US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</a:t>
            </a:r>
            <a:r>
              <a:rPr lang="th-TH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th-TH" sz="2400" kern="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ไม่ได้</a:t>
            </a:r>
            <a:endParaRPr lang="en-US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9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</a:t>
            </a:r>
            <a:r>
              <a:rPr lang="en-US" smtClean="0"/>
              <a:t> : </a:t>
            </a:r>
            <a:r>
              <a:rPr lang="th-TH" smtClean="0"/>
              <a:t>เปลี่ยนชื่อย่อวันในภาษาอังกฤษเป็นไทย</a:t>
            </a:r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377" y="849634"/>
            <a:ext cx="8951056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thaiD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[ 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จ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 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อ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พ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 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พฤ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 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ศ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 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ส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อา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engD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= [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"MO", "TU", "WE", "TH", "FR", "SA", "SU" ]</a:t>
            </a:r>
          </a:p>
          <a:p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eng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input("Day = ")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eng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in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engD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k =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engD.index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(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eng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 )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คืน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index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ของ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engD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latin typeface="Courier New" pitchFamily="49" charset="0"/>
                <a:cs typeface="Tahoma" pitchFamily="34" charset="0"/>
              </a:rPr>
              <a:t>ที่เก็บ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eng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thaiD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[k] )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print( "Invalid day" 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5377" y="3777817"/>
            <a:ext cx="8951056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en2th =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{"MO":"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จ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 "TU":"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อ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"WE":"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พ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\</a:t>
            </a:r>
          </a:p>
          <a:p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       "TH":"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พฤ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"FR":"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ศ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"SA":"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ส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", "SU</a:t>
            </a:r>
            <a:r>
              <a:rPr lang="en-US" sz="22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":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อา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th-TH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}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eng = input("Day = ")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eng in en2th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print(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en2th[eng]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else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print( "Invalid day" )</a:t>
            </a:r>
          </a:p>
        </p:txBody>
      </p:sp>
      <p:sp>
        <p:nvSpPr>
          <p:cNvPr id="7" name="สี่เหลี่ยมผืนผ้า 20"/>
          <p:cNvSpPr/>
          <p:nvPr/>
        </p:nvSpPr>
        <p:spPr bwMode="auto">
          <a:xfrm>
            <a:off x="5083294" y="2857552"/>
            <a:ext cx="3590442" cy="571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thaiD[ </a:t>
            </a:r>
            <a:r>
              <a:rPr lang="th-TH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จำนวนเต็ม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สี่เหลี่ยมผืนผ้า 20"/>
          <p:cNvSpPr/>
          <p:nvPr/>
        </p:nvSpPr>
        <p:spPr bwMode="auto">
          <a:xfrm>
            <a:off x="5083294" y="5374617"/>
            <a:ext cx="3590442" cy="571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en2th[ </a:t>
            </a:r>
            <a:r>
              <a:rPr lang="th-TH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สตริง</a:t>
            </a: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 </a:t>
            </a:r>
            <a:r>
              <a:rPr lang="en-US" smtClean="0"/>
              <a:t>: dict2 = dict1  </a:t>
            </a:r>
            <a:r>
              <a:rPr lang="th-TH" smtClean="0"/>
              <a:t>ใช้ </a:t>
            </a:r>
            <a:r>
              <a:rPr lang="en-US" smtClean="0"/>
              <a:t>dict </a:t>
            </a:r>
            <a:r>
              <a:rPr lang="th-TH" smtClean="0"/>
              <a:t>ร่วมกัน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1964" y="914700"/>
            <a:ext cx="8842294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student1={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Tahoma" pitchFamily="34" charset="0"/>
              </a:rPr>
              <a:t>Somsak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,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midterm"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:35,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:40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student2 = student1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student2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name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"] = "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Somsri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{'name': '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Somsri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', 'surname': '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', 'midterm': 35, 'final': 40}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{'name': '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Somsri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', 'surname': '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', 'midterm': 35, 'final': 40}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20" name="กลุ่ม 19"/>
          <p:cNvGrpSpPr/>
          <p:nvPr/>
        </p:nvGrpSpPr>
        <p:grpSpPr>
          <a:xfrm>
            <a:off x="3535899" y="4089918"/>
            <a:ext cx="5230678" cy="2700011"/>
            <a:chOff x="1255363" y="3669792"/>
            <a:chExt cx="5230678" cy="2700011"/>
          </a:xfrm>
        </p:grpSpPr>
        <p:sp>
          <p:nvSpPr>
            <p:cNvPr id="19" name="สี่เหลี่ยมผืนผ้ามุมมน 18"/>
            <p:cNvSpPr/>
            <p:nvPr/>
          </p:nvSpPr>
          <p:spPr bwMode="auto">
            <a:xfrm>
              <a:off x="1255363" y="3669792"/>
              <a:ext cx="5230678" cy="270001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สี่เหลี่ยมผืนผ้า 5"/>
            <p:cNvSpPr/>
            <p:nvPr/>
          </p:nvSpPr>
          <p:spPr bwMode="auto">
            <a:xfrm>
              <a:off x="1580827" y="3814254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"name"</a:t>
              </a:r>
            </a:p>
          </p:txBody>
        </p:sp>
        <p:sp>
          <p:nvSpPr>
            <p:cNvPr id="7" name="สี่เหลี่ยมผืนผ้า 6"/>
            <p:cNvSpPr/>
            <p:nvPr/>
          </p:nvSpPr>
          <p:spPr bwMode="auto">
            <a:xfrm>
              <a:off x="4329193" y="3797655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"Somsak"</a:t>
              </a:r>
            </a:p>
          </p:txBody>
        </p:sp>
        <p:sp>
          <p:nvSpPr>
            <p:cNvPr id="8" name="ลูกศรขวา 7"/>
            <p:cNvSpPr/>
            <p:nvPr/>
          </p:nvSpPr>
          <p:spPr bwMode="auto">
            <a:xfrm>
              <a:off x="3595607" y="3936569"/>
              <a:ext cx="612183" cy="20147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สี่เหลี่ยมผืนผ้า 8"/>
            <p:cNvSpPr/>
            <p:nvPr/>
          </p:nvSpPr>
          <p:spPr bwMode="auto">
            <a:xfrm>
              <a:off x="1580827" y="4383819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"surname"</a:t>
              </a:r>
            </a:p>
          </p:txBody>
        </p:sp>
        <p:sp>
          <p:nvSpPr>
            <p:cNvPr id="10" name="สี่เหลี่ยมผืนผ้า 9"/>
            <p:cNvSpPr/>
            <p:nvPr/>
          </p:nvSpPr>
          <p:spPr bwMode="auto">
            <a:xfrm>
              <a:off x="4329193" y="4367220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</a:t>
              </a:r>
              <a:r>
                <a:rPr lang="en-US" sz="2200" dirty="0" err="1" smtClean="0">
                  <a:latin typeface="Tahoma" pitchFamily="34" charset="0"/>
                  <a:cs typeface="Tahoma" pitchFamily="34" charset="0"/>
                </a:rPr>
                <a:t>Rakrian</a:t>
              </a: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</a:t>
              </a:r>
            </a:p>
          </p:txBody>
        </p:sp>
        <p:sp>
          <p:nvSpPr>
            <p:cNvPr id="11" name="ลูกศรขวา 10"/>
            <p:cNvSpPr/>
            <p:nvPr/>
          </p:nvSpPr>
          <p:spPr bwMode="auto">
            <a:xfrm>
              <a:off x="3595607" y="4506134"/>
              <a:ext cx="612183" cy="20147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สี่เหลี่ยมผืนผ้า 11"/>
            <p:cNvSpPr/>
            <p:nvPr/>
          </p:nvSpPr>
          <p:spPr bwMode="auto">
            <a:xfrm>
              <a:off x="1580827" y="4989356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"midterm"</a:t>
              </a:r>
            </a:p>
          </p:txBody>
        </p:sp>
        <p:sp>
          <p:nvSpPr>
            <p:cNvPr id="13" name="สี่เหลี่ยมผืนผ้า 12"/>
            <p:cNvSpPr/>
            <p:nvPr/>
          </p:nvSpPr>
          <p:spPr bwMode="auto">
            <a:xfrm>
              <a:off x="4329193" y="4972757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35</a:t>
              </a:r>
            </a:p>
          </p:txBody>
        </p:sp>
        <p:sp>
          <p:nvSpPr>
            <p:cNvPr id="14" name="ลูกศรขวา 13"/>
            <p:cNvSpPr/>
            <p:nvPr/>
          </p:nvSpPr>
          <p:spPr bwMode="auto">
            <a:xfrm>
              <a:off x="3595607" y="5111671"/>
              <a:ext cx="612183" cy="20147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สี่เหลี่ยมผืนผ้า 14"/>
            <p:cNvSpPr/>
            <p:nvPr/>
          </p:nvSpPr>
          <p:spPr bwMode="auto">
            <a:xfrm>
              <a:off x="1580827" y="5608190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"final"</a:t>
              </a:r>
            </a:p>
          </p:txBody>
        </p:sp>
        <p:sp>
          <p:nvSpPr>
            <p:cNvPr id="16" name="สี่เหลี่ยมผืนผ้า 15"/>
            <p:cNvSpPr/>
            <p:nvPr/>
          </p:nvSpPr>
          <p:spPr bwMode="auto">
            <a:xfrm>
              <a:off x="4329193" y="5591591"/>
              <a:ext cx="1836549" cy="44170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smtClean="0">
                  <a:latin typeface="Tahoma" pitchFamily="34" charset="0"/>
                  <a:cs typeface="Tahoma" pitchFamily="34" charset="0"/>
                </a:rPr>
                <a:t>40</a:t>
              </a:r>
            </a:p>
          </p:txBody>
        </p:sp>
        <p:sp>
          <p:nvSpPr>
            <p:cNvPr id="17" name="ลูกศรขวา 16"/>
            <p:cNvSpPr/>
            <p:nvPr/>
          </p:nvSpPr>
          <p:spPr bwMode="auto">
            <a:xfrm>
              <a:off x="3595607" y="5730505"/>
              <a:ext cx="612183" cy="201478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สี่เหลี่ยมผืนผ้า 20"/>
          <p:cNvSpPr/>
          <p:nvPr/>
        </p:nvSpPr>
        <p:spPr bwMode="auto">
          <a:xfrm>
            <a:off x="1714402" y="6053234"/>
            <a:ext cx="1371897" cy="4184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sp>
        <p:nvSpPr>
          <p:cNvPr id="22" name="ลูกศรขวา 21"/>
          <p:cNvSpPr/>
          <p:nvPr/>
        </p:nvSpPr>
        <p:spPr bwMode="auto">
          <a:xfrm rot="19480970">
            <a:off x="3144353" y="5864374"/>
            <a:ext cx="643179" cy="25017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 bwMode="auto">
          <a:xfrm>
            <a:off x="1701783" y="5275804"/>
            <a:ext cx="1371897" cy="4184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</a:p>
        </p:txBody>
      </p:sp>
      <p:sp>
        <p:nvSpPr>
          <p:cNvPr id="24" name="ลูกศรขวา 23"/>
          <p:cNvSpPr/>
          <p:nvPr/>
        </p:nvSpPr>
        <p:spPr bwMode="auto">
          <a:xfrm rot="1817798">
            <a:off x="3150406" y="5439256"/>
            <a:ext cx="643179" cy="25017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838885" y="4213316"/>
            <a:ext cx="1378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Somsri</a:t>
            </a:r>
            <a:r>
              <a:rPr lang="en-US" sz="2400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605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 </a:t>
            </a:r>
            <a:r>
              <a:rPr lang="en-US" smtClean="0"/>
              <a:t>: dict2 = dict( dict1 )  </a:t>
            </a:r>
            <a:r>
              <a:rPr lang="th-TH" smtClean="0"/>
              <a:t>คือการ </a:t>
            </a:r>
            <a:r>
              <a:rPr lang="en-US" smtClean="0"/>
              <a:t>copy dict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911589"/>
            <a:ext cx="85374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student1={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Tahoma" pitchFamily="34" charset="0"/>
              </a:rPr>
              <a:t>Somsak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"surname"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,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midterm"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:35,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"final"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:40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student2 =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dict(student1)</a:t>
            </a:r>
            <a:endParaRPr lang="en-US" sz="2200" b="1" dirty="0" smtClean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student2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name"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] = "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Somsri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"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student2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{'name': '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Somsri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'surname': '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'midterm': 35, 'final': 40}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Tahoma" pitchFamily="34" charset="0"/>
              </a:rPr>
              <a:t>student1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{'name': '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Tahoma" pitchFamily="34" charset="0"/>
              </a:rPr>
              <a:t>Somsak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'surname': '</a:t>
            </a: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', 'midterm': 35, 'final': 40}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4863148"/>
            <a:ext cx="4434635" cy="1701218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8" y="4637323"/>
            <a:ext cx="4345520" cy="1927043"/>
          </a:xfrm>
          <a:prstGeom prst="rect">
            <a:avLst/>
          </a:prstGeom>
        </p:spPr>
      </p:pic>
      <p:pic>
        <p:nvPicPr>
          <p:cNvPr id="56" name="รูปภาพ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25" y="4859953"/>
            <a:ext cx="3293922" cy="17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: </a:t>
            </a:r>
            <a:r>
              <a:rPr lang="th-TH" smtClean="0"/>
              <a:t>นับ</a:t>
            </a:r>
            <a:r>
              <a:rPr lang="th-TH" dirty="0" smtClean="0"/>
              <a:t>จำนวนตัวอักษรใน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2089" y="1006389"/>
            <a:ext cx="8865968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abracadabra"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 = {} </a:t>
            </a:r>
            <a:r>
              <a:rPr lang="en-US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th-TH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จะใช้ตัวอักษรเป็น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key</a:t>
            </a:r>
            <a:r>
              <a:rPr lang="en-US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จำนวนที่นับได้เป็น </a:t>
            </a:r>
            <a:r>
              <a:rPr lang="en-US" sz="2200" b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value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char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in s: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char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in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counts: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counts[char]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+=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	else: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counts[char]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1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print(count)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{'c': 1, 'a': 5, 'b': 2, 'd': 1, 'r': 2}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ตัวอย่างโจทย์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7995" y="999490"/>
            <a:ext cx="8906005" cy="49989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>
                <a:solidFill>
                  <a:srgbClr val="FF0000"/>
                </a:solidFill>
              </a:rPr>
              <a:t>ค้น</a:t>
            </a:r>
            <a:r>
              <a:rPr lang="th-TH" kern="0" dirty="0" smtClean="0"/>
              <a:t>หาชื่อ-นามสกุล </a:t>
            </a:r>
            <a:r>
              <a:rPr lang="th-TH" kern="0" dirty="0" smtClean="0">
                <a:solidFill>
                  <a:srgbClr val="FF0000"/>
                </a:solidFill>
              </a:rPr>
              <a:t>จากเลขประจำตัว</a:t>
            </a:r>
          </a:p>
          <a:p>
            <a:pPr lvl="1"/>
            <a:r>
              <a:rPr lang="th-TH" kern="0" dirty="0" smtClean="0"/>
              <a:t>ให้อ่านข้อมูลจากไฟล์ (หรือแป้นพิมพ์) ซึ่งเก็บข้อมูลเลขประจำตัวนิสิต </a:t>
            </a:r>
            <a:r>
              <a:rPr lang="en-US" kern="0" dirty="0" smtClean="0"/>
              <a:t>10 </a:t>
            </a:r>
            <a:r>
              <a:rPr lang="th-TH" kern="0" dirty="0" smtClean="0"/>
              <a:t>หลัก ตามด้วยชื่อ นามสกุล (อาจไม่ได้คั่นด้วยเว้นวรรคตัวเดียว เช่น กรณีมีชื่อกลาง หรือนามสกุลมีเว้นวรรค)</a:t>
            </a:r>
          </a:p>
          <a:p>
            <a:pPr lvl="1"/>
            <a:r>
              <a:rPr lang="th-TH" kern="0" dirty="0" smtClean="0"/>
              <a:t>ให้ค้นหาชื่อ-นามสกุลจากเลขประจำตัว</a:t>
            </a:r>
          </a:p>
          <a:p>
            <a:pPr lvl="1"/>
            <a:r>
              <a:rPr lang="th-TH" sz="2800" b="1" kern="0" dirty="0" smtClean="0">
                <a:solidFill>
                  <a:schemeClr val="accent6">
                    <a:lumMod val="75000"/>
                  </a:schemeClr>
                </a:solidFill>
              </a:rPr>
              <a:t>ใช้ </a:t>
            </a:r>
            <a:r>
              <a:rPr lang="en-US" sz="2800" b="1" kern="0" dirty="0" smtClean="0">
                <a:solidFill>
                  <a:schemeClr val="accent6">
                    <a:lumMod val="75000"/>
                  </a:schemeClr>
                </a:solidFill>
              </a:rPr>
              <a:t>list </a:t>
            </a:r>
            <a:r>
              <a:rPr lang="th-TH" sz="2800" b="1" kern="0" dirty="0">
                <a:solidFill>
                  <a:schemeClr val="accent6">
                    <a:lumMod val="75000"/>
                  </a:schemeClr>
                </a:solidFill>
              </a:rPr>
              <a:t>ไม่ดี ช้า ต้อง </a:t>
            </a:r>
            <a:r>
              <a:rPr lang="en-US" sz="2800" b="1" kern="0" dirty="0">
                <a:solidFill>
                  <a:schemeClr val="accent6">
                    <a:lumMod val="75000"/>
                  </a:schemeClr>
                </a:solidFill>
              </a:rPr>
              <a:t>search </a:t>
            </a:r>
            <a:endParaRPr lang="th-TH" sz="2800" b="1" kern="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th-TH" sz="2800" b="1" kern="0" dirty="0" smtClean="0">
                <a:solidFill>
                  <a:schemeClr val="accent6">
                    <a:lumMod val="75000"/>
                  </a:schemeClr>
                </a:solidFill>
              </a:rPr>
              <a:t>ใช้ </a:t>
            </a:r>
            <a:r>
              <a:rPr lang="en-US" sz="2800" b="1" kern="0" dirty="0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th-TH" sz="2800" b="1" kern="0" dirty="0" smtClean="0">
                <a:solidFill>
                  <a:schemeClr val="accent6">
                    <a:lumMod val="75000"/>
                  </a:schemeClr>
                </a:solidFill>
              </a:rPr>
              <a:t> ไม่เหมาะ เพราะอ่านไป เพิ่มไปไม่ได้</a:t>
            </a:r>
          </a:p>
          <a:p>
            <a:pPr lvl="1"/>
            <a:r>
              <a:rPr lang="th-TH" sz="2800" b="1" kern="0" dirty="0" smtClean="0"/>
              <a:t>ใช้ </a:t>
            </a:r>
            <a:r>
              <a:rPr lang="en-US" sz="2800" b="1" kern="0" dirty="0" err="1" smtClean="0"/>
              <a:t>dict</a:t>
            </a:r>
            <a:r>
              <a:rPr lang="en-US" sz="2800" b="1" kern="0" dirty="0" smtClean="0"/>
              <a:t> </a:t>
            </a:r>
            <a:r>
              <a:rPr lang="th-TH" sz="2800" b="1" kern="0" dirty="0" smtClean="0"/>
              <a:t>ที่เก็บ</a:t>
            </a:r>
            <a:r>
              <a:rPr lang="th-TH" sz="2800" b="1" kern="0" dirty="0" smtClean="0">
                <a:solidFill>
                  <a:srgbClr val="FF0000"/>
                </a:solidFill>
              </a:rPr>
              <a:t>เลขประจำตัว</a:t>
            </a:r>
            <a:r>
              <a:rPr lang="th-TH" sz="2800" b="1" kern="0" dirty="0" smtClean="0"/>
              <a:t>เป็น </a:t>
            </a:r>
            <a:r>
              <a:rPr lang="en-US" sz="2800" b="1" kern="0" dirty="0" smtClean="0"/>
              <a:t>key</a:t>
            </a:r>
            <a:r>
              <a:rPr lang="th-TH" sz="2800" b="1" kern="0" dirty="0" smtClean="0"/>
              <a:t>  สะดวก</a:t>
            </a:r>
            <a:r>
              <a:rPr lang="en-US" sz="2800" b="1" kern="0" dirty="0" smtClean="0"/>
              <a:t>+</a:t>
            </a:r>
            <a:r>
              <a:rPr lang="th-TH" sz="2800" b="1" kern="0" dirty="0" smtClean="0"/>
              <a:t>เร็ว</a:t>
            </a:r>
            <a:endParaRPr lang="en-US" sz="2800" b="1" kern="0" dirty="0" smtClean="0"/>
          </a:p>
          <a:p>
            <a:r>
              <a:rPr lang="th-TH" kern="0" dirty="0" smtClean="0">
                <a:solidFill>
                  <a:srgbClr val="FF0000"/>
                </a:solidFill>
              </a:rPr>
              <a:t>ค้น</a:t>
            </a:r>
            <a:r>
              <a:rPr lang="th-TH" kern="0" dirty="0" smtClean="0"/>
              <a:t>หาเลขประจำตัว </a:t>
            </a:r>
            <a:r>
              <a:rPr lang="th-TH" kern="0" dirty="0" smtClean="0">
                <a:solidFill>
                  <a:srgbClr val="FF0000"/>
                </a:solidFill>
              </a:rPr>
              <a:t>จากชื่อ-นามสกุล</a:t>
            </a:r>
          </a:p>
          <a:p>
            <a:pPr lvl="1"/>
            <a:r>
              <a:rPr lang="th-TH" kern="0" dirty="0" smtClean="0"/>
              <a:t>อ่านข้อมูลเหมือนข้างบน</a:t>
            </a:r>
          </a:p>
          <a:p>
            <a:pPr lvl="1"/>
            <a:r>
              <a:rPr lang="th-TH" sz="2800" b="1" kern="0" dirty="0"/>
              <a:t>ใช้ </a:t>
            </a:r>
            <a:r>
              <a:rPr lang="en-US" sz="2800" b="1" kern="0" dirty="0" err="1" smtClean="0"/>
              <a:t>dict</a:t>
            </a:r>
            <a:r>
              <a:rPr lang="en-US" sz="2800" b="1" kern="0" dirty="0" smtClean="0"/>
              <a:t> </a:t>
            </a:r>
            <a:r>
              <a:rPr lang="th-TH" sz="2800" b="1" kern="0" dirty="0" smtClean="0"/>
              <a:t>ที่เก็บ</a:t>
            </a:r>
            <a:r>
              <a:rPr lang="th-TH" sz="2800" b="1" kern="0" dirty="0" smtClean="0">
                <a:solidFill>
                  <a:srgbClr val="FF0000"/>
                </a:solidFill>
              </a:rPr>
              <a:t>ชื่อ-นามสกุล</a:t>
            </a:r>
            <a:r>
              <a:rPr lang="th-TH" sz="2800" b="1" kern="0" dirty="0" smtClean="0"/>
              <a:t>เป็น </a:t>
            </a:r>
            <a:r>
              <a:rPr lang="en-US" sz="2800" b="1" kern="0" dirty="0" smtClean="0"/>
              <a:t>key  </a:t>
            </a:r>
            <a:r>
              <a:rPr lang="th-TH" sz="2800" b="1" kern="0" dirty="0"/>
              <a:t>สะดวก</a:t>
            </a:r>
            <a:r>
              <a:rPr lang="en-US" sz="2800" b="1" kern="0" dirty="0"/>
              <a:t>+</a:t>
            </a:r>
            <a:r>
              <a:rPr lang="th-TH" sz="2800" b="1" kern="0" dirty="0" smtClean="0"/>
              <a:t>เร็ว</a:t>
            </a:r>
            <a:endParaRPr lang="en-US" sz="2800" b="1" kern="0" dirty="0"/>
          </a:p>
          <a:p>
            <a:pPr marL="457200" lvl="1" indent="0">
              <a:buNone/>
            </a:pPr>
            <a:endParaRPr lang="th-TH" kern="0" dirty="0"/>
          </a:p>
          <a:p>
            <a:pPr lvl="1"/>
            <a:endParaRPr lang="th-TH" kern="0" dirty="0" smtClean="0"/>
          </a:p>
        </p:txBody>
      </p:sp>
    </p:spTree>
    <p:extLst>
      <p:ext uri="{BB962C8B-B14F-4D97-AF65-F5344CB8AC3E}">
        <p14:creationId xmlns:p14="http://schemas.microsoft.com/office/powerpoint/2010/main" val="2501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ตัวอย่างโจทย์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0395" y="1060450"/>
            <a:ext cx="8906005" cy="789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ค้นหาชื่อ-นามสกุล จากเลข</a:t>
            </a:r>
            <a:r>
              <a:rPr lang="th-TH" kern="0" dirty="0"/>
              <a:t>ประจำตัว หรือ ค้นหาเลขประจำตัวจากชื่อ-</a:t>
            </a:r>
            <a:r>
              <a:rPr lang="th-TH" kern="0" dirty="0" smtClean="0"/>
              <a:t>นามสกุล</a:t>
            </a:r>
          </a:p>
          <a:p>
            <a:pPr lvl="1"/>
            <a:r>
              <a:rPr lang="th-TH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ค้นจากเลขประจำตัวบ่อยกว่า </a:t>
            </a:r>
            <a:endParaRPr lang="en-US" kern="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2"/>
            <a:r>
              <a:rPr lang="th-TH" sz="2400" kern="0" dirty="0">
                <a:latin typeface="Tahoma" panose="020B0604030504040204" pitchFamily="34" charset="0"/>
                <a:ea typeface="Tahoma" panose="020B0604030504040204" pitchFamily="34" charset="0"/>
              </a:rPr>
              <a:t>ใ</a:t>
            </a:r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ช้เลขประจำตัวเป็น </a:t>
            </a:r>
            <a:r>
              <a:rPr lang="en-US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key </a:t>
            </a:r>
            <a:endParaRPr lang="th-TH" sz="2400" kern="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2"/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ใช้ </a:t>
            </a:r>
            <a:r>
              <a:rPr lang="en-US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sequential search </a:t>
            </a:r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เมื่อต้องการค้นจากชื่อนามสกุล</a:t>
            </a:r>
            <a:endParaRPr lang="en-US" sz="2400" kern="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1"/>
            <a:r>
              <a:rPr lang="th-TH" kern="0" dirty="0">
                <a:latin typeface="Tahoma" panose="020B0604030504040204" pitchFamily="34" charset="0"/>
                <a:ea typeface="Tahoma" panose="020B0604030504040204" pitchFamily="34" charset="0"/>
              </a:rPr>
              <a:t>ค้น</a:t>
            </a:r>
            <a:r>
              <a:rPr lang="th-TH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จากชื่อนามสกุลบ่อย</a:t>
            </a:r>
            <a:r>
              <a:rPr lang="th-TH" kern="0" dirty="0">
                <a:latin typeface="Tahoma" panose="020B0604030504040204" pitchFamily="34" charset="0"/>
                <a:ea typeface="Tahoma" panose="020B0604030504040204" pitchFamily="34" charset="0"/>
              </a:rPr>
              <a:t>กว่า </a:t>
            </a:r>
            <a:endParaRPr lang="th-TH" kern="0" dirty="0" smtClean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 lvl="2"/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ใช้ชื่อนามสกุลเป็น </a:t>
            </a:r>
            <a:r>
              <a:rPr lang="en-US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key </a:t>
            </a:r>
          </a:p>
          <a:p>
            <a:pPr lvl="2"/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ใช้ </a:t>
            </a:r>
            <a:r>
              <a:rPr lang="en-US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sequential search </a:t>
            </a:r>
            <a:r>
              <a:rPr lang="th-TH" sz="2400" kern="0" dirty="0" smtClean="0">
                <a:latin typeface="Tahoma" panose="020B0604030504040204" pitchFamily="34" charset="0"/>
                <a:ea typeface="Tahoma" panose="020B0604030504040204" pitchFamily="34" charset="0"/>
              </a:rPr>
              <a:t>เมื่อต้องการค้นจากเลขประจำตัว</a:t>
            </a:r>
            <a:endParaRPr lang="en-US" sz="2400" kern="0" dirty="0"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smtClean="0"/>
              <a:t>et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7995" y="908050"/>
            <a:ext cx="8906005" cy="789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kern="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0396" y="1060449"/>
            <a:ext cx="7984348" cy="25971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คล้าย </a:t>
            </a:r>
            <a:r>
              <a:rPr lang="en-US" kern="0" dirty="0" err="1" smtClean="0"/>
              <a:t>dict</a:t>
            </a:r>
            <a:r>
              <a:rPr lang="en-US" kern="0" dirty="0" smtClean="0"/>
              <a:t>  </a:t>
            </a:r>
            <a:r>
              <a:rPr lang="th-TH" kern="0" dirty="0" smtClean="0"/>
              <a:t> แต่เก็บเฉพาะ </a:t>
            </a:r>
            <a:r>
              <a:rPr lang="en-US" kern="0" dirty="0" smtClean="0"/>
              <a:t>key </a:t>
            </a:r>
            <a:r>
              <a:rPr lang="th-TH" kern="0" dirty="0" smtClean="0"/>
              <a:t> ไม่มี </a:t>
            </a:r>
            <a:r>
              <a:rPr lang="en-US" kern="0" dirty="0" smtClean="0"/>
              <a:t>value </a:t>
            </a:r>
          </a:p>
          <a:p>
            <a:r>
              <a:rPr lang="en-US" kern="0" dirty="0" smtClean="0"/>
              <a:t>set </a:t>
            </a:r>
            <a:r>
              <a:rPr lang="th-TH" kern="0" dirty="0" smtClean="0"/>
              <a:t>ไม่เก็บข้อมูล ซ้ำ </a:t>
            </a:r>
          </a:p>
          <a:p>
            <a:r>
              <a:rPr lang="th-TH" kern="0" dirty="0" smtClean="0"/>
              <a:t>ทำ </a:t>
            </a:r>
            <a:r>
              <a:rPr lang="en-US" kern="0" dirty="0" smtClean="0"/>
              <a:t>union, intersection, subtract </a:t>
            </a:r>
            <a:r>
              <a:rPr lang="th-TH" kern="0" dirty="0" smtClean="0"/>
              <a:t>ได้</a:t>
            </a:r>
          </a:p>
          <a:p>
            <a:r>
              <a:rPr lang="th-TH" kern="0" dirty="0" smtClean="0"/>
              <a:t>การค้นด้วย </a:t>
            </a:r>
            <a:r>
              <a:rPr lang="en-US" kern="0" dirty="0" smtClean="0">
                <a:solidFill>
                  <a:srgbClr val="FF0000"/>
                </a:solidFill>
              </a:rPr>
              <a:t>in</a:t>
            </a:r>
            <a:r>
              <a:rPr lang="en-US" kern="0" dirty="0" smtClean="0"/>
              <a:t>  </a:t>
            </a:r>
            <a:r>
              <a:rPr lang="th-TH" kern="0" dirty="0" smtClean="0"/>
              <a:t>ใน </a:t>
            </a:r>
            <a:r>
              <a:rPr lang="en-US" kern="0" dirty="0" smtClean="0"/>
              <a:t>set </a:t>
            </a:r>
            <a:r>
              <a:rPr lang="th-TH" kern="0" dirty="0" smtClean="0"/>
              <a:t>เร็วกว่า </a:t>
            </a:r>
            <a:r>
              <a:rPr lang="en-US" kern="0" dirty="0" smtClean="0"/>
              <a:t>list </a:t>
            </a:r>
            <a:r>
              <a:rPr lang="th-TH" kern="0" dirty="0" smtClean="0"/>
              <a:t>มาก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007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Set </a:t>
            </a:r>
            <a:r>
              <a:rPr lang="th-TH" dirty="0" smtClean="0"/>
              <a:t>ใหม่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936080"/>
            <a:ext cx="8537412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s0 =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{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set 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ใหม่</a:t>
            </a:r>
            <a:endParaRPr lang="en-US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s = set( s0 )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สร้างจาก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set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s = 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จาก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'b'}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 = 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abc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    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สร้างจาก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string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</a:p>
          <a:p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&gt;&gt;&gt; s</a:t>
            </a:r>
            <a:r>
              <a:rPr lang="en-US" sz="2200" b="1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= set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([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])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กรณีมีข้อมูล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ซ้ำ</a:t>
            </a:r>
            <a:endParaRPr lang="en-US" sz="2200" b="1" dirty="0" smtClean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&gt;&gt;&gt; s</a:t>
            </a:r>
            <a:endParaRPr lang="th-TH" sz="2200" b="1" smtClean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___________________________________</a:t>
            </a:r>
            <a:endParaRPr lang="th-TH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: </a:t>
            </a:r>
            <a:r>
              <a:rPr lang="th-TH" smtClean="0"/>
              <a:t>บริการ </a:t>
            </a:r>
            <a:r>
              <a:rPr lang="en-US" smtClean="0"/>
              <a:t>add(</a:t>
            </a:r>
            <a:r>
              <a:rPr lang="th-TH" smtClean="0"/>
              <a:t> </a:t>
            </a:r>
            <a:r>
              <a:rPr lang="en-US" smtClean="0"/>
              <a:t>) </a:t>
            </a:r>
            <a:r>
              <a:rPr lang="th-TH" smtClean="0"/>
              <a:t>เพิ่มข้อมูล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1094286"/>
            <a:ext cx="8537412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 = 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add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s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'b', 'd'}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add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เพิ่มข้อมูลที่มีอยู่แล้ว ไม่มีผลอะไร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'b', 'd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Tuple</a:t>
            </a:r>
            <a:endParaRPr lang="th-TH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37995" y="908050"/>
            <a:ext cx="8906005" cy="2761742"/>
          </a:xfrm>
        </p:spPr>
        <p:txBody>
          <a:bodyPr/>
          <a:lstStyle/>
          <a:p>
            <a:r>
              <a:rPr lang="en-US" dirty="0" smtClean="0"/>
              <a:t>Tuple: </a:t>
            </a:r>
            <a:r>
              <a:rPr lang="th-TH" dirty="0" smtClean="0"/>
              <a:t>ลักษณะทั่วไป เหมือน </a:t>
            </a:r>
            <a:r>
              <a:rPr lang="en-US" dirty="0" smtClean="0"/>
              <a:t>List </a:t>
            </a:r>
            <a:r>
              <a:rPr lang="th-TH" dirty="0" smtClean="0"/>
              <a:t>ยกเว้น </a:t>
            </a:r>
          </a:p>
          <a:p>
            <a:pPr lvl="1"/>
            <a:r>
              <a:rPr lang="en-US" dirty="0" smtClean="0"/>
              <a:t>Tuple </a:t>
            </a:r>
            <a:r>
              <a:rPr lang="th-TH" dirty="0" smtClean="0"/>
              <a:t>เปิดและปิดด้วยวงเล็บ </a:t>
            </a:r>
          </a:p>
          <a:p>
            <a:pPr lvl="1"/>
            <a:r>
              <a:rPr lang="en-US" smtClean="0"/>
              <a:t>Tuple </a:t>
            </a:r>
            <a:r>
              <a:rPr lang="th-TH" sz="3200" b="1" smtClean="0"/>
              <a:t>สร้างแล้วปลี่ยนแปลง</a:t>
            </a:r>
            <a:r>
              <a:rPr lang="th-TH" sz="3200" b="1" dirty="0" smtClean="0"/>
              <a:t>ไม่ได้</a:t>
            </a:r>
            <a:r>
              <a:rPr lang="en-US" sz="3200" b="1" dirty="0" smtClean="0"/>
              <a:t> </a:t>
            </a:r>
            <a:r>
              <a:rPr lang="th-TH" sz="2000" dirty="0" smtClean="0"/>
              <a:t>(เหมือน </a:t>
            </a:r>
            <a:r>
              <a:rPr lang="en-US" sz="2000" dirty="0" smtClean="0"/>
              <a:t>String) </a:t>
            </a:r>
            <a:r>
              <a:rPr lang="th-TH" sz="2000" dirty="0" smtClean="0"/>
              <a:t> </a:t>
            </a:r>
            <a:r>
              <a:rPr lang="th-TH" dirty="0" smtClean="0"/>
              <a:t> </a:t>
            </a: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1706" y="3484255"/>
            <a:ext cx="8537412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primes = [2,3,5,7,11,13,17]     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list 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tart_date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(10,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JAN"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2015)    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#tuple</a:t>
            </a:r>
          </a:p>
          <a:p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student_score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(5837263721,38.5)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tuple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price = (256.75,)         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#tuple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price = (256.75)  # </a:t>
            </a:r>
            <a:r>
              <a:rPr lang="th-TH" sz="22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ได้จำนวนเต็ม เหมือน 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price = 256.75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: </a:t>
            </a:r>
            <a:r>
              <a:rPr lang="th-TH" smtClean="0"/>
              <a:t>บริการ </a:t>
            </a:r>
            <a:r>
              <a:rPr lang="en-US" smtClean="0"/>
              <a:t>update() </a:t>
            </a:r>
            <a:r>
              <a:rPr lang="th-TH" smtClean="0"/>
              <a:t>ปรับปรุงข้อมูล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1055097"/>
            <a:ext cx="8659414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 = {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update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d"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"e"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 )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update </a:t>
            </a:r>
            <a:r>
              <a:rPr lang="th-TH" sz="22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จากอีก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list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{'c', 'a', 'f', 'e', 'd', 'b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update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 {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e"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"f"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"g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} )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update </a:t>
            </a:r>
            <a:r>
              <a:rPr lang="th-TH" sz="22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จากอีก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set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{'c', 'a', 'f', 'e',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'g', 'd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', 'b'}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th-TH" smtClean="0"/>
              <a:t> </a:t>
            </a:r>
            <a:r>
              <a:rPr lang="en-US" smtClean="0"/>
              <a:t>: </a:t>
            </a:r>
            <a:r>
              <a:rPr lang="th-TH" smtClean="0"/>
              <a:t>บริการ </a:t>
            </a:r>
            <a:r>
              <a:rPr lang="en-US" smtClean="0"/>
              <a:t>in, not in  </a:t>
            </a:r>
            <a:r>
              <a:rPr lang="th-TH" smtClean="0"/>
              <a:t>เพื่อค้นข้อมูลใน </a:t>
            </a:r>
            <a:r>
              <a:rPr lang="en-US" smtClean="0"/>
              <a:t>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3" y="908050"/>
            <a:ext cx="7920037" cy="1273447"/>
          </a:xfrm>
        </p:spPr>
        <p:txBody>
          <a:bodyPr/>
          <a:lstStyle/>
          <a:p>
            <a:r>
              <a:rPr lang="en-US" dirty="0" smtClean="0"/>
              <a:t>x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err="1" smtClean="0"/>
              <a:t>myset</a:t>
            </a:r>
            <a:r>
              <a:rPr lang="en-US" dirty="0" smtClean="0"/>
              <a:t>	x </a:t>
            </a:r>
            <a:r>
              <a:rPr lang="th-TH" dirty="0" smtClean="0"/>
              <a:t>อยู่ใน </a:t>
            </a:r>
            <a:r>
              <a:rPr lang="en-US" dirty="0" err="1" smtClean="0"/>
              <a:t>myset</a:t>
            </a:r>
            <a:r>
              <a:rPr lang="en-US" dirty="0" smtClean="0"/>
              <a:t> </a:t>
            </a:r>
            <a:r>
              <a:rPr lang="th-TH" dirty="0" smtClean="0"/>
              <a:t>หรือไม่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 smtClean="0">
                <a:solidFill>
                  <a:srgbClr val="FF0000"/>
                </a:solidFill>
              </a:rPr>
              <a:t>not in </a:t>
            </a:r>
            <a:r>
              <a:rPr lang="en-US" dirty="0" err="1" smtClean="0"/>
              <a:t>myset</a:t>
            </a:r>
            <a:r>
              <a:rPr lang="th-TH" dirty="0" smtClean="0"/>
              <a:t>	</a:t>
            </a:r>
            <a:r>
              <a:rPr lang="en-US" dirty="0" smtClean="0"/>
              <a:t>x </a:t>
            </a:r>
            <a:r>
              <a:rPr lang="th-TH" dirty="0" smtClean="0"/>
              <a:t>ไม่อยู่ใน </a:t>
            </a:r>
            <a:r>
              <a:rPr lang="en-US" dirty="0" err="1" smtClean="0"/>
              <a:t>myset</a:t>
            </a:r>
            <a:r>
              <a:rPr lang="en-US" dirty="0" smtClean="0"/>
              <a:t> </a:t>
            </a:r>
            <a:r>
              <a:rPr lang="th-TH" dirty="0" smtClean="0"/>
              <a:t>ใช่หรือไม่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97905" y="2076994"/>
            <a:ext cx="7745014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blocked_numbers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{</a:t>
            </a:r>
            <a:endParaRPr lang="en-US" sz="2200" b="1" smtClean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0891137635, 0892730928, 022180000, \</a:t>
            </a:r>
          </a:p>
          <a:p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    0902918383, 0210398382, 088928199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th-TH" sz="2200" b="1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endParaRPr lang="th-TH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while True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number = wait_for_calling()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if number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not in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blocked_numbers :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wait_for_receiving()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else :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record_block_call( number )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      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     disconnect_call()</a:t>
            </a:r>
          </a:p>
          <a:p>
            <a:endParaRPr lang="en-US" sz="2200" b="1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: </a:t>
            </a:r>
            <a:r>
              <a:rPr lang="th-TH" smtClean="0"/>
              <a:t>บริการ </a:t>
            </a:r>
            <a:r>
              <a:rPr lang="en-US"/>
              <a:t>remove, discard </a:t>
            </a:r>
            <a:r>
              <a:rPr lang="th-TH" smtClean="0"/>
              <a:t>ลบข้อมูล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871552"/>
            <a:ext cx="8537412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s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])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สร้างจาก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s.remove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เกิด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Error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ถ้าไม่มีข้อมูลอยู่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"&lt;pyshell#152&gt;",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s.remove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("d")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KeyError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'd'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s.discard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ไม่เกิด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Error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ถ้าไม่มีข้อมูลอยู่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s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'b'}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4108115"/>
            <a:ext cx="8537412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remove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'b'}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discard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{'c'}</a:t>
            </a:r>
          </a:p>
        </p:txBody>
      </p:sp>
      <p:sp>
        <p:nvSpPr>
          <p:cNvPr id="6" name="สี่เหลี่ยมผืนผ้า 22"/>
          <p:cNvSpPr/>
          <p:nvPr/>
        </p:nvSpPr>
        <p:spPr bwMode="auto">
          <a:xfrm>
            <a:off x="5505687" y="4483324"/>
            <a:ext cx="2358153" cy="1307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ควรค้นให้มั่นใจก่อนว่ามีตัวที่จะถูกลบ ก่อนลบ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: </a:t>
            </a:r>
            <a:r>
              <a:rPr lang="th-TH" smtClean="0"/>
              <a:t>บริการ </a:t>
            </a:r>
            <a:r>
              <a:rPr lang="en-US" smtClean="0"/>
              <a:t>union, intersection, difference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897679"/>
            <a:ext cx="8537412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a = {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b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c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b = {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b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c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 err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a.union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(b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      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a | b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'd', 'b'}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a.intersection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(b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a &amp; b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'b'}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a.difference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(b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-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{'a'}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err="1">
                <a:latin typeface="Courier New" pitchFamily="49" charset="0"/>
                <a:cs typeface="Tahoma" pitchFamily="34" charset="0"/>
              </a:rPr>
              <a:t>b.difference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(a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# b - a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{'d'}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a-b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{'a'}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b-a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{'d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a ^ b 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(a | b)-(a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&amp;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b)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{'d', 'a'}</a:t>
            </a:r>
          </a:p>
        </p:txBody>
      </p:sp>
    </p:spTree>
    <p:extLst>
      <p:ext uri="{BB962C8B-B14F-4D97-AF65-F5344CB8AC3E}">
        <p14:creationId xmlns:p14="http://schemas.microsoft.com/office/powerpoint/2010/main" val="22556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</a:t>
            </a:r>
            <a:r>
              <a:rPr lang="en-US" smtClean="0"/>
              <a:t> : </a:t>
            </a:r>
            <a:r>
              <a:rPr lang="th-TH" smtClean="0"/>
              <a:t>บริ</a:t>
            </a:r>
            <a:r>
              <a:rPr lang="th-TH"/>
              <a:t>ก</a:t>
            </a:r>
            <a:r>
              <a:rPr lang="th-TH" smtClean="0"/>
              <a:t>าร </a:t>
            </a:r>
            <a:r>
              <a:rPr lang="en-US" smtClean="0"/>
              <a:t>issubset, issuperset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989119"/>
            <a:ext cx="8537412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a = 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"communicatively"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b = 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aeiou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b.issubset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(a)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a.issuperset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(a)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a.issuperset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(b)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a.issubset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(b)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b.issuperset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(a)</a:t>
            </a: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"e"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a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"x"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not in a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9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เพิ่มเติม </a:t>
            </a:r>
            <a:r>
              <a:rPr lang="en-US" smtClean="0"/>
              <a:t>: set2 = set1  </a:t>
            </a:r>
            <a:r>
              <a:rPr lang="th-TH" smtClean="0"/>
              <a:t>กับ  </a:t>
            </a:r>
            <a:r>
              <a:rPr lang="en-US" smtClean="0"/>
              <a:t>set2 = set( set1 )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1706" y="884615"/>
            <a:ext cx="8537412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s1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{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s2 = set(s1)  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s2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สร้าง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จาก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s1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s2.add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)   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เพิ่ม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"d" </a:t>
            </a:r>
            <a:r>
              <a:rPr lang="th-TH" sz="22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ใน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s2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s1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'b'}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s2                  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'b', 'd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'}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3470036"/>
            <a:ext cx="8537412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s1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= {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"a"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"b"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"c"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}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s2 = s1       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s2 </a:t>
            </a:r>
            <a:r>
              <a:rPr lang="th-TH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เป็นตัว</a:t>
            </a:r>
            <a:r>
              <a:rPr lang="th-TH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เดียวกับ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s1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s2.add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) </a:t>
            </a:r>
            <a:r>
              <a:rPr lang="th-TH" sz="2200" b="1" smtClean="0">
                <a:latin typeface="Courier New" pitchFamily="49" charset="0"/>
                <a:cs typeface="Tahoma" pitchFamily="34" charset="0"/>
              </a:rPr>
              <a:t>                       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เพิ่ม</a:t>
            </a:r>
            <a:r>
              <a:rPr lang="th-TH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"d" </a:t>
            </a:r>
            <a:r>
              <a:rPr lang="th-TH" sz="220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ใน</a:t>
            </a:r>
            <a:r>
              <a:rPr lang="th-TH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s2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2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{'c', 'a',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'b', 'd’}</a:t>
            </a:r>
            <a:endParaRPr lang="en-US" sz="22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s1                  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________________________________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</a:t>
            </a:r>
            <a:r>
              <a:rPr lang="en-US" smtClean="0"/>
              <a:t>: Pair Sum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7995" y="895220"/>
            <a:ext cx="8906005" cy="2126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sz="2400" kern="0" smtClean="0"/>
              <a:t>กำหนดข้อมูลชุดหนึ่งเป็นตัวเลขจำนวนเต็ม (ไม่ซ้ำกัน) และค่า </a:t>
            </a:r>
            <a:r>
              <a:rPr lang="en-US" sz="2400" kern="0" smtClean="0"/>
              <a:t>K </a:t>
            </a:r>
            <a:br>
              <a:rPr lang="en-US" sz="2400" kern="0" smtClean="0"/>
            </a:br>
            <a:r>
              <a:rPr lang="en-US" sz="2400" kern="0" smtClean="0"/>
              <a:t>- </a:t>
            </a:r>
            <a:r>
              <a:rPr lang="th-TH" sz="2400" kern="0" smtClean="0"/>
              <a:t>ให้หาข้อมูลสองตัวในชุดที่บวกกันได้</a:t>
            </a:r>
            <a:r>
              <a:rPr lang="en-US" sz="2400" kern="0" smtClean="0"/>
              <a:t> K </a:t>
            </a:r>
            <a:r>
              <a:rPr lang="th-TH" sz="2400" kern="0" smtClean="0"/>
              <a:t/>
            </a:r>
            <a:br>
              <a:rPr lang="th-TH" sz="2400" kern="0" smtClean="0"/>
            </a:br>
            <a:r>
              <a:rPr lang="en-US" sz="2400" kern="0" smtClean="0"/>
              <a:t>- </a:t>
            </a:r>
            <a:r>
              <a:rPr lang="th-TH" sz="2400" kern="0" smtClean="0"/>
              <a:t>ถ้าหาไม่พบ ให้พิมพ์ </a:t>
            </a:r>
            <a:r>
              <a:rPr lang="en-US" sz="2400" kern="0" smtClean="0"/>
              <a:t>“Not Found”</a:t>
            </a:r>
          </a:p>
          <a:p>
            <a:r>
              <a:rPr lang="th-TH" sz="2400" kern="0" smtClean="0"/>
              <a:t>ถ้าใช้ </a:t>
            </a:r>
            <a:r>
              <a:rPr lang="en-US" sz="2400" kern="0" smtClean="0"/>
              <a:t>loop </a:t>
            </a:r>
            <a:r>
              <a:rPr lang="th-TH" sz="2400" kern="0" smtClean="0"/>
              <a:t>สองชั้นตามด้านล่างกับปริมาณข้อมูลไม่มาก ก็ทำงานได้ แต่ถ้าปริมาณข้อมูลมาก จะช้ามาก  จะแก้ไขโปรแกรมอย่างไร?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9259" y="3022107"/>
            <a:ext cx="85374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d=[159, 557, 837, 42, 846, 490, 567, 32,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4,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139]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K=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599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found =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Tahoma" pitchFamily="34" charset="0"/>
              </a:rPr>
              <a:t>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(d)):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j in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range(i+1,len(d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d[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]+d[j] ==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K: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found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print(d[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],d[j])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not found: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"Not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Found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solidFill>
                <a:srgbClr val="00B05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1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หาจำนวนนักเรียนที่เรียนสองวิชา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0395" y="1060450"/>
            <a:ext cx="8906005" cy="789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ให้อ่านข้อมูลจากแป้นพิมพ์ โดยอ่านข้อมูลเป็นบรรทัด แต่ละบรรทัดมีรหัสนักเรียนคั่นด้วยเว้นวรรค ตามด้วยรหัสวิชา</a:t>
            </a:r>
          </a:p>
          <a:p>
            <a:r>
              <a:rPr lang="th-TH" kern="0" dirty="0" smtClean="0"/>
              <a:t>เมื่อพบว่า รหัสนักเรียนเป็น </a:t>
            </a:r>
            <a:r>
              <a:rPr lang="en-US" kern="0" dirty="0" smtClean="0"/>
              <a:t>-1 </a:t>
            </a:r>
            <a:r>
              <a:rPr lang="th-TH" kern="0" dirty="0" smtClean="0"/>
              <a:t>ให้หยุดอ่าน </a:t>
            </a:r>
          </a:p>
          <a:p>
            <a:r>
              <a:rPr lang="th-TH" kern="0" dirty="0" smtClean="0"/>
              <a:t>จากนั้นให้อ่านรหัสวิชาสองรหัสวิชา แล้วให้แสดง</a:t>
            </a:r>
          </a:p>
          <a:p>
            <a:pPr lvl="1"/>
            <a:r>
              <a:rPr lang="th-TH" kern="0" dirty="0" smtClean="0"/>
              <a:t>จำนวนนักเรียนที่เรียนทั้งสองวิชานั้น</a:t>
            </a:r>
          </a:p>
          <a:p>
            <a:pPr lvl="1"/>
            <a:r>
              <a:rPr lang="th-TH" kern="0" dirty="0" smtClean="0"/>
              <a:t>จำนวนนักเรียนที่เรียนวิชาเดียว</a:t>
            </a:r>
          </a:p>
          <a:p>
            <a:pPr lvl="1"/>
            <a:r>
              <a:rPr lang="th-TH" kern="0" smtClean="0"/>
              <a:t>จำนวนนักเรียนทั้งหมด </a:t>
            </a:r>
            <a:r>
              <a:rPr lang="th-TH" kern="0" dirty="0" smtClean="0"/>
              <a:t>ซึ่งเรียนวิชาใดวิชาหนึ่งหรือทั้งสองวิชา  </a:t>
            </a:r>
          </a:p>
        </p:txBody>
      </p:sp>
    </p:spTree>
    <p:extLst>
      <p:ext uri="{BB962C8B-B14F-4D97-AF65-F5344CB8AC3E}">
        <p14:creationId xmlns:p14="http://schemas.microsoft.com/office/powerpoint/2010/main" val="41697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สรุปการใช้</a:t>
            </a:r>
            <a:r>
              <a:rPr lang="th-TH" smtClean="0"/>
              <a:t>งาน </a:t>
            </a:r>
            <a:r>
              <a:rPr lang="en-US" smtClean="0"/>
              <a:t>list, tuple, dict, set</a:t>
            </a:r>
            <a:endParaRPr lang="en-US" dirty="0"/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09128"/>
              </p:ext>
            </p:extLst>
          </p:nvPr>
        </p:nvGraphicFramePr>
        <p:xfrm>
          <a:off x="0" y="665020"/>
          <a:ext cx="9144000" cy="561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2036064"/>
                <a:gridCol w="2023872"/>
                <a:gridCol w="1914144"/>
                <a:gridCol w="2072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tuple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dict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set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การใช้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อาจมีการเปลี่ยนแปลง </a:t>
                      </a:r>
                      <a:endParaRPr lang="en-US" sz="1800" baseline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buFontTx/>
                        <a:buChar char="-"/>
                      </a:pP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ข้อมูลในรายการมักมีความหมายเดียวกัน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</a:t>
                      </a:r>
                    </a:p>
                    <a:p>
                      <a:pPr algn="l"/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สร้างแล้วไม่เปลี่ยนแปลง </a:t>
                      </a:r>
                      <a:endParaRPr lang="en-US" sz="1800" baseline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 </a:t>
                      </a: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tuple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มักมีความหมายต่างกัน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เก็บข้อมูลเป็นคู่ๆ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key-value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โดยใช้ </a:t>
                      </a: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เข้าถึงข้อมูลเพื่อให้ได้ </a:t>
                      </a: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มาใช้งาน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ข้อมูลไม่</a:t>
                      </a:r>
                      <a:r>
                        <a:rPr lang="th-TH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ซ้ำ ลำดับของข้อมูลไม่มีความหมาย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</a:t>
                      </a:r>
                      <a:r>
                        <a:rPr lang="th-TH" sz="1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ตรวจสอบว่า</a:t>
                      </a:r>
                      <a:r>
                        <a:rPr lang="th-TH" sz="1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มีข้อมูล</a:t>
                      </a:r>
                      <a:r>
                        <a:rPr lang="th-TH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หรือไม่  รองรับ </a:t>
                      </a:r>
                      <a:r>
                        <a:rPr lang="en-US" sz="18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operations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การเข้าใช้ข้อมูล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ใช้จำนวนเต็มระบุตำแหน่ง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</a:t>
                      </a:r>
                      <a:r>
                        <a:rPr lang="th-TH" sz="1800" b="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เป็นตัวระบุตำแหน่งข้อมูล </a:t>
                      </a: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d[key]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 </a:t>
                      </a: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</a:t>
                      </a: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 </a:t>
                      </a:r>
                      <a:r>
                        <a:rPr lang="th-TH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เพื่อแจงข้อมูล</a:t>
                      </a:r>
                      <a:endParaRPr lang="th-TH" sz="1600" b="1" kern="120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การค้นด้วย </a:t>
                      </a:r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200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</a:t>
                      </a:r>
                      <a:r>
                        <a:rPr lang="th-TH" sz="1800" b="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th-TH" sz="1800" b="0" kern="1200" baseline="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th-TH" sz="1800" b="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การสร้าง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th-TH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k1</a:t>
                      </a:r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":1,</a:t>
                      </a:r>
                      <a:r>
                        <a:rPr lang="th-TH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just" defTabSz="914400" rtl="0" eaLnBrk="1" latinLnBrk="0" hangingPunct="1"/>
                      <a:r>
                        <a:rPr lang="th-TH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"k2":2</a:t>
                      </a:r>
                      <a:r>
                        <a:rPr lang="th-TH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1,2,3,4}</a:t>
                      </a:r>
                      <a:endParaRPr lang="th-TH" sz="1600" b="1" dirty="0" smtClean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 smtClean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การเพิ่มข้อมูล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x.append(3)</a:t>
                      </a:r>
                    </a:p>
                    <a:p>
                      <a:pPr algn="just"/>
                      <a:r>
                        <a:rPr lang="en-US" sz="1600" b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x.insert(1,99)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สร้างแล้วเปลี่ยนแปลงไม่ได้</a:t>
                      </a:r>
                      <a:r>
                        <a:rPr lang="th-TH" sz="1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ต้องสร้างใหม่</a:t>
                      </a:r>
                    </a:p>
                    <a:p>
                      <a:pPr algn="just"/>
                      <a:r>
                        <a:rPr lang="en-US" sz="1600" b="1" kern="120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 = t + (4, 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</a:t>
                      </a:r>
                      <a:r>
                        <a:rPr lang="en-US" sz="1600" b="1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k1"] = 1</a:t>
                      </a:r>
                      <a:endParaRPr lang="en-US" sz="1600" b="1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just"/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</a:t>
                      </a:r>
                      <a:r>
                        <a:rPr lang="en-US" sz="1600" b="1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k2"] = 2</a:t>
                      </a:r>
                    </a:p>
                    <a:p>
                      <a:pPr algn="just"/>
                      <a:r>
                        <a:rPr lang="th-TH" sz="1600" b="1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หรือใช้ </a:t>
                      </a:r>
                      <a:r>
                        <a:rPr lang="en-US" sz="1600" b="1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endParaRPr lang="en-US" sz="1600" b="1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baseline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s.add(3)</a:t>
                      </a:r>
                      <a:endParaRPr lang="th-TH" sz="1600" b="1" kern="1200" baseline="0" dirty="0" smtClean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เลือกใช้อะไรดี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ต้องการเก็บรายชื่อนิสิตคณะวิศวฯทุก ๆ รุ่น </a:t>
            </a:r>
            <a:r>
              <a:rPr lang="th-TH" smtClean="0"/>
              <a:t>ต้องการให้บริการหาว่าชื่อที่ระบุอยู่รุ่นใด</a:t>
            </a:r>
          </a:p>
          <a:p>
            <a:pPr lvl="1"/>
            <a:r>
              <a:rPr lang="th-TH" smtClean="0">
                <a:solidFill>
                  <a:srgbClr val="FF0000"/>
                </a:solidFill>
              </a:rPr>
              <a:t>ใช้ </a:t>
            </a:r>
            <a:r>
              <a:rPr lang="en-US" smtClean="0">
                <a:solidFill>
                  <a:srgbClr val="FF0000"/>
                </a:solidFill>
              </a:rPr>
              <a:t>dict </a:t>
            </a:r>
            <a:r>
              <a:rPr lang="th-TH" smtClean="0">
                <a:solidFill>
                  <a:srgbClr val="FF0000"/>
                </a:solidFill>
              </a:rPr>
              <a:t>ที่มี </a:t>
            </a:r>
            <a:r>
              <a:rPr lang="en-US" smtClean="0">
                <a:solidFill>
                  <a:srgbClr val="FF0000"/>
                </a:solidFill>
              </a:rPr>
              <a:t>key </a:t>
            </a:r>
            <a:r>
              <a:rPr lang="th-TH" smtClean="0">
                <a:solidFill>
                  <a:srgbClr val="FF0000"/>
                </a:solidFill>
              </a:rPr>
              <a:t>เป็นชื่อ </a:t>
            </a:r>
            <a:r>
              <a:rPr lang="en-US" smtClean="0">
                <a:solidFill>
                  <a:srgbClr val="FF0000"/>
                </a:solidFill>
              </a:rPr>
              <a:t>value </a:t>
            </a:r>
            <a:r>
              <a:rPr lang="th-TH" smtClean="0">
                <a:solidFill>
                  <a:srgbClr val="FF0000"/>
                </a:solidFill>
              </a:rPr>
              <a:t>เป็นรุ่น</a:t>
            </a:r>
          </a:p>
          <a:p>
            <a:r>
              <a:rPr lang="th-TH"/>
              <a:t>ในการสมัครสอบ </a:t>
            </a:r>
            <a:r>
              <a:rPr lang="en-US"/>
              <a:t>admission </a:t>
            </a:r>
            <a:r>
              <a:rPr lang="th-TH"/>
              <a:t>ผู้สมัครต้องเลือกสาขาที่ต้องการ เลือกได้ </a:t>
            </a:r>
            <a:r>
              <a:rPr lang="en-US"/>
              <a:t>4 </a:t>
            </a:r>
            <a:r>
              <a:rPr lang="th-TH"/>
              <a:t>ลำดับมากสุด  หลังการกรอกข้อมูลแล้ว ระบบจะกำหนดหมายเลขการสมัคร</a:t>
            </a:r>
            <a:r>
              <a:rPr lang="en-US"/>
              <a:t> </a:t>
            </a:r>
            <a:r>
              <a:rPr lang="en-US" smtClean="0"/>
              <a:t>appID </a:t>
            </a:r>
            <a:r>
              <a:rPr lang="th-TH"/>
              <a:t>ให้กับผู้สมัครแต่ละคน  เราควรเก็บข้อมูลนี้</a:t>
            </a:r>
            <a:r>
              <a:rPr lang="th-TH" smtClean="0"/>
              <a:t>อย่างไรต้องการให้บริการหาว่าลำดับที่ </a:t>
            </a:r>
            <a:r>
              <a:rPr lang="en-US" smtClean="0"/>
              <a:t>k </a:t>
            </a:r>
            <a:r>
              <a:rPr lang="th-TH" smtClean="0"/>
              <a:t>ของหมายเลข </a:t>
            </a:r>
            <a:r>
              <a:rPr lang="en-US" smtClean="0"/>
              <a:t>appID </a:t>
            </a:r>
            <a:r>
              <a:rPr lang="th-TH" smtClean="0"/>
              <a:t>คืออะไร</a:t>
            </a:r>
          </a:p>
          <a:p>
            <a:pPr marL="0" indent="0">
              <a:buNone/>
            </a:pPr>
            <a:endParaRPr lang="th-TH" smtClean="0"/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การเข้าถึงข้อมูลใน </a:t>
            </a:r>
            <a:r>
              <a:rPr lang="en-US" dirty="0" smtClean="0"/>
              <a:t>tuple</a:t>
            </a:r>
            <a:endParaRPr lang="th-TH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7995" y="908050"/>
            <a:ext cx="8906005" cy="789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เข้าถึงได้เหมือน </a:t>
            </a:r>
            <a:r>
              <a:rPr lang="en-US" kern="0" dirty="0" smtClean="0"/>
              <a:t>list </a:t>
            </a:r>
            <a:r>
              <a:rPr lang="th-TH" kern="0" dirty="0" smtClean="0"/>
              <a:t>เช่น</a:t>
            </a:r>
            <a:endParaRPr lang="en-US" kern="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7995" y="1531469"/>
            <a:ext cx="85374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book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= (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"Data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Science"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149190142X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,28.79,10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book[0]</a:t>
            </a: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'Data Science'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book[0:2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('Data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Science',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'149190142X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book[-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1]</a:t>
            </a:r>
          </a:p>
          <a:p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10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book[-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2:-1]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(28.79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,)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เลือกใช้อะไรดี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จากข้อมูลสลากกินแบ่งในอดีตอันมากมาย ต้องการให้บริการหาว่าหมายเลขรางวัลที่ </a:t>
            </a:r>
            <a:r>
              <a:rPr lang="en-US"/>
              <a:t>1</a:t>
            </a:r>
            <a:r>
              <a:rPr lang="th-TH"/>
              <a:t> อะไรบ้าง ที่ลงท้ายด้วยเลขสองหลักที่กำหนดให้</a:t>
            </a:r>
          </a:p>
          <a:p>
            <a:pPr lvl="0"/>
            <a:endParaRPr lang="th-TH" smtClean="0"/>
          </a:p>
          <a:p>
            <a:pPr lvl="0"/>
            <a:endParaRPr lang="th-TH"/>
          </a:p>
          <a:p>
            <a:pPr lvl="0"/>
            <a:r>
              <a:rPr lang="th-TH" smtClean="0"/>
              <a:t>มี</a:t>
            </a:r>
            <a:r>
              <a:rPr lang="th-TH"/>
              <a:t>ข้อมูลคะแนนสอบของวิชา </a:t>
            </a:r>
            <a:r>
              <a:rPr lang="en-US"/>
              <a:t>2110101 </a:t>
            </a:r>
            <a:r>
              <a:rPr lang="th-TH"/>
              <a:t>ย้อนหลัง </a:t>
            </a:r>
            <a:r>
              <a:rPr lang="en-US"/>
              <a:t>30 </a:t>
            </a:r>
            <a:r>
              <a:rPr lang="th-TH"/>
              <a:t>ปี  (เช่น </a:t>
            </a:r>
            <a:r>
              <a:rPr lang="en-US"/>
              <a:t>5331010121 </a:t>
            </a:r>
            <a:r>
              <a:rPr lang="th-TH"/>
              <a:t>ได้ </a:t>
            </a:r>
            <a:r>
              <a:rPr lang="en-US"/>
              <a:t>98.2,  4730002021 </a:t>
            </a:r>
            <a:r>
              <a:rPr lang="th-TH"/>
              <a:t>ได้ </a:t>
            </a:r>
            <a:r>
              <a:rPr lang="en-US" smtClean="0"/>
              <a:t>50.33</a:t>
            </a:r>
            <a:r>
              <a:rPr lang="en-US"/>
              <a:t>, …) </a:t>
            </a:r>
            <a:r>
              <a:rPr lang="th-TH" smtClean="0"/>
              <a:t>ต้องการให้บริการ</a:t>
            </a:r>
            <a:r>
              <a:rPr lang="th-TH"/>
              <a:t>สอบถามว่า มีนักเรียนกี่คนได้คะแนนสอบเท่ากับ </a:t>
            </a:r>
            <a:r>
              <a:rPr lang="en-US" i="1"/>
              <a:t>x</a:t>
            </a:r>
            <a:r>
              <a:rPr lang="th-TH"/>
              <a:t>  (ไม่สนใจว่าใครได้คะแนนเท่าไร)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เปลี่ยนแปลงข้อมูลใน </a:t>
            </a:r>
            <a:r>
              <a:rPr lang="en-US" smtClean="0"/>
              <a:t>Tuple </a:t>
            </a:r>
            <a:r>
              <a:rPr lang="th-TH" smtClean="0"/>
              <a:t>ไม่ได้</a:t>
            </a:r>
            <a:endParaRPr lang="th-TH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7995" y="908050"/>
            <a:ext cx="8906005" cy="6072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/>
              <a:t>สร้างแล้วเปลี่ยนแปลงไม่ได้ </a:t>
            </a:r>
            <a:r>
              <a:rPr lang="th-TH" kern="0" smtClean="0"/>
              <a:t>(เหมือนกับ </a:t>
            </a:r>
            <a:r>
              <a:rPr lang="en-US" kern="0" smtClean="0"/>
              <a:t>string</a:t>
            </a:r>
            <a:r>
              <a:rPr lang="th-TH" kern="0"/>
              <a:t>)</a:t>
            </a:r>
            <a:endParaRPr lang="en-US" kern="0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1397724"/>
            <a:ext cx="8537412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 =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err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 World"</a:t>
            </a: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s[1:4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]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2200" b="1" smtClean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ell"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(most recent call last):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"&lt;pyshell#95&gt;", line 1, in &lt;module&gt;</a:t>
            </a: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s[1:4]="ell"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TypeError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'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str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' object does not support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item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assignment</a:t>
            </a:r>
          </a:p>
          <a:p>
            <a:endParaRPr lang="th-TH" sz="2200" b="1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book = (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"Data Science"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149190142X"</a:t>
            </a:r>
            <a:r>
              <a:rPr lang="en-US" sz="2200" b="1">
                <a:latin typeface="Courier New" pitchFamily="49" charset="0"/>
                <a:cs typeface="Tahoma" pitchFamily="34" charset="0"/>
              </a:rPr>
              <a:t>,28.79,10)</a:t>
            </a:r>
          </a:p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book[0] = </a:t>
            </a:r>
            <a:r>
              <a:rPr lang="en-US" sz="2200" b="1">
                <a:solidFill>
                  <a:srgbClr val="00B050"/>
                </a:solidFill>
                <a:latin typeface="Courier New" pitchFamily="49" charset="0"/>
                <a:cs typeface="Tahoma" pitchFamily="34" charset="0"/>
              </a:rPr>
              <a:t>"Info Science"</a:t>
            </a:r>
          </a:p>
          <a:p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 </a:t>
            </a:r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(most recent call last):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"&lt;pyshell#97&gt;", line 1, in &lt;module&gt;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book[0] = "Info Science"</a:t>
            </a:r>
          </a:p>
          <a:p>
            <a:r>
              <a:rPr lang="en-US" sz="2200" b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TypeError: 'tuple' object does not support item </a:t>
            </a:r>
            <a:r>
              <a:rPr lang="en-US" sz="22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assignment</a:t>
            </a:r>
            <a:endParaRPr lang="en-US" sz="2200" b="1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บวก คือ การต่อ </a:t>
            </a:r>
            <a:r>
              <a:rPr lang="en-US" smtClean="0"/>
              <a:t>tuples</a:t>
            </a:r>
            <a:r>
              <a:rPr lang="th-TH" smtClean="0"/>
              <a:t> แล้วสร้าง </a:t>
            </a:r>
            <a:r>
              <a:rPr lang="en-US" smtClean="0"/>
              <a:t>tuple </a:t>
            </a:r>
            <a:r>
              <a:rPr lang="th-TH" smtClean="0"/>
              <a:t>ใหม่</a:t>
            </a:r>
            <a:endParaRPr lang="th-TH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942624"/>
            <a:ext cx="8537412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a = [1,2]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นี่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list</a:t>
            </a:r>
            <a:endParaRPr lang="en-US" sz="2200" dirty="0" smtClean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b = [3,4]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c = a + b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c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เป็น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list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ใหม่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ได้จากการนำ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a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ต่อกับ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b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print(c)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[1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, 2, 3, 4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]</a:t>
            </a:r>
          </a:p>
          <a:p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title = (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"Data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Science"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,)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นี่คือ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tuple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isbn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(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"149190142X"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price = (28.79,)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amount = (10,)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book1 =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title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isbn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price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amount</a:t>
            </a:r>
            <a:r>
              <a:rPr lang="th-TH" sz="22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สร้าง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tuple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ใหม่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book1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('Data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Science',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'149190142X', 28.79, 10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8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a,b,c  </a:t>
            </a:r>
            <a:r>
              <a:rPr lang="th-TH" smtClean="0"/>
              <a:t>คือ </a:t>
            </a:r>
            <a:r>
              <a:rPr lang="en-US" smtClean="0"/>
              <a:t>(a,b,c)</a:t>
            </a:r>
            <a:endParaRPr lang="th-TH" dirty="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1706" y="2329609"/>
            <a:ext cx="8537412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student1 = (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Somsak"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"Rakrian"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,35)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name,surname,age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student1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name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'Somsak'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surname</a:t>
            </a:r>
          </a:p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Rakrian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age</a:t>
            </a: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35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1706" y="1121011"/>
            <a:ext cx="853741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x,y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= (100,120)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การให้ค่ากับ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tuple</a:t>
            </a: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x,y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= 100,120 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ระบบแปลง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x,y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เป็น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x,y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                 #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และแปลง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100,120 </a:t>
            </a:r>
            <a:r>
              <a:rPr lang="th-TH" sz="2200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เป็น</a:t>
            </a:r>
            <a:r>
              <a:rPr lang="th-TH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(100,120)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1706" y="5242422"/>
            <a:ext cx="8537412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smtClean="0">
                <a:latin typeface="Courier New" pitchFamily="49" charset="0"/>
                <a:cs typeface="Tahoma" pitchFamily="34" charset="0"/>
              </a:rPr>
              <a:t>x,y = 100,120</a:t>
            </a:r>
            <a:endParaRPr lang="th-TH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smtClean="0">
                <a:latin typeface="Courier New" pitchFamily="49" charset="0"/>
                <a:cs typeface="Tahoma" pitchFamily="34" charset="0"/>
              </a:rPr>
              <a:t>&gt;&gt;&gt; x,y = y,x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x,y</a:t>
            </a:r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(120,100)</a:t>
            </a:r>
          </a:p>
        </p:txBody>
      </p:sp>
      <p:sp>
        <p:nvSpPr>
          <p:cNvPr id="10" name="Rounded Rectangular Callout 4"/>
          <p:cNvSpPr/>
          <p:nvPr/>
        </p:nvSpPr>
        <p:spPr bwMode="auto">
          <a:xfrm>
            <a:off x="5006417" y="5451822"/>
            <a:ext cx="1133126" cy="535328"/>
          </a:xfrm>
          <a:prstGeom prst="wedgeRoundRectCallout">
            <a:avLst>
              <a:gd name="adj1" fmla="val -45537"/>
              <a:gd name="adj2" fmla="val 402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 smtClean="0">
                <a:latin typeface="Tahoma" pitchFamily="34" charset="0"/>
                <a:cs typeface="Tahoma" pitchFamily="34" charset="0"/>
              </a:rPr>
              <a:t>สลับค่า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341120" y="864227"/>
            <a:ext cx="1402080" cy="342781"/>
          </a:xfrm>
          <a:custGeom>
            <a:avLst/>
            <a:gdLst>
              <a:gd name="connsiteX0" fmla="*/ 1402080 w 1402080"/>
              <a:gd name="connsiteY0" fmla="*/ 306205 h 342781"/>
              <a:gd name="connsiteX1" fmla="*/ 963168 w 1402080"/>
              <a:gd name="connsiteY1" fmla="*/ 86749 h 342781"/>
              <a:gd name="connsiteX2" fmla="*/ 451104 w 1402080"/>
              <a:gd name="connsiteY2" fmla="*/ 13597 h 342781"/>
              <a:gd name="connsiteX3" fmla="*/ 0 w 1402080"/>
              <a:gd name="connsiteY3" fmla="*/ 342781 h 34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80" h="342781">
                <a:moveTo>
                  <a:pt x="1402080" y="306205"/>
                </a:moveTo>
                <a:cubicBezTo>
                  <a:pt x="1261872" y="220861"/>
                  <a:pt x="1121664" y="135517"/>
                  <a:pt x="963168" y="86749"/>
                </a:cubicBezTo>
                <a:cubicBezTo>
                  <a:pt x="804672" y="37981"/>
                  <a:pt x="611632" y="-29075"/>
                  <a:pt x="451104" y="13597"/>
                </a:cubicBezTo>
                <a:cubicBezTo>
                  <a:pt x="290576" y="56269"/>
                  <a:pt x="0" y="342781"/>
                  <a:pt x="0" y="3427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682496" y="873453"/>
            <a:ext cx="1609344" cy="342781"/>
          </a:xfrm>
          <a:custGeom>
            <a:avLst/>
            <a:gdLst>
              <a:gd name="connsiteX0" fmla="*/ 1402080 w 1402080"/>
              <a:gd name="connsiteY0" fmla="*/ 306205 h 342781"/>
              <a:gd name="connsiteX1" fmla="*/ 963168 w 1402080"/>
              <a:gd name="connsiteY1" fmla="*/ 86749 h 342781"/>
              <a:gd name="connsiteX2" fmla="*/ 451104 w 1402080"/>
              <a:gd name="connsiteY2" fmla="*/ 13597 h 342781"/>
              <a:gd name="connsiteX3" fmla="*/ 0 w 1402080"/>
              <a:gd name="connsiteY3" fmla="*/ 342781 h 34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80" h="342781">
                <a:moveTo>
                  <a:pt x="1402080" y="306205"/>
                </a:moveTo>
                <a:cubicBezTo>
                  <a:pt x="1261872" y="220861"/>
                  <a:pt x="1121664" y="135517"/>
                  <a:pt x="963168" y="86749"/>
                </a:cubicBezTo>
                <a:cubicBezTo>
                  <a:pt x="804672" y="37981"/>
                  <a:pt x="611632" y="-29075"/>
                  <a:pt x="451104" y="13597"/>
                </a:cubicBezTo>
                <a:cubicBezTo>
                  <a:pt x="290576" y="56269"/>
                  <a:pt x="0" y="342781"/>
                  <a:pt x="0" y="34278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06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of Tuples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4884" y="2822126"/>
            <a:ext cx="8951056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&gt;&gt;&gt; books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=[ \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      (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"Data Science"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149190142X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28.79), \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(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"Learning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"1449355730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37.06), \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"Data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Analysis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1449319793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"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, 27.68)  ]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for 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title,isbn,price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in books: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isbn,title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 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('149190142X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',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'Data Science')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('1449355730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',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'Learning Python')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('1449319793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',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rPr>
              <a:t>'Data Analysis')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7995" y="803546"/>
            <a:ext cx="8499605" cy="19140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 smtClean="0"/>
              <a:t>มักใช้ </a:t>
            </a:r>
            <a:r>
              <a:rPr lang="en-US" kern="0" dirty="0" smtClean="0"/>
              <a:t>tuple </a:t>
            </a:r>
            <a:r>
              <a:rPr lang="th-TH" kern="0" dirty="0" smtClean="0"/>
              <a:t>เก็บกลุ่มข้อมูลที่สัมพันธ์กัน</a:t>
            </a:r>
          </a:p>
          <a:p>
            <a:pPr lvl="1"/>
            <a:r>
              <a:rPr lang="th-TH" kern="0" dirty="0" smtClean="0"/>
              <a:t>เช่น หนังสือ ประกอบด้วย ชื่อ</a:t>
            </a:r>
            <a:r>
              <a:rPr lang="en-US" kern="0" dirty="0" smtClean="0"/>
              <a:t>, ISBN, </a:t>
            </a:r>
            <a:r>
              <a:rPr lang="th-TH" kern="0" dirty="0" smtClean="0"/>
              <a:t>ราคา</a:t>
            </a:r>
            <a:endParaRPr lang="th-TH" kern="0" dirty="0"/>
          </a:p>
          <a:p>
            <a:r>
              <a:rPr lang="th-TH" kern="0" dirty="0" smtClean="0"/>
              <a:t>ใช้ </a:t>
            </a:r>
            <a:r>
              <a:rPr lang="en-US" kern="0" dirty="0" smtClean="0"/>
              <a:t>list of tuples </a:t>
            </a:r>
            <a:r>
              <a:rPr lang="th-TH" kern="0" dirty="0" smtClean="0"/>
              <a:t>เก็บรายการของกลุ่มข้อมูล</a:t>
            </a:r>
          </a:p>
          <a:p>
            <a:pPr lvl="1"/>
            <a:r>
              <a:rPr lang="th-TH" kern="0" dirty="0" smtClean="0"/>
              <a:t>เช่น รายการของหนังสือในร้าน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30112" y="4206240"/>
            <a:ext cx="2507488" cy="958259"/>
            <a:chOff x="6230112" y="4206240"/>
            <a:chExt cx="2507488" cy="95825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637401" y="4731431"/>
              <a:ext cx="2100199" cy="433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200" b="1" smtClean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Tahoma" pitchFamily="34" charset="0"/>
                </a:rPr>
                <a:t>books[2][1]</a:t>
              </a:r>
              <a:endParaRPr lang="en-US" sz="2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 flipV="1">
              <a:off x="6230112" y="4206240"/>
              <a:ext cx="1036320" cy="5251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524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 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th-TH" dirty="0" smtClean="0"/>
              <a:t>และ </a:t>
            </a:r>
            <a:r>
              <a:rPr lang="en-US" dirty="0" smtClean="0"/>
              <a:t>tuple</a:t>
            </a:r>
            <a:endParaRPr lang="th-TH" dirty="0" smtClean="0"/>
          </a:p>
          <a:p>
            <a:pPr lvl="1"/>
            <a:r>
              <a:rPr lang="th-TH" dirty="0" smtClean="0"/>
              <a:t>ใช้</a:t>
            </a:r>
            <a:r>
              <a:rPr lang="th-TH" dirty="0" smtClean="0">
                <a:solidFill>
                  <a:srgbClr val="C00000"/>
                </a:solidFill>
              </a:rPr>
              <a:t>จำนวนเต็ม</a:t>
            </a:r>
            <a:r>
              <a:rPr lang="th-TH" dirty="0" smtClean="0"/>
              <a:t>เป็น </a:t>
            </a:r>
            <a:r>
              <a:rPr lang="en-US" dirty="0" smtClean="0"/>
              <a:t>index </a:t>
            </a:r>
            <a:r>
              <a:rPr lang="th-TH" dirty="0" smtClean="0"/>
              <a:t>ในการเข้าถึงข้อมูลย่อยภายใน</a:t>
            </a:r>
          </a:p>
          <a:p>
            <a:pPr lvl="1"/>
            <a:r>
              <a:rPr lang="en-US" dirty="0" smtClean="0"/>
              <a:t>student = ( </a:t>
            </a:r>
            <a:r>
              <a:rPr lang="en-US" dirty="0" smtClean="0">
                <a:solidFill>
                  <a:srgbClr val="0070C0"/>
                </a:solidFill>
              </a:rPr>
              <a:t>5730000021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th-TH" dirty="0" smtClean="0">
                <a:solidFill>
                  <a:srgbClr val="0070C0"/>
                </a:solidFill>
              </a:rPr>
              <a:t>พรศักดิ์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smtClean="0"/>
              <a:t> )</a:t>
            </a:r>
          </a:p>
          <a:p>
            <a:pPr lvl="1"/>
            <a:r>
              <a:rPr lang="th-TH" dirty="0" smtClean="0"/>
              <a:t>ต้องจำว่า </a:t>
            </a:r>
            <a:r>
              <a:rPr lang="en-US" dirty="0" smtClean="0"/>
              <a:t>student[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] </a:t>
            </a:r>
            <a:r>
              <a:rPr lang="th-TH" dirty="0" smtClean="0"/>
              <a:t>คือรหัสนิสิต</a:t>
            </a:r>
            <a:r>
              <a:rPr lang="en-US" dirty="0" smtClean="0"/>
              <a:t>, student[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] </a:t>
            </a:r>
            <a:r>
              <a:rPr lang="th-TH" dirty="0" smtClean="0"/>
              <a:t>คือชื่อ</a:t>
            </a:r>
          </a:p>
          <a:p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smtClean="0"/>
              <a:t>index </a:t>
            </a:r>
            <a:r>
              <a:rPr lang="th-TH" dirty="0" smtClean="0"/>
              <a:t>ไม่จำเป็นต้องเป็นจำนวนเต็ม</a:t>
            </a:r>
          </a:p>
          <a:p>
            <a:pPr lvl="1"/>
            <a:r>
              <a:rPr lang="en-US" dirty="0" smtClean="0"/>
              <a:t>student = { </a:t>
            </a:r>
            <a:r>
              <a:rPr lang="en-US" dirty="0" smtClean="0">
                <a:solidFill>
                  <a:srgbClr val="C00000"/>
                </a:solidFill>
              </a:rPr>
              <a:t>"id" 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5730000021</a:t>
            </a:r>
            <a:r>
              <a:rPr lang="en-US" dirty="0" smtClean="0"/>
              <a:t>, 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"name" 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th-TH" dirty="0" smtClean="0">
                <a:solidFill>
                  <a:srgbClr val="0070C0"/>
                </a:solidFill>
              </a:rPr>
              <a:t>พรศักดิ์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th-TH" dirty="0" smtClean="0"/>
              <a:t>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print( student[</a:t>
            </a:r>
            <a:r>
              <a:rPr lang="th-TH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"id"</a:t>
            </a:r>
            <a:r>
              <a:rPr lang="en-US" dirty="0" smtClean="0"/>
              <a:t> ] )  	</a:t>
            </a:r>
            <a:r>
              <a:rPr lang="th-TH" dirty="0" smtClean="0"/>
              <a:t>ได้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5730000021</a:t>
            </a:r>
            <a:r>
              <a:rPr lang="en-US" dirty="0" smtClean="0"/>
              <a:t>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en-US" dirty="0" smtClean="0"/>
              <a:t>print( student[ </a:t>
            </a:r>
            <a:r>
              <a:rPr lang="en-US" dirty="0" smtClean="0">
                <a:solidFill>
                  <a:srgbClr val="C00000"/>
                </a:solidFill>
              </a:rPr>
              <a:t>"name"</a:t>
            </a:r>
            <a:r>
              <a:rPr lang="en-US" dirty="0" smtClean="0"/>
              <a:t> ] ) 	</a:t>
            </a:r>
            <a:r>
              <a:rPr lang="th-TH" dirty="0" smtClean="0"/>
              <a:t>ได้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th-TH" dirty="0">
                <a:solidFill>
                  <a:srgbClr val="0070C0"/>
                </a:solidFill>
              </a:rPr>
              <a:t>พรเทพ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student[ </a:t>
            </a:r>
            <a:r>
              <a:rPr lang="en-US" dirty="0" smtClean="0">
                <a:solidFill>
                  <a:srgbClr val="C00000"/>
                </a:solidFill>
              </a:rPr>
              <a:t>"name"</a:t>
            </a:r>
            <a:r>
              <a:rPr lang="en-US" dirty="0" smtClean="0"/>
              <a:t> ] = 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th-TH" dirty="0" smtClean="0">
                <a:solidFill>
                  <a:srgbClr val="0070C0"/>
                </a:solidFill>
              </a:rPr>
              <a:t>พรนภา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 smtClean="0"/>
              <a:t>  </a:t>
            </a:r>
            <a:r>
              <a:rPr lang="th-TH" dirty="0" smtClean="0"/>
              <a:t>เปลี่ยนชื่อได้เลย</a:t>
            </a:r>
          </a:p>
          <a:p>
            <a:pPr lvl="1"/>
            <a:r>
              <a:rPr lang="th-TH" dirty="0" smtClean="0"/>
              <a:t>อ่านเข้าใจกว่ามาก ๆ </a:t>
            </a:r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29089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22002</TotalTime>
  <Words>3361</Words>
  <Application>Microsoft Office PowerPoint</Application>
  <PresentationFormat>นำเสนอทางหน้าจอ (4:3)</PresentationFormat>
  <Paragraphs>527</Paragraphs>
  <Slides>40</Slides>
  <Notes>7</Notes>
  <HiddenSlides>1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48" baseType="lpstr">
      <vt:lpstr>Angsana New</vt:lpstr>
      <vt:lpstr>Calibri</vt:lpstr>
      <vt:lpstr>Cambria</vt:lpstr>
      <vt:lpstr>Cordia New</vt:lpstr>
      <vt:lpstr>Courier New</vt:lpstr>
      <vt:lpstr>Tahoma</vt:lpstr>
      <vt:lpstr>TH Baijam</vt:lpstr>
      <vt:lpstr>somchai</vt:lpstr>
      <vt:lpstr>Tuple, Dictionary and Set</vt:lpstr>
      <vt:lpstr>Topics</vt:lpstr>
      <vt:lpstr>Tuple</vt:lpstr>
      <vt:lpstr>การเข้าถึงข้อมูลใน tuple</vt:lpstr>
      <vt:lpstr>เปลี่ยนแปลงข้อมูลใน Tuple ไม่ได้</vt:lpstr>
      <vt:lpstr>บวก คือ การต่อ tuples แล้วสร้าง tuple ใหม่</vt:lpstr>
      <vt:lpstr>a,b,c  คือ (a,b,c)</vt:lpstr>
      <vt:lpstr>List of Tuples</vt:lpstr>
      <vt:lpstr>Dictionary  (dict)</vt:lpstr>
      <vt:lpstr>Dictionary (dict)</vt:lpstr>
      <vt:lpstr>dict : การเพิ่ม key-value pair</vt:lpstr>
      <vt:lpstr>dict : บริการ keys(), values(), items()</vt:lpstr>
      <vt:lpstr>dict : ใช้ for ... in ....</vt:lpstr>
      <vt:lpstr>dict : บริการ update() ปรับปรุงข้อมูล</vt:lpstr>
      <vt:lpstr>dict : บริการ pop(key) ลบข้อมูล:</vt:lpstr>
      <vt:lpstr>dict : บริเวณค้น key ใน dict</vt:lpstr>
      <vt:lpstr>ค้นหาว่ามี key ที่ต้องการหรือไม่ key in dict</vt:lpstr>
      <vt:lpstr>การใช้ dict</vt:lpstr>
      <vt:lpstr>การใช้ dict</vt:lpstr>
      <vt:lpstr>ตัวอย่างการใช้ dict</vt:lpstr>
      <vt:lpstr>ตัวอย่าง : เปลี่ยนชื่อย่อวันในภาษาอังกฤษเป็นไทย</vt:lpstr>
      <vt:lpstr>เพิ่มเติม : dict2 = dict1  ใช้ dict ร่วมกัน</vt:lpstr>
      <vt:lpstr>เพิ่มเติม : dict2 = dict( dict1 )  คือการ copy dict</vt:lpstr>
      <vt:lpstr>ตัวอย่าง : นับจำนวนตัวอักษรใน String</vt:lpstr>
      <vt:lpstr>ตัวอย่างโจทย์</vt:lpstr>
      <vt:lpstr>ตัวอย่างโจทย์</vt:lpstr>
      <vt:lpstr>set</vt:lpstr>
      <vt:lpstr>สร้าง Set ใหม่</vt:lpstr>
      <vt:lpstr>set : บริการ add( ) เพิ่มข้อมูล</vt:lpstr>
      <vt:lpstr>set : บริการ update() ปรับปรุงข้อมูล</vt:lpstr>
      <vt:lpstr>set : บริการ in, not in  เพื่อค้นข้อมูลใน set</vt:lpstr>
      <vt:lpstr>set : บริการ remove, discard ลบข้อมูล</vt:lpstr>
      <vt:lpstr>set : บริการ union, intersection, difference</vt:lpstr>
      <vt:lpstr>เพิ่มเติม : บริการ issubset, issuperset</vt:lpstr>
      <vt:lpstr>เพิ่มเติม : set2 = set1  กับ  set2 = set( set1 )</vt:lpstr>
      <vt:lpstr>ตัวอย่าง: Pair Sum</vt:lpstr>
      <vt:lpstr>หาจำนวนนักเรียนที่เรียนสองวิชา</vt:lpstr>
      <vt:lpstr>สรุปการใช้งาน list, tuple, dict, set</vt:lpstr>
      <vt:lpstr>เลือกใช้อะไรดี</vt:lpstr>
      <vt:lpstr>เลือกใช้อะไรดี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Sukree Sinthupinyo</cp:lastModifiedBy>
  <cp:revision>495</cp:revision>
  <dcterms:created xsi:type="dcterms:W3CDTF">2002-04-12T09:05:11Z</dcterms:created>
  <dcterms:modified xsi:type="dcterms:W3CDTF">2015-10-12T22:06:15Z</dcterms:modified>
</cp:coreProperties>
</file>