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92" r:id="rId3"/>
    <p:sldId id="293" r:id="rId4"/>
    <p:sldId id="294" r:id="rId5"/>
    <p:sldId id="257" r:id="rId6"/>
    <p:sldId id="258" r:id="rId7"/>
    <p:sldId id="259" r:id="rId8"/>
    <p:sldId id="286" r:id="rId9"/>
    <p:sldId id="260" r:id="rId10"/>
    <p:sldId id="261" r:id="rId11"/>
    <p:sldId id="262" r:id="rId12"/>
    <p:sldId id="263" r:id="rId13"/>
    <p:sldId id="264" r:id="rId14"/>
    <p:sldId id="288" r:id="rId15"/>
    <p:sldId id="265" r:id="rId16"/>
    <p:sldId id="269" r:id="rId17"/>
    <p:sldId id="290" r:id="rId18"/>
    <p:sldId id="289" r:id="rId19"/>
    <p:sldId id="295" r:id="rId20"/>
    <p:sldId id="296" r:id="rId21"/>
    <p:sldId id="297" r:id="rId22"/>
    <p:sldId id="298" r:id="rId23"/>
    <p:sldId id="299" r:id="rId24"/>
    <p:sldId id="271" r:id="rId25"/>
    <p:sldId id="300" r:id="rId26"/>
    <p:sldId id="301" r:id="rId27"/>
    <p:sldId id="302" r:id="rId28"/>
    <p:sldId id="319" r:id="rId29"/>
    <p:sldId id="304" r:id="rId30"/>
    <p:sldId id="274" r:id="rId31"/>
    <p:sldId id="275" r:id="rId32"/>
    <p:sldId id="276" r:id="rId33"/>
    <p:sldId id="281" r:id="rId34"/>
    <p:sldId id="284" r:id="rId35"/>
    <p:sldId id="285" r:id="rId36"/>
    <p:sldId id="277" r:id="rId37"/>
    <p:sldId id="278" r:id="rId38"/>
    <p:sldId id="279" r:id="rId39"/>
    <p:sldId id="280" r:id="rId40"/>
    <p:sldId id="282" r:id="rId41"/>
    <p:sldId id="291" r:id="rId42"/>
    <p:sldId id="303" r:id="rId43"/>
    <p:sldId id="306" r:id="rId44"/>
    <p:sldId id="305" r:id="rId45"/>
    <p:sldId id="307" r:id="rId46"/>
    <p:sldId id="308" r:id="rId47"/>
    <p:sldId id="309" r:id="rId48"/>
    <p:sldId id="310" r:id="rId49"/>
    <p:sldId id="315" r:id="rId50"/>
    <p:sldId id="316" r:id="rId51"/>
    <p:sldId id="311" r:id="rId52"/>
    <p:sldId id="312" r:id="rId53"/>
    <p:sldId id="313" r:id="rId54"/>
    <p:sldId id="314" r:id="rId55"/>
    <p:sldId id="317" r:id="rId56"/>
    <p:sldId id="318" r:id="rId5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A2839-330B-4958-8D31-C5D83DC9CA3D}" type="datetimeFigureOut">
              <a:rPr lang="th-TH" smtClean="0"/>
              <a:pPr/>
              <a:t>27/09/58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B31CC-31AB-4C68-9B49-8A6B568FC5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52642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D5F83B40-5C52-4114-B871-8E275C464316}" type="slidenum">
              <a:rPr lang="en-US" sz="1200" b="0" smtClean="0">
                <a:latin typeface="Arial" pitchFamily="34" charset="0"/>
                <a:cs typeface="Angsana New" pitchFamily="18" charset="-34"/>
              </a:rPr>
              <a:pPr eaLnBrk="1" hangingPunct="1"/>
              <a:t>38</a:t>
            </a:fld>
            <a:endParaRPr lang="th-TH" sz="1200" b="0" smtClean="0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88"/>
            <a:ext cx="22860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175" y="1588"/>
            <a:ext cx="6708775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3175" y="1588"/>
            <a:ext cx="91471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9638" y="9080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213" y="35369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35369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cs typeface="Tahoma" pitchFamily="34" charset="0"/>
              </a:defRPr>
            </a:lvl1pPr>
            <a:lvl2pPr>
              <a:defRPr baseline="0">
                <a:latin typeface="Calibri" pitchFamily="34" charset="0"/>
                <a:cs typeface="Tahoma" pitchFamily="34" charset="0"/>
              </a:defRPr>
            </a:lvl2pPr>
            <a:lvl3pPr>
              <a:defRPr baseline="0">
                <a:latin typeface="Calibri" pitchFamily="34" charset="0"/>
                <a:cs typeface="Tahoma" pitchFamily="34" charset="0"/>
              </a:defRPr>
            </a:lvl3pPr>
            <a:lvl4pPr>
              <a:defRPr baseline="0">
                <a:latin typeface="Calibri" pitchFamily="34" charset="0"/>
                <a:cs typeface="Tahoma" pitchFamily="34" charset="0"/>
              </a:defRPr>
            </a:lvl4pPr>
            <a:lvl5pPr>
              <a:defRPr baseline="0">
                <a:latin typeface="Calibri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830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08050"/>
            <a:ext cx="388461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92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3563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27/09/58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885113" y="6597650"/>
            <a:ext cx="1258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3175" y="1588"/>
            <a:ext cx="9147175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th-T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and Recursion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th-TH" dirty="0" smtClean="0"/>
              <a:t>หา </a:t>
            </a:r>
            <a:r>
              <a:rPr lang="en-US" dirty="0" smtClean="0"/>
              <a:t>n!</a:t>
            </a:r>
            <a:endParaRPr lang="th-TH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97248" y="980728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start</a:t>
            </a:r>
            <a:endParaRPr lang="th-TH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827584" y="1628800"/>
            <a:ext cx="1152128" cy="79208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 smtClean="0"/>
              <a:t>get n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f=1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k=1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887711" y="2852936"/>
            <a:ext cx="1031875" cy="503237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k&lt;=n</a:t>
            </a:r>
            <a:endParaRPr lang="th-TH" sz="1600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827584" y="3861048"/>
            <a:ext cx="1152128" cy="72008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f=f*k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k=k+1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555776" y="2975967"/>
            <a:ext cx="1028824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return f</a:t>
            </a:r>
            <a:endParaRPr lang="th-TH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 bwMode="auto">
          <a:xfrm>
            <a:off x="1403648" y="1237903"/>
            <a:ext cx="0" cy="390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 bwMode="auto">
          <a:xfrm>
            <a:off x="1403648" y="2420888"/>
            <a:ext cx="1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flipH="1">
            <a:off x="1403648" y="3356173"/>
            <a:ext cx="1" cy="504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 bwMode="auto">
          <a:xfrm>
            <a:off x="1919586" y="3104555"/>
            <a:ext cx="6361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 flipH="1">
            <a:off x="827583" y="3104556"/>
            <a:ext cx="60127" cy="1116533"/>
          </a:xfrm>
          <a:prstGeom prst="bentConnector3">
            <a:avLst>
              <a:gd name="adj1" fmla="val -3801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547664" y="3356992"/>
            <a:ext cx="5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cs typeface="Tahoma" pitchFamily="34" charset="0"/>
              </a:rPr>
              <a:t>True</a:t>
            </a:r>
            <a:endParaRPr lang="th-TH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35696" y="2636912"/>
            <a:ext cx="63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cs typeface="Tahoma" pitchFamily="34" charset="0"/>
              </a:rPr>
              <a:t>False</a:t>
            </a:r>
            <a:endParaRPr lang="th-TH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043608" y="1556792"/>
            <a:ext cx="72008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1760" y="980728"/>
            <a:ext cx="24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n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parameter</a:t>
            </a: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5" name="Straight Arrow Connector 24"/>
          <p:cNvCxnSpPr>
            <a:endCxn id="22" idx="7"/>
          </p:cNvCxnSpPr>
          <p:nvPr/>
        </p:nvCxnSpPr>
        <p:spPr bwMode="auto">
          <a:xfrm flipH="1">
            <a:off x="1658235" y="1268760"/>
            <a:ext cx="681517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39952" y="1556792"/>
            <a:ext cx="31653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  <a:cs typeface="Tahoma" pitchFamily="34" charset="0"/>
              </a:rPr>
              <a:t>def</a:t>
            </a:r>
            <a:r>
              <a:rPr lang="en-US" sz="2400" dirty="0" smtClean="0">
                <a:latin typeface="+mj-lt"/>
                <a:cs typeface="Tahoma" pitchFamily="34" charset="0"/>
              </a:rPr>
              <a:t> fact(n):</a:t>
            </a:r>
          </a:p>
          <a:p>
            <a:r>
              <a:rPr lang="en-US" sz="2400" dirty="0" smtClean="0">
                <a:latin typeface="+mj-lt"/>
                <a:cs typeface="Tahoma" pitchFamily="34" charset="0"/>
              </a:rPr>
              <a:t>     f=1</a:t>
            </a:r>
          </a:p>
          <a:p>
            <a:r>
              <a:rPr lang="en-US" sz="2400" dirty="0">
                <a:latin typeface="+mj-lt"/>
                <a:cs typeface="Tahoma" pitchFamily="34" charset="0"/>
              </a:rPr>
              <a:t> </a:t>
            </a:r>
            <a:r>
              <a:rPr lang="en-US" sz="2400" dirty="0" smtClean="0">
                <a:latin typeface="+mj-lt"/>
                <a:cs typeface="Tahoma" pitchFamily="34" charset="0"/>
              </a:rPr>
              <a:t>    for p in range(1,n+1):</a:t>
            </a:r>
          </a:p>
          <a:p>
            <a:r>
              <a:rPr lang="en-US" sz="2400" dirty="0">
                <a:latin typeface="+mj-lt"/>
                <a:cs typeface="Tahoma" pitchFamily="34" charset="0"/>
              </a:rPr>
              <a:t> </a:t>
            </a:r>
            <a:r>
              <a:rPr lang="en-US" sz="2400" dirty="0" smtClean="0">
                <a:latin typeface="+mj-lt"/>
                <a:cs typeface="Tahoma" pitchFamily="34" charset="0"/>
              </a:rPr>
              <a:t>       f=f*p</a:t>
            </a:r>
          </a:p>
          <a:p>
            <a:r>
              <a:rPr lang="en-US" sz="2400" dirty="0">
                <a:latin typeface="+mj-lt"/>
                <a:cs typeface="Tahoma" pitchFamily="34" charset="0"/>
              </a:rPr>
              <a:t> </a:t>
            </a:r>
            <a:r>
              <a:rPr lang="en-US" sz="2400" dirty="0" smtClean="0">
                <a:latin typeface="+mj-lt"/>
                <a:cs typeface="Tahoma" pitchFamily="34" charset="0"/>
              </a:rPr>
              <a:t>    return f</a:t>
            </a:r>
            <a:endParaRPr lang="th-TH" sz="2400" dirty="0" smtClean="0">
              <a:latin typeface="+mj-lt"/>
              <a:cs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23528" y="2708920"/>
            <a:ext cx="2088232" cy="21602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5736" y="4941168"/>
            <a:ext cx="310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Loop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วน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n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ครั้ง ใช้ 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for</a:t>
            </a: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9" name="Straight Arrow Connector 28"/>
          <p:cNvCxnSpPr>
            <a:stCxn id="28" idx="1"/>
            <a:endCxn id="27" idx="4"/>
          </p:cNvCxnSpPr>
          <p:nvPr/>
        </p:nvCxnSpPr>
        <p:spPr bwMode="auto">
          <a:xfrm flipH="1" flipV="1">
            <a:off x="1367644" y="4869160"/>
            <a:ext cx="828092" cy="3028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ight Arrow 31"/>
          <p:cNvSpPr/>
          <p:nvPr/>
        </p:nvSpPr>
        <p:spPr bwMode="auto">
          <a:xfrm>
            <a:off x="4211960" y="2636912"/>
            <a:ext cx="360040" cy="21602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4572000" y="1916832"/>
            <a:ext cx="0" cy="158417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788024" y="2636912"/>
            <a:ext cx="0" cy="8640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38" name="Right Arrow 37"/>
          <p:cNvSpPr/>
          <p:nvPr/>
        </p:nvSpPr>
        <p:spPr bwMode="auto">
          <a:xfrm>
            <a:off x="4572000" y="2924944"/>
            <a:ext cx="216024" cy="21602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7864" y="378904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+mj-lt"/>
                <a:cs typeface="Tahoma" pitchFamily="34" charset="0"/>
              </a:rPr>
              <a:t>อยู่ใน </a:t>
            </a:r>
            <a:r>
              <a:rPr lang="en-US" sz="2400" dirty="0" smtClean="0">
                <a:latin typeface="+mj-lt"/>
                <a:cs typeface="Tahoma" pitchFamily="34" charset="0"/>
              </a:rPr>
              <a:t>function</a:t>
            </a:r>
            <a:endParaRPr lang="th-TH" sz="2400" dirty="0" smtClean="0">
              <a:latin typeface="+mj-lt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6256" y="321297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+mj-lt"/>
              </a:rPr>
              <a:t>อยู่ใน </a:t>
            </a:r>
            <a:r>
              <a:rPr lang="en-US" sz="3200" dirty="0" smtClean="0">
                <a:latin typeface="+mj-lt"/>
              </a:rPr>
              <a:t>for</a:t>
            </a:r>
            <a:endParaRPr lang="th-TH" sz="3200" dirty="0" smtClean="0"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3851920" y="2924944"/>
            <a:ext cx="50405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 flipV="1">
            <a:off x="5508104" y="2924944"/>
            <a:ext cx="1224136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การเรียกใช้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323528" y="836712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def</a:t>
            </a:r>
            <a:r>
              <a:rPr lang="en-US" dirty="0" smtClean="0"/>
              <a:t> fact(n):</a:t>
            </a:r>
          </a:p>
          <a:p>
            <a:r>
              <a:rPr lang="en-US" dirty="0" smtClean="0"/>
              <a:t>     f=1</a:t>
            </a:r>
          </a:p>
          <a:p>
            <a:r>
              <a:rPr lang="en-US" dirty="0" smtClean="0"/>
              <a:t>     for k in range(1,n+1):</a:t>
            </a:r>
          </a:p>
          <a:p>
            <a:r>
              <a:rPr lang="en-US" dirty="0" smtClean="0"/>
              <a:t>        f=f*k</a:t>
            </a:r>
          </a:p>
          <a:p>
            <a:r>
              <a:rPr lang="en-US" dirty="0" smtClean="0"/>
              <a:t>     return f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>
                <a:latin typeface="+mj-lt"/>
              </a:rPr>
              <a:t>print(fact(500))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544522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หา 500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!</a:t>
            </a: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ight Brace 4"/>
          <p:cNvSpPr/>
          <p:nvPr/>
        </p:nvSpPr>
        <p:spPr bwMode="auto">
          <a:xfrm rot="5400000">
            <a:off x="1655676" y="3392996"/>
            <a:ext cx="432048" cy="1224136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4536504" y="1124744"/>
            <a:ext cx="4572000" cy="39703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th-TH" sz="1400" dirty="0" smtClean="0">
                <a:solidFill>
                  <a:srgbClr val="FF0000"/>
                </a:solidFill>
              </a:rPr>
              <a:t>&gt;&gt;&gt;</a:t>
            </a:r>
            <a:r>
              <a:rPr lang="th-TH" sz="14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th-TH" sz="1400" dirty="0" smtClean="0">
                <a:solidFill>
                  <a:schemeClr val="accent2"/>
                </a:solidFill>
              </a:rPr>
              <a:t>1220136825991110068701238785423046926253574342803192842192413588385845373153881997605496447502203281863013616477148203584163378722078177200480785205159329285477907571939330603772960859086270429174547882424912726344305670173270769461062802310452644218878789465754777149863494367781037644274033827365397471386477878495438489595537537990423241061271326984327745715546309977202781014561081188373709531016356324432987029563896628911658974769572087926928871281780070265174507768410719624390394322536422605234945850129918571501248706961568141625359056693423813008856249246891564126775654481886506593847951775360894005745238940335798476363944905313062323749066445048824665075946735862074637925184200459369692981022263971952597190945217823331756934581508552332820762820023402626907898342451712006207714640979456116127629145951237229913340169552363850942885592018727433795173014586357570828355780158735432768888680120399882384702151467605445407663535984174430480128938313896881639487469658817504506926365338175055478128640000000000000000000000000000000000000000000000000000000000000000000000000000000000000000000000000000000000000000000000000000</a:t>
            </a:r>
          </a:p>
          <a:p>
            <a:r>
              <a:rPr lang="th-TH" sz="1400" dirty="0" smtClean="0">
                <a:solidFill>
                  <a:srgbClr val="FF0000"/>
                </a:solidFill>
              </a:rPr>
              <a:t>&gt;&gt;&gt; </a:t>
            </a:r>
            <a:endParaRPr lang="th-TH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520" y="836712"/>
            <a:ext cx="4104456" cy="26642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395536" y="908720"/>
            <a:ext cx="0" cy="3456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67544" y="5013176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ระดับเดียวกัน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95536" y="4509120"/>
            <a:ext cx="36004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203848" y="3861048"/>
            <a:ext cx="127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function</a:t>
            </a: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059832" y="3501008"/>
            <a:ext cx="21602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411760" y="5085184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เรียกใช้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function</a:t>
            </a: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1907704" y="4293096"/>
            <a:ext cx="1368152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300192" y="5445224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ผลลัพธ์</a:t>
            </a:r>
          </a:p>
        </p:txBody>
      </p:sp>
      <p:cxnSp>
        <p:nvCxnSpPr>
          <p:cNvPr id="22" name="Straight Arrow Connector 21"/>
          <p:cNvCxnSpPr>
            <a:stCxn id="20" idx="0"/>
            <a:endCxn id="6" idx="2"/>
          </p:cNvCxnSpPr>
          <p:nvPr/>
        </p:nvCxnSpPr>
        <p:spPr bwMode="auto">
          <a:xfrm flipH="1" flipV="1">
            <a:off x="6822504" y="5095062"/>
            <a:ext cx="48518" cy="350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:</a:t>
            </a:r>
            <a:endParaRPr lang="th-TH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819775" y="0"/>
          <a:ext cx="1930400" cy="1016000"/>
        </p:xfrm>
        <a:graphic>
          <a:graphicData uri="http://schemas.openxmlformats.org/presentationml/2006/ole">
            <p:oleObj spid="_x0000_s3096" name="Equation" r:id="rId3" imgW="1155700" imgH="609600" progId="Equation.3">
              <p:embed/>
            </p:oleObj>
          </a:graphicData>
        </a:graphic>
      </p:graphicFrame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93292" y="980728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+mj-lt"/>
                <a:cs typeface="Tahoma" pitchFamily="34" charset="0"/>
              </a:rPr>
              <a:t>start</a:t>
            </a:r>
            <a:endParaRPr lang="th-TH" sz="1800" dirty="0">
              <a:solidFill>
                <a:srgbClr val="000000"/>
              </a:solidFill>
              <a:latin typeface="+mj-lt"/>
              <a:cs typeface="Tahoma" pitchFamily="34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223628" y="1628800"/>
            <a:ext cx="1152128" cy="79208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 smtClean="0">
                <a:latin typeface="+mj-lt"/>
              </a:rPr>
              <a:t>get </a:t>
            </a:r>
            <a:r>
              <a:rPr lang="en-US" sz="1800" dirty="0" err="1" smtClean="0">
                <a:latin typeface="+mj-lt"/>
              </a:rPr>
              <a:t>x,p</a:t>
            </a:r>
            <a:endParaRPr lang="en-US" sz="1800" dirty="0" smtClean="0">
              <a:latin typeface="+mj-lt"/>
            </a:endParaRP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sum=0.0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n=1</a:t>
            </a:r>
            <a:endParaRPr lang="en-US" sz="1800" dirty="0">
              <a:solidFill>
                <a:srgbClr val="000000"/>
              </a:solidFill>
              <a:latin typeface="+mj-lt"/>
              <a:cs typeface="Tahoma" pitchFamily="34" charset="0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1283755" y="2852936"/>
            <a:ext cx="1031875" cy="503237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+mj-lt"/>
              </a:rPr>
              <a:t>n&lt;=p</a:t>
            </a:r>
            <a:endParaRPr lang="th-TH" sz="1800" dirty="0">
              <a:latin typeface="+mj-lt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39552" y="3861048"/>
            <a:ext cx="2520280" cy="72008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sum=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cs typeface="Tahoma" pitchFamily="34" charset="0"/>
              </a:rPr>
              <a:t>sum+x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**n/fact(n)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n=n+1</a:t>
            </a:r>
            <a:endParaRPr lang="en-US" sz="2000" dirty="0">
              <a:solidFill>
                <a:srgbClr val="000000"/>
              </a:solidFill>
              <a:latin typeface="+mj-lt"/>
              <a:cs typeface="Tahoma" pitchFamily="34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183136" y="2975967"/>
            <a:ext cx="1028824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+mj-lt"/>
                <a:cs typeface="Tahoma" pitchFamily="34" charset="0"/>
              </a:rPr>
              <a:t>return f</a:t>
            </a:r>
            <a:endParaRPr lang="th-TH" sz="1800" dirty="0">
              <a:solidFill>
                <a:srgbClr val="000000"/>
              </a:solidFill>
              <a:latin typeface="+mj-lt"/>
              <a:cs typeface="Tahoma" pitchFamily="34" charset="0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 bwMode="auto">
          <a:xfrm>
            <a:off x="1799692" y="1237903"/>
            <a:ext cx="0" cy="390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 bwMode="auto">
          <a:xfrm>
            <a:off x="1799692" y="2420888"/>
            <a:ext cx="1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1799692" y="3356173"/>
            <a:ext cx="1" cy="504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 bwMode="auto">
          <a:xfrm>
            <a:off x="2315630" y="3104555"/>
            <a:ext cx="8675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Elbow Connector 12"/>
          <p:cNvCxnSpPr>
            <a:stCxn id="7" idx="1"/>
            <a:endCxn id="6" idx="1"/>
          </p:cNvCxnSpPr>
          <p:nvPr/>
        </p:nvCxnSpPr>
        <p:spPr bwMode="auto">
          <a:xfrm rot="10800000" flipH="1">
            <a:off x="539551" y="3104556"/>
            <a:ext cx="744203" cy="1116533"/>
          </a:xfrm>
          <a:prstGeom prst="bentConnector3">
            <a:avLst>
              <a:gd name="adj1" fmla="val -307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259632" y="3356992"/>
            <a:ext cx="5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cs typeface="Tahoma" pitchFamily="34" charset="0"/>
              </a:rPr>
              <a:t>True</a:t>
            </a:r>
            <a:endParaRPr lang="th-TH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1760" y="2780928"/>
            <a:ext cx="63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cs typeface="Tahoma" pitchFamily="34" charset="0"/>
              </a:rPr>
              <a:t>False</a:t>
            </a:r>
            <a:endParaRPr lang="th-TH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403648" y="1556792"/>
            <a:ext cx="864096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2051721" y="1268760"/>
            <a:ext cx="432047" cy="268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35496" y="2708920"/>
            <a:ext cx="3240360" cy="21602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1760" y="908720"/>
            <a:ext cx="269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x,p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parameter</a:t>
            </a: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5445224"/>
            <a:ext cx="321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Loop </a:t>
            </a:r>
            <a:r>
              <a:rPr lang="th-TH" sz="3200" dirty="0" smtClean="0">
                <a:latin typeface="+mj-lt"/>
              </a:rPr>
              <a:t>วน </a:t>
            </a:r>
            <a:r>
              <a:rPr lang="en-US" sz="3200" dirty="0" smtClean="0">
                <a:latin typeface="+mj-lt"/>
              </a:rPr>
              <a:t>p </a:t>
            </a:r>
            <a:r>
              <a:rPr lang="th-TH" sz="3200" dirty="0" smtClean="0">
                <a:latin typeface="+mj-lt"/>
              </a:rPr>
              <a:t>ครั้ง ใช้  </a:t>
            </a:r>
            <a:r>
              <a:rPr lang="en-US" sz="3200" dirty="0" smtClean="0">
                <a:latin typeface="+mj-lt"/>
              </a:rPr>
              <a:t>for</a:t>
            </a:r>
            <a:endParaRPr lang="th-TH" sz="3200" dirty="0" smtClean="0">
              <a:latin typeface="+mj-lt"/>
            </a:endParaRPr>
          </a:p>
        </p:txBody>
      </p:sp>
      <p:cxnSp>
        <p:nvCxnSpPr>
          <p:cNvPr id="24" name="Straight Arrow Connector 23"/>
          <p:cNvCxnSpPr>
            <a:endCxn id="18" idx="4"/>
          </p:cNvCxnSpPr>
          <p:nvPr/>
        </p:nvCxnSpPr>
        <p:spPr bwMode="auto">
          <a:xfrm flipH="1" flipV="1">
            <a:off x="1655676" y="4869160"/>
            <a:ext cx="72008" cy="590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4572000" y="1412776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def</a:t>
            </a:r>
            <a:r>
              <a:rPr lang="en-US" dirty="0" smtClean="0">
                <a:latin typeface="+mj-lt"/>
              </a:rPr>
              <a:t>   </a:t>
            </a:r>
            <a:r>
              <a:rPr lang="en-US" i="1" dirty="0" smtClean="0">
                <a:latin typeface="+mj-lt"/>
              </a:rPr>
              <a:t>fact</a:t>
            </a:r>
            <a:r>
              <a:rPr lang="en-US" dirty="0" smtClean="0">
                <a:latin typeface="+mj-lt"/>
              </a:rPr>
              <a:t>(n):</a:t>
            </a:r>
          </a:p>
          <a:p>
            <a:r>
              <a:rPr lang="en-US" dirty="0" smtClean="0">
                <a:latin typeface="+mj-lt"/>
              </a:rPr>
              <a:t>     f=1</a:t>
            </a:r>
          </a:p>
          <a:p>
            <a:r>
              <a:rPr lang="en-US" dirty="0" smtClean="0">
                <a:latin typeface="+mj-lt"/>
              </a:rPr>
              <a:t>     for k in range(1,n+1):</a:t>
            </a:r>
          </a:p>
          <a:p>
            <a:r>
              <a:rPr lang="en-US" dirty="0" smtClean="0">
                <a:latin typeface="+mj-lt"/>
              </a:rPr>
              <a:t>        f=f*k</a:t>
            </a:r>
          </a:p>
          <a:p>
            <a:r>
              <a:rPr lang="en-US" dirty="0" smtClean="0">
                <a:latin typeface="+mj-lt"/>
              </a:rPr>
              <a:t>     return f</a:t>
            </a:r>
          </a:p>
          <a:p>
            <a:r>
              <a:rPr lang="en-US" dirty="0" smtClean="0">
                <a:latin typeface="+mj-lt"/>
              </a:rPr>
              <a:t>    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def</a:t>
            </a:r>
            <a:r>
              <a:rPr lang="en-US" dirty="0" smtClean="0">
                <a:latin typeface="+mj-lt"/>
              </a:rPr>
              <a:t>  </a:t>
            </a:r>
            <a:r>
              <a:rPr lang="en-US" i="1" dirty="0" err="1" smtClean="0">
                <a:latin typeface="+mj-lt"/>
              </a:rPr>
              <a:t>find_sum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x,p</a:t>
            </a:r>
            <a:r>
              <a:rPr lang="en-US" dirty="0" smtClean="0">
                <a:latin typeface="+mj-lt"/>
              </a:rPr>
              <a:t>):</a:t>
            </a:r>
          </a:p>
          <a:p>
            <a:r>
              <a:rPr lang="en-US" dirty="0" smtClean="0">
                <a:latin typeface="+mj-lt"/>
              </a:rPr>
              <a:t>    sum=0.0</a:t>
            </a:r>
          </a:p>
          <a:p>
            <a:r>
              <a:rPr lang="en-US" dirty="0" smtClean="0">
                <a:latin typeface="+mj-lt"/>
              </a:rPr>
              <a:t>    for n in range(p+1):</a:t>
            </a:r>
          </a:p>
          <a:p>
            <a:r>
              <a:rPr lang="en-US" dirty="0" smtClean="0">
                <a:latin typeface="+mj-lt"/>
              </a:rPr>
              <a:t>        sum=</a:t>
            </a:r>
            <a:r>
              <a:rPr lang="en-US" dirty="0" err="1" smtClean="0">
                <a:latin typeface="+mj-lt"/>
              </a:rPr>
              <a:t>sum+x</a:t>
            </a:r>
            <a:r>
              <a:rPr lang="en-US" dirty="0" smtClean="0">
                <a:latin typeface="+mj-lt"/>
              </a:rPr>
              <a:t>**n/fact(n)</a:t>
            </a:r>
          </a:p>
          <a:p>
            <a:r>
              <a:rPr lang="en-US" dirty="0" smtClean="0">
                <a:latin typeface="+mj-lt"/>
              </a:rPr>
              <a:t>    return sum</a:t>
            </a:r>
            <a:endParaRPr lang="th-TH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ทดสอบการทำงาน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07504" y="836712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fact(n):</a:t>
            </a:r>
          </a:p>
          <a:p>
            <a:r>
              <a:rPr lang="en-US" dirty="0" smtClean="0"/>
              <a:t>     f=1</a:t>
            </a:r>
          </a:p>
          <a:p>
            <a:r>
              <a:rPr lang="en-US" dirty="0" smtClean="0"/>
              <a:t>     for k in range(1,n+1):</a:t>
            </a:r>
          </a:p>
          <a:p>
            <a:r>
              <a:rPr lang="en-US" dirty="0" smtClean="0"/>
              <a:t>        f=f*k</a:t>
            </a:r>
          </a:p>
          <a:p>
            <a:r>
              <a:rPr lang="en-US" dirty="0" smtClean="0"/>
              <a:t>     return f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 smtClean="0"/>
              <a:t>find_sum</a:t>
            </a:r>
            <a:r>
              <a:rPr lang="en-US" dirty="0" smtClean="0"/>
              <a:t>(</a:t>
            </a:r>
            <a:r>
              <a:rPr lang="en-US" dirty="0" err="1" smtClean="0"/>
              <a:t>x,p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sum=0.0</a:t>
            </a:r>
          </a:p>
          <a:p>
            <a:r>
              <a:rPr lang="en-US" dirty="0" smtClean="0"/>
              <a:t>    for n in range(p+1):</a:t>
            </a:r>
          </a:p>
          <a:p>
            <a:r>
              <a:rPr lang="en-US" dirty="0" smtClean="0"/>
              <a:t>        sum=</a:t>
            </a:r>
            <a:r>
              <a:rPr lang="en-US" dirty="0" err="1" smtClean="0"/>
              <a:t>sum+x</a:t>
            </a:r>
            <a:r>
              <a:rPr lang="en-US" dirty="0" smtClean="0"/>
              <a:t>**n/fact(n)</a:t>
            </a:r>
          </a:p>
          <a:p>
            <a:r>
              <a:rPr lang="en-US" dirty="0" smtClean="0"/>
              <a:t>    return sum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find_sum</a:t>
            </a:r>
            <a:r>
              <a:rPr lang="en-US" dirty="0" smtClean="0"/>
              <a:t>(2,700))</a:t>
            </a:r>
            <a:endParaRPr lang="th-TH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257675" y="5661025"/>
          <a:ext cx="2270125" cy="1016000"/>
        </p:xfrm>
        <a:graphic>
          <a:graphicData uri="http://schemas.openxmlformats.org/presentationml/2006/ole">
            <p:oleObj spid="_x0000_s4120" name="Equation" r:id="rId3" imgW="1358900" imgH="6096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860032" y="1340768"/>
            <a:ext cx="3960440" cy="13849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th-TH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th-TH" dirty="0">
                <a:latin typeface="Courier New" pitchFamily="49" charset="0"/>
                <a:cs typeface="Courier New" pitchFamily="49" charset="0"/>
              </a:rPr>
              <a:t>7.389056098930649</a:t>
            </a:r>
          </a:p>
          <a:p>
            <a:r>
              <a:rPr lang="th-T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9512" y="836712"/>
            <a:ext cx="0" cy="568863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th-TH" dirty="0" smtClean="0"/>
              <a:t>ไม่จำเป็นต้องเป็นการคำนวณทางคณิตศาสตร์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771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เขียน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function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is_prime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ที่รับ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1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ค่า แล้ว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return True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ถ้า</a:t>
            </a:r>
          </a:p>
          <a:p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นั้น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prime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และ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return False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ถ้าไม่ใช่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prime</a:t>
            </a: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1640" y="1595021"/>
            <a:ext cx="7200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import math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is_prime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(n):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if n&lt;=1: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return False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if n==2: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return True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if n%2==0: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return False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limit=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(n))+2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for k in range(3,limit,2):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if (k!=n) and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n%k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==0):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return False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True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จากตัวอย่างได้ข้อคิดอะไร เกี่ยวกับ </a:t>
            </a:r>
            <a:r>
              <a:rPr lang="en-US" dirty="0" smtClean="0"/>
              <a:t>function</a:t>
            </a:r>
            <a:endParaRPr lang="th-T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Values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663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function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สามารถ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return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ได้ 1 ค่า หรือ 1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object (list, set,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,..)</a:t>
            </a:r>
          </a:p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หรือไม่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return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ค่าใดๆเลย</a:t>
            </a:r>
          </a:p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ในกรณีที่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function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ไม่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return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ค่า ไม่จำเป็นต้องมี คำสั่ง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return</a:t>
            </a: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708920"/>
            <a:ext cx="72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print_star</a:t>
            </a:r>
            <a:r>
              <a:rPr lang="en-US" dirty="0" smtClean="0"/>
              <a:t>(n):</a:t>
            </a:r>
          </a:p>
          <a:p>
            <a:r>
              <a:rPr lang="en-US" dirty="0" smtClean="0"/>
              <a:t>	if n==0:</a:t>
            </a:r>
          </a:p>
          <a:p>
            <a:r>
              <a:rPr lang="en-US" dirty="0" smtClean="0"/>
              <a:t>		return</a:t>
            </a:r>
          </a:p>
          <a:p>
            <a:r>
              <a:rPr lang="en-US" dirty="0" smtClean="0"/>
              <a:t>	print("*"*n)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</a:t>
            </a:r>
            <a:r>
              <a:rPr lang="th-TH" b="1" dirty="0" smtClean="0"/>
              <a:t> หลายค่า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412776"/>
            <a:ext cx="71474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function </a:t>
            </a:r>
            <a:r>
              <a:rPr lang="th-TH" sz="3200" dirty="0" smtClean="0">
                <a:latin typeface="+mj-lt"/>
              </a:rPr>
              <a:t>สามารถคืนค่า </a:t>
            </a:r>
            <a:r>
              <a:rPr lang="en-US" sz="3200" dirty="0" smtClean="0">
                <a:latin typeface="+mj-lt"/>
              </a:rPr>
              <a:t>(return) </a:t>
            </a:r>
            <a:r>
              <a:rPr lang="th-TH" sz="3200" dirty="0" smtClean="0">
                <a:latin typeface="+mj-lt"/>
              </a:rPr>
              <a:t>ค่าได้เพียงค่าเดียว</a:t>
            </a:r>
          </a:p>
          <a:p>
            <a:r>
              <a:rPr lang="th-TH" sz="3200" dirty="0" smtClean="0">
                <a:latin typeface="+mj-lt"/>
              </a:rPr>
              <a:t>ถ้าต้องการให้ </a:t>
            </a:r>
            <a:r>
              <a:rPr lang="en-US" sz="3200" dirty="0" smtClean="0">
                <a:latin typeface="+mj-lt"/>
              </a:rPr>
              <a:t>return </a:t>
            </a:r>
            <a:r>
              <a:rPr lang="th-TH" sz="3200" dirty="0" smtClean="0">
                <a:latin typeface="+mj-lt"/>
              </a:rPr>
              <a:t>หลายค่า ต้อง </a:t>
            </a:r>
            <a:r>
              <a:rPr lang="en-US" sz="3200" dirty="0" smtClean="0">
                <a:latin typeface="+mj-lt"/>
              </a:rPr>
              <a:t>return </a:t>
            </a:r>
            <a:r>
              <a:rPr lang="th-TH" sz="3200" dirty="0" smtClean="0">
                <a:latin typeface="+mj-lt"/>
              </a:rPr>
              <a:t>เป็น </a:t>
            </a:r>
            <a:r>
              <a:rPr lang="en-US" sz="3200" dirty="0" smtClean="0">
                <a:latin typeface="+mj-lt"/>
              </a:rPr>
              <a:t>object </a:t>
            </a:r>
            <a:endParaRPr lang="th-TH" sz="3200" dirty="0" smtClean="0">
              <a:latin typeface="+mj-lt"/>
            </a:endParaRPr>
          </a:p>
          <a:p>
            <a:r>
              <a:rPr lang="th-TH" sz="3200" dirty="0" smtClean="0">
                <a:latin typeface="+mj-lt"/>
              </a:rPr>
              <a:t>เช่น </a:t>
            </a:r>
            <a:r>
              <a:rPr lang="en-US" sz="3200" dirty="0" smtClean="0">
                <a:latin typeface="+mj-lt"/>
              </a:rPr>
              <a:t>list, </a:t>
            </a:r>
            <a:r>
              <a:rPr lang="en-US" sz="3200" dirty="0" err="1" smtClean="0">
                <a:latin typeface="+mj-lt"/>
              </a:rPr>
              <a:t>tuple</a:t>
            </a:r>
            <a:r>
              <a:rPr lang="en-US" sz="3200" dirty="0" smtClean="0">
                <a:latin typeface="+mj-lt"/>
              </a:rPr>
              <a:t>, set, …</a:t>
            </a:r>
          </a:p>
          <a:p>
            <a:r>
              <a:rPr lang="th-TH" sz="3200" dirty="0" smtClean="0">
                <a:latin typeface="+mj-lt"/>
              </a:rPr>
              <a:t>ต้องสร้าว </a:t>
            </a:r>
            <a:r>
              <a:rPr lang="en-US" sz="3200" dirty="0" smtClean="0">
                <a:latin typeface="+mj-lt"/>
              </a:rPr>
              <a:t>object </a:t>
            </a:r>
            <a:r>
              <a:rPr lang="th-TH" sz="3200" dirty="0" smtClean="0">
                <a:latin typeface="+mj-lt"/>
              </a:rPr>
              <a:t>ขึ้น ภายใน </a:t>
            </a:r>
            <a:r>
              <a:rPr lang="en-US" sz="3200" dirty="0" smtClean="0">
                <a:latin typeface="+mj-lt"/>
              </a:rPr>
              <a:t>function</a:t>
            </a:r>
            <a:endParaRPr lang="th-TH" sz="3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function </a:t>
            </a:r>
            <a:r>
              <a:rPr lang="th-TH" dirty="0" smtClean="0"/>
              <a:t>ที่ </a:t>
            </a:r>
            <a:r>
              <a:rPr lang="en-US" dirty="0" smtClean="0"/>
              <a:t>return list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76656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+mj-lt"/>
              </a:rPr>
              <a:t>เขียน </a:t>
            </a:r>
            <a:r>
              <a:rPr lang="en-US" dirty="0" smtClean="0">
                <a:latin typeface="+mj-lt"/>
              </a:rPr>
              <a:t>function </a:t>
            </a:r>
            <a:r>
              <a:rPr lang="en-US" dirty="0" err="1" smtClean="0">
                <a:latin typeface="+mj-lt"/>
              </a:rPr>
              <a:t>remove_it</a:t>
            </a:r>
            <a:r>
              <a:rPr lang="en-US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ซึ่งรับ </a:t>
            </a:r>
            <a:r>
              <a:rPr lang="en-US" dirty="0" smtClean="0">
                <a:latin typeface="+mj-lt"/>
              </a:rPr>
              <a:t>list </a:t>
            </a:r>
            <a:r>
              <a:rPr lang="th-TH" dirty="0" smtClean="0">
                <a:latin typeface="+mj-lt"/>
              </a:rPr>
              <a:t>ของ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 </a:t>
            </a:r>
            <a:r>
              <a:rPr lang="th-TH" dirty="0" smtClean="0">
                <a:latin typeface="+mj-lt"/>
              </a:rPr>
              <a:t>และ </a:t>
            </a:r>
            <a:r>
              <a:rPr lang="en-US" dirty="0" smtClean="0">
                <a:latin typeface="+mj-lt"/>
              </a:rPr>
              <a:t>value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)</a:t>
            </a:r>
          </a:p>
          <a:p>
            <a:r>
              <a:rPr lang="th-TH" dirty="0" smtClean="0">
                <a:latin typeface="+mj-lt"/>
              </a:rPr>
              <a:t>แล้ว </a:t>
            </a:r>
            <a:r>
              <a:rPr lang="en-US" dirty="0" smtClean="0">
                <a:latin typeface="+mj-lt"/>
              </a:rPr>
              <a:t>return list </a:t>
            </a:r>
            <a:r>
              <a:rPr lang="th-TH" dirty="0" smtClean="0">
                <a:latin typeface="+mj-lt"/>
              </a:rPr>
              <a:t>ที่ทุกค่าที่เท่ากับ </a:t>
            </a:r>
            <a:r>
              <a:rPr lang="en-US" dirty="0" smtClean="0">
                <a:latin typeface="+mj-lt"/>
              </a:rPr>
              <a:t>value </a:t>
            </a:r>
            <a:r>
              <a:rPr lang="th-TH" dirty="0" smtClean="0">
                <a:latin typeface="+mj-lt"/>
              </a:rPr>
              <a:t>ถูกลบไป</a:t>
            </a:r>
          </a:p>
          <a:p>
            <a:r>
              <a:rPr lang="th-TH" dirty="0" smtClean="0">
                <a:latin typeface="+mj-lt"/>
              </a:rPr>
              <a:t>เช่น </a:t>
            </a:r>
            <a:r>
              <a:rPr lang="en-US" dirty="0" err="1" smtClean="0">
                <a:latin typeface="+mj-lt"/>
              </a:rPr>
              <a:t>remove_it</a:t>
            </a:r>
            <a:r>
              <a:rPr lang="en-US" dirty="0" smtClean="0">
                <a:latin typeface="+mj-lt"/>
              </a:rPr>
              <a:t>([7,8,5,1,2,1,2,3,1],1)</a:t>
            </a:r>
            <a:r>
              <a:rPr lang="en-US" dirty="0" smtClean="0">
                <a:latin typeface="+mj-lt"/>
                <a:sym typeface="Wingdings" pitchFamily="2" charset="2"/>
              </a:rPr>
              <a:t>[</a:t>
            </a:r>
            <a:r>
              <a:rPr lang="en-US" dirty="0" smtClean="0">
                <a:latin typeface="+mj-lt"/>
              </a:rPr>
              <a:t>7,8,5,2,2,3</a:t>
            </a:r>
            <a:r>
              <a:rPr lang="en-US" dirty="0" smtClean="0">
                <a:latin typeface="+mj-lt"/>
                <a:sym typeface="Wingdings" pitchFamily="2" charset="2"/>
              </a:rPr>
              <a:t>]</a:t>
            </a:r>
            <a:endParaRPr lang="th-TH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299695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remove_it</a:t>
            </a:r>
            <a:r>
              <a:rPr lang="en-US" dirty="0" smtClean="0"/>
              <a:t>(</a:t>
            </a:r>
            <a:r>
              <a:rPr lang="en-US" dirty="0" err="1" smtClean="0"/>
              <a:t>a_list,value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my_list</a:t>
            </a:r>
            <a:r>
              <a:rPr lang="en-US" dirty="0" smtClean="0"/>
              <a:t>=[]</a:t>
            </a:r>
          </a:p>
          <a:p>
            <a:r>
              <a:rPr lang="en-US" dirty="0" smtClean="0"/>
              <a:t>	for n in </a:t>
            </a:r>
            <a:r>
              <a:rPr lang="en-US" dirty="0" err="1" smtClean="0"/>
              <a:t>a_list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		if n!=value:		</a:t>
            </a:r>
            <a:r>
              <a:rPr lang="en-US" dirty="0" err="1" smtClean="0"/>
              <a:t>my_list.append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my_list</a:t>
            </a:r>
            <a:endParaRPr lang="th-T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function </a:t>
            </a:r>
            <a:r>
              <a:rPr lang="th-TH" dirty="0" smtClean="0"/>
              <a:t>ที่ </a:t>
            </a:r>
            <a:r>
              <a:rPr lang="en-US" dirty="0" smtClean="0"/>
              <a:t>return list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+mj-lt"/>
              </a:rPr>
              <a:t>เขียน </a:t>
            </a:r>
            <a:r>
              <a:rPr lang="en-US" dirty="0" smtClean="0">
                <a:latin typeface="+mj-lt"/>
              </a:rPr>
              <a:t>function </a:t>
            </a:r>
            <a:r>
              <a:rPr lang="en-US" dirty="0" err="1" smtClean="0">
                <a:latin typeface="+mj-lt"/>
              </a:rPr>
              <a:t>prime_list</a:t>
            </a:r>
            <a:r>
              <a:rPr lang="en-US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ซึ่งรับ </a:t>
            </a:r>
            <a:r>
              <a:rPr lang="en-US" dirty="0" smtClean="0">
                <a:latin typeface="+mj-lt"/>
              </a:rPr>
              <a:t> n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)</a:t>
            </a:r>
            <a:r>
              <a:rPr lang="th-TH" dirty="0" smtClean="0">
                <a:latin typeface="+mj-lt"/>
              </a:rPr>
              <a:t>แล้ว </a:t>
            </a:r>
            <a:r>
              <a:rPr lang="en-US" dirty="0" smtClean="0">
                <a:latin typeface="+mj-lt"/>
              </a:rPr>
              <a:t>return list </a:t>
            </a:r>
            <a:r>
              <a:rPr lang="th-TH" dirty="0" smtClean="0">
                <a:latin typeface="+mj-lt"/>
              </a:rPr>
              <a:t>ของ </a:t>
            </a:r>
          </a:p>
          <a:p>
            <a:r>
              <a:rPr lang="en-US" dirty="0" smtClean="0">
                <a:latin typeface="+mj-lt"/>
              </a:rPr>
              <a:t>prime numbers </a:t>
            </a:r>
            <a:r>
              <a:rPr lang="th-TH" dirty="0" smtClean="0">
                <a:latin typeface="+mj-lt"/>
              </a:rPr>
              <a:t>ตั้งแต่ </a:t>
            </a:r>
            <a:r>
              <a:rPr lang="en-US" dirty="0" smtClean="0">
                <a:latin typeface="+mj-lt"/>
              </a:rPr>
              <a:t>1 </a:t>
            </a:r>
            <a:r>
              <a:rPr lang="th-TH" dirty="0" smtClean="0">
                <a:latin typeface="+mj-lt"/>
              </a:rPr>
              <a:t>ถึง </a:t>
            </a:r>
            <a:r>
              <a:rPr lang="en-US" dirty="0" smtClean="0">
                <a:latin typeface="+mj-lt"/>
              </a:rPr>
              <a:t>n</a:t>
            </a:r>
            <a:endParaRPr lang="th-TH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+mj-lt"/>
              </a:rPr>
              <a:t>แนวคิดใช้ วิธี </a:t>
            </a:r>
            <a:r>
              <a:rPr lang="en-US" sz="3200" dirty="0" smtClean="0">
                <a:latin typeface="+mj-lt"/>
              </a:rPr>
              <a:t>Sieve of Eratosthenes </a:t>
            </a:r>
            <a:r>
              <a:rPr lang="th-TH" sz="3200" dirty="0" smtClean="0">
                <a:latin typeface="+mj-lt"/>
              </a:rPr>
              <a:t>ซึ่งตั้งชื่อเป็นเกียรติ</a:t>
            </a:r>
          </a:p>
          <a:p>
            <a:r>
              <a:rPr lang="th-TH" sz="3200" dirty="0" smtClean="0">
                <a:latin typeface="+mj-lt"/>
              </a:rPr>
              <a:t>แก่ </a:t>
            </a:r>
            <a:r>
              <a:rPr lang="en-US" sz="3200" dirty="0" smtClean="0">
                <a:latin typeface="+mj-lt"/>
              </a:rPr>
              <a:t>Eratosthenes of Cyrene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ตัวอย่างโปรแกรม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217200" y="1412776"/>
            <a:ext cx="8926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= 23</a:t>
            </a:r>
          </a:p>
          <a:p>
            <a:r>
              <a:rPr lang="en-US" sz="2400" dirty="0"/>
              <a:t>b = -</a:t>
            </a:r>
            <a:r>
              <a:rPr lang="en-US" sz="2400" dirty="0" smtClean="0"/>
              <a:t>23</a:t>
            </a:r>
            <a:endParaRPr lang="en-US" sz="2400" dirty="0"/>
          </a:p>
          <a:p>
            <a:r>
              <a:rPr lang="en-US" sz="2400" dirty="0"/>
              <a:t>if a &lt; 0:</a:t>
            </a:r>
          </a:p>
          <a:p>
            <a:r>
              <a:rPr lang="en-US" sz="2400" dirty="0"/>
              <a:t>    a = -a</a:t>
            </a:r>
          </a:p>
          <a:p>
            <a:r>
              <a:rPr lang="en-US" sz="2400" dirty="0"/>
              <a:t>if b &lt; 0:</a:t>
            </a:r>
          </a:p>
          <a:p>
            <a:r>
              <a:rPr lang="en-US" sz="2400" dirty="0"/>
              <a:t>    b = -b</a:t>
            </a:r>
          </a:p>
          <a:p>
            <a:r>
              <a:rPr lang="en-US" sz="2400" dirty="0"/>
              <a:t>if a == b:</a:t>
            </a:r>
          </a:p>
          <a:p>
            <a:r>
              <a:rPr lang="en-US" sz="2400" dirty="0"/>
              <a:t>    print("The absolute values of", a, "and", b, "are equal.")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   print("The absolute values of", a, "and", b, "are different.")</a:t>
            </a:r>
            <a:endParaRPr lang="th-TH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7504" y="2204864"/>
            <a:ext cx="3868352" cy="1447416"/>
            <a:chOff x="107504" y="2204864"/>
            <a:chExt cx="3868352" cy="1447416"/>
          </a:xfrm>
        </p:grpSpPr>
        <p:sp>
          <p:nvSpPr>
            <p:cNvPr id="9" name="TextBox 8"/>
            <p:cNvSpPr txBox="1"/>
            <p:nvPr/>
          </p:nvSpPr>
          <p:spPr>
            <a:xfrm>
              <a:off x="3493032" y="2308520"/>
              <a:ext cx="482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dirty="0" smtClean="0">
                  <a:latin typeface="+mj-lt"/>
                </a:rPr>
                <a:t>ซ้ำ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7504" y="2204864"/>
              <a:ext cx="3384376" cy="1447416"/>
              <a:chOff x="107504" y="2204864"/>
              <a:chExt cx="3384376" cy="1447416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107504" y="2204864"/>
                <a:ext cx="1296144" cy="72008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th-TH" sz="2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130408" y="2932200"/>
                <a:ext cx="1296144" cy="72008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th-TH" sz="2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 bwMode="auto">
              <a:xfrm flipH="1" flipV="1">
                <a:off x="1403648" y="2564904"/>
                <a:ext cx="2088232" cy="720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1426552" y="2636912"/>
                <a:ext cx="2065328" cy="6553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="" xmlns:p14="http://schemas.microsoft.com/office/powerpoint/2010/main" val="281199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of Eratosthenes</a:t>
            </a:r>
            <a:endParaRPr lang="th-TH" dirty="0"/>
          </a:p>
        </p:txBody>
      </p:sp>
      <p:pic>
        <p:nvPicPr>
          <p:cNvPr id="48130" name="Picture 2" descr="An etching of a man's head and neck in profile, looking to the right. The man has a beard and is balding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836712"/>
            <a:ext cx="2095500" cy="20764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588224" y="2924944"/>
            <a:ext cx="2250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Eratosthenes of Cyrene </a:t>
            </a:r>
            <a:endParaRPr lang="th-TH" sz="1600" dirty="0"/>
          </a:p>
        </p:txBody>
      </p:sp>
      <p:sp>
        <p:nvSpPr>
          <p:cNvPr id="6" name="Rectangle 5"/>
          <p:cNvSpPr/>
          <p:nvPr/>
        </p:nvSpPr>
        <p:spPr>
          <a:xfrm>
            <a:off x="252696" y="909007"/>
            <a:ext cx="638468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 smtClean="0"/>
              <a:t>มีขั้นตอนดังนี้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/>
              <a:t>สร้าง </a:t>
            </a:r>
            <a:r>
              <a:rPr lang="en-US" sz="3200" dirty="0" smtClean="0"/>
              <a:t>list </a:t>
            </a:r>
            <a:r>
              <a:rPr lang="th-TH" sz="3200" dirty="0" smtClean="0"/>
              <a:t>ของเลขจำนวนเต็มจาก </a:t>
            </a:r>
            <a:r>
              <a:rPr lang="en-US" sz="3200" dirty="0" smtClean="0"/>
              <a:t>2 </a:t>
            </a:r>
            <a:r>
              <a:rPr lang="th-TH" sz="3200" dirty="0" smtClean="0"/>
              <a:t>ถึง </a:t>
            </a:r>
            <a:r>
              <a:rPr lang="en-US" sz="3200" dirty="0" smtClean="0"/>
              <a:t>n (2 3 4 … n)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/>
              <a:t>เริ่มต้นให้ </a:t>
            </a:r>
            <a:r>
              <a:rPr lang="en-US" sz="3200" dirty="0" smtClean="0"/>
              <a:t>p </a:t>
            </a:r>
            <a:r>
              <a:rPr lang="th-TH" sz="3200" dirty="0" smtClean="0"/>
              <a:t>เป็น </a:t>
            </a:r>
            <a:r>
              <a:rPr lang="en-US" sz="3200" dirty="0" smtClean="0"/>
              <a:t>2 (</a:t>
            </a:r>
            <a:r>
              <a:rPr lang="th-TH" sz="3200" dirty="0" smtClean="0"/>
              <a:t>เลข </a:t>
            </a:r>
            <a:r>
              <a:rPr lang="en-US" sz="3200" dirty="0" smtClean="0"/>
              <a:t>prime </a:t>
            </a:r>
            <a:r>
              <a:rPr lang="th-TH" sz="3200" dirty="0" smtClean="0"/>
              <a:t>ตัวแรก</a:t>
            </a:r>
            <a:r>
              <a:rPr lang="en-US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/>
              <a:t>เริ่มจาก </a:t>
            </a:r>
            <a:r>
              <a:rPr lang="en-US" sz="3200" dirty="0" smtClean="0"/>
              <a:t>p </a:t>
            </a:r>
            <a:r>
              <a:rPr lang="th-TH" sz="3200" dirty="0" smtClean="0"/>
              <a:t>ให้เอาเลขที่เป็นจำนวนเท่าของ </a:t>
            </a:r>
            <a:r>
              <a:rPr lang="en-US" sz="3200" dirty="0" smtClean="0"/>
              <a:t>p </a:t>
            </a:r>
            <a:r>
              <a:rPr lang="th-TH" sz="3200" dirty="0" smtClean="0"/>
              <a:t>ออก </a:t>
            </a:r>
            <a:r>
              <a:rPr lang="en-US" sz="3200" dirty="0" smtClean="0"/>
              <a:t>(2p,3p,4p,…) </a:t>
            </a:r>
            <a:r>
              <a:rPr lang="th-TH" sz="3200" dirty="0" smtClean="0"/>
              <a:t>จนถึง </a:t>
            </a:r>
            <a:r>
              <a:rPr lang="en-US" sz="3200" dirty="0" smtClean="0"/>
              <a:t>n (</a:t>
            </a:r>
            <a:r>
              <a:rPr lang="th-TH" sz="3200" dirty="0" smtClean="0"/>
              <a:t>เก็บ </a:t>
            </a:r>
            <a:r>
              <a:rPr lang="en-US" sz="3200" dirty="0" smtClean="0"/>
              <a:t>p </a:t>
            </a:r>
            <a:r>
              <a:rPr lang="th-TH" sz="3200" dirty="0" smtClean="0"/>
              <a:t>ไว้</a:t>
            </a:r>
            <a:r>
              <a:rPr lang="en-US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/>
              <a:t>หาเลขตัวต่อไปที่มากกว่า </a:t>
            </a:r>
            <a:r>
              <a:rPr lang="en-US" sz="3200" dirty="0" smtClean="0"/>
              <a:t>p </a:t>
            </a:r>
            <a:r>
              <a:rPr lang="th-TH" sz="3200" dirty="0" smtClean="0"/>
              <a:t>ที่ยังไม่ถูกเอาออก </a:t>
            </a:r>
            <a:r>
              <a:rPr lang="th-TH" sz="3200" dirty="0"/>
              <a:t>ถ้าไม่</a:t>
            </a:r>
            <a:r>
              <a:rPr lang="th-TH" sz="3200" dirty="0" smtClean="0"/>
              <a:t>มี แสดงว่าเสร็จแล้ว ถ้ามี ให้ </a:t>
            </a:r>
            <a:r>
              <a:rPr lang="en-US" sz="3200" dirty="0" smtClean="0"/>
              <a:t>p </a:t>
            </a:r>
            <a:r>
              <a:rPr lang="th-TH" sz="3200" dirty="0" smtClean="0"/>
              <a:t>เท่าเลขนั้น</a:t>
            </a:r>
            <a:r>
              <a:rPr lang="en-US" sz="3200" dirty="0" smtClean="0"/>
              <a:t>(</a:t>
            </a:r>
            <a:r>
              <a:rPr lang="th-TH" sz="3200" dirty="0" smtClean="0"/>
              <a:t>เลข </a:t>
            </a:r>
            <a:r>
              <a:rPr lang="en-US" sz="3200" dirty="0" smtClean="0"/>
              <a:t>prime </a:t>
            </a:r>
            <a:r>
              <a:rPr lang="th-TH" sz="3200" dirty="0" smtClean="0"/>
              <a:t>ตัวถัดไป</a:t>
            </a:r>
            <a:r>
              <a:rPr lang="en-US" sz="3200" dirty="0" smtClean="0"/>
              <a:t>) </a:t>
            </a:r>
            <a:r>
              <a:rPr lang="th-TH" sz="3200" dirty="0" smtClean="0"/>
              <a:t>แล้วไปวนทำข้อ </a:t>
            </a:r>
            <a:r>
              <a:rPr lang="en-US" sz="3200" dirty="0" smtClean="0"/>
              <a:t>3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ข้อคิดเมื่อแปลงเป็น </a:t>
            </a:r>
            <a:r>
              <a:rPr lang="en-US" dirty="0" smtClean="0"/>
              <a:t>Python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124744"/>
            <a:ext cx="87543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latin typeface="+mj-lt"/>
              </a:rPr>
              <a:t>สร้าง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จาก </a:t>
            </a:r>
            <a:r>
              <a:rPr lang="en-US" sz="3200" dirty="0" smtClean="0">
                <a:latin typeface="+mj-lt"/>
              </a:rPr>
              <a:t>0 </a:t>
            </a:r>
            <a:r>
              <a:rPr lang="th-TH" sz="3200" dirty="0" smtClean="0">
                <a:latin typeface="+mj-lt"/>
              </a:rPr>
              <a:t>ถึง </a:t>
            </a:r>
            <a:r>
              <a:rPr lang="en-US" sz="3200" dirty="0" smtClean="0">
                <a:latin typeface="+mj-lt"/>
              </a:rPr>
              <a:t>n </a:t>
            </a:r>
            <a:r>
              <a:rPr lang="th-TH" sz="3200" dirty="0" smtClean="0">
                <a:latin typeface="+mj-lt"/>
              </a:rPr>
              <a:t>จะสะดวกกว่า เพราะ </a:t>
            </a:r>
            <a:r>
              <a:rPr lang="en-US" sz="3200" dirty="0" smtClean="0">
                <a:latin typeface="+mj-lt"/>
              </a:rPr>
              <a:t>index </a:t>
            </a:r>
            <a:r>
              <a:rPr lang="th-TH" sz="3200" dirty="0" smtClean="0">
                <a:latin typeface="+mj-lt"/>
              </a:rPr>
              <a:t>ของ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เริ่ม</a:t>
            </a:r>
            <a:br>
              <a:rPr lang="th-TH" sz="3200" dirty="0" smtClean="0">
                <a:latin typeface="+mj-lt"/>
              </a:rPr>
            </a:br>
            <a:r>
              <a:rPr lang="th-TH" sz="3200" dirty="0" smtClean="0">
                <a:latin typeface="+mj-lt"/>
              </a:rPr>
              <a:t>จาก </a:t>
            </a:r>
            <a:r>
              <a:rPr lang="en-US" sz="3200" dirty="0" smtClean="0">
                <a:latin typeface="+mj-lt"/>
              </a:rPr>
              <a:t>0 </a:t>
            </a:r>
            <a:r>
              <a:rPr lang="th-TH" sz="3200" dirty="0" smtClean="0">
                <a:latin typeface="+mj-lt"/>
              </a:rPr>
              <a:t>และจะทำให้ </a:t>
            </a:r>
            <a:r>
              <a:rPr lang="en-US" sz="3200" dirty="0" smtClean="0">
                <a:latin typeface="+mj-lt"/>
              </a:rPr>
              <a:t>index </a:t>
            </a:r>
            <a:r>
              <a:rPr lang="th-TH" sz="3200" dirty="0" smtClean="0">
                <a:latin typeface="+mj-lt"/>
              </a:rPr>
              <a:t>กับตัวเลขตรงกัน แล้วเอา </a:t>
            </a:r>
            <a:r>
              <a:rPr lang="en-US" sz="3200" dirty="0" smtClean="0">
                <a:latin typeface="+mj-lt"/>
              </a:rPr>
              <a:t>0,1 </a:t>
            </a:r>
            <a:r>
              <a:rPr lang="th-TH" sz="3200" dirty="0" smtClean="0">
                <a:latin typeface="+mj-lt"/>
              </a:rPr>
              <a:t>ออก</a:t>
            </a:r>
            <a:endParaRPr lang="en-US" sz="32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latin typeface="+mj-lt"/>
              </a:rPr>
              <a:t>การ </a:t>
            </a:r>
            <a:r>
              <a:rPr lang="en-US" sz="3200" dirty="0" smtClean="0">
                <a:latin typeface="+mj-lt"/>
              </a:rPr>
              <a:t>"</a:t>
            </a:r>
            <a:r>
              <a:rPr lang="th-TH" sz="3200" dirty="0" smtClean="0">
                <a:latin typeface="+mj-lt"/>
              </a:rPr>
              <a:t>เอาออก</a:t>
            </a:r>
            <a:r>
              <a:rPr lang="en-US" sz="3200" dirty="0" smtClean="0">
                <a:latin typeface="+mj-lt"/>
              </a:rPr>
              <a:t>" </a:t>
            </a:r>
            <a:r>
              <a:rPr lang="th-TH" sz="3200" dirty="0" smtClean="0">
                <a:latin typeface="+mj-lt"/>
              </a:rPr>
              <a:t>ถ้า </a:t>
            </a:r>
            <a:r>
              <a:rPr lang="en-US" sz="3200" dirty="0" smtClean="0">
                <a:latin typeface="+mj-lt"/>
              </a:rPr>
              <a:t>delete </a:t>
            </a:r>
            <a:r>
              <a:rPr lang="th-TH" sz="3200" dirty="0" smtClean="0">
                <a:latin typeface="+mj-lt"/>
              </a:rPr>
              <a:t>จาก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ตำแหน่งต่างๆ จะเคลื่อน ใช้เปลี่ยน</a:t>
            </a:r>
            <a:br>
              <a:rPr lang="th-TH" sz="3200" dirty="0" smtClean="0">
                <a:latin typeface="+mj-lt"/>
              </a:rPr>
            </a:br>
            <a:r>
              <a:rPr lang="th-TH" sz="3200" dirty="0" smtClean="0">
                <a:latin typeface="+mj-lt"/>
              </a:rPr>
              <a:t>ให้เป็น </a:t>
            </a:r>
            <a:r>
              <a:rPr lang="en-US" sz="3200" dirty="0" smtClean="0">
                <a:latin typeface="+mj-lt"/>
              </a:rPr>
              <a:t>0 </a:t>
            </a:r>
            <a:r>
              <a:rPr lang="th-TH" sz="3200" dirty="0" smtClean="0">
                <a:latin typeface="+mj-lt"/>
              </a:rPr>
              <a:t>แทน 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latin typeface="+mj-lt"/>
              </a:rPr>
              <a:t>การทำงานจะมี </a:t>
            </a:r>
            <a:r>
              <a:rPr lang="en-US" sz="3200" dirty="0" smtClean="0">
                <a:latin typeface="+mj-lt"/>
              </a:rPr>
              <a:t>loop </a:t>
            </a:r>
            <a:r>
              <a:rPr lang="th-TH" sz="3200" dirty="0" smtClean="0">
                <a:latin typeface="+mj-lt"/>
              </a:rPr>
              <a:t>ซ้อนกัน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latin typeface="+mj-lt"/>
              </a:rPr>
              <a:t>เมื่อเสร็จต้องเอา </a:t>
            </a:r>
            <a:r>
              <a:rPr lang="en-US" sz="3200" dirty="0" smtClean="0">
                <a:latin typeface="+mj-lt"/>
              </a:rPr>
              <a:t>0 </a:t>
            </a:r>
            <a:r>
              <a:rPr lang="th-TH" sz="3200" dirty="0" smtClean="0">
                <a:latin typeface="+mj-lt"/>
              </a:rPr>
              <a:t>ออกจาก </a:t>
            </a:r>
            <a:r>
              <a:rPr lang="en-US" sz="3200" dirty="0" smtClean="0">
                <a:latin typeface="+mj-lt"/>
              </a:rPr>
              <a:t>list</a:t>
            </a:r>
            <a:endParaRPr lang="th-TH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88672" y="980728"/>
            <a:ext cx="726852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ประกาศ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function</a:t>
            </a:r>
          </a:p>
          <a:p>
            <a:r>
              <a:rPr lang="en-US" sz="3200" dirty="0" err="1" smtClean="0">
                <a:latin typeface="+mj-lt"/>
              </a:rPr>
              <a:t>def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prime_list</a:t>
            </a:r>
            <a:r>
              <a:rPr lang="en-US" sz="3200" dirty="0" smtClean="0">
                <a:latin typeface="+mj-lt"/>
              </a:rPr>
              <a:t>_______________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th-TH" sz="3200" b="1" dirty="0" smtClean="0">
                <a:solidFill>
                  <a:srgbClr val="FF0000"/>
                </a:solidFill>
                <a:latin typeface="+mj-lt"/>
              </a:rPr>
              <a:t>สร้าง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list 0…n </a:t>
            </a:r>
            <a:r>
              <a:rPr lang="th-TH" sz="3200" b="1" dirty="0" smtClean="0">
                <a:solidFill>
                  <a:srgbClr val="FF0000"/>
                </a:solidFill>
                <a:latin typeface="+mj-lt"/>
              </a:rPr>
              <a:t>ใช้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list comprehension</a:t>
            </a:r>
          </a:p>
          <a:p>
            <a:r>
              <a:rPr lang="th-TH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p_list</a:t>
            </a:r>
            <a:r>
              <a:rPr lang="en-US" sz="3200" dirty="0" smtClean="0">
                <a:latin typeface="+mj-lt"/>
              </a:rPr>
              <a:t>=[________________________</a:t>
            </a:r>
          </a:p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เอา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0, 1 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ออก</a:t>
            </a:r>
          </a:p>
          <a:p>
            <a:r>
              <a:rPr lang="th-TH" sz="3200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p_list</a:t>
            </a:r>
            <a:r>
              <a:rPr lang="en-US" sz="3200" dirty="0" smtClean="0">
                <a:latin typeface="+mj-lt"/>
              </a:rPr>
              <a:t>[1]=0</a:t>
            </a:r>
          </a:p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เริ่มดู</a:t>
            </a:r>
            <a:r>
              <a:rPr lang="th-TH" sz="3200" b="1" dirty="0" smtClean="0">
                <a:solidFill>
                  <a:srgbClr val="FF0000"/>
                </a:solidFill>
                <a:latin typeface="+mj-lt"/>
              </a:rPr>
              <a:t>ตัวเลขที่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ละตัว</a:t>
            </a:r>
          </a:p>
          <a:p>
            <a:r>
              <a:rPr lang="th-TH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for p in </a:t>
            </a:r>
            <a:r>
              <a:rPr lang="en-US" sz="3200" dirty="0" err="1" smtClean="0">
                <a:latin typeface="+mj-lt"/>
              </a:rPr>
              <a:t>p_list</a:t>
            </a:r>
            <a:r>
              <a:rPr lang="en-US" sz="3200" dirty="0" smtClean="0">
                <a:latin typeface="+mj-lt"/>
              </a:rPr>
              <a:t>:</a:t>
            </a:r>
          </a:p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ใช้เฉพาะเลขที่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"</a:t>
            </a:r>
            <a:r>
              <a:rPr lang="th-TH" sz="3200" b="1" dirty="0" smtClean="0">
                <a:solidFill>
                  <a:srgbClr val="FF0000"/>
                </a:solidFill>
                <a:latin typeface="+mj-lt"/>
              </a:rPr>
              <a:t>ไม่ถูกเอา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ออก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"</a:t>
            </a:r>
          </a:p>
          <a:p>
            <a:r>
              <a:rPr lang="en-US" sz="3200" dirty="0">
                <a:latin typeface="+mj-lt"/>
              </a:rPr>
              <a:t>		</a:t>
            </a:r>
            <a:r>
              <a:rPr lang="en-US" sz="3200" dirty="0" smtClean="0">
                <a:latin typeface="+mj-lt"/>
              </a:rPr>
              <a:t>if p&gt;0:</a:t>
            </a:r>
          </a:p>
          <a:p>
            <a:endParaRPr lang="th-TH" sz="3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97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โปรแกรม(ต่อ)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88672" y="993312"/>
            <a:ext cx="849963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เอาจำนวนเท่าของ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p 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ออก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  <a:p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		for t in _______________</a:t>
            </a:r>
          </a:p>
          <a:p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			</a:t>
            </a:r>
            <a:r>
              <a:rPr lang="en-US" sz="3200" dirty="0" err="1" smtClean="0">
                <a:latin typeface="+mj-lt"/>
              </a:rPr>
              <a:t>p_list</a:t>
            </a:r>
            <a:r>
              <a:rPr lang="en-US" sz="3200" dirty="0" smtClean="0">
                <a:latin typeface="+mj-lt"/>
              </a:rPr>
              <a:t>[t]=0</a:t>
            </a:r>
          </a:p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เอา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0 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ออกจาก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list 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ใช้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list comprehension</a:t>
            </a:r>
          </a:p>
          <a:p>
            <a:r>
              <a:rPr lang="en-US" sz="3200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p_list</a:t>
            </a:r>
            <a:r>
              <a:rPr lang="en-US" sz="3200" dirty="0" smtClean="0">
                <a:latin typeface="+mj-lt"/>
              </a:rPr>
              <a:t>=[______________________________</a:t>
            </a:r>
          </a:p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คืน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list 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ของ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prime 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จาก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th-TH" sz="3200" b="1" dirty="0">
                <a:solidFill>
                  <a:srgbClr val="FF0000"/>
                </a:solidFill>
                <a:latin typeface="+mj-lt"/>
              </a:rPr>
              <a:t>ถึง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n</a:t>
            </a:r>
          </a:p>
          <a:p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____________________________________</a:t>
            </a:r>
          </a:p>
          <a:p>
            <a:endParaRPr lang="th-TH" sz="32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5157192"/>
            <a:ext cx="4046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+mj-lt"/>
              </a:rPr>
              <a:t>อย่าลืมทดสอบ </a:t>
            </a:r>
            <a:r>
              <a:rPr lang="en-US" sz="4000" dirty="0" smtClean="0">
                <a:latin typeface="+mj-lt"/>
              </a:rPr>
              <a:t>function</a:t>
            </a:r>
            <a:endParaRPr lang="th-TH" sz="40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ผลของการแก้ไขค่า </a:t>
            </a:r>
            <a:r>
              <a:rPr lang="en-US" b="1" dirty="0" smtClean="0"/>
              <a:t>parameter </a:t>
            </a:r>
            <a:r>
              <a:rPr lang="th-TH" b="1" dirty="0" smtClean="0"/>
              <a:t>ใน </a:t>
            </a:r>
            <a:r>
              <a:rPr lang="en-US" b="1" dirty="0" smtClean="0"/>
              <a:t>function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70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ถ้า </a:t>
            </a:r>
            <a:r>
              <a:rPr lang="en-US" sz="3200" dirty="0" smtClean="0">
                <a:latin typeface="+mj-lt"/>
              </a:rPr>
              <a:t>parameter </a:t>
            </a:r>
            <a:r>
              <a:rPr lang="th-TH" sz="3200" dirty="0" smtClean="0">
                <a:latin typeface="+mj-lt"/>
              </a:rPr>
              <a:t>ของ </a:t>
            </a:r>
            <a:r>
              <a:rPr lang="en-US" sz="3200" dirty="0" smtClean="0">
                <a:latin typeface="+mj-lt"/>
              </a:rPr>
              <a:t>function </a:t>
            </a:r>
            <a:r>
              <a:rPr lang="th-TH" sz="3200" dirty="0" smtClean="0">
                <a:latin typeface="+mj-lt"/>
              </a:rPr>
              <a:t>เก็บค่า </a:t>
            </a:r>
            <a:r>
              <a:rPr lang="en-US" sz="3200" dirty="0" err="1" smtClean="0">
                <a:latin typeface="+mj-lt"/>
              </a:rPr>
              <a:t>int</a:t>
            </a:r>
            <a:r>
              <a:rPr lang="en-US" sz="3200" dirty="0" smtClean="0">
                <a:latin typeface="+mj-lt"/>
              </a:rPr>
              <a:t>, float </a:t>
            </a:r>
            <a:r>
              <a:rPr lang="th-TH" sz="3200" dirty="0" smtClean="0">
                <a:latin typeface="+mj-lt"/>
              </a:rPr>
              <a:t>หรือ </a:t>
            </a:r>
            <a:r>
              <a:rPr lang="en-US" sz="3200" dirty="0" err="1" smtClean="0">
                <a:latin typeface="+mj-lt"/>
              </a:rPr>
              <a:t>boolean</a:t>
            </a:r>
            <a:r>
              <a:rPr lang="en-US" sz="3200" dirty="0" smtClean="0">
                <a:latin typeface="+mj-lt"/>
              </a:rPr>
              <a:t> </a:t>
            </a:r>
            <a:endParaRPr lang="th-TH" sz="3200" dirty="0" smtClean="0">
              <a:latin typeface="+mj-lt"/>
            </a:endParaRPr>
          </a:p>
          <a:p>
            <a:r>
              <a:rPr lang="th-TH" sz="3200" dirty="0" smtClean="0">
                <a:latin typeface="+mj-lt"/>
              </a:rPr>
              <a:t>การเปลี่ยนแปลงค่าของ </a:t>
            </a:r>
            <a:r>
              <a:rPr lang="en-US" sz="3200" dirty="0" smtClean="0">
                <a:latin typeface="+mj-lt"/>
              </a:rPr>
              <a:t>parameter </a:t>
            </a:r>
            <a:r>
              <a:rPr lang="th-TH" sz="3200" dirty="0" smtClean="0">
                <a:latin typeface="+mj-lt"/>
              </a:rPr>
              <a:t>ภายใน </a:t>
            </a:r>
            <a:r>
              <a:rPr lang="en-US" sz="3200" dirty="0" smtClean="0">
                <a:latin typeface="+mj-lt"/>
              </a:rPr>
              <a:t>function </a:t>
            </a:r>
            <a:r>
              <a:rPr lang="th-TH" sz="3200" dirty="0" smtClean="0">
                <a:latin typeface="+mj-lt"/>
              </a:rPr>
              <a:t>จะไม่ผลต่อค่าที่</a:t>
            </a:r>
          </a:p>
          <a:p>
            <a:r>
              <a:rPr lang="th-TH" sz="3200" dirty="0" smtClean="0">
                <a:latin typeface="+mj-lt"/>
              </a:rPr>
              <a:t>ส่งเข้ามาใน </a:t>
            </a:r>
            <a:r>
              <a:rPr lang="en-US" sz="3200" dirty="0" smtClean="0">
                <a:latin typeface="+mj-lt"/>
              </a:rPr>
              <a:t>function</a:t>
            </a:r>
            <a:endParaRPr lang="th-TH" sz="32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4"/>
            <a:ext cx="72621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def  </a:t>
            </a:r>
            <a:r>
              <a:rPr lang="en-US" sz="3200" dirty="0" err="1" smtClean="0">
                <a:latin typeface="+mj-lt"/>
              </a:rPr>
              <a:t>change_value</a:t>
            </a:r>
            <a:r>
              <a:rPr lang="en-US" sz="3200" dirty="0" smtClean="0">
                <a:latin typeface="+mj-lt"/>
              </a:rPr>
              <a:t>(value):</a:t>
            </a:r>
          </a:p>
          <a:p>
            <a:r>
              <a:rPr lang="en-US" sz="3200" dirty="0" smtClean="0">
                <a:latin typeface="+mj-lt"/>
              </a:rPr>
              <a:t>	value*=10</a:t>
            </a:r>
          </a:p>
          <a:p>
            <a:r>
              <a:rPr lang="en-US" sz="3200" dirty="0" smtClean="0">
                <a:latin typeface="+mj-lt"/>
              </a:rPr>
              <a:t>	print("inside function: value=",value)</a:t>
            </a:r>
          </a:p>
          <a:p>
            <a:r>
              <a:rPr lang="en-US" sz="3200" dirty="0" smtClean="0">
                <a:latin typeface="+mj-lt"/>
              </a:rPr>
              <a:t>value=10</a:t>
            </a:r>
          </a:p>
          <a:p>
            <a:r>
              <a:rPr lang="en-US" sz="3200" dirty="0" err="1" smtClean="0">
                <a:latin typeface="+mj-lt"/>
              </a:rPr>
              <a:t>change_value</a:t>
            </a:r>
            <a:r>
              <a:rPr lang="en-US" sz="3200" dirty="0" smtClean="0">
                <a:latin typeface="+mj-lt"/>
              </a:rPr>
              <a:t>(value)</a:t>
            </a:r>
          </a:p>
          <a:p>
            <a:r>
              <a:rPr lang="en-US" sz="3200" dirty="0" smtClean="0">
                <a:latin typeface="+mj-lt"/>
              </a:rPr>
              <a:t>print("after function: value=",value)</a:t>
            </a:r>
            <a:endParaRPr lang="th-TH" sz="3200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7944" y="908720"/>
            <a:ext cx="4572000" cy="181588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 smtClean="0"/>
              <a:t>&gt;&gt;&gt; </a:t>
            </a:r>
          </a:p>
          <a:p>
            <a:r>
              <a:rPr lang="en-US" dirty="0" smtClean="0"/>
              <a:t>inside function: value= 100</a:t>
            </a:r>
          </a:p>
          <a:p>
            <a:r>
              <a:rPr lang="en-US" dirty="0" smtClean="0"/>
              <a:t>after function: value= 10</a:t>
            </a:r>
          </a:p>
          <a:p>
            <a:r>
              <a:rPr lang="en-US" dirty="0" smtClean="0"/>
              <a:t>&gt;&gt;&gt; </a:t>
            </a:r>
            <a:endParaRPr lang="th-TH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2924944"/>
            <a:ext cx="864096" cy="936104"/>
            <a:chOff x="5508104" y="2996952"/>
            <a:chExt cx="864096" cy="936104"/>
          </a:xfrm>
        </p:grpSpPr>
        <p:sp>
          <p:nvSpPr>
            <p:cNvPr id="7" name="Rectangle 6"/>
            <p:cNvSpPr/>
            <p:nvPr/>
          </p:nvSpPr>
          <p:spPr bwMode="auto">
            <a:xfrm>
              <a:off x="5508104" y="3501008"/>
              <a:ext cx="864096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08104" y="2996952"/>
              <a:ext cx="853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value</a:t>
              </a:r>
              <a:endParaRPr lang="th-TH" sz="2400" dirty="0" smtClean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64088" y="4293096"/>
            <a:ext cx="864096" cy="864096"/>
            <a:chOff x="5364088" y="4293096"/>
            <a:chExt cx="864096" cy="864096"/>
          </a:xfrm>
        </p:grpSpPr>
        <p:sp>
          <p:nvSpPr>
            <p:cNvPr id="6" name="Rectangle 5"/>
            <p:cNvSpPr/>
            <p:nvPr/>
          </p:nvSpPr>
          <p:spPr bwMode="auto">
            <a:xfrm>
              <a:off x="5364088" y="4725144"/>
              <a:ext cx="864096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4088" y="4293096"/>
              <a:ext cx="853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value</a:t>
              </a:r>
              <a:endParaRPr lang="th-TH" sz="2400" dirty="0" smtClean="0"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640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10</a:t>
            </a:r>
            <a:endParaRPr lang="th-TH" sz="24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342900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100</a:t>
            </a:r>
            <a:endParaRPr lang="th-TH" sz="2400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104" y="47675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10</a:t>
            </a:r>
            <a:endParaRPr lang="th-TH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0" grpId="1"/>
      <p:bldP spid="11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th-TH" dirty="0" smtClean="0"/>
              <a:t>เก็บ </a:t>
            </a:r>
            <a:r>
              <a:rPr lang="en-US" dirty="0" smtClean="0"/>
              <a:t>object (string, list, </a:t>
            </a:r>
            <a:r>
              <a:rPr lang="en-US" dirty="0" err="1" smtClean="0"/>
              <a:t>tuple</a:t>
            </a:r>
            <a:r>
              <a:rPr lang="en-US" dirty="0" smtClean="0"/>
              <a:t>,…)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268760"/>
            <a:ext cx="744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object </a:t>
            </a:r>
            <a:r>
              <a:rPr lang="th-TH" sz="3200" dirty="0" smtClean="0">
                <a:latin typeface="+mj-lt"/>
              </a:rPr>
              <a:t>ไม่ได้ถูกเก็บในตัวแปร </a:t>
            </a:r>
            <a:r>
              <a:rPr lang="en-US" sz="3200" dirty="0" smtClean="0">
                <a:latin typeface="+mj-lt"/>
              </a:rPr>
              <a:t>object </a:t>
            </a:r>
            <a:r>
              <a:rPr lang="th-TH" sz="3200" dirty="0" smtClean="0">
                <a:latin typeface="+mj-lt"/>
              </a:rPr>
              <a:t>จะถูกสร้างไว้ในหน่วย</a:t>
            </a:r>
          </a:p>
          <a:p>
            <a:r>
              <a:rPr lang="th-TH" sz="3200" dirty="0" smtClean="0">
                <a:latin typeface="+mj-lt"/>
              </a:rPr>
              <a:t>ความจำ  ตัวแปรจะเก็บ</a:t>
            </a:r>
            <a:r>
              <a:rPr lang="en-US" sz="3200" dirty="0" smtClean="0">
                <a:latin typeface="+mj-lt"/>
              </a:rPr>
              <a:t>"</a:t>
            </a:r>
            <a:r>
              <a:rPr lang="th-TH" sz="3200" dirty="0" smtClean="0">
                <a:latin typeface="+mj-lt"/>
              </a:rPr>
              <a:t>ตำแหน่ง</a:t>
            </a:r>
            <a:r>
              <a:rPr lang="en-US" sz="3200" dirty="0" smtClean="0">
                <a:latin typeface="+mj-lt"/>
              </a:rPr>
              <a:t>" </a:t>
            </a:r>
            <a:r>
              <a:rPr lang="th-TH" sz="3200" dirty="0" smtClean="0">
                <a:latin typeface="+mj-lt"/>
              </a:rPr>
              <a:t>ของ </a:t>
            </a:r>
            <a:r>
              <a:rPr lang="en-US" sz="3200" dirty="0" smtClean="0">
                <a:latin typeface="+mj-lt"/>
              </a:rPr>
              <a:t>object</a:t>
            </a:r>
            <a:endParaRPr lang="th-TH" sz="3200" dirty="0" smtClean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4008" y="2247255"/>
            <a:ext cx="576064" cy="821705"/>
            <a:chOff x="4644008" y="2247255"/>
            <a:chExt cx="576064" cy="821705"/>
          </a:xfrm>
        </p:grpSpPr>
        <p:sp>
          <p:nvSpPr>
            <p:cNvPr id="5" name="Rectangle 4"/>
            <p:cNvSpPr/>
            <p:nvPr/>
          </p:nvSpPr>
          <p:spPr bwMode="auto">
            <a:xfrm>
              <a:off x="4644008" y="2636912"/>
              <a:ext cx="576064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65969" y="2247255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</a:t>
              </a:r>
              <a:endParaRPr lang="th-TH" sz="2400" dirty="0" smtClean="0"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03648" y="2636912"/>
            <a:ext cx="16930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a=[1,2,3]</a:t>
            </a:r>
          </a:p>
          <a:p>
            <a:r>
              <a:rPr lang="en-US" sz="3200" dirty="0" smtClean="0">
                <a:latin typeface="+mj-lt"/>
              </a:rPr>
              <a:t>b=a</a:t>
            </a:r>
          </a:p>
          <a:p>
            <a:r>
              <a:rPr lang="en-US" sz="3200" dirty="0" smtClean="0">
                <a:latin typeface="+mj-lt"/>
              </a:rPr>
              <a:t>b[0]=100</a:t>
            </a:r>
          </a:p>
          <a:p>
            <a:r>
              <a:rPr lang="en-US" sz="3200" dirty="0" smtClean="0">
                <a:latin typeface="+mj-lt"/>
              </a:rPr>
              <a:t>print(a)</a:t>
            </a:r>
            <a:endParaRPr lang="th-TH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69160"/>
            <a:ext cx="6144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ผลลัพธ์</a:t>
            </a:r>
            <a:r>
              <a:rPr lang="en-US" sz="3200" dirty="0" smtClean="0">
                <a:latin typeface="+mj-lt"/>
              </a:rPr>
              <a:t>_________________________</a:t>
            </a:r>
            <a:endParaRPr lang="th-TH" sz="3200" dirty="0" smtClean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516216" y="2204864"/>
            <a:ext cx="1944216" cy="1224136"/>
            <a:chOff x="6516216" y="2204864"/>
            <a:chExt cx="1944216" cy="1224136"/>
          </a:xfrm>
        </p:grpSpPr>
        <p:sp>
          <p:nvSpPr>
            <p:cNvPr id="10" name="Cloud Callout 9"/>
            <p:cNvSpPr/>
            <p:nvPr/>
          </p:nvSpPr>
          <p:spPr bwMode="auto">
            <a:xfrm>
              <a:off x="6516216" y="2204864"/>
              <a:ext cx="1944216" cy="1224136"/>
            </a:xfrm>
            <a:prstGeom prst="cloud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2492896"/>
              <a:ext cx="13612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[1 ,2,3]</a:t>
              </a:r>
              <a:endParaRPr lang="th-TH" sz="3200" dirty="0" smtClean="0">
                <a:latin typeface="+mj-lt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 bwMode="auto">
          <a:xfrm flipV="1">
            <a:off x="5004048" y="2780928"/>
            <a:ext cx="1944216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4644008" y="3039343"/>
            <a:ext cx="576064" cy="821705"/>
            <a:chOff x="4644008" y="3039343"/>
            <a:chExt cx="576064" cy="821705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644008" y="3429000"/>
              <a:ext cx="576064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65969" y="3039343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b</a:t>
              </a:r>
              <a:endParaRPr lang="th-TH" sz="2400" dirty="0" smtClean="0">
                <a:latin typeface="+mj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4788024" y="2708920"/>
            <a:ext cx="288032" cy="86409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5004048" y="2852936"/>
            <a:ext cx="1944216" cy="792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7020272" y="2564904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1328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</a:rPr>
              <a:t>b[0]</a:t>
            </a:r>
            <a:endParaRPr lang="th-TH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8" grpId="1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th-TH" dirty="0" smtClean="0"/>
              <a:t>เก็บ </a:t>
            </a:r>
            <a:r>
              <a:rPr lang="en-US" dirty="0" smtClean="0"/>
              <a:t>object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24744"/>
            <a:ext cx="8380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ถ้า </a:t>
            </a:r>
            <a:r>
              <a:rPr lang="en-US" sz="3200" dirty="0" smtClean="0">
                <a:latin typeface="+mj-lt"/>
              </a:rPr>
              <a:t>parameter "</a:t>
            </a:r>
            <a:r>
              <a:rPr lang="th-TH" sz="3200" dirty="0" smtClean="0">
                <a:latin typeface="+mj-lt"/>
              </a:rPr>
              <a:t>อ้างถึง</a:t>
            </a:r>
            <a:r>
              <a:rPr lang="en-US" sz="3200" dirty="0" smtClean="0">
                <a:latin typeface="+mj-lt"/>
              </a:rPr>
              <a:t>" object  </a:t>
            </a:r>
            <a:r>
              <a:rPr lang="th-TH" sz="3200" dirty="0" smtClean="0">
                <a:latin typeface="+mj-lt"/>
              </a:rPr>
              <a:t>เมื่อ </a:t>
            </a:r>
            <a:r>
              <a:rPr lang="en-US" sz="3200" dirty="0" smtClean="0">
                <a:latin typeface="+mj-lt"/>
              </a:rPr>
              <a:t>object </a:t>
            </a:r>
            <a:r>
              <a:rPr lang="th-TH" sz="3200" dirty="0" smtClean="0">
                <a:latin typeface="+mj-lt"/>
              </a:rPr>
              <a:t>ถูกเปลี่ยน</a:t>
            </a:r>
          </a:p>
          <a:p>
            <a:r>
              <a:rPr lang="th-TH" sz="3200" dirty="0" smtClean="0">
                <a:latin typeface="+mj-lt"/>
              </a:rPr>
              <a:t>แปลงภายใน </a:t>
            </a:r>
            <a:r>
              <a:rPr lang="en-US" sz="3200" dirty="0" smtClean="0">
                <a:latin typeface="+mj-lt"/>
              </a:rPr>
              <a:t>function "</a:t>
            </a:r>
            <a:r>
              <a:rPr lang="th-TH" sz="3200" dirty="0" smtClean="0">
                <a:latin typeface="+mj-lt"/>
              </a:rPr>
              <a:t>ค่า</a:t>
            </a:r>
            <a:r>
              <a:rPr lang="en-US" sz="3200" dirty="0" smtClean="0">
                <a:latin typeface="+mj-lt"/>
              </a:rPr>
              <a:t>" </a:t>
            </a:r>
            <a:r>
              <a:rPr lang="th-TH" sz="3200" dirty="0" smtClean="0">
                <a:latin typeface="+mj-lt"/>
              </a:rPr>
              <a:t>ของ </a:t>
            </a:r>
            <a:r>
              <a:rPr lang="en-US" sz="3200" dirty="0" smtClean="0">
                <a:latin typeface="+mj-lt"/>
              </a:rPr>
              <a:t>object </a:t>
            </a:r>
            <a:r>
              <a:rPr lang="th-TH" sz="3200" dirty="0" smtClean="0">
                <a:latin typeface="+mj-lt"/>
              </a:rPr>
              <a:t>จะเปลี่ยนแปลงตามไปด้วย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204865"/>
            <a:ext cx="59046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+mj-lt"/>
              </a:rPr>
              <a:t>ตัวอย่าง</a:t>
            </a:r>
            <a:endParaRPr lang="en-US" sz="3200" dirty="0" smtClean="0">
              <a:latin typeface="+mj-lt"/>
            </a:endParaRPr>
          </a:p>
          <a:p>
            <a:r>
              <a:rPr lang="en-US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double_list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for k in range(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[k]*=2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a=[1,2,3,4]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double_list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(a)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print("after function a= ",a</a:t>
            </a:r>
            <a:r>
              <a:rPr lang="en-US" dirty="0" smtClean="0">
                <a:latin typeface="+mj-lt"/>
              </a:rPr>
              <a:t>)</a:t>
            </a:r>
            <a:endParaRPr lang="th-TH" sz="32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356992"/>
            <a:ext cx="345638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&gt;&gt;&gt; </a:t>
            </a:r>
          </a:p>
          <a:p>
            <a:r>
              <a:rPr lang="en-US" sz="2000" dirty="0" smtClean="0">
                <a:latin typeface="+mj-lt"/>
              </a:rPr>
              <a:t>after function a=  [2, 4, 6, 8]</a:t>
            </a:r>
          </a:p>
          <a:p>
            <a:r>
              <a:rPr lang="en-US" sz="2000" dirty="0" smtClean="0">
                <a:latin typeface="+mj-lt"/>
              </a:rPr>
              <a:t>&gt;&gt;&gt;</a:t>
            </a:r>
            <a:endParaRPr lang="th-TH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th-TH" dirty="0" smtClean="0"/>
              <a:t>เก็บ </a:t>
            </a:r>
            <a:r>
              <a:rPr lang="en-US" dirty="0" smtClean="0"/>
              <a:t>object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69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ถ้า </a:t>
            </a:r>
            <a:r>
              <a:rPr lang="en-US" sz="3200" dirty="0" smtClean="0">
                <a:latin typeface="+mj-lt"/>
              </a:rPr>
              <a:t>parameter "</a:t>
            </a:r>
            <a:r>
              <a:rPr lang="th-TH" sz="3200" dirty="0" smtClean="0">
                <a:latin typeface="+mj-lt"/>
              </a:rPr>
              <a:t>อ้างถึง</a:t>
            </a:r>
            <a:r>
              <a:rPr lang="en-US" sz="3200" dirty="0" smtClean="0">
                <a:latin typeface="+mj-lt"/>
              </a:rPr>
              <a:t>" object  </a:t>
            </a:r>
            <a:r>
              <a:rPr lang="th-TH" sz="3200" dirty="0" smtClean="0">
                <a:latin typeface="+mj-lt"/>
              </a:rPr>
              <a:t>เมื่อ </a:t>
            </a:r>
            <a:r>
              <a:rPr lang="en-US" sz="3200" b="1" i="1" dirty="0" smtClean="0">
                <a:latin typeface="+mj-lt"/>
              </a:rPr>
              <a:t>parameter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ถูกเปลี่ยน</a:t>
            </a:r>
          </a:p>
          <a:p>
            <a:r>
              <a:rPr lang="th-TH" sz="3200" dirty="0" smtClean="0">
                <a:latin typeface="+mj-lt"/>
              </a:rPr>
              <a:t>แปลงภายใน </a:t>
            </a:r>
            <a:r>
              <a:rPr lang="en-US" sz="3200" dirty="0" smtClean="0">
                <a:latin typeface="+mj-lt"/>
              </a:rPr>
              <a:t>function "</a:t>
            </a:r>
            <a:r>
              <a:rPr lang="th-TH" sz="3200" dirty="0" smtClean="0">
                <a:latin typeface="+mj-lt"/>
              </a:rPr>
              <a:t>ค่า</a:t>
            </a:r>
            <a:r>
              <a:rPr lang="en-US" sz="3200" dirty="0" smtClean="0">
                <a:latin typeface="+mj-lt"/>
              </a:rPr>
              <a:t>" </a:t>
            </a:r>
            <a:r>
              <a:rPr lang="th-TH" sz="3200" dirty="0" smtClean="0">
                <a:latin typeface="+mj-lt"/>
              </a:rPr>
              <a:t>ของ </a:t>
            </a:r>
            <a:r>
              <a:rPr lang="en-US" sz="3200" dirty="0" smtClean="0">
                <a:latin typeface="+mj-lt"/>
              </a:rPr>
              <a:t>object </a:t>
            </a:r>
            <a:r>
              <a:rPr lang="th-TH" sz="3200" dirty="0" smtClean="0">
                <a:latin typeface="+mj-lt"/>
              </a:rPr>
              <a:t>จะ</a:t>
            </a:r>
            <a:r>
              <a:rPr lang="th-TH" sz="3200" b="1" u="sng" dirty="0" smtClean="0">
                <a:latin typeface="+mj-lt"/>
              </a:rPr>
              <a:t>ไม่</a:t>
            </a:r>
            <a:r>
              <a:rPr lang="th-TH" sz="3200" dirty="0" smtClean="0">
                <a:latin typeface="+mj-lt"/>
              </a:rPr>
              <a:t>เปลี่ยนแปลงตามไปด้วย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132856"/>
            <a:ext cx="7704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ตัวอย่าง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change(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=[100,200,300]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a=[1,2,3]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change(a)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print("after function: ",a)</a:t>
            </a:r>
            <a:endParaRPr lang="th-TH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8104" y="2564904"/>
            <a:ext cx="316835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&gt;&gt;&gt; </a:t>
            </a:r>
          </a:p>
          <a:p>
            <a:r>
              <a:rPr lang="en-US" sz="2000" dirty="0" smtClean="0"/>
              <a:t>after function:  [1, 2, 3]</a:t>
            </a:r>
          </a:p>
          <a:p>
            <a:r>
              <a:rPr lang="en-US" sz="2000" dirty="0" smtClean="0"/>
              <a:t>&gt;&gt;&gt; </a:t>
            </a:r>
            <a:endParaRPr lang="th-TH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5085184"/>
            <a:ext cx="22958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 smtClean="0">
                <a:latin typeface="+mj-lt"/>
              </a:rPr>
              <a:t>เพราะอะไร</a:t>
            </a:r>
            <a:r>
              <a:rPr lang="en-US" sz="4400" dirty="0" smtClean="0">
                <a:latin typeface="+mj-lt"/>
              </a:rPr>
              <a:t> ?</a:t>
            </a:r>
            <a:endParaRPr lang="th-TH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การแยก </a:t>
            </a:r>
            <a:r>
              <a:rPr lang="en-US" dirty="0" smtClean="0"/>
              <a:t>function </a:t>
            </a:r>
            <a:endParaRPr lang="th-TH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การเวียนเกิด</a:t>
            </a:r>
            <a:endParaRPr lang="th-TH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42237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function </a:t>
            </a:r>
            <a:r>
              <a:rPr lang="th-TH" dirty="0" smtClean="0"/>
              <a:t>เพื่อลด </a:t>
            </a:r>
            <a:r>
              <a:rPr lang="en-US" dirty="0" smtClean="0"/>
              <a:t>code </a:t>
            </a:r>
            <a:r>
              <a:rPr lang="th-TH" dirty="0" smtClean="0"/>
              <a:t>ซ้ำซ้อน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-36560" y="904364"/>
            <a:ext cx="549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ลดการเขียน </a:t>
            </a:r>
            <a:r>
              <a:rPr lang="en-US" sz="3200" dirty="0" smtClean="0">
                <a:latin typeface="+mj-lt"/>
              </a:rPr>
              <a:t>code </a:t>
            </a:r>
            <a:r>
              <a:rPr lang="th-TH" sz="3200" dirty="0" smtClean="0">
                <a:latin typeface="+mj-lt"/>
              </a:rPr>
              <a:t>ซ้ำซ้อนโดยใช้ </a:t>
            </a:r>
            <a:r>
              <a:rPr lang="en-US" sz="3200" dirty="0" smtClean="0">
                <a:latin typeface="+mj-lt"/>
              </a:rPr>
              <a:t>function</a:t>
            </a:r>
            <a:endParaRPr lang="th-TH" sz="32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556792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= 23</a:t>
            </a:r>
          </a:p>
          <a:p>
            <a:r>
              <a:rPr lang="en-US" sz="2400" dirty="0"/>
              <a:t>b = -23</a:t>
            </a:r>
          </a:p>
          <a:p>
            <a:endParaRPr lang="en-US" sz="2400" dirty="0"/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absolute_value</a:t>
            </a:r>
            <a:r>
              <a:rPr lang="en-US" sz="2400" dirty="0"/>
              <a:t>(n</a:t>
            </a:r>
            <a:r>
              <a:rPr lang="en-US" sz="2400" dirty="0" smtClean="0"/>
              <a:t>)  :</a:t>
            </a:r>
            <a:endParaRPr lang="en-US" sz="2400" dirty="0"/>
          </a:p>
          <a:p>
            <a:r>
              <a:rPr lang="en-US" sz="2400" dirty="0"/>
              <a:t>    if n &lt; 0:</a:t>
            </a:r>
          </a:p>
          <a:p>
            <a:r>
              <a:rPr lang="en-US" sz="2400" dirty="0"/>
              <a:t>        n = -n</a:t>
            </a:r>
          </a:p>
          <a:p>
            <a:r>
              <a:rPr lang="en-US" sz="2400" dirty="0"/>
              <a:t>    return n</a:t>
            </a:r>
          </a:p>
          <a:p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absolute_value</a:t>
            </a:r>
            <a:r>
              <a:rPr lang="en-US" sz="2400" dirty="0"/>
              <a:t>(a) == </a:t>
            </a:r>
            <a:r>
              <a:rPr lang="en-US" sz="2400" dirty="0" err="1"/>
              <a:t>absolute_value</a:t>
            </a:r>
            <a:r>
              <a:rPr lang="en-US" sz="2400" dirty="0"/>
              <a:t>(b</a:t>
            </a:r>
            <a:r>
              <a:rPr lang="en-US" sz="2400" dirty="0" smtClean="0"/>
              <a:t>)  :</a:t>
            </a:r>
            <a:endParaRPr lang="en-US" sz="2400" dirty="0"/>
          </a:p>
          <a:p>
            <a:r>
              <a:rPr lang="en-US" sz="2400" dirty="0"/>
              <a:t>    print("The absolute values of", a, "and", b, "are equal.")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   print("The absolute values of", a, "and", b, "are different.")</a:t>
            </a:r>
            <a:endParaRPr lang="th-TH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54416" y="2632556"/>
            <a:ext cx="5640682" cy="1728192"/>
            <a:chOff x="368184" y="2924944"/>
            <a:chExt cx="564068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368184" y="2924944"/>
              <a:ext cx="3240360" cy="172819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7984" y="3496652"/>
              <a:ext cx="1580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function</a:t>
              </a:r>
              <a:endParaRPr lang="th-TH" sz="3200" dirty="0" smtClean="0">
                <a:latin typeface="+mj-lt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3608544" y="3717032"/>
              <a:ext cx="819440" cy="720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395536" y="1849179"/>
            <a:ext cx="5009121" cy="1355085"/>
            <a:chOff x="395536" y="1849179"/>
            <a:chExt cx="5009121" cy="1355085"/>
          </a:xfrm>
        </p:grpSpPr>
        <p:sp>
          <p:nvSpPr>
            <p:cNvPr id="11" name="Oval 10"/>
            <p:cNvSpPr/>
            <p:nvPr/>
          </p:nvSpPr>
          <p:spPr bwMode="auto">
            <a:xfrm>
              <a:off x="395536" y="2564904"/>
              <a:ext cx="720080" cy="63936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4341" y="1849179"/>
              <a:ext cx="25603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dirty="0" smtClean="0">
                  <a:latin typeface="+mj-lt"/>
                </a:rPr>
                <a:t>ประกาศ </a:t>
              </a:r>
              <a:r>
                <a:rPr lang="en-US" sz="3200" dirty="0" smtClean="0">
                  <a:latin typeface="+mj-lt"/>
                </a:rPr>
                <a:t>function</a:t>
              </a:r>
              <a:endParaRPr lang="th-TH" sz="3200" dirty="0" smtClean="0">
                <a:latin typeface="+mj-lt"/>
              </a:endParaRP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 bwMode="auto">
            <a:xfrm flipH="1">
              <a:off x="899592" y="2141567"/>
              <a:ext cx="1944749" cy="4909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1115616" y="2632556"/>
            <a:ext cx="4957115" cy="639360"/>
            <a:chOff x="1115616" y="2632556"/>
            <a:chExt cx="4957115" cy="639360"/>
          </a:xfrm>
        </p:grpSpPr>
        <p:sp>
          <p:nvSpPr>
            <p:cNvPr id="16" name="Oval 15"/>
            <p:cNvSpPr/>
            <p:nvPr/>
          </p:nvSpPr>
          <p:spPr bwMode="auto">
            <a:xfrm>
              <a:off x="1115616" y="2632556"/>
              <a:ext cx="1944216" cy="63936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5908" y="2678527"/>
              <a:ext cx="19768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dirty="0" smtClean="0">
                  <a:latin typeface="+mj-lt"/>
                </a:rPr>
                <a:t>ชื่อ </a:t>
              </a:r>
              <a:r>
                <a:rPr lang="en-US" sz="3200" dirty="0" smtClean="0">
                  <a:latin typeface="+mj-lt"/>
                </a:rPr>
                <a:t>function</a:t>
              </a:r>
              <a:endParaRPr lang="th-TH" sz="3200" dirty="0" smtClean="0">
                <a:latin typeface="+mj-lt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2915816" y="2918056"/>
              <a:ext cx="1180092" cy="253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539552" y="3818949"/>
            <a:ext cx="6337886" cy="606514"/>
            <a:chOff x="539552" y="3818949"/>
            <a:chExt cx="6337886" cy="606514"/>
          </a:xfrm>
        </p:grpSpPr>
        <p:sp>
          <p:nvSpPr>
            <p:cNvPr id="21" name="Oval 20"/>
            <p:cNvSpPr/>
            <p:nvPr/>
          </p:nvSpPr>
          <p:spPr bwMode="auto">
            <a:xfrm>
              <a:off x="539552" y="3818949"/>
              <a:ext cx="1944216" cy="4021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5907" y="3840688"/>
              <a:ext cx="27815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"</a:t>
              </a:r>
              <a:r>
                <a:rPr lang="th-TH" sz="3200" dirty="0" smtClean="0">
                  <a:latin typeface="+mj-lt"/>
                </a:rPr>
                <a:t>ค่า</a:t>
              </a:r>
              <a:r>
                <a:rPr lang="en-US" sz="3200" dirty="0" smtClean="0">
                  <a:latin typeface="+mj-lt"/>
                </a:rPr>
                <a:t>"</a:t>
              </a:r>
              <a:r>
                <a:rPr lang="th-TH" sz="3200" dirty="0" smtClean="0">
                  <a:latin typeface="+mj-lt"/>
                </a:rPr>
                <a:t> ของ </a:t>
              </a:r>
              <a:r>
                <a:rPr lang="en-US" sz="3200" dirty="0" smtClean="0">
                  <a:latin typeface="+mj-lt"/>
                </a:rPr>
                <a:t>function</a:t>
              </a:r>
              <a:endParaRPr lang="th-TH" sz="3200" dirty="0" smtClean="0">
                <a:latin typeface="+mj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 flipV="1">
              <a:off x="2427869" y="4045835"/>
              <a:ext cx="1668038" cy="872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755576" y="4425463"/>
            <a:ext cx="6243744" cy="2240419"/>
            <a:chOff x="755576" y="4425463"/>
            <a:chExt cx="6243744" cy="2240419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755576" y="4425463"/>
              <a:ext cx="2506312" cy="515705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3566419" y="4425463"/>
              <a:ext cx="2445741" cy="515705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h-TH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46404" y="6081107"/>
              <a:ext cx="24529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dirty="0" smtClean="0">
                  <a:latin typeface="+mj-lt"/>
                </a:rPr>
                <a:t>เรียกใช้ </a:t>
              </a:r>
              <a:r>
                <a:rPr lang="en-US" sz="3200" dirty="0" smtClean="0">
                  <a:latin typeface="+mj-lt"/>
                </a:rPr>
                <a:t>function</a:t>
              </a:r>
              <a:endParaRPr lang="th-TH" sz="3200" dirty="0" smtClean="0">
                <a:latin typeface="+mj-lt"/>
              </a:endParaRPr>
            </a:p>
          </p:txBody>
        </p:sp>
        <p:cxnSp>
          <p:nvCxnSpPr>
            <p:cNvPr id="31" name="Straight Arrow Connector 30"/>
            <p:cNvCxnSpPr>
              <a:stCxn id="28" idx="1"/>
            </p:cNvCxnSpPr>
            <p:nvPr/>
          </p:nvCxnSpPr>
          <p:spPr bwMode="auto">
            <a:xfrm flipH="1" flipV="1">
              <a:off x="2555776" y="4941168"/>
              <a:ext cx="1990628" cy="14323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stCxn id="28" idx="1"/>
            </p:cNvCxnSpPr>
            <p:nvPr/>
          </p:nvCxnSpPr>
          <p:spPr bwMode="auto">
            <a:xfrm flipV="1">
              <a:off x="4546404" y="4941168"/>
              <a:ext cx="242885" cy="14323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37" name="Straight Connector 36"/>
          <p:cNvCxnSpPr/>
          <p:nvPr/>
        </p:nvCxnSpPr>
        <p:spPr bwMode="auto">
          <a:xfrm>
            <a:off x="899592" y="2433954"/>
            <a:ext cx="0" cy="199150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611560" y="2433954"/>
            <a:ext cx="0" cy="199150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8" name="Right Arrow 37"/>
          <p:cNvSpPr/>
          <p:nvPr/>
        </p:nvSpPr>
        <p:spPr bwMode="auto">
          <a:xfrm>
            <a:off x="611560" y="3421212"/>
            <a:ext cx="288032" cy="29238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9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/>
              <a:t>ความสัมพันธ์เวียนเกิด </a:t>
            </a:r>
            <a:r>
              <a:rPr lang="en-US"/>
              <a:t>(Recurrences)</a:t>
            </a:r>
            <a:endParaRPr lang="th-TH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การเขียนความสัมพันธ์ของจำนวนเต็มในลำดับ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27075" y="1689100"/>
            <a:ext cx="764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b="0"/>
              <a:t>0, 1, 2, 3, 4, ...    	  </a:t>
            </a:r>
            <a:r>
              <a:rPr lang="th-TH" b="0" i="1">
                <a:latin typeface="Times New Roman" pitchFamily="18" charset="0"/>
              </a:rPr>
              <a:t>a</a:t>
            </a:r>
            <a:r>
              <a:rPr lang="th-TH" b="0" i="1" baseline="-25000">
                <a:latin typeface="Times New Roman" pitchFamily="18" charset="0"/>
              </a:rPr>
              <a:t>n</a:t>
            </a:r>
            <a:r>
              <a:rPr lang="th-TH" b="0">
                <a:latin typeface="Times New Roman" pitchFamily="18" charset="0"/>
              </a:rPr>
              <a:t> = </a:t>
            </a:r>
            <a:r>
              <a:rPr lang="th-TH" b="0" i="1">
                <a:latin typeface="Times New Roman" pitchFamily="18" charset="0"/>
              </a:rPr>
              <a:t>a</a:t>
            </a:r>
            <a:r>
              <a:rPr lang="th-TH" b="0" i="1" baseline="-25000">
                <a:latin typeface="Times New Roman" pitchFamily="18" charset="0"/>
              </a:rPr>
              <a:t>n</a:t>
            </a:r>
            <a:r>
              <a:rPr lang="en-US" b="0" baseline="-25000">
                <a:latin typeface="Times New Roman" pitchFamily="18" charset="0"/>
              </a:rPr>
              <a:t>-1</a:t>
            </a:r>
            <a:r>
              <a:rPr lang="en-US" b="0">
                <a:latin typeface="Times New Roman" pitchFamily="18" charset="0"/>
              </a:rPr>
              <a:t> + 1</a:t>
            </a:r>
            <a:r>
              <a:rPr lang="th-TH" b="0">
                <a:latin typeface="Times New Roman" pitchFamily="18" charset="0"/>
              </a:rPr>
              <a:t>     </a:t>
            </a:r>
            <a:r>
              <a:rPr lang="th-TH" b="0"/>
              <a:t>เมื่อ </a:t>
            </a:r>
            <a:r>
              <a:rPr lang="en-US" b="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 &gt; 0,  </a:t>
            </a:r>
            <a:r>
              <a:rPr lang="en-US" b="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 = 0</a:t>
            </a:r>
            <a:endParaRPr lang="th-TH" b="0">
              <a:latin typeface="Times New Roman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27075" y="2495550"/>
            <a:ext cx="764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b="0"/>
              <a:t>3, 5, 7, 9, </a:t>
            </a:r>
            <a:r>
              <a:rPr lang="en-US" b="0"/>
              <a:t>11, </a:t>
            </a:r>
            <a:r>
              <a:rPr lang="th-TH" b="0"/>
              <a:t>...    	  </a:t>
            </a:r>
            <a:r>
              <a:rPr lang="th-TH" b="0" i="1">
                <a:latin typeface="Times New Roman" pitchFamily="18" charset="0"/>
              </a:rPr>
              <a:t>a</a:t>
            </a:r>
            <a:r>
              <a:rPr lang="th-TH" b="0" i="1" baseline="-25000">
                <a:latin typeface="Times New Roman" pitchFamily="18" charset="0"/>
              </a:rPr>
              <a:t>n</a:t>
            </a:r>
            <a:r>
              <a:rPr lang="th-TH" b="0">
                <a:latin typeface="Times New Roman" pitchFamily="18" charset="0"/>
              </a:rPr>
              <a:t> = </a:t>
            </a:r>
            <a:r>
              <a:rPr lang="th-TH" b="0" i="1">
                <a:latin typeface="Times New Roman" pitchFamily="18" charset="0"/>
              </a:rPr>
              <a:t>a</a:t>
            </a:r>
            <a:r>
              <a:rPr lang="th-TH" b="0" i="1" baseline="-25000">
                <a:latin typeface="Times New Roman" pitchFamily="18" charset="0"/>
              </a:rPr>
              <a:t>n</a:t>
            </a:r>
            <a:r>
              <a:rPr lang="th-TH" b="0" baseline="-25000">
                <a:latin typeface="Times New Roman" pitchFamily="18" charset="0"/>
              </a:rPr>
              <a:t>-</a:t>
            </a:r>
            <a:r>
              <a:rPr lang="en-US" b="0" baseline="-25000">
                <a:latin typeface="Times New Roman" pitchFamily="18" charset="0"/>
              </a:rPr>
              <a:t>1</a:t>
            </a:r>
            <a:r>
              <a:rPr lang="en-US" b="0">
                <a:latin typeface="Times New Roman" pitchFamily="18" charset="0"/>
              </a:rPr>
              <a:t> + 2</a:t>
            </a:r>
            <a:r>
              <a:rPr lang="th-TH" b="0">
                <a:latin typeface="Times New Roman" pitchFamily="18" charset="0"/>
              </a:rPr>
              <a:t> </a:t>
            </a:r>
            <a:r>
              <a:rPr lang="th-TH" b="0"/>
              <a:t>    เมื่อ </a:t>
            </a:r>
            <a:r>
              <a:rPr lang="en-US" b="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 &gt; 0,  </a:t>
            </a:r>
            <a:r>
              <a:rPr lang="en-US" b="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 = 3</a:t>
            </a:r>
            <a:endParaRPr lang="th-TH" b="0">
              <a:latin typeface="Times New Roman" pitchFamily="18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27075" y="3303588"/>
            <a:ext cx="764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b="0"/>
              <a:t>0, 1, 3, 6, 10, 15, ...	  </a:t>
            </a:r>
            <a:r>
              <a:rPr lang="th-TH" b="0" i="1">
                <a:latin typeface="Times New Roman" pitchFamily="18" charset="0"/>
              </a:rPr>
              <a:t>a</a:t>
            </a:r>
            <a:r>
              <a:rPr lang="th-TH" b="0" i="1" baseline="-25000">
                <a:latin typeface="Times New Roman" pitchFamily="18" charset="0"/>
              </a:rPr>
              <a:t>n</a:t>
            </a:r>
            <a:r>
              <a:rPr lang="th-TH" b="0">
                <a:latin typeface="Times New Roman" pitchFamily="18" charset="0"/>
              </a:rPr>
              <a:t> = </a:t>
            </a:r>
            <a:r>
              <a:rPr lang="th-TH" b="0" i="1">
                <a:latin typeface="Times New Roman" pitchFamily="18" charset="0"/>
              </a:rPr>
              <a:t>a</a:t>
            </a:r>
            <a:r>
              <a:rPr lang="th-TH" b="0" i="1" baseline="-25000">
                <a:latin typeface="Times New Roman" pitchFamily="18" charset="0"/>
              </a:rPr>
              <a:t>n</a:t>
            </a:r>
            <a:r>
              <a:rPr lang="th-TH" b="0" baseline="-25000">
                <a:latin typeface="Times New Roman" pitchFamily="18" charset="0"/>
              </a:rPr>
              <a:t>-1</a:t>
            </a:r>
            <a:r>
              <a:rPr lang="th-TH" b="0">
                <a:latin typeface="Times New Roman" pitchFamily="18" charset="0"/>
              </a:rPr>
              <a:t> + </a:t>
            </a:r>
            <a:r>
              <a:rPr lang="th-TH" b="0" i="1">
                <a:latin typeface="Times New Roman" pitchFamily="18" charset="0"/>
              </a:rPr>
              <a:t>n</a:t>
            </a:r>
            <a:r>
              <a:rPr lang="th-TH" b="0">
                <a:latin typeface="Times New Roman" pitchFamily="18" charset="0"/>
              </a:rPr>
              <a:t>    </a:t>
            </a:r>
            <a:r>
              <a:rPr lang="th-TH" b="0"/>
              <a:t>เมื่อ </a:t>
            </a:r>
            <a:r>
              <a:rPr lang="en-US" b="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 &gt; 0,  </a:t>
            </a:r>
            <a:r>
              <a:rPr lang="en-US" b="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 = 0</a:t>
            </a:r>
            <a:endParaRPr lang="th-TH" b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27075" y="4111625"/>
            <a:ext cx="805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b="0"/>
              <a:t>0, 1, 1, 2, 3, 5, 8,...	  </a:t>
            </a:r>
            <a:r>
              <a:rPr lang="en-US" b="0" i="1">
                <a:latin typeface="Times New Roman" pitchFamily="18" charset="0"/>
              </a:rPr>
              <a:t>f</a:t>
            </a:r>
            <a:r>
              <a:rPr lang="th-TH" b="0" i="1" baseline="-25000">
                <a:latin typeface="Times New Roman" pitchFamily="18" charset="0"/>
              </a:rPr>
              <a:t>n</a:t>
            </a:r>
            <a:r>
              <a:rPr lang="th-TH" b="0">
                <a:latin typeface="Times New Roman" pitchFamily="18" charset="0"/>
              </a:rPr>
              <a:t> = </a:t>
            </a:r>
            <a:r>
              <a:rPr lang="en-US" b="0" i="1">
                <a:latin typeface="Times New Roman" pitchFamily="18" charset="0"/>
              </a:rPr>
              <a:t>f</a:t>
            </a:r>
            <a:r>
              <a:rPr lang="th-TH" b="0" i="1" baseline="-25000">
                <a:latin typeface="Times New Roman" pitchFamily="18" charset="0"/>
              </a:rPr>
              <a:t>n</a:t>
            </a:r>
            <a:r>
              <a:rPr lang="th-TH" b="0" baseline="-25000">
                <a:latin typeface="Times New Roman" pitchFamily="18" charset="0"/>
              </a:rPr>
              <a:t>-1</a:t>
            </a:r>
            <a:r>
              <a:rPr lang="th-TH" b="0">
                <a:latin typeface="Times New Roman" pitchFamily="18" charset="0"/>
              </a:rPr>
              <a:t> + </a:t>
            </a:r>
            <a:r>
              <a:rPr lang="en-US" b="0" i="1">
                <a:latin typeface="Times New Roman" pitchFamily="18" charset="0"/>
              </a:rPr>
              <a:t>f</a:t>
            </a:r>
            <a:r>
              <a:rPr lang="th-TH" b="0" i="1" baseline="-25000">
                <a:latin typeface="Times New Roman" pitchFamily="18" charset="0"/>
              </a:rPr>
              <a:t>n</a:t>
            </a:r>
            <a:r>
              <a:rPr lang="th-TH" b="0" baseline="-25000">
                <a:latin typeface="Times New Roman" pitchFamily="18" charset="0"/>
              </a:rPr>
              <a:t>-2</a:t>
            </a:r>
            <a:r>
              <a:rPr lang="th-TH" b="0">
                <a:latin typeface="Times New Roman" pitchFamily="18" charset="0"/>
              </a:rPr>
              <a:t>  </a:t>
            </a:r>
            <a:r>
              <a:rPr lang="th-TH" b="0"/>
              <a:t>เมื่อ </a:t>
            </a:r>
            <a:r>
              <a:rPr lang="en-US" b="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 &gt; 1,  </a:t>
            </a:r>
            <a:r>
              <a:rPr lang="en-US" b="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 = 0,  </a:t>
            </a:r>
            <a:r>
              <a:rPr lang="en-US" b="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b="0"/>
              <a:t> </a:t>
            </a:r>
            <a:endParaRPr lang="th-TH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  <p:bldP spid="71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th-TH" dirty="0" smtClean="0"/>
              <a:t>0, </a:t>
            </a:r>
            <a:r>
              <a:rPr lang="th-TH" dirty="0"/>
              <a:t>1, 3, 6, 10, 15, ...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08050"/>
            <a:ext cx="7920037" cy="1230313"/>
          </a:xfrm>
        </p:spPr>
        <p:txBody>
          <a:bodyPr/>
          <a:lstStyle/>
          <a:p>
            <a:pPr eaLnBrk="1" hangingPunct="1"/>
            <a:r>
              <a:rPr lang="th-TH" smtClean="0"/>
              <a:t>รู้ว่า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(0+1+2+...+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h-TH" smtClean="0">
              <a:latin typeface="Times New Roman" pitchFamily="18" charset="0"/>
            </a:endParaRPr>
          </a:p>
          <a:p>
            <a:pPr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th-TH" smtClean="0"/>
              <a:t>รู้ว่า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 + n  </a:t>
            </a:r>
            <a:r>
              <a:rPr lang="th-TH" smtClean="0"/>
              <a:t>เมื่อ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th-TH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th-TH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85863" y="4062413"/>
            <a:ext cx="6561137" cy="1939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</a:rPr>
              <a:t>def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a(n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&lt;=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0: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0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</a:rPr>
              <a:t>else: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a(n-1) + n;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197" name="Freeform 12"/>
          <p:cNvSpPr>
            <a:spLocks/>
          </p:cNvSpPr>
          <p:nvPr/>
        </p:nvSpPr>
        <p:spPr bwMode="auto">
          <a:xfrm>
            <a:off x="3516313" y="3798888"/>
            <a:ext cx="2482850" cy="1150937"/>
          </a:xfrm>
          <a:custGeom>
            <a:avLst/>
            <a:gdLst>
              <a:gd name="T0" fmla="*/ 2405287 w 2482948"/>
              <a:gd name="T1" fmla="*/ 0 h 1151206"/>
              <a:gd name="T2" fmla="*/ 2334960 w 2482948"/>
              <a:gd name="T3" fmla="*/ 815353 h 1151206"/>
              <a:gd name="T4" fmla="*/ 1519130 w 2482948"/>
              <a:gd name="T5" fmla="*/ 1096512 h 1151206"/>
              <a:gd name="T6" fmla="*/ 0 w 2482948"/>
              <a:gd name="T7" fmla="*/ 1138685 h 1151206"/>
              <a:gd name="T8" fmla="*/ 0 60000 65536"/>
              <a:gd name="T9" fmla="*/ 0 60000 65536"/>
              <a:gd name="T10" fmla="*/ 0 60000 65536"/>
              <a:gd name="T11" fmla="*/ 0 60000 65536"/>
              <a:gd name="T12" fmla="*/ 0 w 2482948"/>
              <a:gd name="T13" fmla="*/ 0 h 1151206"/>
              <a:gd name="T14" fmla="*/ 2482948 w 2482948"/>
              <a:gd name="T15" fmla="*/ 1151206 h 11512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2948" h="1151206">
                <a:moveTo>
                  <a:pt x="2405575" y="0"/>
                </a:moveTo>
                <a:cubicBezTo>
                  <a:pt x="2444261" y="316523"/>
                  <a:pt x="2482948" y="633046"/>
                  <a:pt x="2335237" y="815926"/>
                </a:cubicBezTo>
                <a:cubicBezTo>
                  <a:pt x="2187526" y="998806"/>
                  <a:pt x="1908516" y="1043354"/>
                  <a:pt x="1519310" y="1097280"/>
                </a:cubicBezTo>
                <a:cubicBezTo>
                  <a:pt x="1130104" y="1151206"/>
                  <a:pt x="565052" y="1145344"/>
                  <a:pt x="0" y="113948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8198" name="Freeform 13"/>
          <p:cNvSpPr>
            <a:spLocks/>
          </p:cNvSpPr>
          <p:nvPr/>
        </p:nvSpPr>
        <p:spPr bwMode="auto">
          <a:xfrm>
            <a:off x="3275856" y="4077072"/>
            <a:ext cx="792088" cy="1152128"/>
          </a:xfrm>
          <a:custGeom>
            <a:avLst/>
            <a:gdLst>
              <a:gd name="T0" fmla="*/ 0 w 297766"/>
              <a:gd name="T1" fmla="*/ 0 h 1589650"/>
              <a:gd name="T2" fmla="*/ 226637 w 297766"/>
              <a:gd name="T3" fmla="*/ 197329 h 1589650"/>
              <a:gd name="T4" fmla="*/ 297462 w 297766"/>
              <a:gd name="T5" fmla="*/ 690652 h 1589650"/>
              <a:gd name="T6" fmla="*/ 240803 w 297766"/>
              <a:gd name="T7" fmla="*/ 1592727 h 1589650"/>
              <a:gd name="T8" fmla="*/ 0 60000 65536"/>
              <a:gd name="T9" fmla="*/ 0 60000 65536"/>
              <a:gd name="T10" fmla="*/ 0 60000 65536"/>
              <a:gd name="T11" fmla="*/ 0 60000 65536"/>
              <a:gd name="T12" fmla="*/ 0 w 297766"/>
              <a:gd name="T13" fmla="*/ 0 h 1589650"/>
              <a:gd name="T14" fmla="*/ 297766 w 297766"/>
              <a:gd name="T15" fmla="*/ 1589650 h 1589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766" h="1589650">
                <a:moveTo>
                  <a:pt x="0" y="0"/>
                </a:moveTo>
                <a:cubicBezTo>
                  <a:pt x="87923" y="41031"/>
                  <a:pt x="175846" y="82062"/>
                  <a:pt x="225083" y="196948"/>
                </a:cubicBezTo>
                <a:cubicBezTo>
                  <a:pt x="274320" y="311834"/>
                  <a:pt x="293076" y="457200"/>
                  <a:pt x="295421" y="689317"/>
                </a:cubicBezTo>
                <a:cubicBezTo>
                  <a:pt x="297766" y="921434"/>
                  <a:pt x="239151" y="1589650"/>
                  <a:pt x="239151" y="15896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81100" y="1428750"/>
            <a:ext cx="6681788" cy="1943100"/>
            <a:chOff x="1181100" y="1428750"/>
            <a:chExt cx="6681788" cy="1943100"/>
          </a:xfrm>
        </p:grpSpPr>
        <p:sp>
          <p:nvSpPr>
            <p:cNvPr id="9225" name="Text Box 4"/>
            <p:cNvSpPr txBox="1">
              <a:spLocks noChangeArrowheads="1"/>
            </p:cNvSpPr>
            <p:nvPr/>
          </p:nvSpPr>
          <p:spPr bwMode="auto">
            <a:xfrm>
              <a:off x="1181100" y="1431925"/>
              <a:ext cx="6678613" cy="1939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2000" dirty="0" smtClean="0">
                  <a:solidFill>
                    <a:srgbClr val="0000C0"/>
                  </a:solidFill>
                  <a:latin typeface="Courier New" pitchFamily="49" charset="0"/>
                </a:rPr>
                <a:t>def </a:t>
              </a:r>
              <a:r>
                <a:rPr lang="en-US" sz="2000" dirty="0" smtClean="0">
                  <a:solidFill>
                    <a:srgbClr val="000000"/>
                  </a:solidFill>
                  <a:latin typeface="Courier New" pitchFamily="49" charset="0"/>
                </a:rPr>
                <a:t>a(n):</a:t>
              </a:r>
              <a:endParaRPr lang="en-US" sz="20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en-US" sz="2000" dirty="0" smtClean="0">
                  <a:solidFill>
                    <a:srgbClr val="000000"/>
                  </a:solidFill>
                  <a:latin typeface="Courier New" pitchFamily="49" charset="0"/>
                </a:rPr>
                <a:t>   s 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= 0;</a:t>
              </a:r>
            </a:p>
            <a:p>
              <a:pPr eaLnBrk="1" hangingPunct="1"/>
              <a:r>
                <a:rPr lang="nn-NO" sz="2000" dirty="0">
                  <a:solidFill>
                    <a:srgbClr val="000000"/>
                  </a:solidFill>
                  <a:latin typeface="Courier New" pitchFamily="49" charset="0"/>
                </a:rPr>
                <a:t>   </a:t>
              </a:r>
              <a:r>
                <a:rPr lang="nn-NO" sz="2000" dirty="0">
                  <a:solidFill>
                    <a:srgbClr val="0000C0"/>
                  </a:solidFill>
                  <a:latin typeface="Courier New" pitchFamily="49" charset="0"/>
                </a:rPr>
                <a:t>for</a:t>
              </a:r>
              <a:r>
                <a:rPr lang="nn-NO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nn-NO" sz="2000" dirty="0" smtClean="0">
                  <a:solidFill>
                    <a:srgbClr val="000000"/>
                  </a:solidFill>
                  <a:latin typeface="Courier New" pitchFamily="49" charset="0"/>
                </a:rPr>
                <a:t>i in range(n+1):</a:t>
              </a:r>
              <a:endParaRPr lang="nn-NO" sz="20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    s += </a:t>
              </a:r>
              <a:r>
                <a:rPr lang="en-US" sz="2000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endParaRPr lang="en-US" sz="20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  </a:t>
              </a:r>
              <a:r>
                <a:rPr lang="en-US" sz="2000" dirty="0">
                  <a:solidFill>
                    <a:srgbClr val="0000C0"/>
                  </a:solidFill>
                  <a:latin typeface="Courier New" pitchFamily="49" charset="0"/>
                </a:rPr>
                <a:t>return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ourier New" pitchFamily="49" charset="0"/>
                </a:rPr>
                <a:t>s</a:t>
              </a:r>
              <a:endParaRPr lang="en-US" sz="20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9226" name="Text Box 4"/>
            <p:cNvSpPr txBox="1">
              <a:spLocks noChangeArrowheads="1"/>
            </p:cNvSpPr>
            <p:nvPr/>
          </p:nvSpPr>
          <p:spPr bwMode="auto">
            <a:xfrm>
              <a:off x="6797675" y="1428750"/>
              <a:ext cx="1065213" cy="406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r>
                <a:rPr lang="th-TH" sz="2000" b="0"/>
                <a:t>แบบที่ </a:t>
              </a:r>
              <a:r>
                <a:rPr lang="en-US" sz="2000" b="0"/>
                <a:t>1</a:t>
              </a:r>
              <a:endParaRPr lang="th-TH" sz="2000" b="0"/>
            </a:p>
          </p:txBody>
        </p:sp>
      </p:grp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684963" y="4059238"/>
            <a:ext cx="1065212" cy="406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th-TH" sz="2000" b="0"/>
              <a:t>แบบที่ </a:t>
            </a:r>
            <a:r>
              <a:rPr lang="en-US" sz="2000" b="0"/>
              <a:t>2</a:t>
            </a:r>
            <a:endParaRPr lang="th-TH" sz="2000" b="0"/>
          </a:p>
        </p:txBody>
      </p:sp>
      <p:sp>
        <p:nvSpPr>
          <p:cNvPr id="11" name="Right Brace 10"/>
          <p:cNvSpPr/>
          <p:nvPr/>
        </p:nvSpPr>
        <p:spPr bwMode="auto">
          <a:xfrm rot="16200000">
            <a:off x="3815916" y="4617132"/>
            <a:ext cx="216024" cy="144016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ight Brace 11"/>
          <p:cNvSpPr/>
          <p:nvPr/>
        </p:nvSpPr>
        <p:spPr bwMode="auto">
          <a:xfrm rot="5400000" flipV="1">
            <a:off x="3095836" y="3248981"/>
            <a:ext cx="216024" cy="144016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 build="p" animBg="1"/>
      <p:bldP spid="8197" grpId="0" animBg="1"/>
      <p:bldP spid="8198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549275" y="968375"/>
            <a:ext cx="8035925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fac(n)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th-TH" sz="20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range(1,n+1):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th-TH" sz="20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7515225" y="963613"/>
            <a:ext cx="1065213" cy="406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th-TH" sz="2000" b="0"/>
              <a:t>แบบที่ </a:t>
            </a:r>
            <a:r>
              <a:rPr lang="en-US" sz="2000" b="0"/>
              <a:t>1</a:t>
            </a:r>
            <a:endParaRPr lang="th-TH" sz="2000" b="0"/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549275" y="3403600"/>
            <a:ext cx="803592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fac(n)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th-TH" sz="20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fac(n-1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th-TH" sz="20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 * </a:t>
            </a:r>
            <a:r>
              <a:rPr lang="th-TH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7515225" y="3398838"/>
            <a:ext cx="1065213" cy="406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th-TH" sz="2000" b="0"/>
              <a:t>แบบที่ </a:t>
            </a:r>
            <a:r>
              <a:rPr lang="en-US" sz="2000" b="0"/>
              <a:t>2</a:t>
            </a:r>
            <a:endParaRPr lang="th-TH" sz="2000" b="0"/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3376613" y="2659063"/>
            <a:ext cx="4997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sz="3200" b="0" i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3200" b="0">
                <a:solidFill>
                  <a:schemeClr val="tx2"/>
                </a:solidFill>
                <a:latin typeface="Times New Roman" pitchFamily="18" charset="0"/>
              </a:rPr>
              <a:t>! = </a:t>
            </a:r>
            <a:r>
              <a:rPr lang="en-US" sz="3200" b="0" i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b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z="3200" b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3200" b="0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3200" b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– 1)</a:t>
            </a:r>
            <a:r>
              <a:rPr lang="en-US" b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z="3200" b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3200" b="0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3200" b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– 2)</a:t>
            </a:r>
            <a:r>
              <a:rPr lang="en-US" b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z="2000" b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b="0">
                <a:solidFill>
                  <a:schemeClr val="tx2"/>
                </a:solidFill>
                <a:sym typeface="Symbol" pitchFamily="18" charset="2"/>
              </a:rPr>
              <a:t>...</a:t>
            </a:r>
            <a:r>
              <a:rPr lang="en-US" sz="2000" b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b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z="3200" b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b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z="3200" b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15815" y="3670300"/>
            <a:ext cx="4039023" cy="406400"/>
            <a:chOff x="2915815" y="3670300"/>
            <a:chExt cx="4039023" cy="406400"/>
          </a:xfrm>
        </p:grpSpPr>
        <p:sp>
          <p:nvSpPr>
            <p:cNvPr id="1037" name="Text Box 10"/>
            <p:cNvSpPr txBox="1">
              <a:spLocks noChangeArrowheads="1"/>
            </p:cNvSpPr>
            <p:nvPr/>
          </p:nvSpPr>
          <p:spPr bwMode="auto">
            <a:xfrm>
              <a:off x="5583238" y="3670300"/>
              <a:ext cx="1371600" cy="406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r>
                <a:rPr lang="th-TH" sz="2000" b="0"/>
                <a:t>กรณีเล็กสุด</a:t>
              </a:r>
            </a:p>
          </p:txBody>
        </p:sp>
        <p:sp>
          <p:nvSpPr>
            <p:cNvPr id="1038" name="Line 11"/>
            <p:cNvSpPr>
              <a:spLocks noChangeShapeType="1"/>
            </p:cNvSpPr>
            <p:nvPr/>
          </p:nvSpPr>
          <p:spPr bwMode="auto">
            <a:xfrm flipH="1">
              <a:off x="2915815" y="3895724"/>
              <a:ext cx="2672185" cy="373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1839" y="4289425"/>
            <a:ext cx="4396086" cy="406400"/>
            <a:chOff x="3131839" y="4289425"/>
            <a:chExt cx="4396086" cy="406400"/>
          </a:xfrm>
        </p:grpSpPr>
        <p:sp>
          <p:nvSpPr>
            <p:cNvPr id="1035" name="Text Box 13"/>
            <p:cNvSpPr txBox="1">
              <a:spLocks noChangeArrowheads="1"/>
            </p:cNvSpPr>
            <p:nvPr/>
          </p:nvSpPr>
          <p:spPr bwMode="auto">
            <a:xfrm>
              <a:off x="4606925" y="4289425"/>
              <a:ext cx="2921000" cy="406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r>
                <a:rPr lang="th-TH" sz="2000" b="0" dirty="0"/>
                <a:t>ตามนิยามของแฟกตอเรียล</a:t>
              </a:r>
            </a:p>
          </p:txBody>
        </p:sp>
        <p:sp>
          <p:nvSpPr>
            <p:cNvPr id="1036" name="Line 14"/>
            <p:cNvSpPr>
              <a:spLocks noChangeShapeType="1"/>
            </p:cNvSpPr>
            <p:nvPr/>
          </p:nvSpPr>
          <p:spPr bwMode="auto">
            <a:xfrm flipH="1" flipV="1">
              <a:off x="3131839" y="4509119"/>
              <a:ext cx="1449685" cy="4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4454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/>
              <a:t>เมท็อดหาค่า </a:t>
            </a:r>
            <a:r>
              <a:rPr lang="en-US" sz="4000" i="1">
                <a:latin typeface="Times New Roman" pitchFamily="18" charset="0"/>
              </a:rPr>
              <a:t>n</a:t>
            </a:r>
            <a:r>
              <a:rPr lang="th-TH" sz="4000">
                <a:latin typeface="Times New Roman" pitchFamily="18" charset="0"/>
              </a:rPr>
              <a:t>!</a:t>
            </a:r>
          </a:p>
        </p:txBody>
      </p:sp>
      <p:graphicFrame>
        <p:nvGraphicFramePr>
          <p:cNvPr id="445456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2832100" y="5300663"/>
          <a:ext cx="3459163" cy="1204912"/>
        </p:xfrm>
        <a:graphic>
          <a:graphicData uri="http://schemas.openxmlformats.org/presentationml/2006/ole">
            <p:oleObj spid="_x0000_s23576" name="Equation" r:id="rId3" imgW="1129810" imgH="393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54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4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 animBg="1"/>
      <p:bldP spid="445444" grpId="0" animBg="1"/>
      <p:bldP spid="445445" grpId="0" build="p" animBg="1"/>
      <p:bldP spid="445446" grpId="0" animBg="1"/>
      <p:bldP spid="4454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ข้อดี-ข้อด้อย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908720"/>
            <a:ext cx="69342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การเขียนแบบ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recursive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มีทั้งข้อดีและข้อด้อย</a:t>
            </a:r>
          </a:p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ข้อดี</a:t>
            </a:r>
          </a:p>
          <a:p>
            <a:pPr marL="457200" lvl="2">
              <a:buFont typeface="Arial" pitchFamily="34" charset="0"/>
              <a:buChar char="•"/>
            </a:pPr>
            <a:r>
              <a:rPr lang="th-TH" sz="2400" dirty="0" smtClean="0">
                <a:latin typeface="Tahoma" pitchFamily="34" charset="0"/>
                <a:cs typeface="Tahoma" pitchFamily="34" charset="0"/>
              </a:rPr>
              <a:t>สั้นกระทัดรัด</a:t>
            </a:r>
          </a:p>
          <a:p>
            <a:pPr marL="457200" lvl="2">
              <a:buFont typeface="Arial" pitchFamily="34" charset="0"/>
              <a:buChar char="•"/>
            </a:pPr>
            <a:r>
              <a:rPr lang="th-TH" sz="2400" dirty="0" smtClean="0">
                <a:latin typeface="Tahoma" pitchFamily="34" charset="0"/>
                <a:cs typeface="Tahoma" pitchFamily="34" charset="0"/>
              </a:rPr>
              <a:t>ในบางกรณี มุมมองแบบ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recursive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จะทำให้เห็น</a:t>
            </a:r>
            <a:br>
              <a:rPr lang="th-TH" sz="2400" dirty="0" smtClean="0">
                <a:latin typeface="Tahoma" pitchFamily="34" charset="0"/>
                <a:cs typeface="Tahoma" pitchFamily="34" charset="0"/>
              </a:rPr>
            </a:br>
            <a:r>
              <a:rPr lang="th-TH" sz="2400" dirty="0" smtClean="0">
                <a:latin typeface="Tahoma" pitchFamily="34" charset="0"/>
                <a:cs typeface="Tahoma" pitchFamily="34" charset="0"/>
              </a:rPr>
              <a:t>วิธีแก้ปัญหาได้ง่ายขึ้น</a:t>
            </a:r>
          </a:p>
          <a:p>
            <a:pPr marL="457200" lvl="2">
              <a:buFont typeface="Arial" pitchFamily="34" charset="0"/>
              <a:buChar char="•"/>
            </a:pPr>
            <a:r>
              <a:rPr lang="th-TH" sz="2400" dirty="0" smtClean="0">
                <a:latin typeface="Tahoma" pitchFamily="34" charset="0"/>
                <a:cs typeface="Tahoma" pitchFamily="34" charset="0"/>
              </a:rPr>
              <a:t>ถ้าจำนวนชั้นของ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loop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ไม่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"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คงที่" การใช้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recusive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en-US" sz="2400" dirty="0" smtClean="0">
                <a:latin typeface="Tahoma" pitchFamily="34" charset="0"/>
                <a:cs typeface="Tahoma" pitchFamily="34" charset="0"/>
              </a:rPr>
            </a:br>
            <a:r>
              <a:rPr lang="th-TH" sz="2400" dirty="0" smtClean="0">
                <a:latin typeface="Tahoma" pitchFamily="34" charset="0"/>
                <a:cs typeface="Tahoma" pitchFamily="34" charset="0"/>
              </a:rPr>
              <a:t>จะง่ายกว่ามาก</a:t>
            </a:r>
          </a:p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ข้อด้อย</a:t>
            </a:r>
          </a:p>
          <a:p>
            <a:pPr marL="457200" lvl="2">
              <a:buFont typeface="Arial" pitchFamily="34" charset="0"/>
              <a:buChar char="•"/>
            </a:pPr>
            <a:r>
              <a:rPr lang="th-TH" sz="2400" dirty="0" smtClean="0">
                <a:latin typeface="Tahoma" pitchFamily="34" charset="0"/>
                <a:cs typeface="Tahoma" pitchFamily="34" charset="0"/>
              </a:rPr>
              <a:t>บางครั้งทำงานช้ากว่าแบบ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loop</a:t>
            </a:r>
          </a:p>
          <a:p>
            <a:pPr marL="457200" lvl="2">
              <a:buFont typeface="Arial" pitchFamily="34" charset="0"/>
              <a:buChar char="•"/>
            </a:pPr>
            <a:r>
              <a:rPr lang="th-TH" sz="2400" dirty="0" smtClean="0">
                <a:latin typeface="Tahoma" pitchFamily="34" charset="0"/>
                <a:cs typeface="Tahoma" pitchFamily="34" charset="0"/>
              </a:rPr>
              <a:t>ใช้หน่วยความจำมากกว่า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เปรียบเทียบโปรแกรม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395536" y="980728"/>
            <a:ext cx="446449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 smtClean="0"/>
              <a:t>fibo</a:t>
            </a:r>
            <a:r>
              <a:rPr lang="en-US" dirty="0" smtClean="0"/>
              <a:t>(n): </a:t>
            </a:r>
          </a:p>
          <a:p>
            <a:r>
              <a:rPr lang="en-US" dirty="0" smtClean="0"/>
              <a:t>    if n&lt;= 1:</a:t>
            </a:r>
          </a:p>
          <a:p>
            <a:r>
              <a:rPr lang="en-US" dirty="0" smtClean="0"/>
              <a:t>        return 1</a:t>
            </a:r>
          </a:p>
          <a:p>
            <a:r>
              <a:rPr lang="en-US" dirty="0" smtClean="0"/>
              <a:t>    f1=1</a:t>
            </a:r>
          </a:p>
          <a:p>
            <a:r>
              <a:rPr lang="en-US" dirty="0" smtClean="0"/>
              <a:t>    f2=1</a:t>
            </a:r>
          </a:p>
          <a:p>
            <a:r>
              <a:rPr lang="en-US" dirty="0" smtClean="0"/>
              <a:t>    fn=0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range(2,n+1):</a:t>
            </a:r>
          </a:p>
          <a:p>
            <a:r>
              <a:rPr lang="en-US" dirty="0" smtClean="0"/>
              <a:t>      fn=f1+f2</a:t>
            </a:r>
          </a:p>
          <a:p>
            <a:r>
              <a:rPr lang="en-US" dirty="0" smtClean="0"/>
              <a:t>      f2=f1</a:t>
            </a:r>
          </a:p>
          <a:p>
            <a:r>
              <a:rPr lang="en-US" dirty="0" smtClean="0"/>
              <a:t>      f1=fn</a:t>
            </a:r>
          </a:p>
          <a:p>
            <a:r>
              <a:rPr lang="en-US" dirty="0" smtClean="0"/>
              <a:t>    return fn</a:t>
            </a:r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31432" y="980728"/>
            <a:ext cx="51125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fibo2(n): </a:t>
            </a:r>
          </a:p>
          <a:p>
            <a:r>
              <a:rPr lang="en-US" dirty="0" smtClean="0"/>
              <a:t>    if n&lt;= 1:</a:t>
            </a:r>
          </a:p>
          <a:p>
            <a:r>
              <a:rPr lang="en-US" dirty="0" smtClean="0"/>
              <a:t>        return 1</a:t>
            </a:r>
          </a:p>
          <a:p>
            <a:r>
              <a:rPr lang="en-US" dirty="0" smtClean="0"/>
              <a:t>    return fibo2(n-1)+fibo2(n-2)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995936" y="980728"/>
            <a:ext cx="0" cy="4968552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เปรียบเทียบเวลาในการทำงาน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73448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import</a:t>
            </a:r>
            <a:r>
              <a:rPr lang="en-US" sz="2400" dirty="0" smtClean="0"/>
              <a:t> time          </a:t>
            </a:r>
            <a:r>
              <a:rPr lang="en-US" dirty="0" smtClean="0">
                <a:solidFill>
                  <a:srgbClr val="C00000"/>
                </a:solidFill>
              </a:rPr>
              <a:t>#</a:t>
            </a:r>
            <a:r>
              <a:rPr lang="th-TH" dirty="0" smtClean="0">
                <a:solidFill>
                  <a:srgbClr val="C00000"/>
                </a:solidFill>
              </a:rPr>
              <a:t> เรียกใช้ </a:t>
            </a:r>
            <a:r>
              <a:rPr lang="en-US" dirty="0" smtClean="0">
                <a:solidFill>
                  <a:srgbClr val="C00000"/>
                </a:solidFill>
              </a:rPr>
              <a:t>module time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t1=</a:t>
            </a:r>
            <a:r>
              <a:rPr lang="en-US" sz="2400" dirty="0" err="1" smtClean="0"/>
              <a:t>time.time</a:t>
            </a:r>
            <a:r>
              <a:rPr lang="en-US" sz="2400" dirty="0" smtClean="0"/>
              <a:t>()    </a:t>
            </a:r>
            <a:r>
              <a:rPr lang="en-US" dirty="0" smtClean="0">
                <a:solidFill>
                  <a:srgbClr val="C00000"/>
                </a:solidFill>
              </a:rPr>
              <a:t>#</a:t>
            </a:r>
            <a:r>
              <a:rPr lang="th-TH" dirty="0" smtClean="0">
                <a:solidFill>
                  <a:srgbClr val="C00000"/>
                </a:solidFill>
              </a:rPr>
              <a:t>  จำเวลาเริ่มต้น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f=</a:t>
            </a:r>
            <a:r>
              <a:rPr lang="en-US" sz="2400" dirty="0" err="1" smtClean="0"/>
              <a:t>fibo</a:t>
            </a:r>
            <a:r>
              <a:rPr lang="en-US" sz="2400" dirty="0" smtClean="0"/>
              <a:t>(30)</a:t>
            </a:r>
          </a:p>
          <a:p>
            <a:r>
              <a:rPr lang="en-US" sz="2400" dirty="0" smtClean="0"/>
              <a:t>print(</a:t>
            </a:r>
            <a:r>
              <a:rPr lang="en-US" sz="2400" i="1" dirty="0" smtClean="0">
                <a:solidFill>
                  <a:srgbClr val="00B050"/>
                </a:solidFill>
              </a:rPr>
              <a:t>"</a:t>
            </a:r>
            <a:r>
              <a:rPr lang="en-US" sz="2400" i="1" dirty="0" err="1" smtClean="0">
                <a:solidFill>
                  <a:srgbClr val="00B050"/>
                </a:solidFill>
              </a:rPr>
              <a:t>fibo</a:t>
            </a:r>
            <a:r>
              <a:rPr lang="en-US" sz="2400" i="1" dirty="0" smtClean="0">
                <a:solidFill>
                  <a:srgbClr val="00B050"/>
                </a:solidFill>
              </a:rPr>
              <a:t> using loop :"</a:t>
            </a:r>
            <a:r>
              <a:rPr lang="en-US" sz="2400" dirty="0" smtClean="0"/>
              <a:t>, f ,</a:t>
            </a:r>
            <a:r>
              <a:rPr lang="en-US" sz="2400" i="1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time:-"</a:t>
            </a:r>
            <a:r>
              <a:rPr lang="en-US" sz="2400" dirty="0" smtClean="0"/>
              <a:t>,</a:t>
            </a:r>
            <a:r>
              <a:rPr lang="en-US" sz="2400" dirty="0" err="1" smtClean="0"/>
              <a:t>time.time</a:t>
            </a:r>
            <a:r>
              <a:rPr lang="en-US" sz="2400" dirty="0" smtClean="0"/>
              <a:t>()-t1)</a:t>
            </a:r>
          </a:p>
          <a:p>
            <a:r>
              <a:rPr lang="en-US" sz="2400" dirty="0" smtClean="0"/>
              <a:t>t1=</a:t>
            </a:r>
            <a:r>
              <a:rPr lang="en-US" sz="2400" dirty="0" err="1" smtClean="0"/>
              <a:t>time.time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f=fibo2(30)</a:t>
            </a:r>
          </a:p>
          <a:p>
            <a:r>
              <a:rPr lang="en-US" sz="2400" dirty="0" smtClean="0"/>
              <a:t>print(</a:t>
            </a:r>
            <a:r>
              <a:rPr lang="en-US" sz="2400" i="1" dirty="0" smtClean="0">
                <a:solidFill>
                  <a:srgbClr val="00B050"/>
                </a:solidFill>
              </a:rPr>
              <a:t>"</a:t>
            </a:r>
            <a:r>
              <a:rPr lang="en-US" sz="2400" i="1" dirty="0" err="1" smtClean="0">
                <a:solidFill>
                  <a:srgbClr val="00B050"/>
                </a:solidFill>
              </a:rPr>
              <a:t>fibo</a:t>
            </a:r>
            <a:r>
              <a:rPr lang="en-US" sz="2400" i="1" dirty="0" smtClean="0">
                <a:solidFill>
                  <a:srgbClr val="00B050"/>
                </a:solidFill>
              </a:rPr>
              <a:t> using recursion :"</a:t>
            </a:r>
            <a:r>
              <a:rPr lang="en-US" sz="2400" dirty="0" smtClean="0"/>
              <a:t>, f ,</a:t>
            </a:r>
            <a:r>
              <a:rPr lang="en-US" sz="2400" i="1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time:-"</a:t>
            </a:r>
            <a:r>
              <a:rPr lang="en-US" sz="2400" dirty="0" smtClean="0"/>
              <a:t>,</a:t>
            </a:r>
            <a:r>
              <a:rPr lang="en-US" sz="2400" dirty="0" err="1" smtClean="0"/>
              <a:t>time.time</a:t>
            </a:r>
            <a:r>
              <a:rPr lang="en-US" sz="2400" dirty="0" smtClean="0"/>
              <a:t>()-t1)</a:t>
            </a:r>
            <a:endParaRPr lang="th-TH" sz="2400" dirty="0"/>
          </a:p>
        </p:txBody>
      </p:sp>
      <p:sp>
        <p:nvSpPr>
          <p:cNvPr id="5" name="Rectangle 4"/>
          <p:cNvSpPr/>
          <p:nvPr/>
        </p:nvSpPr>
        <p:spPr>
          <a:xfrm>
            <a:off x="395536" y="4581128"/>
            <a:ext cx="6264696" cy="1200329"/>
          </a:xfrm>
          <a:prstGeom prst="rect">
            <a:avLst/>
          </a:prstGeom>
          <a:ln w="19050" cmpd="dbl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&gt;&gt;&gt; </a:t>
            </a:r>
          </a:p>
          <a:p>
            <a:r>
              <a:rPr lang="en-US" sz="1800" dirty="0" err="1" smtClean="0"/>
              <a:t>fibo</a:t>
            </a:r>
            <a:r>
              <a:rPr lang="en-US" sz="1800" dirty="0" smtClean="0"/>
              <a:t> using loop : 1346269  time:- 0.0</a:t>
            </a:r>
          </a:p>
          <a:p>
            <a:r>
              <a:rPr lang="en-US" sz="1800" dirty="0" err="1" smtClean="0"/>
              <a:t>fibo</a:t>
            </a:r>
            <a:r>
              <a:rPr lang="en-US" sz="1800" dirty="0" smtClean="0"/>
              <a:t> using recursion : 1346269  time:- 0.5010290145874023</a:t>
            </a:r>
          </a:p>
          <a:p>
            <a:r>
              <a:rPr lang="en-US" sz="1800" dirty="0" smtClean="0"/>
              <a:t>&gt;&gt;&gt;</a:t>
            </a:r>
            <a:endParaRPr lang="th-TH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โปรแกรม</a:t>
            </a:r>
            <a:r>
              <a:rPr lang="th-TH" dirty="0" smtClean="0"/>
              <a:t>แบบ </a:t>
            </a:r>
            <a:r>
              <a:rPr lang="en-US" dirty="0" smtClean="0"/>
              <a:t>recursive</a:t>
            </a:r>
            <a:endParaRPr lang="th-TH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920037" cy="3059113"/>
          </a:xfrm>
        </p:spPr>
        <p:txBody>
          <a:bodyPr/>
          <a:lstStyle/>
          <a:p>
            <a:pPr eaLnBrk="1" hangingPunct="1"/>
            <a:r>
              <a:rPr lang="th-TH" smtClean="0"/>
              <a:t>โปรแกรมที่มีการเรียกตัวเอง</a:t>
            </a:r>
          </a:p>
          <a:p>
            <a:pPr eaLnBrk="1" hangingPunct="1"/>
            <a:r>
              <a:rPr lang="th-TH" smtClean="0"/>
              <a:t>การทำงานแบ่งเป็นกรณี ๆ</a:t>
            </a:r>
          </a:p>
          <a:p>
            <a:pPr lvl="1" eaLnBrk="1" hangingPunct="1"/>
            <a:r>
              <a:rPr lang="th-TH" smtClean="0"/>
              <a:t>กรณีพื้นฐาน ทำเสร็จได้ทันที</a:t>
            </a:r>
          </a:p>
          <a:p>
            <a:pPr lvl="1" eaLnBrk="1" hangingPunct="1"/>
            <a:r>
              <a:rPr lang="th-TH" smtClean="0"/>
              <a:t>กรณีอื่น เรียกตัวเอง โดยขนาดของปัญหาต้องเล็กลง</a:t>
            </a:r>
          </a:p>
          <a:p>
            <a:pPr eaLnBrk="1" hangingPunct="1"/>
            <a:r>
              <a:rPr lang="th-TH" smtClean="0"/>
              <a:t>การเรียกแต่ละครั้ง จะมีการสร้างตัวแปรชุดใหม่ของเมท็อดในระบบ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63638" y="3873500"/>
            <a:ext cx="6865937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cs typeface="Angsana New" pitchFamily="18" charset="-34"/>
              </a:rPr>
              <a:t>def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Angsana New" pitchFamily="18" charset="-34"/>
              </a:rPr>
              <a:t>jeng3(n):</a:t>
            </a:r>
            <a:endParaRPr lang="th-TH" sz="2000" dirty="0" smtClean="0">
              <a:solidFill>
                <a:srgbClr val="000000"/>
              </a:solidFill>
              <a:latin typeface="Courier New" pitchFamily="49" charset="0"/>
              <a:cs typeface="Angsana New" pitchFamily="18" charset="-34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Angsana New" pitchFamily="18" charset="-34"/>
              </a:rPr>
              <a:t>    print(n)</a:t>
            </a:r>
            <a:endParaRPr lang="th-TH" sz="2000" dirty="0">
              <a:solidFill>
                <a:srgbClr val="000000"/>
              </a:solidFill>
              <a:latin typeface="Courier New" pitchFamily="49" charset="0"/>
              <a:cs typeface="Angsana New" pitchFamily="18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Angsana New" pitchFamily="18" charset="-34"/>
              </a:rPr>
              <a:t>    jeng3(n-1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Angsana New" pitchFamily="18" charset="-34"/>
              </a:rPr>
              <a:t>)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Angsana New" pitchFamily="18" charset="-34"/>
              </a:rPr>
              <a:t>jeng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Angsana New" pitchFamily="18" charset="-34"/>
              </a:rPr>
              <a:t>(10)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Angsana New" pitchFamily="18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Angsana New" pitchFamily="18" charset="-34"/>
              </a:rPr>
              <a:t>  </a:t>
            </a: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4283075" y="5599113"/>
            <a:ext cx="371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b="0"/>
              <a:t>เมื่อสั่งทำงาน จะเกิดอะไรขึ้น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5592763" y="862013"/>
            <a:ext cx="34290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th-T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fac(n</a:t>
            </a:r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th-T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th-T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 </a:t>
            </a:r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fac(n-1</a:t>
            </a:r>
            <a:r>
              <a:rPr lang="th-T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 * </a:t>
            </a:r>
            <a:r>
              <a:rPr lang="th-T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th-TH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th-TH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4" grpId="0" build="p" animBg="1"/>
      <p:bldP spid="112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การคำนวณ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mod m</a:t>
            </a:r>
            <a:endParaRPr lang="th-TH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1488" y="847725"/>
            <a:ext cx="8413750" cy="3602038"/>
          </a:xfrm>
        </p:spPr>
        <p:txBody>
          <a:bodyPr/>
          <a:lstStyle/>
          <a:p>
            <a:pPr eaLnBrk="1" hangingPunct="1"/>
            <a:r>
              <a:rPr lang="th-TH" sz="3200" dirty="0" smtClean="0">
                <a:latin typeface="+mj-lt"/>
                <a:cs typeface="+mn-cs"/>
              </a:rPr>
              <a:t>a</a:t>
            </a:r>
            <a:r>
              <a:rPr lang="en-US" sz="3200" baseline="30000" dirty="0" smtClean="0">
                <a:latin typeface="+mj-lt"/>
                <a:cs typeface="+mn-cs"/>
              </a:rPr>
              <a:t>k</a:t>
            </a:r>
            <a:r>
              <a:rPr lang="th-TH" sz="3200" dirty="0" smtClean="0">
                <a:latin typeface="+mj-lt"/>
                <a:cs typeface="+mn-cs"/>
              </a:rPr>
              <a:t> mod m เป็นการคำนวณที่ใช้บ่อยในการเข้ารหัสลับ</a:t>
            </a:r>
          </a:p>
          <a:p>
            <a:pPr eaLnBrk="1" hangingPunct="1"/>
            <a:r>
              <a:rPr lang="th-TH" sz="3200" dirty="0" smtClean="0">
                <a:latin typeface="+mj-lt"/>
                <a:cs typeface="+mn-cs"/>
              </a:rPr>
              <a:t>ตัวอย่างที่ 1 </a:t>
            </a:r>
            <a:r>
              <a:rPr lang="en-US" sz="3200" dirty="0" smtClean="0">
                <a:latin typeface="+mj-lt"/>
                <a:cs typeface="+mn-cs"/>
              </a:rPr>
              <a:t>: 2</a:t>
            </a:r>
            <a:r>
              <a:rPr lang="en-US" sz="3200" baseline="30000" dirty="0" smtClean="0">
                <a:latin typeface="+mj-lt"/>
                <a:cs typeface="+mn-cs"/>
              </a:rPr>
              <a:t>20</a:t>
            </a:r>
            <a:r>
              <a:rPr lang="en-US" sz="3200" dirty="0" smtClean="0">
                <a:latin typeface="+mj-lt"/>
                <a:cs typeface="+mn-cs"/>
              </a:rPr>
              <a:t> % 31 = ?</a:t>
            </a:r>
          </a:p>
          <a:p>
            <a:pPr lvl="1" eaLnBrk="1" hangingPunct="1"/>
            <a:r>
              <a:rPr lang="th-TH" sz="2800" dirty="0" smtClean="0">
                <a:latin typeface="+mj-lt"/>
                <a:cs typeface="+mn-cs"/>
              </a:rPr>
              <a:t>คำนวณ </a:t>
            </a:r>
            <a:r>
              <a:rPr lang="en-US" sz="2800" dirty="0" smtClean="0">
                <a:latin typeface="+mj-lt"/>
                <a:cs typeface="+mn-cs"/>
              </a:rPr>
              <a:t>2</a:t>
            </a:r>
            <a:r>
              <a:rPr lang="en-US" sz="2800" baseline="30000" dirty="0" smtClean="0">
                <a:latin typeface="+mj-lt"/>
                <a:cs typeface="+mn-cs"/>
              </a:rPr>
              <a:t>20</a:t>
            </a:r>
            <a:r>
              <a:rPr lang="en-US" sz="2800" dirty="0" smtClean="0">
                <a:latin typeface="+mj-lt"/>
                <a:cs typeface="+mn-cs"/>
              </a:rPr>
              <a:t> </a:t>
            </a:r>
            <a:r>
              <a:rPr lang="th-TH" sz="2800" dirty="0" smtClean="0">
                <a:latin typeface="+mj-lt"/>
                <a:cs typeface="+mn-cs"/>
              </a:rPr>
              <a:t>ได้ 1048576  จากนั้น </a:t>
            </a:r>
            <a:r>
              <a:rPr lang="en-US" sz="2800" dirty="0" smtClean="0">
                <a:latin typeface="+mj-lt"/>
                <a:cs typeface="+mn-cs"/>
              </a:rPr>
              <a:t>% 31 </a:t>
            </a:r>
            <a:r>
              <a:rPr lang="th-TH" sz="2800" dirty="0" smtClean="0">
                <a:latin typeface="+mj-lt"/>
                <a:cs typeface="+mn-cs"/>
              </a:rPr>
              <a:t>ได้  1</a:t>
            </a:r>
          </a:p>
          <a:p>
            <a:pPr eaLnBrk="1" hangingPunct="1"/>
            <a:r>
              <a:rPr lang="th-TH" sz="3200" dirty="0" smtClean="0">
                <a:latin typeface="+mj-lt"/>
                <a:cs typeface="+mn-cs"/>
              </a:rPr>
              <a:t>ตัวอย่างที่ 2 </a:t>
            </a:r>
            <a:r>
              <a:rPr lang="en-US" sz="3200" dirty="0" smtClean="0">
                <a:latin typeface="+mj-lt"/>
                <a:cs typeface="+mn-cs"/>
              </a:rPr>
              <a:t>: </a:t>
            </a:r>
            <a:r>
              <a:rPr lang="en-US" sz="3200" b="1" dirty="0" smtClean="0">
                <a:latin typeface="+mj-lt"/>
                <a:cs typeface="+mn-cs"/>
              </a:rPr>
              <a:t>2</a:t>
            </a:r>
            <a:r>
              <a:rPr lang="en-US" sz="3200" b="1" baseline="30000" dirty="0" smtClean="0">
                <a:latin typeface="+mj-lt"/>
                <a:cs typeface="+mn-cs"/>
              </a:rPr>
              <a:t>101</a:t>
            </a:r>
            <a:r>
              <a:rPr lang="en-US" sz="3200" dirty="0" smtClean="0">
                <a:latin typeface="+mj-lt"/>
                <a:cs typeface="+mn-cs"/>
              </a:rPr>
              <a:t> % 31 = ?</a:t>
            </a:r>
          </a:p>
          <a:p>
            <a:pPr lvl="1" eaLnBrk="1" hangingPunct="1"/>
            <a:r>
              <a:rPr lang="th-TH" sz="2800" dirty="0" smtClean="0">
                <a:latin typeface="+mj-lt"/>
                <a:cs typeface="+mn-cs"/>
              </a:rPr>
              <a:t>คำนวณ </a:t>
            </a:r>
            <a:r>
              <a:rPr lang="en-US" sz="2800" dirty="0" smtClean="0">
                <a:latin typeface="+mj-lt"/>
                <a:cs typeface="+mn-cs"/>
              </a:rPr>
              <a:t>2</a:t>
            </a:r>
            <a:r>
              <a:rPr lang="en-US" sz="2800" baseline="30000" dirty="0" smtClean="0">
                <a:latin typeface="+mj-lt"/>
                <a:cs typeface="+mn-cs"/>
              </a:rPr>
              <a:t>101</a:t>
            </a:r>
            <a:r>
              <a:rPr lang="en-US" sz="2800" dirty="0" smtClean="0">
                <a:latin typeface="+mj-lt"/>
                <a:cs typeface="+mn-cs"/>
              </a:rPr>
              <a:t> </a:t>
            </a:r>
            <a:r>
              <a:rPr lang="th-TH" sz="2800" dirty="0" smtClean="0">
                <a:latin typeface="+mj-lt"/>
                <a:cs typeface="+mn-cs"/>
              </a:rPr>
              <a:t>ได้ </a:t>
            </a:r>
            <a:r>
              <a:rPr lang="th-TH" b="1" dirty="0" smtClean="0">
                <a:latin typeface="+mj-lt"/>
                <a:ea typeface="+mn-ea"/>
                <a:cs typeface="+mn-cs"/>
              </a:rPr>
              <a:t>2535301200456458802993406410752</a:t>
            </a:r>
            <a:r>
              <a:rPr lang="th-TH" sz="3200" b="1" dirty="0" smtClean="0">
                <a:latin typeface="+mj-lt"/>
                <a:ea typeface="+mn-ea"/>
                <a:cs typeface="+mn-cs"/>
              </a:rPr>
              <a:t> </a:t>
            </a:r>
            <a:r>
              <a:rPr lang="th-TH" sz="2800" dirty="0" smtClean="0">
                <a:latin typeface="+mj-lt"/>
                <a:cs typeface="+mn-cs"/>
              </a:rPr>
              <a:t>จากนั้น </a:t>
            </a:r>
            <a:r>
              <a:rPr lang="en-US" sz="2800" dirty="0" smtClean="0">
                <a:latin typeface="+mj-lt"/>
                <a:cs typeface="+mn-cs"/>
              </a:rPr>
              <a:t>% 31 </a:t>
            </a:r>
            <a:r>
              <a:rPr lang="th-TH" sz="2800" dirty="0" smtClean="0">
                <a:latin typeface="+mj-lt"/>
                <a:cs typeface="+mn-cs"/>
              </a:rPr>
              <a:t>ได้  </a:t>
            </a:r>
            <a:r>
              <a:rPr lang="th-TH" sz="3200" b="1" dirty="0" smtClean="0">
                <a:latin typeface="+mj-lt"/>
                <a:ea typeface="+mn-ea"/>
                <a:cs typeface="+mn-cs"/>
              </a:rPr>
              <a:t>2</a:t>
            </a:r>
          </a:p>
          <a:p>
            <a:pPr lvl="1" eaLnBrk="1" hangingPunct="1"/>
            <a:r>
              <a:rPr lang="th-TH" sz="2800" dirty="0" smtClean="0">
                <a:latin typeface="+mj-lt"/>
                <a:cs typeface="+mn-cs"/>
              </a:rPr>
              <a:t>อีกแบบ </a:t>
            </a:r>
            <a:r>
              <a:rPr lang="en-US" sz="2800" dirty="0" smtClean="0">
                <a:latin typeface="+mj-lt"/>
                <a:cs typeface="+mn-cs"/>
              </a:rPr>
              <a:t>: 2</a:t>
            </a:r>
            <a:r>
              <a:rPr lang="en-US" sz="2800" baseline="30000" dirty="0" smtClean="0">
                <a:latin typeface="+mj-lt"/>
                <a:cs typeface="+mn-cs"/>
              </a:rPr>
              <a:t>101 </a:t>
            </a:r>
            <a:r>
              <a:rPr lang="en-US" sz="2800" dirty="0" smtClean="0">
                <a:latin typeface="+mj-lt"/>
                <a:cs typeface="+mn-cs"/>
              </a:rPr>
              <a:t>% 31 = 2(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+mn-cs"/>
              </a:rPr>
              <a:t>2</a:t>
            </a:r>
            <a:r>
              <a:rPr lang="en-US" sz="2800" baseline="30000" dirty="0" smtClean="0">
                <a:solidFill>
                  <a:srgbClr val="FF0000"/>
                </a:solidFill>
                <a:latin typeface="+mj-lt"/>
                <a:cs typeface="+mn-cs"/>
              </a:rPr>
              <a:t>50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+mn-cs"/>
              </a:rPr>
              <a:t> % 31</a:t>
            </a:r>
            <a:r>
              <a:rPr lang="en-US" sz="2800" dirty="0" smtClean="0">
                <a:latin typeface="+mj-lt"/>
                <a:cs typeface="+mn-cs"/>
              </a:rPr>
              <a:t>)</a:t>
            </a:r>
            <a:r>
              <a:rPr lang="en-US" sz="2800" baseline="30000" dirty="0" smtClean="0">
                <a:latin typeface="+mj-lt"/>
                <a:cs typeface="+mn-cs"/>
              </a:rPr>
              <a:t>2</a:t>
            </a:r>
            <a:r>
              <a:rPr lang="en-US" sz="2800" dirty="0" smtClean="0">
                <a:latin typeface="+mj-lt"/>
                <a:cs typeface="+mn-cs"/>
              </a:rPr>
              <a:t> % 31 = 2(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+mn-cs"/>
              </a:rPr>
              <a:t>1</a:t>
            </a:r>
            <a:r>
              <a:rPr lang="en-US" sz="2800" dirty="0" smtClean="0">
                <a:latin typeface="+mj-lt"/>
                <a:cs typeface="+mn-cs"/>
              </a:rPr>
              <a:t>)</a:t>
            </a:r>
            <a:r>
              <a:rPr lang="en-US" sz="2800" baseline="30000" dirty="0" smtClean="0">
                <a:latin typeface="+mj-lt"/>
                <a:cs typeface="+mn-cs"/>
              </a:rPr>
              <a:t>2</a:t>
            </a:r>
            <a:r>
              <a:rPr lang="en-US" sz="2800" dirty="0" smtClean="0">
                <a:latin typeface="+mj-lt"/>
                <a:cs typeface="+mn-cs"/>
              </a:rPr>
              <a:t> % 31 = 2</a:t>
            </a:r>
            <a:endParaRPr lang="th-TH" sz="2800" dirty="0" smtClean="0">
              <a:latin typeface="+mj-lt"/>
              <a:cs typeface="+mn-cs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894013" y="4244975"/>
            <a:ext cx="5262562" cy="641350"/>
            <a:chOff x="1761" y="1258"/>
            <a:chExt cx="3315" cy="404"/>
          </a:xfrm>
        </p:grpSpPr>
        <p:sp>
          <p:nvSpPr>
            <p:cNvPr id="22542" name="Text Box 8"/>
            <p:cNvSpPr txBox="1">
              <a:spLocks noChangeArrowheads="1"/>
            </p:cNvSpPr>
            <p:nvPr/>
          </p:nvSpPr>
          <p:spPr bwMode="auto">
            <a:xfrm>
              <a:off x="1761" y="1258"/>
              <a:ext cx="14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sz="36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</a:rPr>
                <a:t>1</a:t>
              </a:r>
              <a:endParaRPr lang="th-TH" sz="3600" b="0">
                <a:solidFill>
                  <a:srgbClr val="000066"/>
                </a:solidFill>
                <a:latin typeface="Arial Rounded MT Bold" pitchFamily="34" charset="0"/>
                <a:cs typeface="TF NopScript" pitchFamily="2" charset="-34"/>
              </a:endParaRPr>
            </a:p>
          </p:txBody>
        </p:sp>
        <p:sp>
          <p:nvSpPr>
            <p:cNvPr id="22543" name="Text Box 9"/>
            <p:cNvSpPr txBox="1">
              <a:spLocks noChangeArrowheads="1"/>
            </p:cNvSpPr>
            <p:nvPr/>
          </p:nvSpPr>
          <p:spPr bwMode="auto">
            <a:xfrm>
              <a:off x="4430" y="1321"/>
              <a:ext cx="6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sz="28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</a:rPr>
                <a:t>k = 0</a:t>
              </a:r>
              <a:endParaRPr lang="th-TH" sz="2800" b="0">
                <a:solidFill>
                  <a:srgbClr val="000066"/>
                </a:solidFill>
                <a:latin typeface="Arial Rounded MT Bold" pitchFamily="34" charset="0"/>
                <a:cs typeface="TF NopScript" pitchFamily="2" charset="-34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4013" y="5043488"/>
            <a:ext cx="5927725" cy="641350"/>
            <a:chOff x="1761" y="1761"/>
            <a:chExt cx="3734" cy="404"/>
          </a:xfrm>
        </p:grpSpPr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761" y="1761"/>
              <a:ext cx="25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sz="36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</a:rPr>
                <a:t>(a</a:t>
              </a:r>
              <a:r>
                <a:rPr lang="en-US" sz="3600" b="0" baseline="3000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  <a:sym typeface="Symbol" pitchFamily="18" charset="2"/>
                </a:rPr>
                <a:t>k/2</a:t>
              </a:r>
              <a:r>
                <a:rPr lang="en-US" sz="36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  <a:sym typeface="Symbol" pitchFamily="18" charset="2"/>
                </a:rPr>
                <a:t> % m)</a:t>
              </a:r>
              <a:r>
                <a:rPr lang="en-US" sz="3600" b="0" baseline="3000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  <a:sym typeface="Symbol" pitchFamily="18" charset="2"/>
                </a:rPr>
                <a:t>2</a:t>
              </a:r>
              <a:r>
                <a:rPr lang="en-US" sz="36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  <a:sym typeface="Symbol" pitchFamily="18" charset="2"/>
                </a:rPr>
                <a:t> % m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4430" y="1815"/>
              <a:ext cx="10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sz="28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</a:rPr>
                <a:t>k is even</a:t>
              </a:r>
              <a:endParaRPr lang="th-TH" sz="2800" b="0">
                <a:solidFill>
                  <a:srgbClr val="000066"/>
                </a:solidFill>
                <a:latin typeface="Arial Rounded MT Bold" pitchFamily="34" charset="0"/>
                <a:cs typeface="TF NopScript" pitchFamily="2" charset="-34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894013" y="5754688"/>
            <a:ext cx="5927725" cy="649287"/>
            <a:chOff x="1761" y="2209"/>
            <a:chExt cx="3734" cy="409"/>
          </a:xfrm>
        </p:grpSpPr>
        <p:sp>
          <p:nvSpPr>
            <p:cNvPr id="22538" name="Text Box 12"/>
            <p:cNvSpPr txBox="1">
              <a:spLocks noChangeArrowheads="1"/>
            </p:cNvSpPr>
            <p:nvPr/>
          </p:nvSpPr>
          <p:spPr bwMode="auto">
            <a:xfrm>
              <a:off x="1761" y="2209"/>
              <a:ext cx="251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sz="36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</a:rPr>
                <a:t>a(a</a:t>
              </a:r>
              <a:r>
                <a:rPr lang="en-US" sz="3600" b="0" baseline="3000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  <a:sym typeface="Symbol" pitchFamily="18" charset="2"/>
                </a:rPr>
                <a:t>k/2 </a:t>
              </a:r>
              <a:r>
                <a:rPr lang="en-US" sz="36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  <a:sym typeface="Symbol" pitchFamily="18" charset="2"/>
                </a:rPr>
                <a:t>% m)</a:t>
              </a:r>
              <a:r>
                <a:rPr lang="en-US" sz="3600" b="0" baseline="3000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  <a:sym typeface="Symbol" pitchFamily="18" charset="2"/>
                </a:rPr>
                <a:t>2</a:t>
              </a:r>
              <a:r>
                <a:rPr lang="en-US" sz="36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  <a:sym typeface="Symbol" pitchFamily="18" charset="2"/>
                </a:rPr>
                <a:t> % m</a:t>
              </a:r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4430" y="2275"/>
              <a:ext cx="10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sz="2800" b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</a:rPr>
                <a:t>k is odd</a:t>
              </a:r>
              <a:endParaRPr lang="th-TH" sz="2800" b="0">
                <a:solidFill>
                  <a:srgbClr val="000066"/>
                </a:solidFill>
                <a:latin typeface="Arial Rounded MT Bold" pitchFamily="34" charset="0"/>
                <a:cs typeface="TF NopScript" pitchFamily="2" charset="-34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15938" y="4367213"/>
            <a:ext cx="2420937" cy="1987550"/>
            <a:chOff x="263" y="1335"/>
            <a:chExt cx="1525" cy="1252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263" y="1761"/>
              <a:ext cx="13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sz="3600" b="0" dirty="0" err="1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</a:rPr>
                <a:t>a</a:t>
              </a:r>
              <a:r>
                <a:rPr lang="en-US" sz="3600" b="0" baseline="30000" dirty="0" err="1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</a:rPr>
                <a:t>k</a:t>
              </a:r>
              <a:r>
                <a:rPr lang="en-US" sz="3600" b="0" dirty="0">
                  <a:solidFill>
                    <a:srgbClr val="000066"/>
                  </a:solidFill>
                  <a:latin typeface="Arial Rounded MT Bold" pitchFamily="34" charset="0"/>
                  <a:cs typeface="TF NopScript" pitchFamily="2" charset="-34"/>
                </a:rPr>
                <a:t> % m =</a:t>
              </a:r>
              <a:endParaRPr lang="th-TH" sz="3600" b="0" dirty="0">
                <a:solidFill>
                  <a:srgbClr val="000066"/>
                </a:solidFill>
                <a:latin typeface="Arial Rounded MT Bold" pitchFamily="34" charset="0"/>
                <a:cs typeface="TF NopScript" pitchFamily="2" charset="-34"/>
              </a:endParaRPr>
            </a:p>
          </p:txBody>
        </p:sp>
        <p:sp>
          <p:nvSpPr>
            <p:cNvPr id="22537" name="AutoShape 15"/>
            <p:cNvSpPr>
              <a:spLocks/>
            </p:cNvSpPr>
            <p:nvPr/>
          </p:nvSpPr>
          <p:spPr bwMode="auto">
            <a:xfrm>
              <a:off x="1578" y="1335"/>
              <a:ext cx="210" cy="1252"/>
            </a:xfrm>
            <a:prstGeom prst="leftBrace">
              <a:avLst>
                <a:gd name="adj1" fmla="val 49683"/>
                <a:gd name="adj2" fmla="val 50000"/>
              </a:avLst>
            </a:prstGeom>
            <a:noFill/>
            <a:ln w="38100">
              <a:solidFill>
                <a:srgbClr val="000066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1149350" y="649288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</a:rPr>
              <a:t>60</a:t>
            </a:r>
            <a:r>
              <a:rPr lang="en-US" sz="3200" b="0">
                <a:latin typeface="Arial Rounded MT Bold" pitchFamily="34" charset="0"/>
                <a:cs typeface="TF NopScript" pitchFamily="2" charset="-34"/>
              </a:rPr>
              <a:t> mod 10  =</a:t>
            </a:r>
            <a:endParaRPr lang="th-TH" sz="3200" b="0">
              <a:latin typeface="Arial Rounded MT Bold" pitchFamily="34" charset="0"/>
              <a:cs typeface="TF NopScript" pitchFamily="2" charset="-34"/>
            </a:endParaRP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1149350" y="1382713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</a:rPr>
              <a:t>30</a:t>
            </a:r>
            <a:r>
              <a:rPr lang="en-US" sz="3200" b="0">
                <a:latin typeface="Arial Rounded MT Bold" pitchFamily="34" charset="0"/>
                <a:cs typeface="TF NopScript" pitchFamily="2" charset="-34"/>
              </a:rPr>
              <a:t> mod 10  =</a:t>
            </a:r>
            <a:endParaRPr lang="th-TH" sz="3200" b="0">
              <a:latin typeface="Arial Rounded MT Bold" pitchFamily="34" charset="0"/>
              <a:cs typeface="TF NopScript" pitchFamily="2" charset="-34"/>
            </a:endParaRP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1149350" y="2116138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</a:rPr>
              <a:t>15</a:t>
            </a:r>
            <a:r>
              <a:rPr lang="en-US" sz="3200" b="0">
                <a:latin typeface="Arial Rounded MT Bold" pitchFamily="34" charset="0"/>
                <a:cs typeface="TF NopScript" pitchFamily="2" charset="-34"/>
              </a:rPr>
              <a:t> mod 10  =</a:t>
            </a:r>
            <a:endParaRPr lang="th-TH" sz="3200" b="0">
              <a:latin typeface="Arial Rounded MT Bold" pitchFamily="34" charset="0"/>
              <a:cs typeface="TF NopScript" pitchFamily="2" charset="-34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1149350" y="2849563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</a:rPr>
              <a:t>7</a:t>
            </a:r>
            <a:r>
              <a:rPr lang="en-US" sz="3200" b="0">
                <a:latin typeface="Arial Rounded MT Bold" pitchFamily="34" charset="0"/>
                <a:cs typeface="TF NopScript" pitchFamily="2" charset="-34"/>
              </a:rPr>
              <a:t> mod 10  =</a:t>
            </a:r>
            <a:endParaRPr lang="th-TH" sz="3200" b="0">
              <a:latin typeface="Arial Rounded MT Bold" pitchFamily="34" charset="0"/>
              <a:cs typeface="TF NopScript" pitchFamily="2" charset="-34"/>
            </a:endParaRPr>
          </a:p>
        </p:txBody>
      </p:sp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1149350" y="3582988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</a:rPr>
              <a:t>3</a:t>
            </a:r>
            <a:r>
              <a:rPr lang="en-US" sz="3200" b="0">
                <a:latin typeface="Arial Rounded MT Bold" pitchFamily="34" charset="0"/>
                <a:cs typeface="TF NopScript" pitchFamily="2" charset="-34"/>
              </a:rPr>
              <a:t> mod 10  =</a:t>
            </a:r>
            <a:endParaRPr lang="th-TH" sz="3200" b="0">
              <a:latin typeface="Arial Rounded MT Bold" pitchFamily="34" charset="0"/>
              <a:cs typeface="TF NopScript" pitchFamily="2" charset="-34"/>
            </a:endParaRP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1149350" y="4316413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</a:rPr>
              <a:t>1</a:t>
            </a:r>
            <a:r>
              <a:rPr lang="en-US" sz="3200" b="0">
                <a:latin typeface="Arial Rounded MT Bold" pitchFamily="34" charset="0"/>
                <a:cs typeface="TF NopScript" pitchFamily="2" charset="-34"/>
              </a:rPr>
              <a:t> mod 10  =</a:t>
            </a:r>
            <a:endParaRPr lang="th-TH" sz="3200" b="0">
              <a:latin typeface="Arial Rounded MT Bold" pitchFamily="34" charset="0"/>
              <a:cs typeface="TF NopScript" pitchFamily="2" charset="-34"/>
            </a:endParaRPr>
          </a:p>
        </p:txBody>
      </p:sp>
      <p:sp>
        <p:nvSpPr>
          <p:cNvPr id="507913" name="Text Box 9"/>
          <p:cNvSpPr txBox="1">
            <a:spLocks noChangeArrowheads="1"/>
          </p:cNvSpPr>
          <p:nvPr/>
        </p:nvSpPr>
        <p:spPr bwMode="auto">
          <a:xfrm>
            <a:off x="1149350" y="5049838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</a:rPr>
              <a:t>0</a:t>
            </a:r>
            <a:r>
              <a:rPr lang="en-US" sz="3200" b="0">
                <a:latin typeface="Arial Rounded MT Bold" pitchFamily="34" charset="0"/>
                <a:cs typeface="TF NopScript" pitchFamily="2" charset="-34"/>
              </a:rPr>
              <a:t> mod 10  =</a:t>
            </a:r>
            <a:endParaRPr lang="th-TH" sz="3200" b="0">
              <a:latin typeface="Arial Rounded MT Bold" pitchFamily="34" charset="0"/>
              <a:cs typeface="TF NopScript" pitchFamily="2" charset="-34"/>
            </a:endParaRPr>
          </a:p>
        </p:txBody>
      </p: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4240213" y="5049838"/>
            <a:ext cx="525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</a:rPr>
              <a:t>1</a:t>
            </a:r>
            <a:endParaRPr lang="th-TH" sz="3200" b="0">
              <a:solidFill>
                <a:srgbClr val="CC3300"/>
              </a:solidFill>
              <a:latin typeface="Arial Rounded MT Bold" pitchFamily="34" charset="0"/>
              <a:cs typeface="TF NopScript" pitchFamily="2" charset="-34"/>
            </a:endParaRPr>
          </a:p>
        </p:txBody>
      </p:sp>
      <p:sp>
        <p:nvSpPr>
          <p:cNvPr id="507915" name="Text Box 11"/>
          <p:cNvSpPr txBox="1">
            <a:spLocks noChangeArrowheads="1"/>
          </p:cNvSpPr>
          <p:nvPr/>
        </p:nvSpPr>
        <p:spPr bwMode="auto">
          <a:xfrm>
            <a:off x="4138613" y="4316413"/>
            <a:ext cx="351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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1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 mod 10  = 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2</a:t>
            </a:r>
          </a:p>
        </p:txBody>
      </p:sp>
      <p:sp>
        <p:nvSpPr>
          <p:cNvPr id="507916" name="Text Box 12"/>
          <p:cNvSpPr txBox="1">
            <a:spLocks noChangeArrowheads="1"/>
          </p:cNvSpPr>
          <p:nvPr/>
        </p:nvSpPr>
        <p:spPr bwMode="auto">
          <a:xfrm>
            <a:off x="4138613" y="3582988"/>
            <a:ext cx="351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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2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 mod 10  = 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8</a:t>
            </a:r>
          </a:p>
        </p:txBody>
      </p:sp>
      <p:sp>
        <p:nvSpPr>
          <p:cNvPr id="507917" name="Text Box 13"/>
          <p:cNvSpPr txBox="1">
            <a:spLocks noChangeArrowheads="1"/>
          </p:cNvSpPr>
          <p:nvPr/>
        </p:nvSpPr>
        <p:spPr bwMode="auto">
          <a:xfrm>
            <a:off x="4138613" y="2849563"/>
            <a:ext cx="351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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8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 mod 10  = 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8</a:t>
            </a:r>
          </a:p>
        </p:txBody>
      </p:sp>
      <p:sp>
        <p:nvSpPr>
          <p:cNvPr id="507918" name="Text Box 14"/>
          <p:cNvSpPr txBox="1">
            <a:spLocks noChangeArrowheads="1"/>
          </p:cNvSpPr>
          <p:nvPr/>
        </p:nvSpPr>
        <p:spPr bwMode="auto">
          <a:xfrm>
            <a:off x="4138613" y="2116138"/>
            <a:ext cx="351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chemeClr val="accent2"/>
                </a:solidFill>
                <a:latin typeface="Arial Rounded MT Bold" pitchFamily="34" charset="0"/>
                <a:cs typeface="TF NopScript" pitchFamily="2" charset="-34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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8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 mod 10  = 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8</a:t>
            </a:r>
          </a:p>
        </p:txBody>
      </p:sp>
      <p:sp>
        <p:nvSpPr>
          <p:cNvPr id="507919" name="Text Box 15"/>
          <p:cNvSpPr txBox="1">
            <a:spLocks noChangeArrowheads="1"/>
          </p:cNvSpPr>
          <p:nvPr/>
        </p:nvSpPr>
        <p:spPr bwMode="auto">
          <a:xfrm>
            <a:off x="4138613" y="1382713"/>
            <a:ext cx="351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8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 mod 10  = 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4</a:t>
            </a:r>
          </a:p>
        </p:txBody>
      </p:sp>
      <p:sp>
        <p:nvSpPr>
          <p:cNvPr id="507920" name="Text Box 16"/>
          <p:cNvSpPr txBox="1">
            <a:spLocks noChangeArrowheads="1"/>
          </p:cNvSpPr>
          <p:nvPr/>
        </p:nvSpPr>
        <p:spPr bwMode="auto">
          <a:xfrm>
            <a:off x="4138613" y="649288"/>
            <a:ext cx="351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/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4</a:t>
            </a:r>
            <a:r>
              <a:rPr lang="en-US" sz="3200" b="0" baseline="3000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2</a:t>
            </a:r>
            <a:r>
              <a:rPr lang="en-US" sz="3200" b="0"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 mod 10  = </a:t>
            </a:r>
            <a:r>
              <a:rPr lang="en-US" sz="3200" b="0">
                <a:solidFill>
                  <a:srgbClr val="CC3300"/>
                </a:solidFill>
                <a:latin typeface="Arial Rounded MT Bold" pitchFamily="34" charset="0"/>
                <a:cs typeface="TF NopScript" pitchFamily="2" charset="-34"/>
                <a:sym typeface="Symbol" pitchFamily="18" charset="2"/>
              </a:rPr>
              <a:t>6</a:t>
            </a:r>
          </a:p>
        </p:txBody>
      </p:sp>
      <p:sp>
        <p:nvSpPr>
          <p:cNvPr id="507921" name="Line 17"/>
          <p:cNvSpPr>
            <a:spLocks noChangeShapeType="1"/>
          </p:cNvSpPr>
          <p:nvPr/>
        </p:nvSpPr>
        <p:spPr bwMode="auto">
          <a:xfrm flipV="1">
            <a:off x="4619625" y="4881563"/>
            <a:ext cx="276225" cy="36195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h-TH"/>
          </a:p>
        </p:txBody>
      </p:sp>
      <p:sp>
        <p:nvSpPr>
          <p:cNvPr id="507922" name="Freeform 18"/>
          <p:cNvSpPr>
            <a:spLocks/>
          </p:cNvSpPr>
          <p:nvPr/>
        </p:nvSpPr>
        <p:spPr bwMode="auto">
          <a:xfrm>
            <a:off x="5068888" y="4054475"/>
            <a:ext cx="2220912" cy="406400"/>
          </a:xfrm>
          <a:custGeom>
            <a:avLst/>
            <a:gdLst>
              <a:gd name="T0" fmla="*/ 2147483647 w 1399"/>
              <a:gd name="T1" fmla="*/ 2147483647 h 256"/>
              <a:gd name="T2" fmla="*/ 2147483647 w 1399"/>
              <a:gd name="T3" fmla="*/ 2147483647 h 256"/>
              <a:gd name="T4" fmla="*/ 2147483647 w 1399"/>
              <a:gd name="T5" fmla="*/ 2147483647 h 256"/>
              <a:gd name="T6" fmla="*/ 0 w 1399"/>
              <a:gd name="T7" fmla="*/ 0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399"/>
              <a:gd name="T13" fmla="*/ 0 h 256"/>
              <a:gd name="T14" fmla="*/ 1399 w 1399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9" h="256">
                <a:moveTo>
                  <a:pt x="1399" y="256"/>
                </a:moveTo>
                <a:lnTo>
                  <a:pt x="1262" y="146"/>
                </a:lnTo>
                <a:lnTo>
                  <a:pt x="220" y="14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h-TH"/>
          </a:p>
        </p:txBody>
      </p:sp>
      <p:sp>
        <p:nvSpPr>
          <p:cNvPr id="507923" name="Freeform 19"/>
          <p:cNvSpPr>
            <a:spLocks/>
          </p:cNvSpPr>
          <p:nvPr/>
        </p:nvSpPr>
        <p:spPr bwMode="auto">
          <a:xfrm>
            <a:off x="5068888" y="3314700"/>
            <a:ext cx="2220912" cy="406400"/>
          </a:xfrm>
          <a:custGeom>
            <a:avLst/>
            <a:gdLst>
              <a:gd name="T0" fmla="*/ 2147483647 w 1399"/>
              <a:gd name="T1" fmla="*/ 2147483647 h 256"/>
              <a:gd name="T2" fmla="*/ 2147483647 w 1399"/>
              <a:gd name="T3" fmla="*/ 2147483647 h 256"/>
              <a:gd name="T4" fmla="*/ 2147483647 w 1399"/>
              <a:gd name="T5" fmla="*/ 2147483647 h 256"/>
              <a:gd name="T6" fmla="*/ 0 w 1399"/>
              <a:gd name="T7" fmla="*/ 0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399"/>
              <a:gd name="T13" fmla="*/ 0 h 256"/>
              <a:gd name="T14" fmla="*/ 1399 w 1399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9" h="256">
                <a:moveTo>
                  <a:pt x="1399" y="256"/>
                </a:moveTo>
                <a:lnTo>
                  <a:pt x="1262" y="146"/>
                </a:lnTo>
                <a:lnTo>
                  <a:pt x="220" y="14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h-TH"/>
          </a:p>
        </p:txBody>
      </p:sp>
      <p:sp>
        <p:nvSpPr>
          <p:cNvPr id="507924" name="Freeform 20"/>
          <p:cNvSpPr>
            <a:spLocks/>
          </p:cNvSpPr>
          <p:nvPr/>
        </p:nvSpPr>
        <p:spPr bwMode="auto">
          <a:xfrm>
            <a:off x="5068888" y="2559050"/>
            <a:ext cx="2220912" cy="406400"/>
          </a:xfrm>
          <a:custGeom>
            <a:avLst/>
            <a:gdLst>
              <a:gd name="T0" fmla="*/ 2147483647 w 1399"/>
              <a:gd name="T1" fmla="*/ 2147483647 h 256"/>
              <a:gd name="T2" fmla="*/ 2147483647 w 1399"/>
              <a:gd name="T3" fmla="*/ 2147483647 h 256"/>
              <a:gd name="T4" fmla="*/ 2147483647 w 1399"/>
              <a:gd name="T5" fmla="*/ 2147483647 h 256"/>
              <a:gd name="T6" fmla="*/ 0 w 1399"/>
              <a:gd name="T7" fmla="*/ 0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399"/>
              <a:gd name="T13" fmla="*/ 0 h 256"/>
              <a:gd name="T14" fmla="*/ 1399 w 1399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9" h="256">
                <a:moveTo>
                  <a:pt x="1399" y="256"/>
                </a:moveTo>
                <a:lnTo>
                  <a:pt x="1262" y="146"/>
                </a:lnTo>
                <a:lnTo>
                  <a:pt x="220" y="14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h-TH"/>
          </a:p>
        </p:txBody>
      </p:sp>
      <p:sp>
        <p:nvSpPr>
          <p:cNvPr id="507925" name="Freeform 21"/>
          <p:cNvSpPr>
            <a:spLocks/>
          </p:cNvSpPr>
          <p:nvPr/>
        </p:nvSpPr>
        <p:spPr bwMode="auto">
          <a:xfrm>
            <a:off x="5068888" y="1847850"/>
            <a:ext cx="2220912" cy="406400"/>
          </a:xfrm>
          <a:custGeom>
            <a:avLst/>
            <a:gdLst>
              <a:gd name="T0" fmla="*/ 2147483647 w 1399"/>
              <a:gd name="T1" fmla="*/ 2147483647 h 256"/>
              <a:gd name="T2" fmla="*/ 2147483647 w 1399"/>
              <a:gd name="T3" fmla="*/ 2147483647 h 256"/>
              <a:gd name="T4" fmla="*/ 2147483647 w 1399"/>
              <a:gd name="T5" fmla="*/ 2147483647 h 256"/>
              <a:gd name="T6" fmla="*/ 0 w 1399"/>
              <a:gd name="T7" fmla="*/ 0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399"/>
              <a:gd name="T13" fmla="*/ 0 h 256"/>
              <a:gd name="T14" fmla="*/ 1399 w 1399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9" h="256">
                <a:moveTo>
                  <a:pt x="1399" y="256"/>
                </a:moveTo>
                <a:lnTo>
                  <a:pt x="1262" y="146"/>
                </a:lnTo>
                <a:lnTo>
                  <a:pt x="220" y="14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h-TH"/>
          </a:p>
        </p:txBody>
      </p:sp>
      <p:sp>
        <p:nvSpPr>
          <p:cNvPr id="507926" name="Freeform 22"/>
          <p:cNvSpPr>
            <a:spLocks/>
          </p:cNvSpPr>
          <p:nvPr/>
        </p:nvSpPr>
        <p:spPr bwMode="auto">
          <a:xfrm>
            <a:off x="5068888" y="1136650"/>
            <a:ext cx="2220912" cy="406400"/>
          </a:xfrm>
          <a:custGeom>
            <a:avLst/>
            <a:gdLst>
              <a:gd name="T0" fmla="*/ 2147483647 w 1399"/>
              <a:gd name="T1" fmla="*/ 2147483647 h 256"/>
              <a:gd name="T2" fmla="*/ 2147483647 w 1399"/>
              <a:gd name="T3" fmla="*/ 2147483647 h 256"/>
              <a:gd name="T4" fmla="*/ 2147483647 w 1399"/>
              <a:gd name="T5" fmla="*/ 2147483647 h 256"/>
              <a:gd name="T6" fmla="*/ 0 w 1399"/>
              <a:gd name="T7" fmla="*/ 0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399"/>
              <a:gd name="T13" fmla="*/ 0 h 256"/>
              <a:gd name="T14" fmla="*/ 1399 w 1399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9" h="256">
                <a:moveTo>
                  <a:pt x="1399" y="256"/>
                </a:moveTo>
                <a:lnTo>
                  <a:pt x="1262" y="146"/>
                </a:lnTo>
                <a:lnTo>
                  <a:pt x="220" y="14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/>
      <p:bldP spid="507908" grpId="0"/>
      <p:bldP spid="507909" grpId="0"/>
      <p:bldP spid="507910" grpId="0"/>
      <p:bldP spid="507911" grpId="0"/>
      <p:bldP spid="507912" grpId="0"/>
      <p:bldP spid="507913" grpId="0"/>
      <p:bldP spid="507914" grpId="0"/>
      <p:bldP spid="507915" grpId="0"/>
      <p:bldP spid="507916" grpId="0"/>
      <p:bldP spid="507917" grpId="0"/>
      <p:bldP spid="507918" grpId="0"/>
      <p:bldP spid="507919" grpId="0"/>
      <p:bldP spid="507920" grpId="0"/>
      <p:bldP spid="507921" grpId="0" animBg="1"/>
      <p:bldP spid="507922" grpId="0" animBg="1"/>
      <p:bldP spid="507923" grpId="0" animBg="1"/>
      <p:bldP spid="507924" grpId="0" animBg="1"/>
      <p:bldP spid="507925" grpId="0" animBg="1"/>
      <p:bldP spid="5079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การคำนวณ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mod m</a:t>
            </a:r>
            <a:endParaRPr lang="th-TH" dirty="0"/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506413" y="2859088"/>
            <a:ext cx="8145462" cy="34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</a:rPr>
              <a:t>def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power_mod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(a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m):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k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==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0:           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th-TH" sz="2000" dirty="0" smtClean="0">
                <a:solidFill>
                  <a:srgbClr val="008000"/>
                </a:solidFill>
                <a:latin typeface="Courier New" pitchFamily="49" charset="0"/>
              </a:rPr>
              <a:t>กรณีพื้นฐาน หรือ 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base case</a:t>
            </a:r>
          </a:p>
          <a:p>
            <a:pPr eaLnBrk="1" hangingPunct="1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power_mod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(a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(k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/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2),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m);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p =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p  		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# p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p</a:t>
            </a:r>
            <a:r>
              <a:rPr lang="en-US" sz="2000" baseline="30000" dirty="0" smtClean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2</a:t>
            </a:r>
            <a:endParaRPr lang="en-US" sz="2000" baseline="30000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k % 2) ==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0:</a:t>
            </a:r>
          </a:p>
          <a:p>
            <a:pPr eaLnBrk="1" hangingPunct="1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p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m         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# k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is 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even</a:t>
            </a:r>
          </a:p>
          <a:p>
            <a:pPr eaLnBrk="1" hangingPunct="1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</a:rPr>
              <a:t>else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	p = (a*p) % m     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# k is odd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7575" y="873125"/>
          <a:ext cx="6946900" cy="1693863"/>
        </p:xfrm>
        <a:graphic>
          <a:graphicData uri="http://schemas.openxmlformats.org/presentationml/2006/ole">
            <p:oleObj spid="_x0000_s24600" name="Equation" r:id="rId3" imgW="2552700" imgH="622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ผลของโปรแกรม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7630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The absolute values of 23 and -23 are equal. </a:t>
            </a:r>
            <a:endParaRPr lang="th-TH" sz="3200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38013" y="1124744"/>
            <a:ext cx="4036682" cy="2024935"/>
            <a:chOff x="3638013" y="1124744"/>
            <a:chExt cx="4036682" cy="2024935"/>
          </a:xfrm>
        </p:grpSpPr>
        <p:sp>
          <p:nvSpPr>
            <p:cNvPr id="4" name="TextBox 3"/>
            <p:cNvSpPr txBox="1"/>
            <p:nvPr/>
          </p:nvSpPr>
          <p:spPr>
            <a:xfrm>
              <a:off x="3638013" y="2564904"/>
              <a:ext cx="4036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dirty="0" smtClean="0">
                  <a:latin typeface="+mj-lt"/>
                </a:rPr>
                <a:t>ขอให้สังเกตว่าค่าของ </a:t>
              </a:r>
              <a:r>
                <a:rPr lang="en-US" sz="3200" dirty="0" smtClean="0">
                  <a:latin typeface="+mj-lt"/>
                </a:rPr>
                <a:t>b </a:t>
              </a:r>
              <a:r>
                <a:rPr lang="th-TH" sz="3200" dirty="0" smtClean="0">
                  <a:latin typeface="+mj-lt"/>
                </a:rPr>
                <a:t> ไม่เปลี่ยน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5656354" y="1124744"/>
              <a:ext cx="643838" cy="656783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h-TH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4" idx="0"/>
            </p:cNvCxnSpPr>
            <p:nvPr/>
          </p:nvCxnSpPr>
          <p:spPr bwMode="auto">
            <a:xfrm flipV="1">
              <a:off x="5656354" y="1781528"/>
              <a:ext cx="280767" cy="7833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5472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531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ใช้ </a:t>
            </a:r>
            <a:r>
              <a:rPr lang="en-US" sz="3200" dirty="0" err="1" smtClean="0">
                <a:latin typeface="+mj-lt"/>
              </a:rPr>
              <a:t>power_mod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หาเลข 10 ตัวท้ายของ </a:t>
            </a:r>
            <a:r>
              <a:rPr lang="en-US" sz="3200" dirty="0" smtClean="0">
                <a:latin typeface="+mj-lt"/>
              </a:rPr>
              <a:t>f</a:t>
            </a:r>
            <a:r>
              <a:rPr lang="th-TH" sz="3200" dirty="0" smtClean="0">
                <a:latin typeface="+mj-lt"/>
              </a:rPr>
              <a:t>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9550" y="2060575"/>
          <a:ext cx="5405438" cy="792163"/>
        </p:xfrm>
        <a:graphic>
          <a:graphicData uri="http://schemas.openxmlformats.org/presentationml/2006/ole">
            <p:oleObj spid="_x0000_s25624" name="Equation" r:id="rId3" imgW="2946400" imgH="4318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501008"/>
            <a:ext cx="6801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ลองเปรียบเทียบเวลา ระหว่างใช้ </a:t>
            </a:r>
            <a:r>
              <a:rPr lang="en-US" sz="3200" dirty="0" err="1" smtClean="0">
                <a:latin typeface="+mj-lt"/>
              </a:rPr>
              <a:t>power_mod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ซึ่งเป็น</a:t>
            </a:r>
          </a:p>
          <a:p>
            <a:r>
              <a:rPr lang="en-US" sz="3200" dirty="0" smtClean="0">
                <a:latin typeface="+mj-lt"/>
              </a:rPr>
              <a:t>recursive function </a:t>
            </a:r>
            <a:r>
              <a:rPr lang="th-TH" sz="3200" dirty="0" smtClean="0">
                <a:latin typeface="+mj-lt"/>
              </a:rPr>
              <a:t>กับใช้เครื่องหมายยกกำลัง </a:t>
            </a:r>
            <a:r>
              <a:rPr lang="en-US" sz="3200" dirty="0" smtClean="0">
                <a:latin typeface="+mj-lt"/>
              </a:rPr>
              <a:t>(**)</a:t>
            </a:r>
            <a:endParaRPr lang="th-TH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79244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+mj-lt"/>
              </a:rPr>
              <a:t>เขียน </a:t>
            </a:r>
            <a:r>
              <a:rPr lang="en-US" dirty="0" smtClean="0">
                <a:latin typeface="+mj-lt"/>
              </a:rPr>
              <a:t>function </a:t>
            </a:r>
            <a:r>
              <a:rPr lang="en-US" dirty="0" err="1" smtClean="0">
                <a:latin typeface="+mj-lt"/>
              </a:rPr>
              <a:t>flatten_list</a:t>
            </a:r>
            <a:r>
              <a:rPr lang="en-US" dirty="0" smtClean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ซึ่งรับ </a:t>
            </a:r>
            <a:r>
              <a:rPr lang="en-US" dirty="0" smtClean="0">
                <a:latin typeface="+mj-lt"/>
              </a:rPr>
              <a:t>list of list of list … </a:t>
            </a:r>
            <a:r>
              <a:rPr lang="th-TH" dirty="0" smtClean="0">
                <a:latin typeface="+mj-lt"/>
              </a:rPr>
              <a:t>(มีได้หลาย</a:t>
            </a:r>
          </a:p>
          <a:p>
            <a:r>
              <a:rPr lang="th-TH" dirty="0" smtClean="0">
                <a:latin typeface="+mj-lt"/>
              </a:rPr>
              <a:t>ระดับ เช่น </a:t>
            </a:r>
            <a:r>
              <a:rPr lang="en-US" dirty="0" smtClean="0">
                <a:latin typeface="+mj-lt"/>
              </a:rPr>
              <a:t>[[1,2,3],4,[5,[6,7,[8,9],10],[11,12]]]) </a:t>
            </a:r>
            <a:r>
              <a:rPr lang="th-TH" dirty="0" smtClean="0">
                <a:latin typeface="+mj-lt"/>
              </a:rPr>
              <a:t>แล้วคืนค่า </a:t>
            </a:r>
            <a:r>
              <a:rPr lang="en-US" dirty="0" smtClean="0">
                <a:latin typeface="+mj-lt"/>
              </a:rPr>
              <a:t>list</a:t>
            </a:r>
          </a:p>
          <a:p>
            <a:r>
              <a:rPr lang="th-TH" dirty="0" smtClean="0">
                <a:latin typeface="+mj-lt"/>
              </a:rPr>
              <a:t>ที่มี สามาชิกทุกตัวของ </a:t>
            </a:r>
            <a:r>
              <a:rPr lang="en-US" dirty="0" smtClean="0">
                <a:latin typeface="+mj-lt"/>
              </a:rPr>
              <a:t>list </a:t>
            </a:r>
            <a:r>
              <a:rPr lang="th-TH" dirty="0" smtClean="0">
                <a:latin typeface="+mj-lt"/>
              </a:rPr>
              <a:t>เดิม เช่น</a:t>
            </a:r>
          </a:p>
          <a:p>
            <a:endParaRPr lang="th-TH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input: [[1,2,3],4,[5,[6,7,[8,9],10],[11,12]]]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output:[1,2,3,4,5,6,7,8,9,10,11,12]</a:t>
            </a:r>
            <a:endParaRPr lang="th-TH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แนวคิด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3323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ถ้า </a:t>
            </a:r>
            <a:r>
              <a:rPr lang="en-US" sz="3200" dirty="0" smtClean="0">
                <a:latin typeface="+mj-lt"/>
              </a:rPr>
              <a:t>"</a:t>
            </a:r>
            <a:r>
              <a:rPr lang="th-TH" sz="3200" dirty="0" smtClean="0">
                <a:latin typeface="+mj-lt"/>
              </a:rPr>
              <a:t>ลด</a:t>
            </a:r>
            <a:r>
              <a:rPr lang="en-US" sz="3200" dirty="0" smtClean="0">
                <a:latin typeface="+mj-lt"/>
              </a:rPr>
              <a:t>" </a:t>
            </a:r>
            <a:r>
              <a:rPr lang="th-TH" sz="3200" dirty="0" smtClean="0">
                <a:latin typeface="+mj-lt"/>
              </a:rPr>
              <a:t>ปัญหาลง โดยกำหนดให้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มีได้ไม่เกิน </a:t>
            </a:r>
            <a:r>
              <a:rPr lang="en-US" sz="3200" dirty="0" smtClean="0">
                <a:latin typeface="+mj-lt"/>
              </a:rPr>
              <a:t>2</a:t>
            </a:r>
            <a:r>
              <a:rPr lang="th-TH" sz="3200" dirty="0" smtClean="0">
                <a:latin typeface="+mj-lt"/>
              </a:rPr>
              <a:t> ชั้น คือ </a:t>
            </a:r>
            <a:r>
              <a:rPr lang="en-US" sz="3200" dirty="0" smtClean="0">
                <a:latin typeface="+mj-lt"/>
              </a:rPr>
              <a:t>element</a:t>
            </a:r>
          </a:p>
          <a:p>
            <a:r>
              <a:rPr lang="th-TH" sz="3200" dirty="0" smtClean="0">
                <a:latin typeface="+mj-lt"/>
              </a:rPr>
              <a:t>ของ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เป็น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ได้ แต่จะไม่มี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ใน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อีก เช่น</a:t>
            </a:r>
          </a:p>
          <a:p>
            <a:r>
              <a:rPr lang="en-US" sz="3200" dirty="0" smtClean="0">
                <a:latin typeface="+mj-lt"/>
              </a:rPr>
              <a:t>[1, 2, "hello", [20 , 10, "bye"], 9, [12]]</a:t>
            </a:r>
            <a:endParaRPr lang="en-US" sz="3200" dirty="0">
              <a:latin typeface="+mj-lt"/>
            </a:endParaRPr>
          </a:p>
          <a:p>
            <a:endParaRPr lang="th-TH" sz="3200" dirty="0" smtClean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119588" y="2348880"/>
            <a:ext cx="936104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start</a:t>
            </a: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Flowchart: Data 4"/>
          <p:cNvSpPr/>
          <p:nvPr/>
        </p:nvSpPr>
        <p:spPr bwMode="auto">
          <a:xfrm>
            <a:off x="723544" y="2945888"/>
            <a:ext cx="1728192" cy="504056"/>
          </a:xfrm>
          <a:prstGeom prst="flowChartInputOutp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dirty="0" smtClean="0">
                <a:latin typeface="Tahoma" pitchFamily="34" charset="0"/>
                <a:cs typeface="Tahoma" pitchFamily="34" charset="0"/>
              </a:rPr>
              <a:t>อ่าน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smtClean="0">
                <a:latin typeface="Tahoma" pitchFamily="34" charset="0"/>
                <a:cs typeface="Tahoma" pitchFamily="34" charset="0"/>
              </a:rPr>
              <a:t>list</a:t>
            </a:r>
            <a:endParaRPr lang="th-TH" sz="2000" i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Diamond 6"/>
          <p:cNvSpPr/>
          <p:nvPr/>
        </p:nvSpPr>
        <p:spPr bwMode="auto">
          <a:xfrm>
            <a:off x="3464" y="5013175"/>
            <a:ext cx="3168352" cy="693995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err="1" smtClean="0">
                <a:latin typeface="Tahoma" pitchFamily="34" charset="0"/>
                <a:cs typeface="Tahoma" pitchFamily="34" charset="0"/>
              </a:rPr>
              <a:t>elem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1400" dirty="0" smtClean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list </a:t>
            </a:r>
            <a:r>
              <a:rPr lang="th-TH" sz="1400" dirty="0" smtClean="0">
                <a:latin typeface="Tahoma" pitchFamily="34" charset="0"/>
                <a:cs typeface="Tahoma" pitchFamily="34" charset="0"/>
              </a:rPr>
              <a:t>หรือไม่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?</a:t>
            </a:r>
            <a:endParaRPr lang="th-TH" sz="1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1526" y="4221088"/>
            <a:ext cx="205222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1600" dirty="0" smtClean="0">
                <a:latin typeface="Tahoma" pitchFamily="34" charset="0"/>
                <a:cs typeface="Tahoma" pitchFamily="34" charset="0"/>
              </a:rPr>
              <a:t>ให้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i="1" dirty="0" err="1" smtClean="0">
                <a:latin typeface="Tahoma" pitchFamily="34" charset="0"/>
                <a:cs typeface="Tahoma" pitchFamily="34" charset="0"/>
              </a:rPr>
              <a:t>elem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cs typeface="Tahoma" pitchFamily="34" charset="0"/>
              </a:rPr>
              <a:t>เป็น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ahoma" pitchFamily="34" charset="0"/>
                <a:cs typeface="Tahoma" pitchFamily="34" charset="0"/>
              </a:rPr>
              <a:t>element </a:t>
            </a:r>
            <a:r>
              <a:rPr lang="th-TH" sz="1600" dirty="0" smtClean="0">
                <a:latin typeface="Tahoma" pitchFamily="34" charset="0"/>
                <a:cs typeface="Tahoma" pitchFamily="34" charset="0"/>
              </a:rPr>
              <a:t>แรกของ </a:t>
            </a:r>
            <a:r>
              <a:rPr lang="en-US" sz="1600" i="1" dirty="0" smtClean="0">
                <a:latin typeface="Tahoma" pitchFamily="34" charset="0"/>
                <a:cs typeface="Tahoma" pitchFamily="34" charset="0"/>
              </a:rPr>
              <a:t>list</a:t>
            </a:r>
            <a:endParaRPr lang="th-TH" sz="1600" i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3071" y="5876448"/>
            <a:ext cx="2289138" cy="43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 smtClean="0">
                <a:latin typeface="Tahoma" pitchFamily="34" charset="0"/>
                <a:cs typeface="Tahoma" pitchFamily="34" charset="0"/>
              </a:rPr>
              <a:t>Result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+=</a:t>
            </a:r>
            <a:r>
              <a:rPr lang="en-US" sz="1600" i="1" dirty="0" smtClean="0">
                <a:latin typeface="Tahoma" pitchFamily="34" charset="0"/>
                <a:cs typeface="Tahoma" pitchFamily="34" charset="0"/>
              </a:rPr>
              <a:t>[</a:t>
            </a:r>
            <a:r>
              <a:rPr lang="en-US" sz="1600" i="1" dirty="0" err="1" smtClean="0">
                <a:latin typeface="Tahoma" pitchFamily="34" charset="0"/>
                <a:cs typeface="Tahoma" pitchFamily="34" charset="0"/>
              </a:rPr>
              <a:t>elem</a:t>
            </a:r>
            <a:r>
              <a:rPr lang="en-US" sz="1600" i="1" dirty="0" smtClean="0">
                <a:latin typeface="Tahoma" pitchFamily="34" charset="0"/>
                <a:cs typeface="Tahoma" pitchFamily="34" charset="0"/>
              </a:rPr>
              <a:t>]</a:t>
            </a:r>
            <a:endParaRPr lang="th-TH" sz="1600" i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21946" y="2420888"/>
            <a:ext cx="2376264" cy="625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600" dirty="0">
                <a:latin typeface="Tahoma" pitchFamily="34" charset="0"/>
                <a:cs typeface="Tahoma" pitchFamily="34" charset="0"/>
              </a:rPr>
              <a:t>ให้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i="1" dirty="0" smtClean="0">
                <a:latin typeface="Tahoma" pitchFamily="34" charset="0"/>
                <a:cs typeface="Tahoma" pitchFamily="34" charset="0"/>
              </a:rPr>
              <a:t>sub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เป็น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element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แรกของ </a:t>
            </a:r>
            <a:r>
              <a:rPr lang="en-US" sz="1600" i="1" dirty="0" err="1" smtClean="0">
                <a:latin typeface="Tahoma" pitchFamily="34" charset="0"/>
                <a:cs typeface="Tahoma" pitchFamily="34" charset="0"/>
              </a:rPr>
              <a:t>elem</a:t>
            </a:r>
            <a:endParaRPr lang="th-TH" sz="16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0004" y="3321978"/>
            <a:ext cx="2360148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1" dirty="0" smtClean="0">
                <a:latin typeface="Tahoma" pitchFamily="34" charset="0"/>
                <a:cs typeface="Tahoma" pitchFamily="34" charset="0"/>
              </a:rPr>
              <a:t>Result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+=[</a:t>
            </a:r>
            <a:r>
              <a:rPr lang="en-US" sz="1800" i="1" dirty="0" smtClean="0">
                <a:latin typeface="Tahoma" pitchFamily="34" charset="0"/>
                <a:cs typeface="Tahoma" pitchFamily="34" charset="0"/>
              </a:rPr>
              <a:t>sub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]</a:t>
            </a:r>
            <a:endParaRPr lang="th-TH" sz="18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3759924" y="3984880"/>
            <a:ext cx="2900308" cy="740264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1400" dirty="0" smtClean="0">
                <a:latin typeface="Tahoma" pitchFamily="34" charset="0"/>
                <a:cs typeface="Tahoma" pitchFamily="34" charset="0"/>
              </a:rPr>
              <a:t>มี 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element </a:t>
            </a:r>
            <a:r>
              <a:rPr lang="th-TH" sz="1400" dirty="0" smtClean="0">
                <a:latin typeface="Tahoma" pitchFamily="34" charset="0"/>
                <a:cs typeface="Tahoma" pitchFamily="34" charset="0"/>
              </a:rPr>
              <a:t>อีกไหมใน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400" i="1" dirty="0" smtClean="0">
                <a:latin typeface="Tahoma" pitchFamily="34" charset="0"/>
                <a:cs typeface="Tahoma" pitchFamily="34" charset="0"/>
              </a:rPr>
              <a:t>elm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?</a:t>
            </a:r>
            <a:endParaRPr lang="th-TH" sz="1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24824" y="4020358"/>
            <a:ext cx="2011672" cy="6693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1600" dirty="0" smtClean="0"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1600" i="1" dirty="0" smtClean="0">
                <a:latin typeface="Tahoma" pitchFamily="34" charset="0"/>
                <a:cs typeface="Tahoma" pitchFamily="34" charset="0"/>
              </a:rPr>
              <a:t>sub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element </a:t>
            </a:r>
            <a:r>
              <a:rPr lang="th-TH" sz="1600" dirty="0" smtClean="0">
                <a:latin typeface="Tahoma" pitchFamily="34" charset="0"/>
                <a:cs typeface="Tahoma" pitchFamily="34" charset="0"/>
              </a:rPr>
              <a:t>ต่อไปใน </a:t>
            </a:r>
            <a:r>
              <a:rPr lang="en-US" sz="1600" i="1" dirty="0" err="1" smtClean="0">
                <a:latin typeface="Tahoma" pitchFamily="34" charset="0"/>
                <a:cs typeface="Tahoma" pitchFamily="34" charset="0"/>
              </a:rPr>
              <a:t>elem</a:t>
            </a:r>
            <a:endParaRPr lang="th-TH" sz="1600" i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95552" y="3671153"/>
            <a:ext cx="1584176" cy="3339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 smtClean="0">
                <a:latin typeface="Tahoma" pitchFamily="34" charset="0"/>
                <a:cs typeface="Tahoma" pitchFamily="34" charset="0"/>
              </a:rPr>
              <a:t>Result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= [ ]</a:t>
            </a:r>
            <a:endParaRPr lang="th-TH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3759924" y="5031284"/>
            <a:ext cx="2900308" cy="740264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1400" dirty="0" smtClean="0">
                <a:latin typeface="Tahoma" pitchFamily="34" charset="0"/>
                <a:cs typeface="Tahoma" pitchFamily="34" charset="0"/>
              </a:rPr>
              <a:t>มี 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element </a:t>
            </a:r>
            <a:r>
              <a:rPr lang="th-TH" sz="1400" dirty="0" smtClean="0">
                <a:latin typeface="Tahoma" pitchFamily="34" charset="0"/>
                <a:cs typeface="Tahoma" pitchFamily="34" charset="0"/>
              </a:rPr>
              <a:t>อีกไหมใน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400" i="1" dirty="0" smtClean="0">
                <a:latin typeface="Tahoma" pitchFamily="34" charset="0"/>
                <a:cs typeface="Tahoma" pitchFamily="34" charset="0"/>
              </a:rPr>
              <a:t>list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?</a:t>
            </a:r>
            <a:endParaRPr lang="th-TH" sz="1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19056" y="5066762"/>
            <a:ext cx="2011672" cy="6693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1600" dirty="0" smtClean="0"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1600" i="1" dirty="0" err="1" smtClean="0">
                <a:latin typeface="Tahoma" pitchFamily="34" charset="0"/>
                <a:cs typeface="Tahoma" pitchFamily="34" charset="0"/>
              </a:rPr>
              <a:t>elem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element </a:t>
            </a:r>
            <a:r>
              <a:rPr lang="th-TH" sz="1600" dirty="0" smtClean="0">
                <a:latin typeface="Tahoma" pitchFamily="34" charset="0"/>
                <a:cs typeface="Tahoma" pitchFamily="34" charset="0"/>
              </a:rPr>
              <a:t>ต่อไปใน </a:t>
            </a:r>
            <a:r>
              <a:rPr lang="en-US" sz="1600" i="1" dirty="0">
                <a:latin typeface="Tahoma" pitchFamily="34" charset="0"/>
                <a:cs typeface="Tahoma" pitchFamily="34" charset="0"/>
              </a:rPr>
              <a:t>l</a:t>
            </a:r>
            <a:r>
              <a:rPr lang="en-US" sz="1600" i="1" dirty="0" smtClean="0">
                <a:latin typeface="Tahoma" pitchFamily="34" charset="0"/>
                <a:cs typeface="Tahoma" pitchFamily="34" charset="0"/>
              </a:rPr>
              <a:t>ist</a:t>
            </a:r>
            <a:endParaRPr lang="th-TH" sz="1600" i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742026" y="6093296"/>
            <a:ext cx="936104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stop</a:t>
            </a: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587640" y="2780928"/>
            <a:ext cx="0" cy="164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587640" y="3449944"/>
            <a:ext cx="0" cy="221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587640" y="3999879"/>
            <a:ext cx="0" cy="221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587640" y="486916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2"/>
          </p:cNvCxnSpPr>
          <p:nvPr/>
        </p:nvCxnSpPr>
        <p:spPr bwMode="auto">
          <a:xfrm>
            <a:off x="1587640" y="5707170"/>
            <a:ext cx="0" cy="169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508104" y="4688616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False</a:t>
            </a:r>
            <a:endParaRPr lang="th-TH" sz="1600" dirty="0" smtClean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9323" y="3888012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True</a:t>
            </a:r>
            <a:endParaRPr lang="th-TH" sz="1600" dirty="0" smtClean="0">
              <a:latin typeface="+mj-lt"/>
            </a:endParaRPr>
          </a:p>
        </p:txBody>
      </p:sp>
      <p:cxnSp>
        <p:nvCxnSpPr>
          <p:cNvPr id="38" name="Elbow Connector 37"/>
          <p:cNvCxnSpPr>
            <a:stCxn id="7" idx="3"/>
            <a:endCxn id="11" idx="1"/>
          </p:cNvCxnSpPr>
          <p:nvPr/>
        </p:nvCxnSpPr>
        <p:spPr bwMode="auto">
          <a:xfrm flipV="1">
            <a:off x="3171816" y="2733880"/>
            <a:ext cx="850130" cy="26262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Elbow Connector 41"/>
          <p:cNvCxnSpPr>
            <a:stCxn id="10" idx="3"/>
            <a:endCxn id="18" idx="1"/>
          </p:cNvCxnSpPr>
          <p:nvPr/>
        </p:nvCxnSpPr>
        <p:spPr bwMode="auto">
          <a:xfrm flipV="1">
            <a:off x="2732209" y="5401416"/>
            <a:ext cx="1027715" cy="69146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11" idx="2"/>
            <a:endCxn id="12" idx="0"/>
          </p:cNvCxnSpPr>
          <p:nvPr/>
        </p:nvCxnSpPr>
        <p:spPr bwMode="auto">
          <a:xfrm>
            <a:off x="5210078" y="3046872"/>
            <a:ext cx="0" cy="275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12" idx="2"/>
            <a:endCxn id="13" idx="0"/>
          </p:cNvCxnSpPr>
          <p:nvPr/>
        </p:nvCxnSpPr>
        <p:spPr bwMode="auto">
          <a:xfrm>
            <a:off x="5210078" y="3779178"/>
            <a:ext cx="0" cy="205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13" idx="2"/>
            <a:endCxn id="18" idx="0"/>
          </p:cNvCxnSpPr>
          <p:nvPr/>
        </p:nvCxnSpPr>
        <p:spPr bwMode="auto">
          <a:xfrm>
            <a:off x="5210078" y="4725144"/>
            <a:ext cx="0" cy="306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8" idx="2"/>
            <a:endCxn id="20" idx="0"/>
          </p:cNvCxnSpPr>
          <p:nvPr/>
        </p:nvCxnSpPr>
        <p:spPr bwMode="auto">
          <a:xfrm>
            <a:off x="5210078" y="5771548"/>
            <a:ext cx="0" cy="32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6660232" y="4355012"/>
            <a:ext cx="3645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Elbow Connector 61"/>
          <p:cNvCxnSpPr>
            <a:stCxn id="14" idx="0"/>
            <a:endCxn id="12" idx="3"/>
          </p:cNvCxnSpPr>
          <p:nvPr/>
        </p:nvCxnSpPr>
        <p:spPr bwMode="auto">
          <a:xfrm rot="16200000" flipV="1">
            <a:off x="6975516" y="2965214"/>
            <a:ext cx="469780" cy="16405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18" idx="3"/>
            <a:endCxn id="19" idx="1"/>
          </p:cNvCxnSpPr>
          <p:nvPr/>
        </p:nvCxnSpPr>
        <p:spPr bwMode="auto">
          <a:xfrm>
            <a:off x="6660232" y="5401416"/>
            <a:ext cx="3588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7808868" y="5989248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ahoma" pitchFamily="34" charset="0"/>
                <a:cs typeface="Tahoma" pitchFamily="34" charset="0"/>
              </a:rPr>
              <a:t>A</a:t>
            </a:r>
            <a:endParaRPr lang="th-TH" sz="16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>
            <a:stCxn id="19" idx="2"/>
            <a:endCxn id="66" idx="0"/>
          </p:cNvCxnSpPr>
          <p:nvPr/>
        </p:nvCxnSpPr>
        <p:spPr bwMode="auto">
          <a:xfrm>
            <a:off x="8024892" y="5736070"/>
            <a:ext cx="0" cy="253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Oval 68"/>
          <p:cNvSpPr/>
          <p:nvPr/>
        </p:nvSpPr>
        <p:spPr bwMode="auto">
          <a:xfrm>
            <a:off x="2814017" y="4669014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ahoma" pitchFamily="34" charset="0"/>
                <a:cs typeface="Tahoma" pitchFamily="34" charset="0"/>
              </a:rPr>
              <a:t>A</a:t>
            </a:r>
            <a:endParaRPr lang="th-TH" sz="16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71" name="Straight Arrow Connector 70"/>
          <p:cNvCxnSpPr>
            <a:stCxn id="69" idx="2"/>
          </p:cNvCxnSpPr>
          <p:nvPr/>
        </p:nvCxnSpPr>
        <p:spPr bwMode="auto">
          <a:xfrm flipH="1">
            <a:off x="1587640" y="4885038"/>
            <a:ext cx="1226377" cy="57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1780130" y="5542612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False</a:t>
            </a:r>
            <a:endParaRPr lang="th-TH" sz="16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08104" y="5721848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False</a:t>
            </a:r>
            <a:endParaRPr lang="th-TH" sz="16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1339" y="3888012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True</a:t>
            </a:r>
            <a:endParaRPr lang="th-TH" sz="16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71339" y="5010173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True</a:t>
            </a:r>
            <a:endParaRPr lang="th-TH" sz="1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ตรวจสอบชนิดข้อมูล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75915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การตรวจสอบชนิดข้อมูลที่ตัวแปร </a:t>
            </a:r>
            <a:r>
              <a:rPr lang="en-US" sz="3200" dirty="0" smtClean="0">
                <a:latin typeface="+mj-lt"/>
              </a:rPr>
              <a:t>(</a:t>
            </a:r>
            <a:r>
              <a:rPr lang="th-TH" sz="3200" dirty="0" smtClean="0">
                <a:latin typeface="+mj-lt"/>
              </a:rPr>
              <a:t>หรือ </a:t>
            </a:r>
            <a:r>
              <a:rPr lang="en-US" sz="3200" dirty="0" smtClean="0">
                <a:latin typeface="+mj-lt"/>
              </a:rPr>
              <a:t>parameter) </a:t>
            </a:r>
            <a:r>
              <a:rPr lang="th-TH" sz="3200" dirty="0" smtClean="0">
                <a:latin typeface="+mj-lt"/>
              </a:rPr>
              <a:t>เก็บ หรือ</a:t>
            </a:r>
          </a:p>
          <a:p>
            <a:r>
              <a:rPr lang="th-TH" sz="3200" dirty="0" smtClean="0">
                <a:latin typeface="+mj-lt"/>
              </a:rPr>
              <a:t>อ้างถึง ใช้ คำสั่ง</a:t>
            </a:r>
          </a:p>
          <a:p>
            <a:r>
              <a:rPr lang="th-TH" sz="3200" dirty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   </a:t>
            </a:r>
            <a:r>
              <a:rPr lang="en-US" sz="3200" dirty="0" smtClean="0">
                <a:latin typeface="+mj-lt"/>
              </a:rPr>
              <a:t>type(</a:t>
            </a:r>
            <a:r>
              <a:rPr lang="th-TH" sz="3200" dirty="0" smtClean="0">
                <a:latin typeface="+mj-lt"/>
              </a:rPr>
              <a:t>ตัวแปร</a:t>
            </a:r>
            <a:r>
              <a:rPr lang="en-US" sz="3200" dirty="0" smtClean="0">
                <a:latin typeface="+mj-lt"/>
              </a:rPr>
              <a:t>)  is </a:t>
            </a:r>
            <a:r>
              <a:rPr lang="th-TH" sz="3200" dirty="0" smtClean="0">
                <a:latin typeface="+mj-lt"/>
              </a:rPr>
              <a:t>ชนิดข้อมูล</a:t>
            </a:r>
          </a:p>
          <a:p>
            <a:r>
              <a:rPr lang="th-TH" sz="3200" dirty="0" smtClean="0">
                <a:latin typeface="+mj-lt"/>
              </a:rPr>
              <a:t>ชนิดข้อมูลเช่น </a:t>
            </a:r>
            <a:r>
              <a:rPr lang="en-US" sz="3200" dirty="0" smtClean="0">
                <a:latin typeface="+mj-lt"/>
              </a:rPr>
              <a:t>list, float, </a:t>
            </a:r>
            <a:r>
              <a:rPr lang="en-US" sz="3200" dirty="0" err="1" smtClean="0">
                <a:latin typeface="+mj-lt"/>
              </a:rPr>
              <a:t>int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str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boolean</a:t>
            </a:r>
            <a:r>
              <a:rPr lang="en-US" sz="3200" dirty="0" smtClean="0">
                <a:latin typeface="+mj-lt"/>
              </a:rPr>
              <a:t>, … </a:t>
            </a:r>
            <a:r>
              <a:rPr lang="en-US" sz="3200" dirty="0" err="1" smtClean="0">
                <a:latin typeface="+mj-lt"/>
              </a:rPr>
              <a:t>etc</a:t>
            </a:r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th-TH" sz="3200" dirty="0" smtClean="0">
                <a:latin typeface="+mj-lt"/>
              </a:rPr>
              <a:t>ตรวจสอบว่า </a:t>
            </a:r>
            <a:r>
              <a:rPr lang="en-US" sz="3200" dirty="0" smtClean="0">
                <a:latin typeface="+mj-lt"/>
              </a:rPr>
              <a:t>a </a:t>
            </a:r>
            <a:r>
              <a:rPr lang="th-TH" sz="3200" dirty="0" smtClean="0">
                <a:latin typeface="+mj-lt"/>
              </a:rPr>
              <a:t>เป็น </a:t>
            </a:r>
            <a:r>
              <a:rPr lang="en-US" sz="3200" dirty="0" smtClean="0">
                <a:latin typeface="+mj-lt"/>
              </a:rPr>
              <a:t>list</a:t>
            </a:r>
          </a:p>
          <a:p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type(a) is list</a:t>
            </a:r>
          </a:p>
          <a:p>
            <a:r>
              <a:rPr lang="th-TH" sz="3200" dirty="0"/>
              <a:t>ตรวจสอบว่า </a:t>
            </a:r>
            <a:r>
              <a:rPr lang="en-US" sz="3200" dirty="0"/>
              <a:t>a </a:t>
            </a:r>
            <a:r>
              <a:rPr lang="th-TH" sz="3200" b="1" u="sng" dirty="0" smtClean="0"/>
              <a:t>ไม่</a:t>
            </a:r>
            <a:r>
              <a:rPr lang="th-TH" sz="3200" dirty="0" smtClean="0"/>
              <a:t>เป็น </a:t>
            </a:r>
            <a:r>
              <a:rPr lang="en-US" sz="3200" dirty="0"/>
              <a:t>list</a:t>
            </a:r>
          </a:p>
          <a:p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not type(a) is list</a:t>
            </a:r>
            <a:endParaRPr lang="th-TH" sz="3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7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(not recursive)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395536" y="908720"/>
            <a:ext cx="8207776" cy="560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=[1, 2, "hello",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 , 10, "bye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"],\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9, [12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th-TH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การอ่าน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th-TH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ผ่าน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h-TH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h-TH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	  	  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th-TH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แป้นพิมพ์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ทำได้ยาก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result=[]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element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not type(element) is list: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result+=[element]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sub in element: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result+=[sub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print(result)</a:t>
            </a:r>
            <a:endParaRPr lang="th-T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08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ลองเปลี่ยนเป็น </a:t>
            </a:r>
            <a:r>
              <a:rPr lang="en-US" dirty="0" smtClean="0"/>
              <a:t>function</a:t>
            </a:r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31350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recursion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22712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ถ้ารู้จำนวน "ชั้น" ของ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เราสามารถ มี </a:t>
            </a:r>
            <a:r>
              <a:rPr lang="en-US" sz="3200" dirty="0" smtClean="0">
                <a:latin typeface="+mj-lt"/>
              </a:rPr>
              <a:t>nested iteration </a:t>
            </a:r>
            <a:r>
              <a:rPr lang="th-TH" sz="3200" dirty="0" smtClean="0">
                <a:latin typeface="+mj-lt"/>
              </a:rPr>
              <a:t>ได้ตาม</a:t>
            </a:r>
          </a:p>
          <a:p>
            <a:r>
              <a:rPr lang="th-TH" sz="3200" dirty="0" smtClean="0">
                <a:latin typeface="+mj-lt"/>
              </a:rPr>
              <a:t>จำนวนของชั้นของ </a:t>
            </a:r>
            <a:r>
              <a:rPr lang="en-US" sz="3200" dirty="0" smtClean="0">
                <a:latin typeface="+mj-lt"/>
              </a:rPr>
              <a:t>list  </a:t>
            </a:r>
            <a:r>
              <a:rPr lang="th-TH" sz="3200" dirty="0" smtClean="0">
                <a:latin typeface="+mj-lt"/>
              </a:rPr>
              <a:t>แต่เมื่อไม่รู้การใช้ </a:t>
            </a:r>
            <a:r>
              <a:rPr lang="en-US" sz="3200" dirty="0" smtClean="0">
                <a:latin typeface="+mj-lt"/>
              </a:rPr>
              <a:t>recursion </a:t>
            </a:r>
            <a:r>
              <a:rPr lang="th-TH" sz="3200" dirty="0" smtClean="0">
                <a:latin typeface="+mj-lt"/>
              </a:rPr>
              <a:t>จะแก้ปัญหาได้</a:t>
            </a:r>
          </a:p>
          <a:p>
            <a:endParaRPr lang="th-TH" sz="3200" dirty="0" smtClean="0">
              <a:latin typeface="+mj-lt"/>
            </a:endParaRPr>
          </a:p>
          <a:p>
            <a:r>
              <a:rPr lang="th-TH" sz="3200" dirty="0" smtClean="0">
                <a:latin typeface="+mj-lt"/>
              </a:rPr>
              <a:t>กำหนด </a:t>
            </a:r>
            <a:r>
              <a:rPr lang="en-US" sz="3200" dirty="0" smtClean="0">
                <a:latin typeface="+mj-lt"/>
              </a:rPr>
              <a:t>function </a:t>
            </a:r>
            <a:r>
              <a:rPr lang="en-US" sz="3200" dirty="0" err="1" smtClean="0">
                <a:latin typeface="+mj-lt"/>
              </a:rPr>
              <a:t>flatten_list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รับ </a:t>
            </a:r>
            <a:r>
              <a:rPr lang="en-US" sz="3200" dirty="0" smtClean="0">
                <a:latin typeface="+mj-lt"/>
              </a:rPr>
              <a:t>1 argument </a:t>
            </a:r>
            <a:endParaRPr lang="th-TH" sz="32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th-TH" sz="3200" dirty="0" smtClean="0">
                <a:latin typeface="+mj-lt"/>
              </a:rPr>
              <a:t> ถ้าไม่ใช้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ให้ </a:t>
            </a:r>
            <a:r>
              <a:rPr lang="en-US" sz="3200" dirty="0" smtClean="0">
                <a:latin typeface="+mj-lt"/>
              </a:rPr>
              <a:t>return </a:t>
            </a:r>
            <a:r>
              <a:rPr lang="th-TH" sz="3200" dirty="0" smtClean="0">
                <a:latin typeface="+mj-lt"/>
              </a:rPr>
              <a:t>ค่านั้นกลับมา (กรณีพิ้นฐาน)</a:t>
            </a:r>
          </a:p>
          <a:p>
            <a:pPr lvl="1">
              <a:buFont typeface="Arial" pitchFamily="34" charset="0"/>
              <a:buChar char="•"/>
            </a:pPr>
            <a:r>
              <a:rPr lang="th-TH" sz="3200" dirty="0" smtClean="0">
                <a:latin typeface="+mj-lt"/>
              </a:rPr>
              <a:t> ถ้าเป็น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ให้วน </a:t>
            </a:r>
            <a:r>
              <a:rPr lang="en-US" sz="3200" dirty="0" smtClean="0">
                <a:latin typeface="+mj-lt"/>
              </a:rPr>
              <a:t>loop </a:t>
            </a:r>
            <a:r>
              <a:rPr lang="th-TH" sz="3200" dirty="0" smtClean="0">
                <a:latin typeface="+mj-lt"/>
              </a:rPr>
              <a:t>แต่ละค่าใน </a:t>
            </a:r>
            <a:r>
              <a:rPr lang="en-US" sz="3200" dirty="0" smtClean="0">
                <a:latin typeface="+mj-lt"/>
              </a:rPr>
              <a:t>list </a:t>
            </a:r>
          </a:p>
          <a:p>
            <a:pPr lvl="2">
              <a:buFont typeface="Arial" pitchFamily="34" charset="0"/>
              <a:buChar char="•"/>
            </a:pPr>
            <a:r>
              <a:rPr lang="th-TH" sz="3200" dirty="0" smtClean="0">
                <a:latin typeface="+mj-lt"/>
              </a:rPr>
              <a:t> ถ้า ค่านั้นไม่ใช่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ใส่ค่าลงใน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ผลลัพธ์</a:t>
            </a:r>
          </a:p>
          <a:p>
            <a:pPr lvl="2">
              <a:buFont typeface="Arial" pitchFamily="34" charset="0"/>
              <a:buChar char="•"/>
            </a:pPr>
            <a:r>
              <a:rPr lang="th-TH" sz="3200" dirty="0" smtClean="0">
                <a:latin typeface="+mj-lt"/>
              </a:rPr>
              <a:t> ถ้าเป็น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เรียก </a:t>
            </a:r>
            <a:r>
              <a:rPr lang="en-US" sz="3200" dirty="0" smtClean="0"/>
              <a:t>function </a:t>
            </a:r>
            <a:r>
              <a:rPr lang="en-US" sz="3200" dirty="0" err="1" smtClean="0"/>
              <a:t>flatten_list</a:t>
            </a:r>
            <a:r>
              <a:rPr lang="en-US" sz="3200" dirty="0" smtClean="0"/>
              <a:t> </a:t>
            </a:r>
            <a:r>
              <a:rPr lang="th-TH" sz="3200" dirty="0" smtClean="0"/>
              <a:t>โดยใช้</a:t>
            </a:r>
            <a:br>
              <a:rPr lang="th-TH" sz="3200" dirty="0" smtClean="0"/>
            </a:br>
            <a:r>
              <a:rPr lang="th-TH" sz="3200" dirty="0" smtClean="0"/>
              <a:t>   ค่าเป็น </a:t>
            </a:r>
            <a:r>
              <a:rPr lang="en-US" sz="3200" dirty="0" err="1" smtClean="0"/>
              <a:t>arument</a:t>
            </a:r>
            <a:r>
              <a:rPr lang="en-US" sz="3200" dirty="0" smtClean="0"/>
              <a:t> </a:t>
            </a:r>
            <a:r>
              <a:rPr lang="th-TH" sz="3200" dirty="0" smtClean="0"/>
              <a:t>แล้วเอา </a:t>
            </a:r>
            <a:r>
              <a:rPr lang="en-US" sz="3200" dirty="0" smtClean="0"/>
              <a:t>list </a:t>
            </a:r>
            <a:r>
              <a:rPr lang="th-TH" sz="3200" dirty="0" smtClean="0"/>
              <a:t>ที่ถูก </a:t>
            </a:r>
            <a:r>
              <a:rPr lang="en-US" sz="3200" dirty="0" smtClean="0"/>
              <a:t>return </a:t>
            </a:r>
            <a:r>
              <a:rPr lang="th-TH" sz="3200" dirty="0" smtClean="0"/>
              <a:t>กลับมา</a:t>
            </a:r>
            <a:br>
              <a:rPr lang="th-TH" sz="3200" dirty="0" smtClean="0"/>
            </a:br>
            <a:r>
              <a:rPr lang="th-TH" sz="3200" dirty="0" smtClean="0"/>
              <a:t>   ใส่ลงใน </a:t>
            </a:r>
            <a:r>
              <a:rPr lang="en-US" sz="3200" dirty="0" smtClean="0"/>
              <a:t>list </a:t>
            </a:r>
            <a:r>
              <a:rPr lang="th-TH" sz="3200" dirty="0" smtClean="0"/>
              <a:t>ผลลัพธ์</a:t>
            </a:r>
          </a:p>
          <a:p>
            <a:pPr lvl="1">
              <a:buFont typeface="Arial" pitchFamily="34" charset="0"/>
              <a:buChar char="•"/>
            </a:pPr>
            <a:r>
              <a:rPr lang="th-TH" sz="3200" dirty="0" smtClean="0"/>
              <a:t> </a:t>
            </a:r>
            <a:r>
              <a:rPr lang="en-US" sz="3200" dirty="0" smtClean="0"/>
              <a:t>return </a:t>
            </a:r>
            <a:r>
              <a:rPr lang="th-TH" sz="3200" dirty="0" smtClean="0"/>
              <a:t> </a:t>
            </a:r>
            <a:r>
              <a:rPr lang="en-US" sz="3200" dirty="0" smtClean="0"/>
              <a:t>list </a:t>
            </a:r>
            <a:r>
              <a:rPr lang="th-TH" sz="3200" dirty="0" smtClean="0"/>
              <a:t>ผลลัพธ์ </a:t>
            </a:r>
            <a:endParaRPr lang="th-TH" sz="3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1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836712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flatten_list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 not type(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is list: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alist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result=[]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if not type(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is list: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result+=[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else: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result+=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flatten_list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return result</a:t>
            </a:r>
            <a:endParaRPr lang="th-TH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ทดสอบ </a:t>
            </a:r>
            <a:r>
              <a:rPr lang="en-US" dirty="0" smtClean="0"/>
              <a:t>program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052736"/>
            <a:ext cx="68089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latin typeface="+mj-lt"/>
              </a:rPr>
              <a:t>print(flatten_list("Hello"))</a:t>
            </a:r>
          </a:p>
          <a:p>
            <a:r>
              <a:rPr lang="th-TH" sz="2400" dirty="0" smtClean="0">
                <a:latin typeface="+mj-lt"/>
              </a:rPr>
              <a:t>ได้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_______________________________________</a:t>
            </a:r>
            <a:endParaRPr lang="nb-NO" sz="2400" dirty="0" smtClean="0">
              <a:solidFill>
                <a:srgbClr val="FF0000"/>
              </a:solidFill>
              <a:latin typeface="+mj-lt"/>
            </a:endParaRPr>
          </a:p>
          <a:p>
            <a:r>
              <a:rPr lang="nb-NO" sz="2400" dirty="0" smtClean="0">
                <a:latin typeface="+mj-lt"/>
              </a:rPr>
              <a:t>print(flatten_list([]))</a:t>
            </a:r>
            <a:endParaRPr lang="th-TH" sz="2400" dirty="0" smtClean="0">
              <a:latin typeface="+mj-lt"/>
            </a:endParaRPr>
          </a:p>
          <a:p>
            <a:r>
              <a:rPr lang="th-TH" sz="2400" dirty="0" smtClean="0"/>
              <a:t>ได้</a:t>
            </a:r>
            <a:r>
              <a:rPr lang="en-US" sz="2400" dirty="0" smtClean="0">
                <a:solidFill>
                  <a:srgbClr val="FF0000"/>
                </a:solidFill>
              </a:rPr>
              <a:t>_____________________________________________________</a:t>
            </a:r>
            <a:endParaRPr lang="nb-NO" sz="2400" dirty="0" smtClean="0">
              <a:solidFill>
                <a:srgbClr val="FF0000"/>
              </a:solidFill>
            </a:endParaRPr>
          </a:p>
          <a:p>
            <a:r>
              <a:rPr lang="nb-NO" sz="2400" dirty="0" smtClean="0">
                <a:latin typeface="+mj-lt"/>
              </a:rPr>
              <a:t>print(flatten_list([1,2,3]))</a:t>
            </a:r>
          </a:p>
          <a:p>
            <a:r>
              <a:rPr lang="th-TH" sz="2400" dirty="0" smtClean="0"/>
              <a:t>ได้</a:t>
            </a:r>
            <a:r>
              <a:rPr lang="en-US" sz="2400" dirty="0" smtClean="0">
                <a:solidFill>
                  <a:srgbClr val="FF0000"/>
                </a:solidFill>
              </a:rPr>
              <a:t>_____________________________________________________</a:t>
            </a:r>
            <a:endParaRPr lang="nb-NO" sz="2400" dirty="0" smtClean="0">
              <a:latin typeface="+mj-lt"/>
            </a:endParaRPr>
          </a:p>
          <a:p>
            <a:r>
              <a:rPr lang="nb-NO" sz="2400" dirty="0" smtClean="0">
                <a:latin typeface="+mj-lt"/>
              </a:rPr>
              <a:t>print(flatten_list([1,2,3,"Hello"]))</a:t>
            </a:r>
          </a:p>
          <a:p>
            <a:r>
              <a:rPr lang="th-TH" sz="2400" dirty="0" smtClean="0"/>
              <a:t>ได้</a:t>
            </a:r>
            <a:r>
              <a:rPr lang="en-US" sz="2400" dirty="0" smtClean="0">
                <a:solidFill>
                  <a:srgbClr val="FF0000"/>
                </a:solidFill>
              </a:rPr>
              <a:t>_____________________________________________________</a:t>
            </a:r>
            <a:endParaRPr lang="nb-NO" sz="2400" dirty="0" smtClean="0">
              <a:latin typeface="+mj-lt"/>
            </a:endParaRPr>
          </a:p>
          <a:p>
            <a:r>
              <a:rPr lang="nb-NO" sz="2400" dirty="0" smtClean="0">
                <a:latin typeface="+mj-lt"/>
              </a:rPr>
              <a:t>print(flatten_list([1,2,3,"Hello",["bye"]]))</a:t>
            </a:r>
          </a:p>
          <a:p>
            <a:r>
              <a:rPr lang="th-TH" sz="2400" dirty="0" smtClean="0"/>
              <a:t>ได้</a:t>
            </a:r>
            <a:r>
              <a:rPr lang="en-US" sz="2400" dirty="0" smtClean="0">
                <a:solidFill>
                  <a:srgbClr val="FF0000"/>
                </a:solidFill>
              </a:rPr>
              <a:t>_____________________________________________________</a:t>
            </a:r>
            <a:endParaRPr lang="nb-NO" sz="2400" dirty="0" smtClean="0">
              <a:latin typeface="+mj-lt"/>
            </a:endParaRPr>
          </a:p>
          <a:p>
            <a:r>
              <a:rPr lang="nb-NO" sz="2400" dirty="0" smtClean="0">
                <a:latin typeface="+mj-lt"/>
              </a:rPr>
              <a:t>print(flatten_list([[1,2,3],4,[5,[6,7,[8,9],10],[11,12]]]))</a:t>
            </a:r>
          </a:p>
          <a:p>
            <a:r>
              <a:rPr lang="th-TH" sz="2400" dirty="0" smtClean="0"/>
              <a:t>ได้</a:t>
            </a:r>
            <a:r>
              <a:rPr lang="en-US" sz="2400" dirty="0" smtClean="0">
                <a:solidFill>
                  <a:srgbClr val="FF0000"/>
                </a:solidFill>
              </a:rPr>
              <a:t>_____________________________________________________</a:t>
            </a:r>
            <a:endParaRPr lang="nb-NO" sz="2400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anagram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383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anagram </a:t>
            </a:r>
            <a:r>
              <a:rPr lang="th-TH" sz="3200" dirty="0" smtClean="0">
                <a:latin typeface="+mj-lt"/>
              </a:rPr>
              <a:t>คือ สลับตัวอักษรใน </a:t>
            </a:r>
            <a:r>
              <a:rPr lang="en-US" sz="3200" dirty="0" smtClean="0">
                <a:latin typeface="+mj-lt"/>
              </a:rPr>
              <a:t>string </a:t>
            </a:r>
            <a:r>
              <a:rPr lang="th-TH" sz="3200" dirty="0" smtClean="0">
                <a:latin typeface="+mj-lt"/>
              </a:rPr>
              <a:t>เช่น </a:t>
            </a:r>
            <a:r>
              <a:rPr lang="en-US" sz="3200" dirty="0" smtClean="0">
                <a:latin typeface="+mj-lt"/>
              </a:rPr>
              <a:t>anagram </a:t>
            </a:r>
            <a:r>
              <a:rPr lang="th-TH" sz="3200" dirty="0" smtClean="0">
                <a:latin typeface="+mj-lt"/>
              </a:rPr>
              <a:t>ทั้งหมดของ</a:t>
            </a:r>
          </a:p>
          <a:p>
            <a:r>
              <a:rPr lang="en-US" sz="3200" dirty="0" smtClean="0">
                <a:latin typeface="+mj-lt"/>
              </a:rPr>
              <a:t>'man</a:t>
            </a:r>
            <a:r>
              <a:rPr lang="en-US" sz="3200" dirty="0" smtClean="0">
                <a:latin typeface="+mj-lt"/>
              </a:rPr>
              <a:t>'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คือ </a:t>
            </a:r>
            <a:r>
              <a:rPr lang="en-US" sz="3200" dirty="0" smtClean="0">
                <a:latin typeface="+mj-lt"/>
              </a:rPr>
              <a:t>'man', '</a:t>
            </a:r>
            <a:r>
              <a:rPr lang="en-US" sz="3200" dirty="0" err="1" smtClean="0">
                <a:latin typeface="+mj-lt"/>
              </a:rPr>
              <a:t>mna</a:t>
            </a:r>
            <a:r>
              <a:rPr lang="en-US" sz="3200" dirty="0" smtClean="0">
                <a:latin typeface="+mj-lt"/>
              </a:rPr>
              <a:t>', '</a:t>
            </a:r>
            <a:r>
              <a:rPr lang="en-US" sz="3200" dirty="0" err="1" smtClean="0">
                <a:latin typeface="+mj-lt"/>
              </a:rPr>
              <a:t>amn</a:t>
            </a:r>
            <a:r>
              <a:rPr lang="en-US" sz="3200" dirty="0" smtClean="0">
                <a:latin typeface="+mj-lt"/>
              </a:rPr>
              <a:t>', '</a:t>
            </a:r>
            <a:r>
              <a:rPr lang="en-US" sz="3200" dirty="0" err="1" smtClean="0">
                <a:latin typeface="+mj-lt"/>
              </a:rPr>
              <a:t>anm</a:t>
            </a:r>
            <a:r>
              <a:rPr lang="en-US" sz="3200" dirty="0" smtClean="0">
                <a:latin typeface="+mj-lt"/>
              </a:rPr>
              <a:t>', '</a:t>
            </a:r>
            <a:r>
              <a:rPr lang="en-US" sz="3200" dirty="0" err="1" smtClean="0">
                <a:latin typeface="+mj-lt"/>
              </a:rPr>
              <a:t>nma</a:t>
            </a:r>
            <a:r>
              <a:rPr lang="en-US" sz="3200" dirty="0" smtClean="0">
                <a:latin typeface="+mj-lt"/>
              </a:rPr>
              <a:t>', '</a:t>
            </a:r>
            <a:r>
              <a:rPr lang="en-US" sz="3200" dirty="0" err="1" smtClean="0">
                <a:latin typeface="+mj-lt"/>
              </a:rPr>
              <a:t>nam</a:t>
            </a:r>
            <a:r>
              <a:rPr lang="en-US" sz="3200" dirty="0" smtClean="0">
                <a:latin typeface="+mj-lt"/>
              </a:rPr>
              <a:t>'</a:t>
            </a:r>
            <a:endParaRPr lang="th-TH" sz="32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988840"/>
            <a:ext cx="86054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เขียน </a:t>
            </a:r>
            <a:r>
              <a:rPr lang="en-US" sz="3200" dirty="0" smtClean="0">
                <a:latin typeface="+mj-lt"/>
              </a:rPr>
              <a:t>recursive function </a:t>
            </a:r>
            <a:r>
              <a:rPr lang="en-US" sz="3200" i="1" dirty="0" smtClean="0">
                <a:latin typeface="+mj-lt"/>
              </a:rPr>
              <a:t>anagram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ที่มี </a:t>
            </a:r>
            <a:r>
              <a:rPr lang="en-US" sz="3200" dirty="0" smtClean="0">
                <a:latin typeface="+mj-lt"/>
              </a:rPr>
              <a:t>1 argument </a:t>
            </a:r>
            <a:r>
              <a:rPr lang="th-TH" sz="3200" dirty="0" smtClean="0">
                <a:latin typeface="+mj-lt"/>
              </a:rPr>
              <a:t>เป็น </a:t>
            </a:r>
          </a:p>
          <a:p>
            <a:r>
              <a:rPr lang="en-US" sz="3200" dirty="0" smtClean="0">
                <a:latin typeface="+mj-lt"/>
              </a:rPr>
              <a:t>string  </a:t>
            </a:r>
            <a:r>
              <a:rPr lang="en-US" sz="3200" i="1" dirty="0" smtClean="0">
                <a:latin typeface="+mj-lt"/>
              </a:rPr>
              <a:t>anagram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จะคืน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ของ </a:t>
            </a:r>
            <a:r>
              <a:rPr lang="en-US" sz="3200" dirty="0" smtClean="0">
                <a:latin typeface="+mj-lt"/>
              </a:rPr>
              <a:t>anagram </a:t>
            </a:r>
            <a:r>
              <a:rPr lang="th-TH" sz="3200" dirty="0" smtClean="0">
                <a:latin typeface="+mj-lt"/>
              </a:rPr>
              <a:t>ทั้งหมดของ </a:t>
            </a:r>
            <a:r>
              <a:rPr lang="en-US" sz="3200" dirty="0" smtClean="0">
                <a:latin typeface="+mj-lt"/>
              </a:rPr>
              <a:t>string</a:t>
            </a:r>
            <a:endParaRPr lang="th-TH" sz="32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429000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+mj-lt"/>
              </a:rPr>
              <a:t>แนวคิด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anagram </a:t>
            </a:r>
            <a:r>
              <a:rPr lang="th-TH" sz="3200" dirty="0" smtClean="0">
                <a:latin typeface="+mj-lt"/>
              </a:rPr>
              <a:t>ทั้งหมดของ </a:t>
            </a:r>
            <a:r>
              <a:rPr lang="en-US" sz="3200" dirty="0" smtClean="0">
                <a:latin typeface="+mj-lt"/>
              </a:rPr>
              <a:t>string </a:t>
            </a:r>
            <a:r>
              <a:rPr lang="th-TH" sz="3200" dirty="0" smtClean="0">
                <a:latin typeface="+mj-lt"/>
              </a:rPr>
              <a:t>จะได้จากการนำอักษรแต่ละตัว</a:t>
            </a:r>
          </a:p>
          <a:p>
            <a:r>
              <a:rPr lang="th-TH" sz="3200" dirty="0" smtClean="0">
                <a:latin typeface="+mj-lt"/>
              </a:rPr>
              <a:t>มาต่อด้วย </a:t>
            </a:r>
            <a:r>
              <a:rPr lang="en-US" sz="3200" dirty="0" smtClean="0">
                <a:latin typeface="+mj-lt"/>
              </a:rPr>
              <a:t>anagram </a:t>
            </a:r>
            <a:r>
              <a:rPr lang="th-TH" sz="3200" dirty="0" smtClean="0">
                <a:latin typeface="+mj-lt"/>
              </a:rPr>
              <a:t>ของอักษรที่เหลือ เช่น </a:t>
            </a:r>
            <a:r>
              <a:rPr lang="en-US" sz="3200" dirty="0" smtClean="0">
                <a:latin typeface="+mj-lt"/>
              </a:rPr>
              <a:t>anagram </a:t>
            </a:r>
            <a:r>
              <a:rPr lang="th-TH" sz="3200" dirty="0" smtClean="0">
                <a:latin typeface="+mj-lt"/>
              </a:rPr>
              <a:t>ทั้งหมดของ </a:t>
            </a:r>
            <a:r>
              <a:rPr lang="en-US" sz="3200" dirty="0" smtClean="0">
                <a:latin typeface="+mj-lt"/>
              </a:rPr>
              <a:t>'man' :  '</a:t>
            </a:r>
            <a:r>
              <a:rPr lang="en-US" sz="3200" dirty="0" err="1" smtClean="0">
                <a:latin typeface="+mj-lt"/>
              </a:rPr>
              <a:t>m'+anagram</a:t>
            </a:r>
            <a:r>
              <a:rPr lang="en-US" sz="3200" dirty="0" smtClean="0">
                <a:latin typeface="+mj-lt"/>
              </a:rPr>
              <a:t>('an'), 'a'</a:t>
            </a:r>
            <a:r>
              <a:rPr lang="en-US" sz="3200" dirty="0" smtClean="0"/>
              <a:t> '+anagram(</a:t>
            </a:r>
            <a:r>
              <a:rPr lang="en-US" sz="3200" dirty="0" smtClean="0"/>
              <a:t>'</a:t>
            </a:r>
            <a:r>
              <a:rPr lang="en-US" sz="3200" dirty="0" err="1" smtClean="0"/>
              <a:t>mn</a:t>
            </a:r>
            <a:r>
              <a:rPr lang="en-US" sz="3200" dirty="0" smtClean="0"/>
              <a:t>'), </a:t>
            </a:r>
            <a:endParaRPr lang="en-US" sz="3200" dirty="0" smtClean="0"/>
          </a:p>
          <a:p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           'n'</a:t>
            </a:r>
            <a:r>
              <a:rPr lang="en-US" sz="3200" dirty="0" smtClean="0"/>
              <a:t> '+anagram(</a:t>
            </a:r>
            <a:r>
              <a:rPr lang="en-US" sz="3200" dirty="0" smtClean="0"/>
              <a:t>'</a:t>
            </a:r>
            <a:r>
              <a:rPr lang="en-US" sz="3200" dirty="0" err="1" smtClean="0"/>
              <a:t>mn</a:t>
            </a:r>
            <a:r>
              <a:rPr lang="en-US" sz="3200" dirty="0" smtClean="0"/>
              <a:t>'), </a:t>
            </a:r>
            <a:endParaRPr lang="th-TH" sz="3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: </a:t>
            </a:r>
            <a:r>
              <a:rPr lang="th-TH" dirty="0" smtClean="0"/>
              <a:t>ส่วนย่อยของโปรแกรม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 smtClean="0">
                <a:latin typeface="+mj-lt"/>
                <a:cs typeface="+mn-cs"/>
              </a:rPr>
              <a:t>ในการเขียนโปรแกม มีหลายครั้งที่การเขียนส่วนของโปรแกรม </a:t>
            </a:r>
            <a:r>
              <a:rPr lang="en-US" sz="3200" dirty="0" smtClean="0">
                <a:latin typeface="+mj-lt"/>
                <a:cs typeface="+mn-cs"/>
              </a:rPr>
              <a:t>“</a:t>
            </a:r>
            <a:r>
              <a:rPr lang="th-TH" sz="3200" dirty="0" smtClean="0">
                <a:latin typeface="+mj-lt"/>
                <a:cs typeface="+mn-cs"/>
              </a:rPr>
              <a:t>แยก</a:t>
            </a:r>
            <a:r>
              <a:rPr lang="en-US" sz="3200" dirty="0" smtClean="0">
                <a:latin typeface="+mj-lt"/>
                <a:cs typeface="+mn-cs"/>
              </a:rPr>
              <a:t>”</a:t>
            </a:r>
            <a:r>
              <a:rPr lang="th-TH" sz="3200" dirty="0" smtClean="0">
                <a:latin typeface="+mj-lt"/>
                <a:cs typeface="+mn-cs"/>
              </a:rPr>
              <a:t> ออกมาเพื่อให้เรียกใช้ในส่วนอื่นๆของโปรแกรม ส่วนย่อยนั้ในแต่ภาษามีชื่อเรียกต่างกันออกไปเช่น </a:t>
            </a:r>
            <a:r>
              <a:rPr lang="en-US" sz="3200" dirty="0" smtClean="0">
                <a:latin typeface="+mj-lt"/>
                <a:cs typeface="+mn-cs"/>
              </a:rPr>
              <a:t>subprogram, subroutine, procedure, method, function …etc</a:t>
            </a:r>
          </a:p>
          <a:p>
            <a:r>
              <a:rPr lang="th-TH" sz="3200" dirty="0" smtClean="0">
                <a:latin typeface="+mj-lt"/>
                <a:cs typeface="+mn-cs"/>
              </a:rPr>
              <a:t>ใน </a:t>
            </a:r>
            <a:r>
              <a:rPr lang="en-US" sz="3200" dirty="0" smtClean="0">
                <a:latin typeface="+mj-lt"/>
                <a:cs typeface="+mn-cs"/>
              </a:rPr>
              <a:t>Python </a:t>
            </a:r>
            <a:r>
              <a:rPr lang="th-TH" sz="3200" dirty="0" smtClean="0">
                <a:latin typeface="+mj-lt"/>
                <a:cs typeface="+mn-cs"/>
              </a:rPr>
              <a:t>เรียกว่า </a:t>
            </a:r>
            <a:r>
              <a:rPr lang="en-US" sz="3200" dirty="0" smtClean="0">
                <a:latin typeface="+mj-lt"/>
                <a:cs typeface="+mn-cs"/>
              </a:rPr>
              <a:t>function</a:t>
            </a:r>
          </a:p>
          <a:p>
            <a:r>
              <a:rPr lang="th-TH" sz="3200" dirty="0" smtClean="0">
                <a:latin typeface="+mj-lt"/>
                <a:cs typeface="+mn-cs"/>
              </a:rPr>
              <a:t>ต้วอย่างการใช้ </a:t>
            </a:r>
            <a:r>
              <a:rPr lang="en-US" sz="3200" dirty="0" smtClean="0">
                <a:latin typeface="+mj-lt"/>
                <a:cs typeface="+mn-cs"/>
              </a:rPr>
              <a:t>function </a:t>
            </a:r>
            <a:r>
              <a:rPr lang="th-TH" sz="3200" dirty="0" smtClean="0">
                <a:latin typeface="+mj-lt"/>
                <a:cs typeface="+mn-cs"/>
              </a:rPr>
              <a:t>ใน </a:t>
            </a:r>
            <a:r>
              <a:rPr lang="en-US" sz="3200" dirty="0" smtClean="0">
                <a:latin typeface="+mj-lt"/>
                <a:cs typeface="+mn-cs"/>
              </a:rPr>
              <a:t>Python </a:t>
            </a:r>
            <a:r>
              <a:rPr lang="th-TH" sz="3200" dirty="0" smtClean="0">
                <a:latin typeface="+mj-lt"/>
                <a:cs typeface="+mn-cs"/>
              </a:rPr>
              <a:t>จะนำเสนอใน </a:t>
            </a:r>
            <a:r>
              <a:rPr lang="en-US" sz="3200" dirty="0" smtClean="0">
                <a:latin typeface="+mj-lt"/>
                <a:cs typeface="+mn-cs"/>
              </a:rPr>
              <a:t>slide </a:t>
            </a:r>
            <a:r>
              <a:rPr lang="th-TH" sz="3200" dirty="0" smtClean="0">
                <a:latin typeface="+mj-lt"/>
                <a:cs typeface="+mn-cs"/>
              </a:rPr>
              <a:t>ต่อๆไป</a:t>
            </a:r>
            <a:endParaRPr lang="th-TH" sz="3200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i="1" dirty="0" smtClean="0"/>
              <a:t>anagram</a:t>
            </a:r>
            <a:endParaRPr lang="th-TH" i="1" dirty="0"/>
          </a:p>
        </p:txBody>
      </p:sp>
      <p:sp>
        <p:nvSpPr>
          <p:cNvPr id="3" name="Rectangle 2"/>
          <p:cNvSpPr/>
          <p:nvPr/>
        </p:nvSpPr>
        <p:spPr>
          <a:xfrm>
            <a:off x="539552" y="797511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/>
              <a:t>anagram (</a:t>
            </a:r>
            <a:r>
              <a:rPr lang="en-US" dirty="0" smtClean="0"/>
              <a:t>string):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len</a:t>
            </a:r>
            <a:r>
              <a:rPr lang="en-US" dirty="0" smtClean="0"/>
              <a:t>(string)&lt;=1:</a:t>
            </a:r>
          </a:p>
          <a:p>
            <a:r>
              <a:rPr lang="en-US" dirty="0" smtClean="0"/>
              <a:t>        return [string</a:t>
            </a:r>
            <a:r>
              <a:rPr lang="en-US" dirty="0" smtClean="0"/>
              <a:t>]   </a:t>
            </a:r>
            <a:r>
              <a:rPr lang="en-US" dirty="0" smtClean="0">
                <a:solidFill>
                  <a:srgbClr val="FF0000"/>
                </a:solidFill>
              </a:rPr>
              <a:t># Base case string </a:t>
            </a:r>
            <a:r>
              <a:rPr lang="th-TH" dirty="0" smtClean="0">
                <a:solidFill>
                  <a:srgbClr val="FF0000"/>
                </a:solidFill>
              </a:rPr>
              <a:t>มี 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th-TH" dirty="0" smtClean="0">
                <a:solidFill>
                  <a:srgbClr val="FF0000"/>
                </a:solidFill>
              </a:rPr>
              <a:t>อักษร หรือ ไม่มีเลย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result=[]</a:t>
            </a:r>
          </a:p>
          <a:p>
            <a:r>
              <a:rPr lang="en-US" dirty="0" smtClean="0"/>
              <a:t>    for k in range(</a:t>
            </a:r>
            <a:r>
              <a:rPr lang="en-US" dirty="0" err="1" smtClean="0"/>
              <a:t>len</a:t>
            </a:r>
            <a:r>
              <a:rPr lang="en-US" dirty="0" smtClean="0"/>
              <a:t>(string)):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p=anagram(string[0:k</a:t>
            </a:r>
            <a:r>
              <a:rPr lang="en-US" dirty="0" smtClean="0"/>
              <a:t>]+string[k+1:])</a:t>
            </a:r>
          </a:p>
          <a:p>
            <a:r>
              <a:rPr lang="en-US" dirty="0" smtClean="0"/>
              <a:t>        result+=[string[k]+s for s in p]</a:t>
            </a:r>
          </a:p>
          <a:p>
            <a:r>
              <a:rPr lang="en-US" dirty="0" smtClean="0"/>
              <a:t>                   </a:t>
            </a:r>
          </a:p>
          <a:p>
            <a:r>
              <a:rPr lang="en-US" dirty="0" smtClean="0"/>
              <a:t>    return result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4005064"/>
            <a:ext cx="3241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+mj-lt"/>
              </a:rPr>
              <a:t>ส่วน </a:t>
            </a:r>
            <a:r>
              <a:rPr lang="en-US" sz="2400" dirty="0" smtClean="0">
                <a:latin typeface="+mj-lt"/>
              </a:rPr>
              <a:t>"</a:t>
            </a:r>
            <a:r>
              <a:rPr lang="th-TH" sz="2400" dirty="0" smtClean="0">
                <a:latin typeface="+mj-lt"/>
              </a:rPr>
              <a:t>ที่เหลือ</a:t>
            </a:r>
            <a:r>
              <a:rPr lang="en-US" sz="2400" dirty="0" smtClean="0">
                <a:latin typeface="+mj-lt"/>
              </a:rPr>
              <a:t>" </a:t>
            </a:r>
            <a:r>
              <a:rPr lang="th-TH" sz="2400" dirty="0" smtClean="0">
                <a:latin typeface="+mj-lt"/>
              </a:rPr>
              <a:t>ของ </a:t>
            </a:r>
            <a:r>
              <a:rPr lang="en-US" sz="2400" dirty="0" smtClean="0">
                <a:latin typeface="+mj-lt"/>
              </a:rPr>
              <a:t>string </a:t>
            </a:r>
            <a:r>
              <a:rPr lang="th-TH" sz="2400" dirty="0" smtClean="0">
                <a:latin typeface="+mj-lt"/>
              </a:rPr>
              <a:t>เมื่อเอา</a:t>
            </a:r>
          </a:p>
          <a:p>
            <a:r>
              <a:rPr lang="th-TH" sz="2400" dirty="0" smtClean="0">
                <a:latin typeface="+mj-lt"/>
              </a:rPr>
              <a:t>ตัวที่ </a:t>
            </a:r>
            <a:r>
              <a:rPr lang="en-US" sz="2400" dirty="0" smtClean="0">
                <a:latin typeface="+mj-lt"/>
              </a:rPr>
              <a:t>k </a:t>
            </a:r>
            <a:r>
              <a:rPr lang="th-TH" sz="2400" dirty="0" smtClean="0">
                <a:latin typeface="+mj-lt"/>
              </a:rPr>
              <a:t>ออกไป</a:t>
            </a:r>
            <a:endParaRPr lang="th-TH" sz="24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059832" y="3068960"/>
            <a:ext cx="3672408" cy="36004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6300192" y="3429000"/>
            <a:ext cx="79208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2627784" y="3429000"/>
            <a:ext cx="3096344" cy="50405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5157192"/>
            <a:ext cx="4818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list </a:t>
            </a:r>
            <a:r>
              <a:rPr lang="th-TH" sz="2400" dirty="0" smtClean="0">
                <a:latin typeface="+mj-lt"/>
              </a:rPr>
              <a:t>ของ ตัวที่ </a:t>
            </a:r>
            <a:r>
              <a:rPr lang="en-US" sz="2400" dirty="0" smtClean="0">
                <a:latin typeface="+mj-lt"/>
              </a:rPr>
              <a:t>k </a:t>
            </a:r>
            <a:r>
              <a:rPr lang="th-TH" sz="2400" dirty="0" smtClean="0">
                <a:latin typeface="+mj-lt"/>
              </a:rPr>
              <a:t>ต่อ ด้วย </a:t>
            </a:r>
            <a:r>
              <a:rPr lang="en-US" sz="2400" dirty="0" smtClean="0">
                <a:latin typeface="+mj-lt"/>
              </a:rPr>
              <a:t>anagram</a:t>
            </a:r>
            <a:r>
              <a:rPr lang="th-TH" sz="2400" dirty="0" smtClean="0">
                <a:latin typeface="+mj-lt"/>
              </a:rPr>
              <a:t>ของอักษรที่เหลือ</a:t>
            </a:r>
            <a:endParaRPr lang="th-TH" sz="2400" dirty="0" smtClean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 bwMode="auto">
          <a:xfrm flipH="1" flipV="1">
            <a:off x="4355976" y="3933056"/>
            <a:ext cx="825234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หาผลรวมใน </a:t>
            </a:r>
            <a:r>
              <a:rPr lang="en-US" dirty="0" smtClean="0"/>
              <a:t>list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2736"/>
            <a:ext cx="88924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+mj-lt"/>
              </a:rPr>
              <a:t>เ</a:t>
            </a:r>
            <a:r>
              <a:rPr lang="th-TH" sz="3200" dirty="0" smtClean="0">
                <a:latin typeface="+mj-lt"/>
              </a:rPr>
              <a:t>ขียน </a:t>
            </a:r>
            <a:r>
              <a:rPr lang="en-US" sz="3200" dirty="0" smtClean="0">
                <a:latin typeface="+mj-lt"/>
              </a:rPr>
              <a:t>recursive function </a:t>
            </a:r>
            <a:r>
              <a:rPr lang="en-US" sz="3200" i="1" dirty="0" err="1" smtClean="0">
                <a:latin typeface="+mj-lt"/>
              </a:rPr>
              <a:t>find_sum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ที่มี </a:t>
            </a:r>
            <a:r>
              <a:rPr lang="en-US" sz="3200" dirty="0" smtClean="0">
                <a:latin typeface="+mj-lt"/>
              </a:rPr>
              <a:t>1 argument </a:t>
            </a:r>
            <a:r>
              <a:rPr lang="th-TH" sz="3200" dirty="0" smtClean="0">
                <a:latin typeface="+mj-lt"/>
              </a:rPr>
              <a:t>เป็น </a:t>
            </a:r>
            <a:r>
              <a:rPr lang="en-US" sz="3200" dirty="0" smtClean="0">
                <a:latin typeface="+mj-lt"/>
              </a:rPr>
              <a:t>list </a:t>
            </a:r>
            <a:r>
              <a:rPr lang="en-US" sz="3200" i="1" dirty="0" err="1" smtClean="0"/>
              <a:t>find_sum</a:t>
            </a:r>
            <a:r>
              <a:rPr lang="th-TH" sz="3200" dirty="0" smtClean="0">
                <a:latin typeface="+mj-lt"/>
              </a:rPr>
              <a:t> จะคืนค่าผลรวมของทุก </a:t>
            </a:r>
            <a:r>
              <a:rPr lang="en-US" sz="3200" dirty="0" smtClean="0">
                <a:latin typeface="+mj-lt"/>
              </a:rPr>
              <a:t>element </a:t>
            </a:r>
            <a:r>
              <a:rPr lang="th-TH" sz="3200" dirty="0" smtClean="0">
                <a:latin typeface="+mj-lt"/>
              </a:rPr>
              <a:t>ใน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ที่เป็น ตัวเลข</a:t>
            </a:r>
          </a:p>
          <a:p>
            <a:pPr algn="ctr"/>
            <a:r>
              <a:rPr lang="th-TH" sz="3600" b="1" dirty="0" smtClean="0">
                <a:solidFill>
                  <a:srgbClr val="FF0000"/>
                </a:solidFill>
                <a:latin typeface="+mj-lt"/>
              </a:rPr>
              <a:t>ห้ามใช้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loop</a:t>
            </a:r>
            <a:r>
              <a:rPr lang="th-TH" sz="3600" b="1" dirty="0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r>
              <a:rPr lang="th-TH" sz="3200" dirty="0" smtClean="0">
                <a:latin typeface="+mj-lt"/>
              </a:rPr>
              <a:t>แนวคิด</a:t>
            </a:r>
            <a:r>
              <a:rPr lang="en-US" sz="3200" dirty="0" smtClean="0">
                <a:latin typeface="+mj-lt"/>
              </a:rPr>
              <a:t>: </a:t>
            </a:r>
            <a:r>
              <a:rPr lang="th-TH" sz="3200" dirty="0" smtClean="0">
                <a:latin typeface="+mj-lt"/>
              </a:rPr>
              <a:t>ผลรวมของทุกค่าใน </a:t>
            </a:r>
            <a:r>
              <a:rPr lang="en-US" sz="3200" dirty="0" smtClean="0">
                <a:latin typeface="+mj-lt"/>
              </a:rPr>
              <a:t>list </a:t>
            </a:r>
            <a:r>
              <a:rPr lang="th-TH" sz="3200" dirty="0" smtClean="0">
                <a:latin typeface="+mj-lt"/>
              </a:rPr>
              <a:t>คือ ผลบวก ของ </a:t>
            </a:r>
            <a:r>
              <a:rPr lang="en-US" sz="3200" dirty="0" smtClean="0">
                <a:latin typeface="+mj-lt"/>
              </a:rPr>
              <a:t>element </a:t>
            </a:r>
            <a:r>
              <a:rPr lang="th-TH" sz="3200" dirty="0" smtClean="0">
                <a:latin typeface="+mj-lt"/>
              </a:rPr>
              <a:t>แรก กับ</a:t>
            </a:r>
          </a:p>
          <a:p>
            <a:r>
              <a:rPr lang="th-TH" sz="3200" dirty="0" smtClean="0">
                <a:latin typeface="+mj-lt"/>
              </a:rPr>
              <a:t>ผลรวมของทุกค่าของส่วนที่เหลือขอว </a:t>
            </a:r>
            <a:r>
              <a:rPr lang="en-US" sz="3200" dirty="0" smtClean="0">
                <a:latin typeface="+mj-lt"/>
              </a:rPr>
              <a:t>list</a:t>
            </a:r>
            <a:endParaRPr lang="th-TH" sz="32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3717032"/>
            <a:ext cx="77566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ตรวจ </a:t>
            </a:r>
            <a:r>
              <a:rPr lang="en-US" sz="3200" dirty="0" smtClean="0">
                <a:latin typeface="+mj-lt"/>
              </a:rPr>
              <a:t>base case </a:t>
            </a:r>
            <a:r>
              <a:rPr lang="th-TH" sz="3200" dirty="0" smtClean="0">
                <a:latin typeface="+mj-lt"/>
              </a:rPr>
              <a:t>(กรณีที่คืนคำตอบได้เลย ไม่ต้องเรียกตัวเอง)</a:t>
            </a:r>
          </a:p>
          <a:p>
            <a:pPr>
              <a:buFont typeface="Arial" pitchFamily="34" charset="0"/>
              <a:buChar char="•"/>
            </a:pPr>
            <a:r>
              <a:rPr lang="th-TH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ตรวจว่าเป็น ตัวเลข </a:t>
            </a:r>
            <a:r>
              <a:rPr lang="en-US" sz="3200" dirty="0" smtClean="0">
                <a:latin typeface="+mj-lt"/>
              </a:rPr>
              <a:t>(</a:t>
            </a:r>
            <a:r>
              <a:rPr lang="en-US" sz="3200" dirty="0" err="1" smtClean="0">
                <a:latin typeface="+mj-lt"/>
              </a:rPr>
              <a:t>int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หรือ </a:t>
            </a:r>
            <a:r>
              <a:rPr lang="en-US" sz="3200" dirty="0" smtClean="0">
                <a:latin typeface="+mj-lt"/>
              </a:rPr>
              <a:t>float)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ถ้าใช่ คืน ผลบวกของ </a:t>
            </a:r>
            <a:r>
              <a:rPr lang="en-US" sz="3200" dirty="0" smtClean="0">
                <a:latin typeface="+mj-lt"/>
              </a:rPr>
              <a:t>element </a:t>
            </a:r>
            <a:r>
              <a:rPr lang="th-TH" sz="3200" dirty="0" smtClean="0">
                <a:latin typeface="+mj-lt"/>
              </a:rPr>
              <a:t>แรก กับ ผลรวมของส่วนที่เหลือ</a:t>
            </a:r>
            <a:br>
              <a:rPr lang="th-TH" sz="3200" dirty="0" smtClean="0">
                <a:latin typeface="+mj-lt"/>
              </a:rPr>
            </a:br>
            <a:r>
              <a:rPr lang="th-TH" sz="3200" dirty="0" smtClean="0">
                <a:latin typeface="+mj-lt"/>
              </a:rPr>
              <a:t>   ใน </a:t>
            </a:r>
            <a:r>
              <a:rPr lang="en-US" sz="3200" dirty="0" smtClean="0">
                <a:latin typeface="+mj-lt"/>
              </a:rPr>
              <a:t>list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ถ้าไม่ใช่ คืน </a:t>
            </a:r>
            <a:r>
              <a:rPr lang="th-TH" sz="3200" dirty="0" smtClean="0"/>
              <a:t>ผลรวมของส่วนที่</a:t>
            </a:r>
            <a:r>
              <a:rPr lang="th-TH" sz="3200" dirty="0" smtClean="0"/>
              <a:t>เหลือใน </a:t>
            </a:r>
            <a:r>
              <a:rPr lang="en-US" sz="3200" dirty="0" smtClean="0"/>
              <a:t>list</a:t>
            </a:r>
            <a:endParaRPr lang="th-TH" sz="3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07504" y="980728"/>
            <a:ext cx="867645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find_sum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alist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____________________________________ #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____________________________________ #   </a:t>
            </a:r>
            <a:r>
              <a:rPr lang="th-TH" sz="3200" dirty="0" smtClean="0">
                <a:solidFill>
                  <a:srgbClr val="FF0000"/>
                </a:solidFill>
              </a:rPr>
              <a:t>ตรวจ </a:t>
            </a:r>
            <a:r>
              <a:rPr lang="en-US" sz="3200" dirty="0" smtClean="0">
                <a:solidFill>
                  <a:srgbClr val="FF0000"/>
                </a:solidFill>
              </a:rPr>
              <a:t>base case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# </a:t>
            </a:r>
            <a:r>
              <a:rPr lang="th-TH" sz="3200" dirty="0" smtClean="0">
                <a:solidFill>
                  <a:srgbClr val="FF0000"/>
                </a:solidFill>
              </a:rPr>
              <a:t>ตรวจว่าเป็นตัวเลข 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th-TH" sz="3200" dirty="0" smtClean="0">
                <a:solidFill>
                  <a:srgbClr val="FF0000"/>
                </a:solidFill>
              </a:rPr>
              <a:t>หรือ </a:t>
            </a:r>
            <a:r>
              <a:rPr lang="en-US" sz="3200" dirty="0" smtClean="0">
                <a:solidFill>
                  <a:srgbClr val="FF0000"/>
                </a:solidFill>
              </a:rPr>
              <a:t>float)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_______________________________________________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th-TH" sz="3200" dirty="0" smtClean="0">
                <a:solidFill>
                  <a:srgbClr val="FF0000"/>
                </a:solidFill>
              </a:rPr>
              <a:t>ถ้าใช่ คืนผลบวกของ </a:t>
            </a:r>
            <a:r>
              <a:rPr lang="en-US" sz="3200" dirty="0" smtClean="0">
                <a:solidFill>
                  <a:srgbClr val="FF0000"/>
                </a:solidFill>
              </a:rPr>
              <a:t>element </a:t>
            </a:r>
            <a:r>
              <a:rPr lang="th-TH" sz="3200" dirty="0" smtClean="0">
                <a:solidFill>
                  <a:srgbClr val="FF0000"/>
                </a:solidFill>
              </a:rPr>
              <a:t>แรก กับ ผลรวมของส่วนที่เหลือ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return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alist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[0]+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find_sum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______________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    else</a:t>
            </a:r>
            <a:r>
              <a:rPr lang="en-US" dirty="0" smtClean="0"/>
              <a:t>:       </a:t>
            </a:r>
            <a:r>
              <a:rPr lang="en-US" sz="3200" dirty="0" smtClean="0">
                <a:solidFill>
                  <a:srgbClr val="FF0000"/>
                </a:solidFill>
              </a:rPr>
              <a:t># </a:t>
            </a:r>
            <a:r>
              <a:rPr lang="th-TH" sz="3200" dirty="0" smtClean="0">
                <a:solidFill>
                  <a:srgbClr val="FF0000"/>
                </a:solidFill>
              </a:rPr>
              <a:t>ถ้าไม่ใช่ คืนผลรวมของส่วนที่เหลือ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___________________________________________</a:t>
            </a:r>
            <a:endParaRPr lang="th-TH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หารว่าเป็น </a:t>
            </a:r>
            <a:r>
              <a:rPr lang="en-US" dirty="0" smtClean="0"/>
              <a:t>palindrome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07504" y="908720"/>
            <a:ext cx="889769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เขียน </a:t>
            </a:r>
            <a:r>
              <a:rPr lang="en-US" dirty="0" smtClean="0"/>
              <a:t>recursive </a:t>
            </a:r>
            <a:r>
              <a:rPr lang="en-US" dirty="0" smtClean="0"/>
              <a:t>function </a:t>
            </a:r>
            <a:r>
              <a:rPr lang="en-US" dirty="0" err="1" smtClean="0"/>
              <a:t>is_palindrome</a:t>
            </a:r>
            <a:r>
              <a:rPr lang="en-US" dirty="0" smtClean="0"/>
              <a:t> </a:t>
            </a:r>
            <a:r>
              <a:rPr lang="th-TH" dirty="0" smtClean="0"/>
              <a:t>ที่มี </a:t>
            </a:r>
            <a:r>
              <a:rPr lang="en-US" dirty="0" smtClean="0"/>
              <a:t>1 argument</a:t>
            </a:r>
          </a:p>
          <a:p>
            <a:r>
              <a:rPr lang="th-TH" dirty="0" smtClean="0"/>
              <a:t>เป็น </a:t>
            </a:r>
            <a:r>
              <a:rPr lang="en-US" dirty="0" smtClean="0"/>
              <a:t>string </a:t>
            </a:r>
            <a:r>
              <a:rPr lang="th-TH" dirty="0" smtClean="0"/>
              <a:t>แล้วคืน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</a:t>
            </a:r>
            <a:r>
              <a:rPr lang="th-TH" dirty="0" smtClean="0"/>
              <a:t>ถ้า </a:t>
            </a:r>
            <a:r>
              <a:rPr lang="en-US" dirty="0" smtClean="0"/>
              <a:t>string </a:t>
            </a:r>
            <a:r>
              <a:rPr lang="th-TH" dirty="0" smtClean="0"/>
              <a:t>เป็น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palindrome</a:t>
            </a:r>
            <a:r>
              <a:rPr lang="en-US" dirty="0" smtClean="0"/>
              <a:t> </a:t>
            </a:r>
            <a:r>
              <a:rPr lang="th-TH" dirty="0" smtClean="0"/>
              <a:t>ไม่เช่นนั้นคืน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dirty="0" smtClean="0"/>
              <a:t>palindrome </a:t>
            </a:r>
            <a:r>
              <a:rPr lang="th-TH" dirty="0" smtClean="0"/>
              <a:t>คือ </a:t>
            </a:r>
            <a:r>
              <a:rPr lang="en-US" dirty="0" smtClean="0"/>
              <a:t>string </a:t>
            </a:r>
            <a:r>
              <a:rPr lang="th-TH" dirty="0" smtClean="0"/>
              <a:t>ที่อ่านจากหน้าไปหลังเหมือนอ่านจากหลังไปหน้า เช่น</a:t>
            </a:r>
          </a:p>
          <a:p>
            <a:r>
              <a:rPr lang="en-US" dirty="0" err="1" smtClean="0"/>
              <a:t>abcba</a:t>
            </a:r>
            <a:r>
              <a:rPr lang="en-US" dirty="0" smtClean="0"/>
              <a:t>, </a:t>
            </a:r>
            <a:r>
              <a:rPr lang="en-US" dirty="0" err="1" smtClean="0"/>
              <a:t>abba</a:t>
            </a:r>
            <a:r>
              <a:rPr lang="en-US" dirty="0" smtClean="0"/>
              <a:t>, racecar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140968"/>
            <a:ext cx="861139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แนวคิด</a:t>
            </a:r>
            <a:r>
              <a:rPr lang="en-US" sz="3200" dirty="0" smtClean="0">
                <a:latin typeface="+mj-lt"/>
              </a:rPr>
              <a:t>: string </a:t>
            </a:r>
            <a:r>
              <a:rPr lang="th-TH" sz="3200" dirty="0" smtClean="0">
                <a:latin typeface="+mj-lt"/>
              </a:rPr>
              <a:t>จะเป็น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palindrome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ถ้าตัวแรกกับตัวสุดท้ายเหมือนกัน </a:t>
            </a:r>
            <a:endParaRPr lang="th-TH" sz="3200" dirty="0" smtClean="0">
              <a:latin typeface="+mj-lt"/>
            </a:endParaRPr>
          </a:p>
          <a:p>
            <a:r>
              <a:rPr lang="th-TH" sz="4000" b="1" dirty="0" smtClean="0">
                <a:latin typeface="+mj-lt"/>
              </a:rPr>
              <a:t>และ</a:t>
            </a:r>
            <a:r>
              <a:rPr lang="th-TH" sz="3200" dirty="0" smtClean="0">
                <a:latin typeface="+mj-lt"/>
              </a:rPr>
              <a:t> ส่วนที่เหลือก็เป็น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palindrome</a:t>
            </a:r>
            <a:r>
              <a:rPr lang="en-US" sz="3200" dirty="0" smtClean="0">
                <a:latin typeface="+mj-lt"/>
              </a:rPr>
              <a:t> </a:t>
            </a:r>
            <a:r>
              <a:rPr lang="th-TH" sz="3200" dirty="0" smtClean="0">
                <a:latin typeface="+mj-lt"/>
              </a:rPr>
              <a:t>ด้วย ดัวนั้น </a:t>
            </a:r>
            <a:r>
              <a:rPr lang="en-US" sz="3200" dirty="0" smtClean="0">
                <a:latin typeface="+mj-lt"/>
              </a:rPr>
              <a:t>string </a:t>
            </a:r>
            <a:r>
              <a:rPr lang="th-TH" sz="3200" dirty="0" smtClean="0">
                <a:latin typeface="+mj-lt"/>
              </a:rPr>
              <a:t>ที่เป็น </a:t>
            </a:r>
            <a:r>
              <a:rPr lang="en-US" sz="3200" dirty="0" smtClean="0">
                <a:latin typeface="+mj-lt"/>
              </a:rPr>
              <a:t>string</a:t>
            </a:r>
          </a:p>
          <a:p>
            <a:r>
              <a:rPr lang="th-TH" sz="3200" dirty="0" smtClean="0">
                <a:latin typeface="+mj-lt"/>
              </a:rPr>
              <a:t>ว่าง หรือ มี อักษรตัวเดียว จะเป็น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palindrome</a:t>
            </a:r>
            <a:endParaRPr lang="th-TH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797152"/>
            <a:ext cx="8295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ขั้นตอน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____________________________________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____________________________________</a:t>
            </a:r>
            <a:endParaRPr lang="th-TH" sz="3200" dirty="0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683568" y="1052736"/>
            <a:ext cx="763284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is_palindrome</a:t>
            </a:r>
            <a:r>
              <a:rPr lang="en-US" dirty="0" smtClean="0">
                <a:solidFill>
                  <a:schemeClr val="accent6"/>
                </a:solidFill>
              </a:rPr>
              <a:t>(string):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_______________________________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_______________________________ # Base case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_______________________________ # </a:t>
            </a:r>
            <a:r>
              <a:rPr lang="th-TH" sz="3600" dirty="0" smtClean="0">
                <a:solidFill>
                  <a:srgbClr val="FF0000"/>
                </a:solidFill>
              </a:rPr>
              <a:t>คืนค่า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 การเขียน </a:t>
            </a:r>
            <a:r>
              <a:rPr lang="en-US" dirty="0" smtClean="0"/>
              <a:t>recursive function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 smtClean="0">
                <a:cs typeface="+mn-cs"/>
              </a:rPr>
              <a:t>ต้องมีแนวทางแก้ปัญหาแบบ </a:t>
            </a:r>
            <a:r>
              <a:rPr lang="en-US" sz="3200" dirty="0" smtClean="0">
                <a:cs typeface="+mn-cs"/>
              </a:rPr>
              <a:t>recursion </a:t>
            </a:r>
            <a:r>
              <a:rPr lang="th-TH" sz="3200" dirty="0" smtClean="0">
                <a:cs typeface="+mn-cs"/>
              </a:rPr>
              <a:t>โดย ต้องมองเห็นการแก้ปัญหาที่ย่อยปัญหาให้เป็นปัญหาที่มีขนาดเล็กลง </a:t>
            </a:r>
          </a:p>
          <a:p>
            <a:r>
              <a:rPr lang="th-TH" sz="3200" dirty="0" smtClean="0">
                <a:cs typeface="+mn-cs"/>
              </a:rPr>
              <a:t>ต้องรู้ว่าเมื่อไหร่ปัญหามีขนาดเล็กพอที่จะทำได้เลยโดยไม่ต้องเรียกใช้ </a:t>
            </a:r>
            <a:r>
              <a:rPr lang="en-US" sz="3200" dirty="0" smtClean="0">
                <a:cs typeface="+mn-cs"/>
              </a:rPr>
              <a:t>function</a:t>
            </a:r>
          </a:p>
          <a:p>
            <a:r>
              <a:rPr lang="th-TH" sz="3200" dirty="0" smtClean="0">
                <a:cs typeface="+mn-cs"/>
              </a:rPr>
              <a:t>เมื่อเริ่มเขียน </a:t>
            </a:r>
            <a:r>
              <a:rPr lang="en-US" sz="3200" dirty="0" smtClean="0">
                <a:cs typeface="+mn-cs"/>
              </a:rPr>
              <a:t>code</a:t>
            </a:r>
          </a:p>
          <a:p>
            <a:pPr lvl="1"/>
            <a:r>
              <a:rPr lang="th-TH" dirty="0" smtClean="0">
                <a:cs typeface="+mn-cs"/>
              </a:rPr>
              <a:t>ต้อง ตรวจว่าเป็น </a:t>
            </a:r>
            <a:r>
              <a:rPr lang="en-US" dirty="0" smtClean="0">
                <a:cs typeface="+mn-cs"/>
              </a:rPr>
              <a:t>base case </a:t>
            </a:r>
            <a:r>
              <a:rPr lang="th-TH" dirty="0" smtClean="0">
                <a:cs typeface="+mn-cs"/>
              </a:rPr>
              <a:t>ก่อนเป็นส่วนแรกของ </a:t>
            </a:r>
            <a:r>
              <a:rPr lang="en-US" dirty="0" smtClean="0">
                <a:cs typeface="+mn-cs"/>
              </a:rPr>
              <a:t>code</a:t>
            </a:r>
          </a:p>
          <a:p>
            <a:pPr lvl="1"/>
            <a:r>
              <a:rPr lang="th-TH" dirty="0" smtClean="0">
                <a:cs typeface="+mn-cs"/>
              </a:rPr>
              <a:t>ถ้าใช่ </a:t>
            </a:r>
            <a:r>
              <a:rPr lang="en-US" dirty="0" smtClean="0">
                <a:cs typeface="+mn-cs"/>
              </a:rPr>
              <a:t>base case </a:t>
            </a:r>
            <a:r>
              <a:rPr lang="th-TH" dirty="0" smtClean="0">
                <a:cs typeface="+mn-cs"/>
              </a:rPr>
              <a:t>จะต้องมีส่วนเรียก ตัวเอง </a:t>
            </a:r>
            <a:r>
              <a:rPr lang="en-US" dirty="0" smtClean="0">
                <a:cs typeface="+mn-cs"/>
              </a:rPr>
              <a:t>(function) </a:t>
            </a:r>
            <a:r>
              <a:rPr lang="th-TH" dirty="0" smtClean="0">
                <a:cs typeface="+mn-cs"/>
              </a:rPr>
              <a:t>โดยขนาดของ </a:t>
            </a:r>
            <a:r>
              <a:rPr lang="en-US" dirty="0" smtClean="0">
                <a:cs typeface="+mn-cs"/>
              </a:rPr>
              <a:t>parameter </a:t>
            </a:r>
            <a:r>
              <a:rPr lang="th-TH" dirty="0" smtClean="0">
                <a:cs typeface="+mn-cs"/>
              </a:rPr>
              <a:t>จะเล็กลง</a:t>
            </a:r>
            <a:endParaRPr lang="th-TH" dirty="0"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ลองไปทำดู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4963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+mj-lt"/>
              </a:rPr>
              <a:t>ใช้ </a:t>
            </a:r>
            <a:r>
              <a:rPr lang="en-US" sz="3200" dirty="0" smtClean="0">
                <a:latin typeface="+mj-lt"/>
              </a:rPr>
              <a:t>Google search </a:t>
            </a:r>
            <a:r>
              <a:rPr lang="th-TH" sz="3200" dirty="0" smtClean="0">
                <a:latin typeface="+mj-lt"/>
              </a:rPr>
              <a:t>หา </a:t>
            </a:r>
            <a:r>
              <a:rPr lang="en-US" sz="3200" dirty="0" smtClean="0">
                <a:latin typeface="+mj-lt"/>
              </a:rPr>
              <a:t>Tower of Hanoi </a:t>
            </a:r>
            <a:r>
              <a:rPr lang="th-TH" sz="3200" dirty="0" smtClean="0">
                <a:latin typeface="+mj-lt"/>
              </a:rPr>
              <a:t>แล้วเขียน โปรแกรม</a:t>
            </a:r>
          </a:p>
          <a:p>
            <a:r>
              <a:rPr lang="en-US" sz="3200" dirty="0" smtClean="0">
                <a:latin typeface="+mj-lt"/>
              </a:rPr>
              <a:t>Python </a:t>
            </a:r>
            <a:r>
              <a:rPr lang="th-TH" sz="3200" dirty="0" smtClean="0">
                <a:latin typeface="+mj-lt"/>
              </a:rPr>
              <a:t>ที่แก้ปัญหานี้  ซึ่งการใช้ </a:t>
            </a:r>
            <a:r>
              <a:rPr lang="en-US" sz="3200" dirty="0" smtClean="0">
                <a:latin typeface="+mj-lt"/>
              </a:rPr>
              <a:t>recursion </a:t>
            </a:r>
            <a:r>
              <a:rPr lang="th-TH" sz="3200" dirty="0" smtClean="0">
                <a:latin typeface="+mj-lt"/>
              </a:rPr>
              <a:t>จะจำเป็นในการแก้ปัญหา</a:t>
            </a:r>
          </a:p>
          <a:p>
            <a:r>
              <a:rPr lang="en-US" sz="3200" dirty="0" smtClean="0"/>
              <a:t>Tower of Hanoi</a:t>
            </a:r>
            <a:endParaRPr lang="th-TH" sz="3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th-TH" dirty="0" smtClean="0"/>
              <a:t>ทางคณิตศาสตร์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ในทางคณิคศาตร์ คือ 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“set of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order pair (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a,b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) such that ……”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และที่ใช้กันจะมีรูปแบบ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sz="3200" i="1" dirty="0" smtClean="0">
                <a:latin typeface="+mj-lt"/>
                <a:cs typeface="+mn-cs"/>
              </a:rPr>
              <a:t>f(x</a:t>
            </a:r>
            <a:r>
              <a:rPr lang="en-US" sz="3200" i="1" baseline="-25000" dirty="0" smtClean="0">
                <a:latin typeface="+mj-lt"/>
                <a:cs typeface="+mn-cs"/>
              </a:rPr>
              <a:t>1</a:t>
            </a:r>
            <a:r>
              <a:rPr lang="en-US" sz="3200" i="1" dirty="0" smtClean="0">
                <a:latin typeface="+mj-lt"/>
                <a:cs typeface="+mn-cs"/>
              </a:rPr>
              <a:t>, x</a:t>
            </a:r>
            <a:r>
              <a:rPr lang="en-US" sz="3200" i="1" baseline="-25000" dirty="0" smtClean="0">
                <a:latin typeface="+mj-lt"/>
                <a:cs typeface="+mn-cs"/>
              </a:rPr>
              <a:t>2</a:t>
            </a:r>
            <a:r>
              <a:rPr lang="en-US" sz="3200" i="1" dirty="0" smtClean="0">
                <a:latin typeface="+mj-lt"/>
                <a:cs typeface="+mn-cs"/>
              </a:rPr>
              <a:t>, x</a:t>
            </a:r>
            <a:r>
              <a:rPr lang="en-US" sz="3200" i="1" baseline="-25000" dirty="0" smtClean="0">
                <a:latin typeface="+mj-lt"/>
                <a:cs typeface="+mn-cs"/>
              </a:rPr>
              <a:t>3</a:t>
            </a:r>
            <a:r>
              <a:rPr lang="en-US" sz="3200" i="1" dirty="0" smtClean="0">
                <a:latin typeface="+mj-lt"/>
                <a:cs typeface="+mn-cs"/>
              </a:rPr>
              <a:t>, …, </a:t>
            </a:r>
            <a:r>
              <a:rPr lang="en-US" sz="3200" i="1" dirty="0" err="1" smtClean="0">
                <a:latin typeface="+mj-lt"/>
                <a:cs typeface="+mn-cs"/>
              </a:rPr>
              <a:t>x</a:t>
            </a:r>
            <a:r>
              <a:rPr lang="en-US" sz="3200" i="1" baseline="-25000" dirty="0" err="1" smtClean="0">
                <a:latin typeface="+mj-lt"/>
                <a:cs typeface="+mn-cs"/>
              </a:rPr>
              <a:t>n</a:t>
            </a:r>
            <a:r>
              <a:rPr lang="en-US" sz="3200" i="1" dirty="0" smtClean="0">
                <a:latin typeface="+mj-lt"/>
                <a:cs typeface="+mn-cs"/>
              </a:rPr>
              <a:t>) </a:t>
            </a:r>
            <a:r>
              <a:rPr lang="en-US" sz="3200" dirty="0" smtClean="0">
                <a:latin typeface="+mj-lt"/>
                <a:cs typeface="+mn-cs"/>
              </a:rPr>
              <a:t>=</a:t>
            </a:r>
            <a:r>
              <a:rPr lang="en-US" sz="3200" i="1" dirty="0" smtClean="0">
                <a:latin typeface="+mj-lt"/>
                <a:cs typeface="+mn-cs"/>
              </a:rPr>
              <a:t> </a:t>
            </a:r>
            <a:r>
              <a:rPr lang="en-US" sz="3200" dirty="0" smtClean="0">
                <a:latin typeface="+mj-lt"/>
                <a:cs typeface="+mn-cs"/>
              </a:rPr>
              <a:t>expression </a:t>
            </a:r>
            <a:r>
              <a:rPr lang="th-TH" sz="3200" dirty="0" smtClean="0">
                <a:latin typeface="+mj-lt"/>
                <a:cs typeface="+mn-cs"/>
              </a:rPr>
              <a:t>(พหุนาม) เช่น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 smtClean="0">
                <a:latin typeface="+mj-lt"/>
                <a:cs typeface="+mn-cs"/>
              </a:rPr>
              <a:t>         f</a:t>
            </a:r>
            <a:r>
              <a:rPr lang="en-US" sz="3200" baseline="-25000" dirty="0" smtClean="0">
                <a:latin typeface="+mj-lt"/>
                <a:cs typeface="+mn-cs"/>
              </a:rPr>
              <a:t>1</a:t>
            </a:r>
            <a:r>
              <a:rPr lang="en-US" sz="3200" dirty="0" smtClean="0">
                <a:latin typeface="+mj-lt"/>
                <a:cs typeface="+mn-cs"/>
              </a:rPr>
              <a:t>(</a:t>
            </a:r>
            <a:r>
              <a:rPr lang="en-US" sz="3200" dirty="0" err="1" smtClean="0">
                <a:latin typeface="+mj-lt"/>
                <a:cs typeface="+mn-cs"/>
              </a:rPr>
              <a:t>a,b</a:t>
            </a:r>
            <a:r>
              <a:rPr lang="en-US" sz="3200" dirty="0" smtClean="0">
                <a:latin typeface="+mj-lt"/>
                <a:cs typeface="+mn-cs"/>
              </a:rPr>
              <a:t>)=a</a:t>
            </a:r>
            <a:r>
              <a:rPr lang="en-US" sz="3200" baseline="30000" dirty="0" smtClean="0">
                <a:latin typeface="+mj-lt"/>
                <a:cs typeface="+mn-cs"/>
              </a:rPr>
              <a:t>2</a:t>
            </a:r>
            <a:r>
              <a:rPr lang="en-US" sz="3200" dirty="0" smtClean="0">
                <a:latin typeface="+mj-lt"/>
                <a:cs typeface="+mn-cs"/>
              </a:rPr>
              <a:t>+b</a:t>
            </a:r>
            <a:r>
              <a:rPr lang="en-US" sz="3200" baseline="30000" dirty="0" smtClean="0">
                <a:latin typeface="+mj-lt"/>
                <a:cs typeface="+mn-cs"/>
              </a:rPr>
              <a:t>2       </a:t>
            </a:r>
            <a:br>
              <a:rPr lang="en-US" sz="3200" baseline="30000" dirty="0" smtClean="0">
                <a:latin typeface="+mj-lt"/>
                <a:cs typeface="+mn-cs"/>
              </a:rPr>
            </a:br>
            <a:r>
              <a:rPr lang="en-US" sz="3200" baseline="30000" dirty="0" smtClean="0">
                <a:latin typeface="+mj-lt"/>
                <a:cs typeface="+mn-cs"/>
              </a:rPr>
              <a:t>             </a:t>
            </a:r>
            <a:r>
              <a:rPr lang="en-US" sz="3200" dirty="0" smtClean="0">
                <a:latin typeface="+mj-lt"/>
                <a:cs typeface="+mn-cs"/>
              </a:rPr>
              <a:t>f</a:t>
            </a:r>
            <a:r>
              <a:rPr lang="en-US" sz="3200" baseline="-25000" dirty="0" smtClean="0">
                <a:latin typeface="+mj-lt"/>
                <a:cs typeface="+mn-cs"/>
              </a:rPr>
              <a:t>2</a:t>
            </a:r>
            <a:r>
              <a:rPr lang="en-US" sz="3200" dirty="0" smtClean="0">
                <a:latin typeface="+mj-lt"/>
                <a:cs typeface="+mn-cs"/>
              </a:rPr>
              <a:t>(</a:t>
            </a:r>
            <a:r>
              <a:rPr lang="en-US" sz="3200" dirty="0" err="1" smtClean="0">
                <a:latin typeface="+mj-lt"/>
                <a:cs typeface="+mn-cs"/>
              </a:rPr>
              <a:t>x,p</a:t>
            </a:r>
            <a:r>
              <a:rPr lang="en-US" sz="3200" dirty="0" smtClean="0">
                <a:latin typeface="+mj-lt"/>
                <a:cs typeface="+mn-cs"/>
              </a:rPr>
              <a:t>)=             </a:t>
            </a:r>
            <a:br>
              <a:rPr lang="en-US" sz="3200" dirty="0" smtClean="0">
                <a:latin typeface="+mj-lt"/>
                <a:cs typeface="+mn-cs"/>
              </a:rPr>
            </a:br>
            <a:r>
              <a:rPr lang="en-US" sz="3200" dirty="0" smtClean="0">
                <a:latin typeface="+mj-lt"/>
                <a:cs typeface="+mn-cs"/>
              </a:rPr>
              <a:t/>
            </a:r>
            <a:br>
              <a:rPr lang="en-US" sz="3200" dirty="0" smtClean="0">
                <a:latin typeface="+mj-lt"/>
                <a:cs typeface="+mn-cs"/>
              </a:rPr>
            </a:br>
            <a:r>
              <a:rPr lang="th-TH" sz="3200" dirty="0" smtClean="0">
                <a:latin typeface="+mj-lt"/>
                <a:cs typeface="+mn-cs"/>
              </a:rPr>
              <a:t>โดย </a:t>
            </a:r>
            <a:r>
              <a:rPr lang="en-US" sz="3200" i="1" dirty="0" smtClean="0">
                <a:latin typeface="+mj-lt"/>
                <a:cs typeface="+mn-cs"/>
              </a:rPr>
              <a:t>x</a:t>
            </a:r>
            <a:r>
              <a:rPr lang="en-US" sz="3200" i="1" baseline="-25000" dirty="0" smtClean="0">
                <a:latin typeface="+mj-lt"/>
                <a:cs typeface="+mn-cs"/>
              </a:rPr>
              <a:t>1</a:t>
            </a:r>
            <a:r>
              <a:rPr lang="en-US" sz="3200" i="1" dirty="0" smtClean="0">
                <a:latin typeface="+mj-lt"/>
                <a:cs typeface="+mn-cs"/>
              </a:rPr>
              <a:t>, x</a:t>
            </a:r>
            <a:r>
              <a:rPr lang="en-US" sz="3200" i="1" baseline="-25000" dirty="0" smtClean="0">
                <a:latin typeface="+mj-lt"/>
                <a:cs typeface="+mn-cs"/>
              </a:rPr>
              <a:t>2</a:t>
            </a:r>
            <a:r>
              <a:rPr lang="en-US" sz="3200" i="1" dirty="0" smtClean="0">
                <a:latin typeface="+mj-lt"/>
                <a:cs typeface="+mn-cs"/>
              </a:rPr>
              <a:t>, x</a:t>
            </a:r>
            <a:r>
              <a:rPr lang="en-US" sz="3200" i="1" baseline="-25000" dirty="0" smtClean="0">
                <a:latin typeface="+mj-lt"/>
                <a:cs typeface="+mn-cs"/>
              </a:rPr>
              <a:t>3</a:t>
            </a:r>
            <a:r>
              <a:rPr lang="en-US" sz="3200" i="1" dirty="0" smtClean="0">
                <a:latin typeface="+mj-lt"/>
                <a:cs typeface="+mn-cs"/>
              </a:rPr>
              <a:t>, …, </a:t>
            </a:r>
            <a:r>
              <a:rPr lang="en-US" sz="3200" i="1" dirty="0" err="1" smtClean="0">
                <a:latin typeface="+mj-lt"/>
                <a:cs typeface="+mn-cs"/>
              </a:rPr>
              <a:t>x</a:t>
            </a:r>
            <a:r>
              <a:rPr lang="en-US" sz="3200" i="1" baseline="-25000" dirty="0" err="1" smtClean="0">
                <a:latin typeface="+mj-lt"/>
                <a:cs typeface="+mn-cs"/>
              </a:rPr>
              <a:t>n</a:t>
            </a:r>
            <a:r>
              <a:rPr lang="en-US" sz="3200" dirty="0" smtClean="0">
                <a:latin typeface="+mj-lt"/>
                <a:cs typeface="+mn-cs"/>
              </a:rPr>
              <a:t> </a:t>
            </a:r>
            <a:r>
              <a:rPr lang="th-TH" sz="3200" dirty="0" smtClean="0">
                <a:latin typeface="+mj-lt"/>
                <a:cs typeface="+mn-cs"/>
              </a:rPr>
              <a:t>เรียกว่า รายการ </a:t>
            </a:r>
            <a:r>
              <a:rPr lang="en-US" sz="3200" dirty="0" smtClean="0">
                <a:latin typeface="+mj-lt"/>
                <a:cs typeface="+mn-cs"/>
              </a:rPr>
              <a:t>parameter (</a:t>
            </a:r>
            <a:r>
              <a:rPr lang="en-US" sz="3200" i="1" dirty="0" smtClean="0">
                <a:latin typeface="+mj-lt"/>
                <a:cs typeface="+mn-cs"/>
              </a:rPr>
              <a:t>parameters list</a:t>
            </a:r>
            <a:r>
              <a:rPr lang="en-US" sz="3200" dirty="0" smtClean="0">
                <a:latin typeface="+mj-lt"/>
                <a:cs typeface="+mn-cs"/>
              </a:rPr>
              <a:t>)</a:t>
            </a:r>
            <a:endParaRPr lang="en-US" baseline="30000" dirty="0" smtClean="0">
              <a:latin typeface="+mj-lt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11542980"/>
              </p:ext>
            </p:extLst>
          </p:nvPr>
        </p:nvGraphicFramePr>
        <p:xfrm>
          <a:off x="2843808" y="2996952"/>
          <a:ext cx="847725" cy="1012875"/>
        </p:xfrm>
        <a:graphic>
          <a:graphicData uri="http://schemas.openxmlformats.org/presentationml/2006/ole">
            <p:oleObj spid="_x0000_s1048" name="Equation" r:id="rId3" imgW="508000" imgH="60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88"/>
            <a:ext cx="9147175" cy="762000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Python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980728"/>
            <a:ext cx="648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Tahoma" pitchFamily="34" charset="0"/>
              </a:rPr>
              <a:t>รูปแบบ</a:t>
            </a:r>
            <a:endParaRPr lang="en-US" dirty="0" smtClean="0">
              <a:latin typeface="Tahoma" pitchFamily="34" charset="0"/>
            </a:endParaRPr>
          </a:p>
          <a:p>
            <a:r>
              <a:rPr lang="en-US" dirty="0" smtClean="0">
                <a:latin typeface="Tahoma" pitchFamily="34" charset="0"/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  <a:latin typeface="Tahoma" pitchFamily="34" charset="0"/>
              </a:rPr>
              <a:t>def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th-TH" dirty="0" smtClean="0">
                <a:latin typeface="Tahoma" pitchFamily="34" charset="0"/>
              </a:rPr>
              <a:t> ชื่อ</a:t>
            </a:r>
            <a:r>
              <a:rPr lang="en-US" dirty="0" smtClean="0">
                <a:latin typeface="Tahoma" pitchFamily="34" charset="0"/>
              </a:rPr>
              <a:t>function (parameters list):</a:t>
            </a:r>
          </a:p>
          <a:p>
            <a:r>
              <a:rPr lang="en-US" dirty="0">
                <a:latin typeface="Tahoma" pitchFamily="34" charset="0"/>
              </a:rPr>
              <a:t>	</a:t>
            </a:r>
            <a:r>
              <a:rPr lang="en-US" dirty="0" smtClean="0">
                <a:latin typeface="Tahoma" pitchFamily="34" charset="0"/>
              </a:rPr>
              <a:t>	block </a:t>
            </a:r>
            <a:r>
              <a:rPr lang="th-TH" dirty="0" smtClean="0">
                <a:latin typeface="Tahoma" pitchFamily="34" charset="0"/>
              </a:rPr>
              <a:t>ของ </a:t>
            </a:r>
            <a:r>
              <a:rPr lang="en-US" dirty="0" smtClean="0">
                <a:latin typeface="Tahoma" pitchFamily="34" charset="0"/>
              </a:rPr>
              <a:t>Python Code</a:t>
            </a:r>
            <a:endParaRPr lang="th-TH" dirty="0" smtClean="0"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988840"/>
            <a:ext cx="1752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Tahoma" pitchFamily="34" charset="0"/>
              </a:rPr>
              <a:t>อย่าลืมเยื้อง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2699792" y="1988840"/>
            <a:ext cx="864096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051720" y="2060848"/>
            <a:ext cx="64807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649525" y="1484784"/>
            <a:ext cx="216024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620688"/>
            <a:ext cx="1345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อย่าลืม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:</a:t>
            </a:r>
            <a:endParaRPr lang="th-TH" sz="4800" b="1" dirty="0" smtClean="0"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7668344" y="1196752"/>
            <a:ext cx="432048" cy="229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07504" y="2636912"/>
            <a:ext cx="88841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FF0000"/>
                </a:solidFill>
              </a:rPr>
              <a:t>def</a:t>
            </a:r>
            <a:r>
              <a:rPr lang="en-US" sz="3200" dirty="0" smtClean="0"/>
              <a:t> </a:t>
            </a:r>
            <a:r>
              <a:rPr lang="th-TH" sz="3200" dirty="0"/>
              <a:t>แสดง</a:t>
            </a:r>
            <a:r>
              <a:rPr lang="th-TH" sz="3200" dirty="0" smtClean="0"/>
              <a:t>จุดเริ่มต้นของการประกาศ </a:t>
            </a:r>
            <a:r>
              <a:rPr lang="en-US" sz="3200" dirty="0" smtClean="0"/>
              <a:t>function </a:t>
            </a:r>
            <a:r>
              <a:rPr lang="th-TH" sz="3200" dirty="0" smtClean="0"/>
              <a:t>และ ต้องตาม</a:t>
            </a:r>
            <a:r>
              <a:rPr lang="th-TH" sz="3200" dirty="0" smtClean="0">
                <a:latin typeface="+mj-lt"/>
              </a:rPr>
              <a:t>ด้วย</a:t>
            </a:r>
          </a:p>
          <a:p>
            <a:r>
              <a:rPr lang="th-TH" sz="3200" dirty="0" smtClean="0">
                <a:latin typeface="+mj-lt"/>
              </a:rPr>
              <a:t>ชื่อของ </a:t>
            </a:r>
            <a:r>
              <a:rPr lang="en-US" sz="3200" dirty="0" smtClean="0">
                <a:latin typeface="+mj-lt"/>
              </a:rPr>
              <a:t>function </a:t>
            </a:r>
            <a:r>
              <a:rPr lang="th-TH" sz="3200" dirty="0" smtClean="0">
                <a:latin typeface="+mj-lt"/>
              </a:rPr>
              <a:t>และ รายการพารามิเตอร์ </a:t>
            </a:r>
            <a:r>
              <a:rPr lang="en-US" sz="3200" dirty="0" smtClean="0">
                <a:latin typeface="+mj-lt"/>
              </a:rPr>
              <a:t>(parameters list)</a:t>
            </a:r>
            <a:r>
              <a:rPr lang="th-TH" sz="3200" dirty="0" smtClean="0">
                <a:latin typeface="+mj-lt"/>
              </a:rPr>
              <a:t> จบ</a:t>
            </a:r>
          </a:p>
          <a:p>
            <a:r>
              <a:rPr lang="th-TH" sz="3200" dirty="0" smtClean="0">
                <a:latin typeface="+mj-lt"/>
              </a:rPr>
              <a:t>บรรทัดด้วย </a:t>
            </a:r>
            <a:r>
              <a:rPr lang="en-US" sz="3200" dirty="0" smtClean="0">
                <a:latin typeface="+mj-lt"/>
              </a:rPr>
              <a:t>:</a:t>
            </a:r>
          </a:p>
          <a:p>
            <a:r>
              <a:rPr lang="th-TH" sz="3200" dirty="0" smtClean="0">
                <a:latin typeface="+mj-lt"/>
              </a:rPr>
              <a:t>คำสั่งที่ตามมาเป็นการทำงานของ </a:t>
            </a:r>
            <a:r>
              <a:rPr lang="en-US" sz="3200" dirty="0" smtClean="0">
                <a:latin typeface="+mj-lt"/>
              </a:rPr>
              <a:t>function (body of function) </a:t>
            </a:r>
            <a:r>
              <a:rPr lang="th-TH" sz="3200" dirty="0" smtClean="0">
                <a:latin typeface="+mj-lt"/>
              </a:rPr>
              <a:t>และ</a:t>
            </a:r>
          </a:p>
          <a:p>
            <a:r>
              <a:rPr lang="th-TH" sz="3200" dirty="0" smtClean="0">
                <a:latin typeface="+mj-lt"/>
              </a:rPr>
              <a:t>ต้องเยื้อง เพื่อแสดว่าเป็น </a:t>
            </a:r>
            <a:r>
              <a:rPr lang="en-US" sz="3200" dirty="0" smtClean="0">
                <a:latin typeface="+mj-lt"/>
              </a:rPr>
              <a:t>code block </a:t>
            </a:r>
            <a:r>
              <a:rPr lang="th-TH" sz="3200" dirty="0" smtClean="0">
                <a:latin typeface="+mj-lt"/>
              </a:rPr>
              <a:t>ใน </a:t>
            </a:r>
            <a:r>
              <a:rPr lang="en-US" sz="3200" dirty="0" smtClean="0">
                <a:latin typeface="+mj-lt"/>
              </a:rPr>
              <a:t>function</a:t>
            </a:r>
          </a:p>
          <a:p>
            <a:r>
              <a:rPr lang="th-TH" sz="3200" dirty="0">
                <a:latin typeface="Tahoma" pitchFamily="34" charset="0"/>
              </a:rPr>
              <a:t>ถ้าต้องการให้ </a:t>
            </a:r>
            <a:r>
              <a:rPr lang="en-US" sz="3200" dirty="0">
                <a:latin typeface="Tahoma" pitchFamily="34" charset="0"/>
              </a:rPr>
              <a:t>function </a:t>
            </a:r>
            <a:r>
              <a:rPr lang="th-TH" sz="3200" dirty="0">
                <a:latin typeface="Tahoma" pitchFamily="34" charset="0"/>
              </a:rPr>
              <a:t>มีผลลัพธ์ ต้องมี คำสั่ง </a:t>
            </a:r>
            <a:r>
              <a:rPr lang="en-US" sz="3200" dirty="0" smtClean="0">
                <a:latin typeface="Tahoma" pitchFamily="34" charset="0"/>
              </a:rPr>
              <a:t>return </a:t>
            </a:r>
            <a:r>
              <a:rPr lang="th-TH" sz="3200" dirty="0" smtClean="0">
                <a:latin typeface="Tahoma" pitchFamily="34" charset="0"/>
              </a:rPr>
              <a:t>ตามด้วย </a:t>
            </a:r>
            <a:endParaRPr lang="en-US" sz="3200" dirty="0" smtClean="0">
              <a:latin typeface="Tahoma" pitchFamily="34" charset="0"/>
            </a:endParaRPr>
          </a:p>
          <a:p>
            <a:r>
              <a:rPr lang="en-US" sz="3200" dirty="0" err="1" smtClean="0">
                <a:latin typeface="Tahoma" pitchFamily="34" charset="0"/>
              </a:rPr>
              <a:t>expession</a:t>
            </a:r>
            <a:r>
              <a:rPr lang="en-US" sz="3200" dirty="0" smtClean="0">
                <a:latin typeface="Tahoma" pitchFamily="34" charset="0"/>
              </a:rPr>
              <a:t> </a:t>
            </a:r>
            <a:r>
              <a:rPr lang="th-TH" sz="3200" dirty="0">
                <a:latin typeface="Tahoma" pitchFamily="34" charset="0"/>
              </a:rPr>
              <a:t>ที่ให้ผลลัพธ์ที่</a:t>
            </a:r>
            <a:r>
              <a:rPr lang="th-TH" sz="3200" dirty="0" smtClean="0">
                <a:latin typeface="Tahoma" pitchFamily="34" charset="0"/>
              </a:rPr>
              <a:t>ต้องการ</a:t>
            </a:r>
            <a:endParaRPr lang="th-TH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การเรียกใช้ </a:t>
            </a:r>
            <a:r>
              <a:rPr lang="en-US" dirty="0" smtClean="0"/>
              <a:t>function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48" y="908719"/>
            <a:ext cx="883959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latin typeface="Tahoma" pitchFamily="34" charset="0"/>
              </a:rPr>
              <a:t>เรียกใช้ </a:t>
            </a:r>
            <a:r>
              <a:rPr lang="en-US" sz="3200" dirty="0" smtClean="0">
                <a:latin typeface="Tahoma" pitchFamily="34" charset="0"/>
              </a:rPr>
              <a:t>function (function call, function evocation) </a:t>
            </a:r>
            <a:endParaRPr lang="th-TH" sz="3200" dirty="0" smtClean="0">
              <a:latin typeface="Tahoma" pitchFamily="34" charset="0"/>
            </a:endParaRPr>
          </a:p>
          <a:p>
            <a:r>
              <a:rPr lang="th-TH" sz="3200" dirty="0" smtClean="0">
                <a:latin typeface="Tahoma" pitchFamily="34" charset="0"/>
              </a:rPr>
              <a:t>ทำโดยการใช้ ชื่อ </a:t>
            </a:r>
            <a:r>
              <a:rPr lang="en-US" sz="3200" dirty="0" smtClean="0">
                <a:latin typeface="Tahoma" pitchFamily="34" charset="0"/>
              </a:rPr>
              <a:t>function(</a:t>
            </a:r>
            <a:r>
              <a:rPr lang="th-TH" sz="3200" dirty="0" smtClean="0">
                <a:latin typeface="Tahoma" pitchFamily="34" charset="0"/>
              </a:rPr>
              <a:t>ค่าที่ส่งให้ </a:t>
            </a:r>
            <a:r>
              <a:rPr lang="en-US" sz="3200" dirty="0" smtClean="0">
                <a:latin typeface="Tahoma" pitchFamily="34" charset="0"/>
              </a:rPr>
              <a:t>function) </a:t>
            </a:r>
          </a:p>
          <a:p>
            <a:r>
              <a:rPr lang="en-US" sz="3200" dirty="0" smtClean="0">
                <a:latin typeface="Tahoma" pitchFamily="34" charset="0"/>
              </a:rPr>
              <a:t>*** </a:t>
            </a:r>
            <a:r>
              <a:rPr lang="th-TH" sz="3200" dirty="0" smtClean="0">
                <a:latin typeface="Tahoma" pitchFamily="34" charset="0"/>
              </a:rPr>
              <a:t>ต้องมีวงเล็บเสมอ ถ้า </a:t>
            </a:r>
            <a:r>
              <a:rPr lang="en-US" sz="3200" dirty="0" smtClean="0">
                <a:latin typeface="Tahoma" pitchFamily="34" charset="0"/>
              </a:rPr>
              <a:t>function </a:t>
            </a:r>
            <a:r>
              <a:rPr lang="th-TH" sz="3200" dirty="0" smtClean="0">
                <a:latin typeface="Tahoma" pitchFamily="34" charset="0"/>
              </a:rPr>
              <a:t>ไม่ต้องการรับค่าใดๆ ใช้ </a:t>
            </a:r>
            <a:r>
              <a:rPr lang="en-US" sz="3200" dirty="0" smtClean="0">
                <a:latin typeface="Tahoma" pitchFamily="34" charset="0"/>
              </a:rPr>
              <a:t>()</a:t>
            </a:r>
          </a:p>
          <a:p>
            <a:r>
              <a:rPr lang="th-TH" sz="3200" dirty="0" smtClean="0">
                <a:latin typeface="Tahoma" pitchFamily="34" charset="0"/>
              </a:rPr>
              <a:t>การมีวงเล็บหลังชื่อ </a:t>
            </a:r>
            <a:r>
              <a:rPr lang="en-US" sz="3200" dirty="0" smtClean="0">
                <a:latin typeface="Tahoma" pitchFamily="34" charset="0"/>
              </a:rPr>
              <a:t>function</a:t>
            </a:r>
            <a:r>
              <a:rPr lang="th-TH" sz="3200" dirty="0" smtClean="0">
                <a:latin typeface="Tahoma" pitchFamily="34" charset="0"/>
              </a:rPr>
              <a:t> เป็นการแสดงว่าต้องการเรียกใช้ </a:t>
            </a:r>
            <a:r>
              <a:rPr lang="en-US" sz="3200" dirty="0" smtClean="0">
                <a:latin typeface="Tahoma" pitchFamily="34" charset="0"/>
              </a:rPr>
              <a:t>function</a:t>
            </a:r>
          </a:p>
          <a:p>
            <a:endParaRPr lang="en-US" sz="3200" dirty="0" smtClean="0">
              <a:latin typeface="Tahoma" pitchFamily="34" charset="0"/>
            </a:endParaRPr>
          </a:p>
          <a:p>
            <a:r>
              <a:rPr lang="en-US" sz="3200" dirty="0" smtClean="0">
                <a:latin typeface="Tahoma" pitchFamily="34" charset="0"/>
              </a:rPr>
              <a:t>function </a:t>
            </a:r>
            <a:r>
              <a:rPr lang="th-TH" sz="3200" dirty="0" smtClean="0">
                <a:latin typeface="Tahoma" pitchFamily="34" charset="0"/>
              </a:rPr>
              <a:t>สามาถถูกเรียกใช้</a:t>
            </a:r>
          </a:p>
          <a:p>
            <a:pPr lvl="1">
              <a:buFont typeface="Arial" pitchFamily="34" charset="0"/>
              <a:buChar char="•"/>
            </a:pPr>
            <a:r>
              <a:rPr lang="th-TH" sz="3200" dirty="0" smtClean="0">
                <a:latin typeface="Tahoma" pitchFamily="34" charset="0"/>
              </a:rPr>
              <a:t>เป็นส่วนหนึ่งของ </a:t>
            </a:r>
            <a:r>
              <a:rPr lang="en-US" sz="3200" dirty="0" smtClean="0">
                <a:latin typeface="Tahoma" pitchFamily="34" charset="0"/>
              </a:rPr>
              <a:t>expression (</a:t>
            </a:r>
            <a:r>
              <a:rPr lang="th-TH" sz="3200" dirty="0" smtClean="0">
                <a:latin typeface="Tahoma" pitchFamily="34" charset="0"/>
              </a:rPr>
              <a:t>อยู่ทางขวามือของเครื่องหมาย</a:t>
            </a:r>
            <a:r>
              <a:rPr lang="en-US" sz="3200" dirty="0" smtClean="0">
                <a:latin typeface="Tahoma" pitchFamily="34" charset="0"/>
              </a:rPr>
              <a:t>=)</a:t>
            </a:r>
          </a:p>
          <a:p>
            <a:pPr lvl="1">
              <a:buFont typeface="Arial" pitchFamily="34" charset="0"/>
              <a:buChar char="•"/>
            </a:pPr>
            <a:r>
              <a:rPr lang="th-TH" sz="3200" dirty="0" smtClean="0">
                <a:latin typeface="Tahoma" pitchFamily="34" charset="0"/>
              </a:rPr>
              <a:t>เป็นส่วนหนึ่งของประโยคเปรียบเทียบ </a:t>
            </a:r>
            <a:r>
              <a:rPr lang="en-US" sz="3200" dirty="0" smtClean="0">
                <a:latin typeface="Tahoma" pitchFamily="34" charset="0"/>
              </a:rPr>
              <a:t>(</a:t>
            </a:r>
            <a:r>
              <a:rPr lang="th-TH" sz="3200" dirty="0" smtClean="0">
                <a:latin typeface="Tahoma" pitchFamily="34" charset="0"/>
              </a:rPr>
              <a:t>ใน </a:t>
            </a:r>
            <a:r>
              <a:rPr lang="en-US" sz="3200" dirty="0" smtClean="0">
                <a:latin typeface="Tahoma" pitchFamily="34" charset="0"/>
              </a:rPr>
              <a:t>if , while, …)</a:t>
            </a:r>
          </a:p>
          <a:p>
            <a:pPr lvl="1">
              <a:buFont typeface="Arial" pitchFamily="34" charset="0"/>
              <a:buChar char="•"/>
            </a:pP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3491880" y="1052736"/>
            <a:ext cx="3218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  <a:cs typeface="Tahoma" pitchFamily="34" charset="0"/>
              </a:rPr>
              <a:t>def  f1(</a:t>
            </a:r>
            <a:r>
              <a:rPr lang="en-US" dirty="0" err="1" smtClean="0">
                <a:latin typeface="+mj-lt"/>
                <a:cs typeface="Tahoma" pitchFamily="34" charset="0"/>
              </a:rPr>
              <a:t>a,b</a:t>
            </a:r>
            <a:r>
              <a:rPr lang="en-US" dirty="0" smtClean="0">
                <a:latin typeface="+mj-lt"/>
                <a:cs typeface="Tahoma" pitchFamily="34" charset="0"/>
              </a:rPr>
              <a:t>):</a:t>
            </a:r>
          </a:p>
          <a:p>
            <a:r>
              <a:rPr lang="en-US" dirty="0" smtClean="0">
                <a:latin typeface="+mj-lt"/>
                <a:cs typeface="Tahoma" pitchFamily="34" charset="0"/>
              </a:rPr>
              <a:t>     return a**2+b**2</a:t>
            </a:r>
            <a:endParaRPr lang="th-TH" dirty="0" smtClean="0">
              <a:latin typeface="+mj-lt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0527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f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a,b</a:t>
            </a:r>
            <a:r>
              <a:rPr lang="en-US" dirty="0" smtClean="0">
                <a:latin typeface="+mj-lt"/>
              </a:rPr>
              <a:t>)=a</a:t>
            </a:r>
            <a:r>
              <a:rPr lang="en-US" baseline="30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+b</a:t>
            </a:r>
            <a:r>
              <a:rPr lang="en-US" baseline="30000" dirty="0" smtClean="0">
                <a:latin typeface="+mj-lt"/>
              </a:rPr>
              <a:t>2</a:t>
            </a:r>
            <a:r>
              <a:rPr lang="th-TH" dirty="0" smtClean="0">
                <a:latin typeface="+mj-lt"/>
              </a:rPr>
              <a:t> </a:t>
            </a:r>
            <a:endParaRPr lang="th-TH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492896"/>
            <a:ext cx="66239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  <a:cs typeface="Tahoma" pitchFamily="34" charset="0"/>
              </a:rPr>
              <a:t>Function</a:t>
            </a:r>
            <a:r>
              <a:rPr lang="en-US" sz="2400" dirty="0" smtClean="0">
                <a:latin typeface="+mj-lt"/>
                <a:cs typeface="Tahoma" pitchFamily="34" charset="0"/>
              </a:rPr>
              <a:t>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นี้ดูง่าย  อาจไม่จำเป็นต้องแยกออกมา 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แต่ดูตัวอย่างถัดไป</a:t>
            </a:r>
            <a:endParaRPr lang="th-TH" sz="2400" dirty="0" smtClean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165475" y="2997200"/>
          <a:ext cx="2055813" cy="1016000"/>
        </p:xfrm>
        <a:graphic>
          <a:graphicData uri="http://schemas.openxmlformats.org/presentationml/2006/ole">
            <p:oleObj spid="_x0000_s2072" name="Equation" r:id="rId3" imgW="1231366" imgH="609336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221088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+mj-lt"/>
              </a:rPr>
              <a:t>การหารค่า </a:t>
            </a:r>
            <a:r>
              <a:rPr lang="en-US" sz="3200" dirty="0" smtClean="0">
                <a:latin typeface="+mj-lt"/>
              </a:rPr>
              <a:t>n!</a:t>
            </a:r>
            <a:r>
              <a:rPr lang="th-TH" sz="3200" dirty="0" smtClean="0">
                <a:latin typeface="+mj-lt"/>
              </a:rPr>
              <a:t> ต้องใช้ </a:t>
            </a:r>
            <a:r>
              <a:rPr lang="en-US" sz="3200" dirty="0" smtClean="0">
                <a:latin typeface="+mj-lt"/>
              </a:rPr>
              <a:t>loop </a:t>
            </a:r>
            <a:r>
              <a:rPr lang="th-TH" sz="3200" dirty="0" smtClean="0">
                <a:latin typeface="+mj-lt"/>
              </a:rPr>
              <a:t>และการหา </a:t>
            </a:r>
            <a:r>
              <a:rPr lang="en-US" sz="3200" dirty="0" smtClean="0">
                <a:latin typeface="+mj-lt"/>
              </a:rPr>
              <a:t>summation </a:t>
            </a:r>
            <a:r>
              <a:rPr lang="th-TH" sz="3200" dirty="0" smtClean="0">
                <a:latin typeface="+mj-lt"/>
              </a:rPr>
              <a:t>ก็ต้องใช้ </a:t>
            </a:r>
            <a:r>
              <a:rPr lang="en-US" sz="3200" dirty="0" smtClean="0">
                <a:latin typeface="+mj-lt"/>
              </a:rPr>
              <a:t>loop </a:t>
            </a:r>
            <a:r>
              <a:rPr lang="th-TH" sz="3200" dirty="0" smtClean="0">
                <a:latin typeface="+mj-lt"/>
              </a:rPr>
              <a:t>ถ้าเขียนด้วยกันก็จะซับซ้อน และตรวจสอบหาที่ผิดยาก น่าจะสร้าง </a:t>
            </a:r>
            <a:r>
              <a:rPr lang="en-US" sz="3200" dirty="0" smtClean="0">
                <a:latin typeface="+mj-lt"/>
              </a:rPr>
              <a:t>function </a:t>
            </a:r>
            <a:r>
              <a:rPr lang="th-TH" sz="3200" dirty="0" smtClean="0">
                <a:latin typeface="+mj-lt"/>
              </a:rPr>
              <a:t>หา ค่า </a:t>
            </a:r>
            <a:r>
              <a:rPr lang="en-US" sz="3200" dirty="0" smtClean="0">
                <a:latin typeface="+mj-lt"/>
              </a:rPr>
              <a:t>n! </a:t>
            </a:r>
            <a:endParaRPr lang="th-TH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3200" dirty="0" smtClean="0">
            <a:latin typeface="+mj-lt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101-python</Template>
  <TotalTime>4253</TotalTime>
  <Words>3099</Words>
  <Application>Microsoft Office PowerPoint</Application>
  <PresentationFormat>On-screen Show (4:3)</PresentationFormat>
  <Paragraphs>591</Paragraphs>
  <Slides>56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somchai</vt:lpstr>
      <vt:lpstr>Equation</vt:lpstr>
      <vt:lpstr>Function and Recursion</vt:lpstr>
      <vt:lpstr>ตัวอย่างโปรแกรม</vt:lpstr>
      <vt:lpstr>ใช้ function เพื่อลด code ซ้ำซ้อน</vt:lpstr>
      <vt:lpstr>ผลของโปรแกรม</vt:lpstr>
      <vt:lpstr>Function : ส่วนย่อยของโปรแกรม</vt:lpstr>
      <vt:lpstr>Function ทางคณิตศาสตร์</vt:lpstr>
      <vt:lpstr>Function ใน Python</vt:lpstr>
      <vt:lpstr>การเรียกใช้ function</vt:lpstr>
      <vt:lpstr>ตัวอย่าง</vt:lpstr>
      <vt:lpstr>Function หา n!</vt:lpstr>
      <vt:lpstr>การเรียกใช้</vt:lpstr>
      <vt:lpstr>Function :</vt:lpstr>
      <vt:lpstr>ทดสอบการทำงาน</vt:lpstr>
      <vt:lpstr>function ไม่จำเป็นต้องเป็นการคำนวณทางคณิตศาสตร์</vt:lpstr>
      <vt:lpstr>จากตัวอย่างได้ข้อคิดอะไร เกี่ยวกับ function</vt:lpstr>
      <vt:lpstr>Return Values</vt:lpstr>
      <vt:lpstr>Return หลายค่า</vt:lpstr>
      <vt:lpstr>ตัวอย่าง function ที่ return list</vt:lpstr>
      <vt:lpstr>ตัวอย่าง function ที่ return list</vt:lpstr>
      <vt:lpstr>Sieve of Eratosthenes</vt:lpstr>
      <vt:lpstr>ข้อคิดเมื่อแปลงเป็น Python</vt:lpstr>
      <vt:lpstr>โปรแกรม</vt:lpstr>
      <vt:lpstr>โปรแกรม(ต่อ)</vt:lpstr>
      <vt:lpstr>ผลของการแก้ไขค่า parameter ใน function</vt:lpstr>
      <vt:lpstr>parameter เก็บ object (string, list, tuple,…)</vt:lpstr>
      <vt:lpstr>parameter เก็บ object</vt:lpstr>
      <vt:lpstr>parameter เก็บ object</vt:lpstr>
      <vt:lpstr>การแยก function </vt:lpstr>
      <vt:lpstr>การเวียนเกิด</vt:lpstr>
      <vt:lpstr>ความสัมพันธ์เวียนเกิด (Recurrences)</vt:lpstr>
      <vt:lpstr>an = 0, 1, 3, 6, 10, 15, ... </vt:lpstr>
      <vt:lpstr>เมท็อดหาค่า n!</vt:lpstr>
      <vt:lpstr>ข้อดี-ข้อด้อย</vt:lpstr>
      <vt:lpstr>เปรียบเทียบโปรแกรม</vt:lpstr>
      <vt:lpstr>เปรียบเทียบเวลาในการทำงาน</vt:lpstr>
      <vt:lpstr>โปรแกรมแบบ recursive</vt:lpstr>
      <vt:lpstr>การคำนวณ ak mod m</vt:lpstr>
      <vt:lpstr>Slide 38</vt:lpstr>
      <vt:lpstr>การคำนวณ ak mod m</vt:lpstr>
      <vt:lpstr>ตัวอย่าง</vt:lpstr>
      <vt:lpstr>ตัวอย่าง</vt:lpstr>
      <vt:lpstr>แนวคิด</vt:lpstr>
      <vt:lpstr>ตรวจสอบชนิดข้อมูล</vt:lpstr>
      <vt:lpstr>program (not recursive)</vt:lpstr>
      <vt:lpstr>ลองเปลี่ยนเป็น function</vt:lpstr>
      <vt:lpstr>ใช้ recursion</vt:lpstr>
      <vt:lpstr>program</vt:lpstr>
      <vt:lpstr>ทดสอบ program</vt:lpstr>
      <vt:lpstr>ตัวอย่าง anagram</vt:lpstr>
      <vt:lpstr>function anagram</vt:lpstr>
      <vt:lpstr>ตัวอย่าง หาผลรวมใน list</vt:lpstr>
      <vt:lpstr>program</vt:lpstr>
      <vt:lpstr>ตัวอย่าง หารว่าเป็น palindrome</vt:lpstr>
      <vt:lpstr>program </vt:lpstr>
      <vt:lpstr>สรุป การเขียน recursive function</vt:lpstr>
      <vt:lpstr>ลองไปทำดู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Recursion</dc:title>
  <dc:creator>thit2</dc:creator>
  <cp:lastModifiedBy>thit2</cp:lastModifiedBy>
  <cp:revision>263</cp:revision>
  <dcterms:created xsi:type="dcterms:W3CDTF">2015-08-06T03:49:44Z</dcterms:created>
  <dcterms:modified xsi:type="dcterms:W3CDTF">2015-09-27T05:30:04Z</dcterms:modified>
</cp:coreProperties>
</file>