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457" r:id="rId3"/>
    <p:sldId id="554" r:id="rId4"/>
    <p:sldId id="561" r:id="rId5"/>
    <p:sldId id="585" r:id="rId6"/>
    <p:sldId id="592" r:id="rId7"/>
    <p:sldId id="461" r:id="rId8"/>
    <p:sldId id="555" r:id="rId9"/>
    <p:sldId id="587" r:id="rId10"/>
    <p:sldId id="537" r:id="rId11"/>
    <p:sldId id="588" r:id="rId12"/>
    <p:sldId id="589" r:id="rId13"/>
    <p:sldId id="590" r:id="rId14"/>
    <p:sldId id="546" r:id="rId15"/>
    <p:sldId id="573" r:id="rId16"/>
    <p:sldId id="552" r:id="rId17"/>
    <p:sldId id="550" r:id="rId18"/>
    <p:sldId id="594" r:id="rId19"/>
    <p:sldId id="593" r:id="rId20"/>
    <p:sldId id="596" r:id="rId21"/>
    <p:sldId id="597" r:id="rId22"/>
    <p:sldId id="586" r:id="rId23"/>
    <p:sldId id="598" r:id="rId24"/>
  </p:sldIdLst>
  <p:sldSz cx="9144000" cy="6858000" type="screen4x3"/>
  <p:notesSz cx="6858000" cy="9144000"/>
  <p:custDataLst>
    <p:tags r:id="rId26"/>
  </p:custDataLst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CCFF"/>
    <a:srgbClr val="003300"/>
    <a:srgbClr val="008000"/>
    <a:srgbClr val="FF0000"/>
    <a:srgbClr val="C8C8C8"/>
    <a:srgbClr val="CCFFFF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825" autoAdjust="0"/>
  </p:normalViewPr>
  <p:slideViewPr>
    <p:cSldViewPr snapToGrid="0">
      <p:cViewPr>
        <p:scale>
          <a:sx n="94" d="100"/>
          <a:sy n="94" d="100"/>
        </p:scale>
        <p:origin x="-73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0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90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fld id="{C08B71DB-C8EE-449A-A630-E9D81EC8B5E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3092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fld id="{EEEEA9E3-931C-49E8-95B7-32D64AEC145D}" type="slidenum">
              <a:rPr lang="en-US" sz="1200" smtClean="0">
                <a:solidFill>
                  <a:schemeClr val="tx1"/>
                </a:solidFill>
                <a:latin typeface="Arial" pitchFamily="34" charset="0"/>
                <a:cs typeface="Angsana New" pitchFamily="18" charset="-34"/>
              </a:rPr>
              <a:pPr eaLnBrk="1" hangingPunct="1"/>
              <a:t>6</a:t>
            </a:fld>
            <a:endParaRPr lang="th-TH" sz="1200" smtClean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066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fld id="{EEEEA9E3-931C-49E8-95B7-32D64AEC145D}" type="slidenum">
              <a:rPr lang="en-US" sz="1200" smtClean="0">
                <a:solidFill>
                  <a:schemeClr val="tx1"/>
                </a:solidFill>
                <a:latin typeface="Arial" pitchFamily="34" charset="0"/>
                <a:cs typeface="Angsana New" pitchFamily="18" charset="-34"/>
              </a:rPr>
              <a:pPr eaLnBrk="1" hangingPunct="1"/>
              <a:t>12</a:t>
            </a:fld>
            <a:endParaRPr lang="th-TH" sz="1200" smtClean="0">
              <a:solidFill>
                <a:schemeClr val="tx1"/>
              </a:solidFill>
              <a:latin typeface="Arial" pitchFamily="34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506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08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47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64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335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510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81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734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01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16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1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0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smtClean="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200">
                <a:latin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</a:rPr>
              <a:t>(</a:t>
            </a:r>
            <a:fld id="{DB1E911B-09F4-44E6-A8D3-85D58E381A8D}" type="datetime1">
              <a:rPr lang="th-TH" sz="1200">
                <a:latin typeface="Tahoma" pitchFamily="34" charset="0"/>
              </a:rPr>
              <a:pPr>
                <a:spcBef>
                  <a:spcPct val="50000"/>
                </a:spcBef>
                <a:defRPr/>
              </a:pPr>
              <a:t>18/11/58</a:t>
            </a:fld>
            <a:r>
              <a:rPr lang="en-US" sz="1200">
                <a:latin typeface="Tahoma" pitchFamily="34" charset="0"/>
              </a:rPr>
              <a:t>)</a:t>
            </a:r>
            <a:endParaRPr lang="th-TH" sz="1200">
              <a:latin typeface="Tahoma" pitchFamily="34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6DA4A271-3748-48A2-8907-4A37642B98A3}" type="slidenum">
              <a:rPr lang="en-US" sz="1200">
                <a:latin typeface="Tahom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th-TH" sz="1200" dirty="0">
              <a:latin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th-TH" sz="5400" dirty="0" smtClean="0"/>
              <a:t>การสร้างประเภทข้อมูลใหม่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th-TH" sz="5400" dirty="0" smtClean="0"/>
              <a:t>ด้วย </a:t>
            </a:r>
            <a:r>
              <a:rPr lang="th-TH" sz="5400" b="1" dirty="0" smtClean="0">
                <a:solidFill>
                  <a:srgbClr val="0000CC"/>
                </a:solidFill>
              </a:rPr>
              <a:t>คลาส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th-TH" dirty="0" smtClean="0"/>
              <a:t>คลาสที่แทนประเภทข้อมูล</a:t>
            </a:r>
            <a:endParaRPr lang="th-TH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3200" y="2849562"/>
            <a:ext cx="7467600" cy="1627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 smtClean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Point:</a:t>
            </a:r>
          </a:p>
          <a:p>
            <a:pPr eaLnBrk="0" hangingPunct="0"/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def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__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__(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self,x,y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):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self.x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self.y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= y 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80975" y="814388"/>
            <a:ext cx="7489825" cy="191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Song: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, title, artist, lyrics):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self.title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title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self.artist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artist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self.lyrics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lyrics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93675" y="4620419"/>
            <a:ext cx="4340225" cy="1627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 smtClean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Date: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673600" y="4620419"/>
            <a:ext cx="4152900" cy="1627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 smtClean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ComplexNumber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</a:p>
        </p:txBody>
      </p:sp>
      <p:sp>
        <p:nvSpPr>
          <p:cNvPr id="20488" name="TextBox 21"/>
          <p:cNvSpPr txBox="1">
            <a:spLocks noChangeArrowheads="1"/>
          </p:cNvSpPr>
          <p:nvPr/>
        </p:nvSpPr>
        <p:spPr bwMode="auto">
          <a:xfrm>
            <a:off x="3702050" y="5904706"/>
            <a:ext cx="1905000" cy="4603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/>
            <a:r>
              <a:rPr lang="th-TH" dirty="0"/>
              <a:t>ลองเขียนเอง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204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 </a:t>
            </a:r>
            <a:r>
              <a:rPr lang="en-US" dirty="0" smtClean="0"/>
              <a:t>: Song </a:t>
            </a:r>
            <a:r>
              <a:rPr lang="th-TH" dirty="0" smtClean="0"/>
              <a:t>และการพิมพ์เนื้อเพลง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2948" y="874806"/>
            <a:ext cx="8551769" cy="5620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18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 Song:</a:t>
            </a:r>
          </a:p>
          <a:p>
            <a:pPr eaLnBrk="0" hangingPunct="0"/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 __</a:t>
            </a:r>
            <a:r>
              <a:rPr lang="en-US" sz="18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__(self, title, 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artist, lyrics</a:t>
            </a:r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):</a:t>
            </a:r>
          </a:p>
          <a:p>
            <a:pPr eaLnBrk="0" hangingPunct="0"/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cs typeface="Courier New" pitchFamily="49" charset="0"/>
              </a:rPr>
              <a:t>self.title</a:t>
            </a:r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title</a:t>
            </a:r>
          </a:p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000000"/>
                </a:solidFill>
                <a:cs typeface="Courier New" pitchFamily="49" charset="0"/>
              </a:rPr>
              <a:t>self.artist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artist</a:t>
            </a:r>
            <a:endParaRPr lang="en-US" sz="18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000000"/>
                </a:solidFill>
                <a:cs typeface="Courier New" pitchFamily="49" charset="0"/>
              </a:rPr>
              <a:t>self.lyrics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lyrics</a:t>
            </a:r>
          </a:p>
          <a:p>
            <a:pPr eaLnBrk="0" hangingPunct="0"/>
            <a:endParaRPr lang="en-US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s1 = Song("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ช้าง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","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-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["ช้างช้างช้างช้างช้าง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","น้องเคยเห็นช้างหรือเปล่า", \</a:t>
            </a:r>
          </a:p>
          <a:p>
            <a:pPr eaLnBrk="0" hangingPunct="0"/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"ช้างมันตัวโตไม่เบา","จมูกยาวยาวเรียกว่างวง","มีเขี้ยวใต้งวงเรียกว่างา",\</a:t>
            </a:r>
          </a:p>
          <a:p>
            <a:pPr eaLnBrk="0" hangingPunct="0"/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"มีหู มีตา หางยาว"])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s2 = Song("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แมงมุมลาย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","พลับ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["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แมงมุมลายตัวโน้น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",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 \</a:t>
            </a:r>
            <a:endParaRPr lang="th-TH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ฉันตะโกนเรียก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มันทั้ง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วัน", 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มันก็อยู่ตรงนั้น","ทุกวี่วันไม่มีพิษภัย"])</a:t>
            </a:r>
            <a:endParaRPr lang="en-US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endParaRPr lang="en-US" sz="18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SG" sz="1800" b="1" dirty="0" smtClean="0"/>
              <a:t>print("</a:t>
            </a:r>
            <a:r>
              <a:rPr lang="th-TH" sz="1800" b="1" dirty="0"/>
              <a:t>เพลง: ", </a:t>
            </a:r>
            <a:r>
              <a:rPr lang="en-SG" sz="1800" b="1" dirty="0"/>
              <a:t>s1.title</a:t>
            </a:r>
            <a:r>
              <a:rPr lang="en-SG" sz="1800" b="1" dirty="0" smtClean="0"/>
              <a:t>)</a:t>
            </a:r>
            <a:endParaRPr lang="th-TH" sz="1800" b="1" dirty="0" smtClean="0"/>
          </a:p>
          <a:p>
            <a:pPr eaLnBrk="0" hangingPunct="0"/>
            <a:r>
              <a:rPr lang="en-SG" sz="1800" b="1" dirty="0" smtClean="0"/>
              <a:t>print("</a:t>
            </a:r>
            <a:r>
              <a:rPr lang="th-TH" sz="1800" b="1" dirty="0" smtClean="0"/>
              <a:t>ศิลปิน: </a:t>
            </a:r>
            <a:r>
              <a:rPr lang="th-TH" sz="1800" b="1" dirty="0"/>
              <a:t>", </a:t>
            </a:r>
            <a:r>
              <a:rPr lang="en-SG" sz="1800" b="1" dirty="0" smtClean="0"/>
              <a:t>s1.artist)</a:t>
            </a:r>
          </a:p>
          <a:p>
            <a:pPr eaLnBrk="0" hangingPunct="0"/>
            <a:r>
              <a:rPr lang="en-SG" sz="1800" b="1" dirty="0" smtClean="0"/>
              <a:t>print()</a:t>
            </a:r>
            <a:r>
              <a:rPr lang="th-TH" sz="1800" b="1" dirty="0"/>
              <a:t/>
            </a:r>
            <a:br>
              <a:rPr lang="th-TH" sz="1800" b="1" dirty="0"/>
            </a:br>
            <a:r>
              <a:rPr lang="en-SG" sz="1800" b="1" dirty="0" smtClean="0"/>
              <a:t>for </a:t>
            </a:r>
            <a:r>
              <a:rPr lang="en-SG" sz="1800" b="1" dirty="0"/>
              <a:t>line in s1.lyrics:</a:t>
            </a:r>
          </a:p>
          <a:p>
            <a:pPr eaLnBrk="0" hangingPunct="0"/>
            <a:r>
              <a:rPr lang="en-SG" sz="1800" b="1" dirty="0"/>
              <a:t>	print(line)</a:t>
            </a:r>
            <a:r>
              <a:rPr lang="th-TH" sz="1800" b="1" dirty="0"/>
              <a:t/>
            </a:r>
            <a:br>
              <a:rPr lang="th-TH" sz="1800" b="1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endParaRPr lang="en-US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endParaRPr lang="th-TH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endParaRPr lang="th-TH" sz="18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4953000" y="4635500"/>
            <a:ext cx="3708401" cy="1694330"/>
          </a:xfrm>
          <a:prstGeom prst="wedgeRoundRectCallout">
            <a:avLst>
              <a:gd name="adj1" fmla="val -77889"/>
              <a:gd name="adj2" fmla="val -9064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eaLnBrk="0" hangingPunct="0"/>
            <a:r>
              <a:rPr lang="th-TH" b="1" dirty="0">
                <a:solidFill>
                  <a:srgbClr val="FF0000"/>
                </a:solidFill>
                <a:latin typeface="Leelawadee" pitchFamily="34" charset="-34"/>
                <a:cs typeface="Leelawadee" pitchFamily="34" charset="-34"/>
              </a:rPr>
              <a:t>ถ้าอยากพิมพ์เพลงอื่นบ้าง </a:t>
            </a:r>
          </a:p>
          <a:p>
            <a:pPr eaLnBrk="0" hangingPunct="0"/>
            <a:r>
              <a:rPr lang="th-TH" b="1" dirty="0">
                <a:solidFill>
                  <a:srgbClr val="FF0000"/>
                </a:solidFill>
                <a:latin typeface="Leelawadee" pitchFamily="34" charset="-34"/>
                <a:cs typeface="Leelawadee" pitchFamily="34" charset="-34"/>
              </a:rPr>
              <a:t>ทำไงดี ที่ไม่ต้องเขียนโค้ดซ้ำๆ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70500" y="874806"/>
            <a:ext cx="3564217" cy="3646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th-TH" sz="2000" dirty="0">
                <a:solidFill>
                  <a:srgbClr val="C00000"/>
                </a:solidFill>
                <a:latin typeface="Angsana New" pitchFamily="18" charset="-34"/>
              </a:rPr>
              <a:t>&gt;&gt;&gt;</a:t>
            </a:r>
            <a:r>
              <a:rPr lang="th-TH" sz="2000" dirty="0">
                <a:solidFill>
                  <a:schemeClr val="tx1"/>
                </a:solidFill>
                <a:latin typeface="Angsana New" pitchFamily="18" charset="-34"/>
              </a:rPr>
              <a:t> </a:t>
            </a:r>
          </a:p>
          <a:p>
            <a:pPr eaLnBrk="0" hangingPunct="0"/>
            <a:r>
              <a:rPr lang="th-TH" sz="2000" dirty="0">
                <a:solidFill>
                  <a:srgbClr val="0000CC"/>
                </a:solidFill>
                <a:latin typeface="Angsana New" pitchFamily="18" charset="-34"/>
              </a:rPr>
              <a:t>เพลง:  ช้าง</a:t>
            </a:r>
          </a:p>
          <a:p>
            <a:pPr eaLnBrk="0" hangingPunct="0"/>
            <a:r>
              <a:rPr lang="th-TH" sz="2000" dirty="0">
                <a:solidFill>
                  <a:srgbClr val="0000CC"/>
                </a:solidFill>
                <a:latin typeface="Angsana New" pitchFamily="18" charset="-34"/>
              </a:rPr>
              <a:t>ศิลปิน:  -</a:t>
            </a:r>
          </a:p>
          <a:p>
            <a:pPr eaLnBrk="0" hangingPunct="0"/>
            <a:endParaRPr lang="th-TH" sz="2000" dirty="0">
              <a:solidFill>
                <a:srgbClr val="0000CC"/>
              </a:solidFill>
              <a:latin typeface="Angsana New" pitchFamily="18" charset="-34"/>
            </a:endParaRPr>
          </a:p>
          <a:p>
            <a:pPr eaLnBrk="0" hangingPunct="0"/>
            <a:r>
              <a:rPr lang="th-TH" sz="2000" dirty="0">
                <a:solidFill>
                  <a:srgbClr val="0000CC"/>
                </a:solidFill>
                <a:latin typeface="Angsana New" pitchFamily="18" charset="-34"/>
              </a:rPr>
              <a:t>ช้างช้างช้างช้างช้าง</a:t>
            </a:r>
          </a:p>
          <a:p>
            <a:pPr eaLnBrk="0" hangingPunct="0"/>
            <a:r>
              <a:rPr lang="th-TH" sz="2000" dirty="0">
                <a:solidFill>
                  <a:srgbClr val="0000CC"/>
                </a:solidFill>
                <a:latin typeface="Angsana New" pitchFamily="18" charset="-34"/>
              </a:rPr>
              <a:t>น้องเคยเห็นช้างหรือเปล่า</a:t>
            </a:r>
          </a:p>
          <a:p>
            <a:pPr eaLnBrk="0" hangingPunct="0"/>
            <a:r>
              <a:rPr lang="th-TH" sz="2000" dirty="0">
                <a:solidFill>
                  <a:srgbClr val="0000CC"/>
                </a:solidFill>
                <a:latin typeface="Angsana New" pitchFamily="18" charset="-34"/>
              </a:rPr>
              <a:t>ช้างมันตัวโตไม่เบา</a:t>
            </a:r>
          </a:p>
          <a:p>
            <a:pPr eaLnBrk="0" hangingPunct="0"/>
            <a:r>
              <a:rPr lang="th-TH" sz="2000" dirty="0">
                <a:solidFill>
                  <a:srgbClr val="0000CC"/>
                </a:solidFill>
                <a:latin typeface="Angsana New" pitchFamily="18" charset="-34"/>
              </a:rPr>
              <a:t>จมูกยาวยาวเรียกว่างวง</a:t>
            </a:r>
          </a:p>
          <a:p>
            <a:pPr eaLnBrk="0" hangingPunct="0"/>
            <a:r>
              <a:rPr lang="th-TH" sz="2000" dirty="0">
                <a:solidFill>
                  <a:srgbClr val="0000CC"/>
                </a:solidFill>
                <a:latin typeface="Angsana New" pitchFamily="18" charset="-34"/>
              </a:rPr>
              <a:t>มีเขี้ยวใต้งวงเรียกว่างา</a:t>
            </a:r>
          </a:p>
          <a:p>
            <a:pPr eaLnBrk="0" hangingPunct="0"/>
            <a:r>
              <a:rPr lang="th-TH" sz="2000" dirty="0">
                <a:solidFill>
                  <a:srgbClr val="0000CC"/>
                </a:solidFill>
                <a:latin typeface="Angsana New" pitchFamily="18" charset="-34"/>
              </a:rPr>
              <a:t>มีหู มีตา หางยาว</a:t>
            </a:r>
            <a:endParaRPr kumimoji="0" lang="en-SG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52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คลาสคือประเภทข้อมูล</a:t>
            </a:r>
            <a:endParaRPr lang="th-TH" dirty="0"/>
          </a:p>
        </p:txBody>
      </p:sp>
      <p:sp>
        <p:nvSpPr>
          <p:cNvPr id="9219" name="Content Placeholder 17"/>
          <p:cNvSpPr>
            <a:spLocks noGrp="1"/>
          </p:cNvSpPr>
          <p:nvPr>
            <p:ph idx="1"/>
          </p:nvPr>
        </p:nvSpPr>
        <p:spPr>
          <a:xfrm>
            <a:off x="406400" y="908050"/>
            <a:ext cx="8539163" cy="4048125"/>
          </a:xfrm>
        </p:spPr>
        <p:txBody>
          <a:bodyPr/>
          <a:lstStyle/>
          <a:p>
            <a:r>
              <a:rPr lang="th-TH" dirty="0" smtClean="0"/>
              <a:t>ใช้คลาสประกาศ องค์ประกอบของข้อมูลประเภทใหม่ว่า ประกอบด้วย</a:t>
            </a:r>
            <a:r>
              <a:rPr lang="th-TH" dirty="0" smtClean="0">
                <a:solidFill>
                  <a:srgbClr val="C00000"/>
                </a:solidFill>
              </a:rPr>
              <a:t>ข้อมูลย่อย ๆ </a:t>
            </a:r>
            <a:r>
              <a:rPr lang="th-TH" dirty="0" smtClean="0"/>
              <a:t>อะไรบ้างพร้อมทั้งเขียน</a:t>
            </a:r>
            <a:r>
              <a:rPr lang="th-TH" dirty="0" smtClean="0">
                <a:solidFill>
                  <a:srgbClr val="C00000"/>
                </a:solidFill>
              </a:rPr>
              <a:t>เมท็อด</a:t>
            </a:r>
            <a:r>
              <a:rPr lang="th-TH" dirty="0" smtClean="0"/>
              <a:t>ที่เกี่ยวข้องกับการใช้งานข้อมูลนี้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9268" y="2503488"/>
            <a:ext cx="8353425" cy="4062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Song: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, title, artist, lyrics):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self.title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title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self.artist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artist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self.lyrics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lyrics</a:t>
            </a:r>
          </a:p>
          <a:p>
            <a:pPr eaLnBrk="0" hangingPunct="0"/>
            <a:endParaRPr lang="en-US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def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print_a_song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(self):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SG" sz="2000" b="1" dirty="0"/>
              <a:t>print("</a:t>
            </a:r>
            <a:r>
              <a:rPr lang="th-TH" sz="2000" b="1" dirty="0"/>
              <a:t>เพลง: ", </a:t>
            </a:r>
            <a:r>
              <a:rPr lang="en-SG" sz="2000" b="1" dirty="0" err="1" smtClean="0"/>
              <a:t>self.title</a:t>
            </a:r>
            <a:r>
              <a:rPr lang="en-SG" sz="2000" b="1" dirty="0"/>
              <a:t>)</a:t>
            </a:r>
            <a:endParaRPr lang="th-TH" sz="2000" b="1" dirty="0"/>
          </a:p>
          <a:p>
            <a:pPr eaLnBrk="0" hangingPunct="0"/>
            <a:r>
              <a:rPr lang="en-SG" sz="2000" b="1" dirty="0" smtClean="0"/>
              <a:t>		print</a:t>
            </a:r>
            <a:r>
              <a:rPr lang="en-SG" sz="2000" b="1" dirty="0"/>
              <a:t>("</a:t>
            </a:r>
            <a:r>
              <a:rPr lang="th-TH" sz="2000" b="1" dirty="0"/>
              <a:t>ศิลปิน: ", </a:t>
            </a:r>
            <a:r>
              <a:rPr lang="en-SG" sz="2000" b="1" dirty="0" err="1" smtClean="0"/>
              <a:t>self.artist</a:t>
            </a:r>
            <a:r>
              <a:rPr lang="en-SG" sz="2000" b="1" dirty="0"/>
              <a:t>, "\n")</a:t>
            </a:r>
          </a:p>
          <a:p>
            <a:pPr eaLnBrk="0" hangingPunct="0"/>
            <a:r>
              <a:rPr lang="en-SG" sz="2000" b="1" dirty="0" smtClean="0"/>
              <a:t>		for </a:t>
            </a:r>
            <a:r>
              <a:rPr lang="en-SG" sz="2000" b="1" dirty="0"/>
              <a:t>line in </a:t>
            </a:r>
            <a:r>
              <a:rPr lang="en-SG" sz="2000" b="1" dirty="0" err="1" smtClean="0"/>
              <a:t>self.lyrics</a:t>
            </a:r>
            <a:r>
              <a:rPr lang="en-SG" sz="2000" b="1" dirty="0"/>
              <a:t>:</a:t>
            </a:r>
          </a:p>
          <a:p>
            <a:pPr eaLnBrk="0" hangingPunct="0"/>
            <a:r>
              <a:rPr lang="en-SG" sz="2000" b="1" dirty="0"/>
              <a:t>	</a:t>
            </a:r>
            <a:r>
              <a:rPr lang="en-SG" sz="2000" b="1" dirty="0" smtClean="0"/>
              <a:t>		print(line)</a:t>
            </a:r>
          </a:p>
          <a:p>
            <a:pPr eaLnBrk="0" hangingPunct="0"/>
            <a:r>
              <a:rPr lang="en-SG" sz="2000" b="1" dirty="0"/>
              <a:t>		print(" ----- the end -----", "\n")</a:t>
            </a:r>
            <a:r>
              <a:rPr lang="th-TH" sz="2000" b="1" dirty="0"/>
              <a:t/>
            </a:r>
            <a:br>
              <a:rPr lang="th-TH" sz="2000" b="1" dirty="0"/>
            </a:b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7366000" y="4318000"/>
            <a:ext cx="1295401" cy="465137"/>
          </a:xfrm>
          <a:prstGeom prst="wedgeRoundRectCallout">
            <a:avLst>
              <a:gd name="adj1" fmla="val -221872"/>
              <a:gd name="adj2" fmla="val -9602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eaLnBrk="0" hangingPunct="0"/>
            <a:r>
              <a:rPr lang="th-TH" b="1" dirty="0" smtClean="0">
                <a:solidFill>
                  <a:srgbClr val="FF0000"/>
                </a:solidFill>
                <a:latin typeface="Leelawadee" pitchFamily="34" charset="-34"/>
                <a:cs typeface="Leelawadee" pitchFamily="34" charset="-34"/>
              </a:rPr>
              <a:t>เมท็อด</a:t>
            </a:r>
            <a:endParaRPr lang="th-TH" b="1" dirty="0">
              <a:solidFill>
                <a:srgbClr val="FF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7010400" y="3416300"/>
            <a:ext cx="1651001" cy="465137"/>
          </a:xfrm>
          <a:prstGeom prst="wedgeRoundRectCallout">
            <a:avLst>
              <a:gd name="adj1" fmla="val -106216"/>
              <a:gd name="adj2" fmla="val 9511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eaLnBrk="0" hangingPunct="0"/>
            <a:r>
              <a:rPr lang="th-TH" b="1" dirty="0" smtClean="0">
                <a:solidFill>
                  <a:srgbClr val="FF0000"/>
                </a:solidFill>
                <a:latin typeface="Leelawadee" pitchFamily="34" charset="-34"/>
                <a:cs typeface="Leelawadee" pitchFamily="34" charset="-34"/>
              </a:rPr>
              <a:t>ข้อมูลย่อย</a:t>
            </a:r>
            <a:endParaRPr lang="th-TH" b="1" dirty="0">
              <a:solidFill>
                <a:srgbClr val="FF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5740400" y="3149600"/>
            <a:ext cx="215900" cy="10414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6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 </a:t>
            </a:r>
            <a:r>
              <a:rPr lang="en-US" dirty="0" smtClean="0"/>
              <a:t>: Song </a:t>
            </a:r>
            <a:r>
              <a:rPr lang="th-TH" dirty="0" smtClean="0"/>
              <a:t>และการพิมพ์เนื้อเพลง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2948" y="874806"/>
            <a:ext cx="8551769" cy="5620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s1 </a:t>
            </a:r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= Song("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ช้าง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","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-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["ช้างช้างช้างช้างช้าง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","น้องเคยเห็นช้างหรือเปล่า", \</a:t>
            </a:r>
          </a:p>
          <a:p>
            <a:pPr eaLnBrk="0" hangingPunct="0"/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"ช้างมันตัวโตไม่เบา","จมูกยาวยาวเรียกว่างวง","มีเขี้ยวใต้งวงเรียกว่างา",\</a:t>
            </a:r>
          </a:p>
          <a:p>
            <a:pPr eaLnBrk="0" hangingPunct="0"/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"มีหู มีตา หางยาว"])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s2 = Song("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แมงมุมลาย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","พลับ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["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แมงมุมลายตัวโน้น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",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 \</a:t>
            </a:r>
            <a:endParaRPr lang="th-TH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ฉันตะโกนเรียก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มันทั้ง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วัน", 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</a:t>
            </a:r>
            <a:r>
              <a:rPr lang="th-TH" sz="1800" b="1" dirty="0">
                <a:solidFill>
                  <a:srgbClr val="000000"/>
                </a:solidFill>
                <a:cs typeface="Courier New" pitchFamily="49" charset="0"/>
              </a:rPr>
              <a:t>มันก็อยู่ตรงนั้น","ทุกวี่วันไม่มีพิษภัย</a:t>
            </a:r>
            <a:r>
              <a:rPr lang="th-TH" sz="1800" b="1" dirty="0" smtClean="0">
                <a:solidFill>
                  <a:srgbClr val="000000"/>
                </a:solidFill>
                <a:cs typeface="Courier New" pitchFamily="49" charset="0"/>
              </a:rPr>
              <a:t>"])</a:t>
            </a:r>
            <a:endParaRPr lang="en-US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endParaRPr lang="en-US" sz="18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s1.print_a_song()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cs typeface="Courier New" pitchFamily="49" charset="0"/>
              </a:rPr>
              <a:t>s2.print_a_song()</a:t>
            </a:r>
          </a:p>
          <a:p>
            <a:pPr eaLnBrk="0" hangingPunct="0"/>
            <a:endParaRPr lang="en-US" sz="18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th-TH" sz="1800" b="1" dirty="0"/>
              <a:t/>
            </a:r>
            <a:br>
              <a:rPr lang="th-TH" sz="1800" b="1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/>
            </a:r>
            <a:br>
              <a:rPr lang="th-TH" sz="1800" dirty="0"/>
            </a:br>
            <a:endParaRPr lang="en-US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endParaRPr lang="th-TH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endParaRPr lang="th-TH" sz="18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105400" y="1905000"/>
            <a:ext cx="3594100" cy="4406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th-TH" sz="1400" dirty="0">
                <a:solidFill>
                  <a:srgbClr val="C00000"/>
                </a:solidFill>
                <a:latin typeface="Angsana New" pitchFamily="18" charset="-34"/>
              </a:rPr>
              <a:t>&gt;&gt;&gt; 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เพลง:  ช้าง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ศิลปิน:  - </a:t>
            </a:r>
          </a:p>
          <a:p>
            <a:pPr eaLnBrk="0" hangingPunct="0"/>
            <a:endParaRPr lang="th-TH" sz="1400" dirty="0">
              <a:solidFill>
                <a:srgbClr val="0000CC"/>
              </a:solidFill>
              <a:latin typeface="Angsana New" pitchFamily="18" charset="-34"/>
            </a:endParaRP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ช้างช้างช้างช้างช้าง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น้องเคยเห็นช้างหรือเปล่า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ช้างมันตัวโตไม่เบา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จมูกยาวยาวเรียกว่างวง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มีเขี้ยวใต้งวงเรียกว่างา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มีหู มีตา หางยาว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 ----- </a:t>
            </a:r>
            <a:r>
              <a:rPr lang="en-SG" sz="1400" dirty="0">
                <a:solidFill>
                  <a:srgbClr val="0000CC"/>
                </a:solidFill>
                <a:latin typeface="Angsana New" pitchFamily="18" charset="-34"/>
              </a:rPr>
              <a:t>the end ----- </a:t>
            </a:r>
          </a:p>
          <a:p>
            <a:pPr eaLnBrk="0" hangingPunct="0"/>
            <a:endParaRPr lang="en-SG" sz="1400" dirty="0">
              <a:solidFill>
                <a:srgbClr val="0000CC"/>
              </a:solidFill>
              <a:latin typeface="Angsana New" pitchFamily="18" charset="-34"/>
            </a:endParaRP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เพลง:  แมงมุมลาย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ศิลปิน:  พลับ </a:t>
            </a:r>
          </a:p>
          <a:p>
            <a:pPr eaLnBrk="0" hangingPunct="0"/>
            <a:endParaRPr lang="th-TH" sz="1400" dirty="0">
              <a:solidFill>
                <a:srgbClr val="0000CC"/>
              </a:solidFill>
              <a:latin typeface="Angsana New" pitchFamily="18" charset="-34"/>
            </a:endParaRP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แมงมุมลายตัวโน้น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ฉันตะโกนเรียกมันทั้งวัน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มันก็อยู่ตรงนั้น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ทุกวี่วันไม่มีพิษภัย</a:t>
            </a:r>
          </a:p>
          <a:p>
            <a:pPr eaLnBrk="0" hangingPunct="0"/>
            <a:r>
              <a:rPr lang="th-TH" sz="1400" dirty="0">
                <a:solidFill>
                  <a:srgbClr val="0000CC"/>
                </a:solidFill>
                <a:latin typeface="Angsana New" pitchFamily="18" charset="-34"/>
              </a:rPr>
              <a:t> ----- </a:t>
            </a:r>
            <a:r>
              <a:rPr lang="en-SG" sz="1400" dirty="0">
                <a:solidFill>
                  <a:srgbClr val="0000CC"/>
                </a:solidFill>
                <a:latin typeface="Angsana New" pitchFamily="18" charset="-34"/>
              </a:rPr>
              <a:t>the end -----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0305" y="4576486"/>
            <a:ext cx="3189195" cy="948014"/>
          </a:xfrm>
          <a:prstGeom prst="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th-TH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การเรียกใช้งาน</a:t>
            </a:r>
            <a:r>
              <a:rPr lang="en-US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:</a:t>
            </a:r>
            <a:r>
              <a:rPr lang="th-TH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 </a:t>
            </a:r>
          </a:p>
          <a:p>
            <a:pPr eaLnBrk="0" hangingPunct="0"/>
            <a:r>
              <a:rPr lang="th-TH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ชื่ออ็</a:t>
            </a:r>
            <a:r>
              <a:rPr lang="th-TH" dirty="0">
                <a:solidFill>
                  <a:srgbClr val="C0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อบ</a:t>
            </a:r>
            <a:r>
              <a:rPr lang="th-TH" dirty="0" smtClean="0">
                <a:solidFill>
                  <a:srgbClr val="C0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เจกต์</a:t>
            </a:r>
            <a:r>
              <a:rPr lang="en-US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.</a:t>
            </a:r>
            <a:r>
              <a:rPr lang="th-TH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ชื่อเมท็อด</a:t>
            </a:r>
            <a:r>
              <a:rPr lang="en-US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(</a:t>
            </a:r>
            <a:r>
              <a:rPr lang="th-TH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)</a:t>
            </a:r>
            <a:endParaRPr lang="th-TH" dirty="0" smtClean="0">
              <a:solidFill>
                <a:srgbClr val="C00000"/>
              </a:solidFill>
              <a:latin typeface="Leelawadee" pitchFamily="34" charset="-34"/>
              <a:cs typeface="Leelawadee" pitchFamily="34" charset="-34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6"/>
                </a:solidFill>
                <a:latin typeface="Leelawadee" pitchFamily="34" charset="-34"/>
                <a:cs typeface="Leelawadee" pitchFamily="34" charset="-34"/>
              </a:rPr>
              <a:t>		</a:t>
            </a:r>
            <a:endParaRPr kumimoji="0" lang="th-TH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9593659">
            <a:off x="1435100" y="3810000"/>
            <a:ext cx="381000" cy="5969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70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en-US" dirty="0" err="1" smtClean="0"/>
              <a:t>BankAccount</a:t>
            </a:r>
            <a:endParaRPr lang="th-TH" dirty="0"/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>
          <a:xfrm>
            <a:off x="684213" y="908050"/>
            <a:ext cx="8177212" cy="3086100"/>
          </a:xfrm>
        </p:spPr>
        <p:txBody>
          <a:bodyPr/>
          <a:lstStyle/>
          <a:p>
            <a:r>
              <a:rPr lang="th-TH" dirty="0" smtClean="0"/>
              <a:t>คลาส </a:t>
            </a:r>
            <a:r>
              <a:rPr lang="en-US" dirty="0" err="1" smtClean="0"/>
              <a:t>BankAccount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: </a:t>
            </a:r>
            <a:r>
              <a:rPr lang="th-TH" dirty="0" smtClean="0"/>
              <a:t>ประกาศประเภทข้อมูล</a:t>
            </a:r>
          </a:p>
          <a:p>
            <a:pPr lvl="1"/>
            <a:r>
              <a:rPr lang="th-TH" dirty="0" smtClean="0"/>
              <a:t>แทนบัญชีธนาคาร</a:t>
            </a:r>
          </a:p>
          <a:p>
            <a:pPr lvl="1"/>
            <a:r>
              <a:rPr lang="th-TH" dirty="0" smtClean="0"/>
              <a:t>เก็บแค่หมายเลขบัญชี </a:t>
            </a:r>
            <a:r>
              <a:rPr lang="en-US" dirty="0" smtClean="0"/>
              <a:t>(</a:t>
            </a:r>
            <a:r>
              <a:rPr lang="en-US" dirty="0" err="1" smtClean="0"/>
              <a:t>acc_no</a:t>
            </a:r>
            <a:r>
              <a:rPr lang="en-US" dirty="0" smtClean="0"/>
              <a:t>) </a:t>
            </a:r>
            <a:r>
              <a:rPr lang="th-TH" dirty="0" smtClean="0"/>
              <a:t>ชื่อบัญชี </a:t>
            </a:r>
            <a:r>
              <a:rPr lang="en-US" dirty="0" smtClean="0"/>
              <a:t>(</a:t>
            </a:r>
            <a:r>
              <a:rPr lang="en-US" dirty="0" err="1" smtClean="0"/>
              <a:t>acc_name</a:t>
            </a:r>
            <a:r>
              <a:rPr lang="en-US" dirty="0" smtClean="0"/>
              <a:t>) </a:t>
            </a:r>
            <a:r>
              <a:rPr lang="th-TH" dirty="0" smtClean="0"/>
              <a:t>และยอดเงินปัจจุบัน</a:t>
            </a:r>
            <a:r>
              <a:rPr lang="en-US" dirty="0" smtClean="0"/>
              <a:t> (balance)</a:t>
            </a:r>
          </a:p>
          <a:p>
            <a:pPr marL="457200" lvl="1" indent="0">
              <a:buNone/>
            </a:pPr>
            <a:endParaRPr lang="th-TH" dirty="0" smtClean="0"/>
          </a:p>
          <a:p>
            <a:r>
              <a:rPr lang="th-TH" dirty="0" smtClean="0"/>
              <a:t>เมท็อดสำหรับ </a:t>
            </a:r>
            <a:r>
              <a:rPr lang="en-US" dirty="0" err="1" smtClean="0"/>
              <a:t>BankAccount</a:t>
            </a:r>
            <a:endParaRPr lang="en-US" dirty="0" smtClean="0"/>
          </a:p>
          <a:p>
            <a:pPr lvl="1"/>
            <a:r>
              <a:rPr lang="th-TH" dirty="0" smtClean="0"/>
              <a:t>ฝาก </a:t>
            </a:r>
            <a:r>
              <a:rPr lang="en-US" dirty="0" smtClean="0"/>
              <a:t>: deposit( ... )</a:t>
            </a:r>
          </a:p>
          <a:p>
            <a:pPr lvl="1"/>
            <a:r>
              <a:rPr lang="th-TH" dirty="0" smtClean="0"/>
              <a:t>ถอน </a:t>
            </a:r>
            <a:r>
              <a:rPr lang="en-US" dirty="0" smtClean="0"/>
              <a:t>: withdraw( ... 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en-US" dirty="0" err="1" smtClean="0"/>
              <a:t>BankAccount</a:t>
            </a:r>
            <a:endParaRPr lang="th-TH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14300" y="735013"/>
            <a:ext cx="9029699" cy="57554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def</a:t>
            </a:r>
            <a:r>
              <a:rPr lang="en-US" sz="2000" b="1" dirty="0">
                <a:solidFill>
                  <a:schemeClr val="tx1"/>
                </a:solidFill>
              </a:rPr>
              <a:t>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 (self, </a:t>
            </a:r>
            <a:r>
              <a:rPr lang="en-US" sz="2000" b="1" dirty="0" err="1">
                <a:solidFill>
                  <a:schemeClr val="tx1"/>
                </a:solidFill>
              </a:rPr>
              <a:t>acc_no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acc_name</a:t>
            </a:r>
            <a:r>
              <a:rPr lang="en-US" sz="2000" b="1" dirty="0">
                <a:solidFill>
                  <a:schemeClr val="tx1"/>
                </a:solidFill>
              </a:rPr>
              <a:t>, balance):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self.acc_no</a:t>
            </a:r>
            <a:r>
              <a:rPr lang="en-US" sz="2000" b="1" dirty="0">
                <a:solidFill>
                  <a:schemeClr val="tx1"/>
                </a:solidFill>
              </a:rPr>
              <a:t> = </a:t>
            </a:r>
            <a:r>
              <a:rPr lang="en-US" sz="2000" b="1" dirty="0" err="1">
                <a:solidFill>
                  <a:schemeClr val="tx1"/>
                </a:solidFill>
              </a:rPr>
              <a:t>acc_no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self.acc_name</a:t>
            </a:r>
            <a:r>
              <a:rPr lang="en-US" sz="2000" b="1" dirty="0">
                <a:solidFill>
                  <a:schemeClr val="tx1"/>
                </a:solidFill>
              </a:rPr>
              <a:t> = </a:t>
            </a:r>
            <a:r>
              <a:rPr lang="en-US" sz="2000" b="1" dirty="0" err="1">
                <a:solidFill>
                  <a:schemeClr val="tx1"/>
                </a:solidFill>
              </a:rPr>
              <a:t>acc_name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= balance</a:t>
            </a:r>
          </a:p>
          <a:p>
            <a:pPr eaLnBrk="1" hangingPunct="1"/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def</a:t>
            </a:r>
            <a:r>
              <a:rPr lang="en-US" sz="2000" b="1" dirty="0">
                <a:solidFill>
                  <a:schemeClr val="tx1"/>
                </a:solidFill>
              </a:rPr>
              <a:t> deposit(self,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+= amount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self.balance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</a:rPr>
              <a:t>def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withdraw(self,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-= amount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return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endParaRPr lang="en-US" sz="2000" b="1" dirty="0" smtClean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 = </a:t>
            </a:r>
            <a:r>
              <a:rPr lang="en-SG" sz="2000" b="1" dirty="0" err="1">
                <a:solidFill>
                  <a:schemeClr val="tx1"/>
                </a:solidFill>
                <a:cs typeface="Courier New" pitchFamily="49" charset="0"/>
              </a:rPr>
              <a:t>BankAccount</a:t>
            </a:r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("1-034-567-892", "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ปราณี รักเรียน", 500)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a1.deposit(1000)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a1.withdraw(150)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print("Account#", a1.acc_no, "&gt;&gt; balance = ", </a:t>
            </a:r>
            <a:r>
              <a:rPr lang="en-SG" sz="2000" b="1" dirty="0" smtClean="0">
                <a:solidFill>
                  <a:schemeClr val="tx1"/>
                </a:solidFill>
                <a:cs typeface="Courier New" pitchFamily="49" charset="0"/>
              </a:rPr>
              <a:t>a1.balance)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79900" y="2247900"/>
            <a:ext cx="4657725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SG" sz="2800" dirty="0">
                <a:solidFill>
                  <a:srgbClr val="C00000"/>
                </a:solidFill>
                <a:latin typeface="Angsana New" pitchFamily="18" charset="-34"/>
              </a:rPr>
              <a:t>&gt;&gt;&gt; </a:t>
            </a:r>
          </a:p>
          <a:p>
            <a:pPr eaLnBrk="0" hangingPunct="0"/>
            <a:r>
              <a:rPr lang="en-SG" sz="1400" dirty="0">
                <a:solidFill>
                  <a:srgbClr val="0000CC"/>
                </a:solidFill>
                <a:cs typeface="Courier New" panose="02070309020205020404" pitchFamily="49" charset="0"/>
              </a:rPr>
              <a:t>Account# 1-034-567-892 &gt;&gt; balance =  </a:t>
            </a:r>
            <a:r>
              <a:rPr lang="en-SG" sz="1400" dirty="0" smtClean="0">
                <a:solidFill>
                  <a:srgbClr val="0000CC"/>
                </a:solidFill>
                <a:cs typeface="Courier New" panose="02070309020205020404" pitchFamily="49" charset="0"/>
              </a:rPr>
              <a:t>1350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th-TH" dirty="0" smtClean="0"/>
              <a:t>เรียงลำดับบัญชีธนาคารตามยอดเงิน</a:t>
            </a:r>
            <a:endParaRPr lang="en-US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อ่านข้อมูลเข้ามาเก็บในลิสต์ของอ็อบเจกต์บัญชี</a:t>
            </a:r>
          </a:p>
          <a:p>
            <a:r>
              <a:rPr lang="th-TH" dirty="0" smtClean="0"/>
              <a:t>เรียงลำดับอาเรย์ของอ็อบเจกต์บัญชีตามยอดเงิน</a:t>
            </a:r>
          </a:p>
          <a:p>
            <a:r>
              <a:rPr lang="th-TH" dirty="0" smtClean="0"/>
              <a:t>แสดงผลลัพธ์ของการเรียงลำดับ</a:t>
            </a:r>
            <a:endParaRPr lang="en-US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0238" y="3476625"/>
            <a:ext cx="786923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SG" sz="2000" b="1" dirty="0">
                <a:solidFill>
                  <a:schemeClr val="tx1"/>
                </a:solidFill>
              </a:rPr>
              <a:t>accounts = </a:t>
            </a:r>
            <a:r>
              <a:rPr lang="en-SG" sz="2000" b="1" dirty="0" err="1">
                <a:solidFill>
                  <a:schemeClr val="tx1"/>
                </a:solidFill>
              </a:rPr>
              <a:t>read_data</a:t>
            </a:r>
            <a:r>
              <a:rPr lang="en-SG" sz="2000" b="1" dirty="0" smtClean="0">
                <a:solidFill>
                  <a:schemeClr val="tx1"/>
                </a:solidFill>
              </a:rPr>
              <a:t>(</a:t>
            </a:r>
            <a:r>
              <a:rPr lang="en-SG" sz="2000" b="1" dirty="0" smtClean="0">
                <a:solidFill>
                  <a:srgbClr val="00B050"/>
                </a:solidFill>
              </a:rPr>
              <a:t>"data_bank.txt</a:t>
            </a:r>
            <a:r>
              <a:rPr lang="en-SG" sz="2000" b="1" dirty="0">
                <a:solidFill>
                  <a:srgbClr val="00B050"/>
                </a:solidFill>
              </a:rPr>
              <a:t>"</a:t>
            </a:r>
            <a:r>
              <a:rPr lang="en-SG" sz="20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</a:rPr>
              <a:t>accounts = sorted(accounts, key =</a:t>
            </a:r>
            <a:r>
              <a:rPr lang="en-SG" sz="2000" b="1" dirty="0" err="1">
                <a:solidFill>
                  <a:schemeClr val="tx1"/>
                </a:solidFill>
              </a:rPr>
              <a:t>getAccBal</a:t>
            </a:r>
            <a:r>
              <a:rPr lang="en-SG" sz="20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2000" b="1" dirty="0" err="1">
                <a:solidFill>
                  <a:schemeClr val="tx1"/>
                </a:solidFill>
              </a:rPr>
              <a:t>printAcc</a:t>
            </a:r>
            <a:r>
              <a:rPr lang="en-SG" sz="2000" b="1" dirty="0">
                <a:solidFill>
                  <a:schemeClr val="tx1"/>
                </a:solidFill>
              </a:rPr>
              <a:t>(accounts)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0" name="Curved Right Arrow 19"/>
          <p:cNvSpPr/>
          <p:nvPr/>
        </p:nvSpPr>
        <p:spPr bwMode="auto">
          <a:xfrm>
            <a:off x="88900" y="1155700"/>
            <a:ext cx="541338" cy="2590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เรียงลำดับบัญชีตามยอดเงิน (ใช้ลิสต์ของอ็อบเจกต์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73063" y="731838"/>
            <a:ext cx="8499475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FF0000"/>
                </a:solidFill>
              </a:rPr>
              <a:t>class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rgbClr val="0000CC"/>
                </a:solidFill>
              </a:rPr>
              <a:t>BankAccount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def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</a:rPr>
              <a:t>__</a:t>
            </a:r>
            <a:r>
              <a:rPr lang="en-US" sz="1800" b="1" dirty="0" err="1">
                <a:solidFill>
                  <a:srgbClr val="0000CC"/>
                </a:solidFill>
              </a:rPr>
              <a:t>init</a:t>
            </a:r>
            <a:r>
              <a:rPr lang="en-US" sz="1800" b="1" dirty="0">
                <a:solidFill>
                  <a:srgbClr val="0000CC"/>
                </a:solidFill>
              </a:rPr>
              <a:t>__ </a:t>
            </a:r>
            <a:r>
              <a:rPr lang="en-US" sz="1800" b="1" dirty="0">
                <a:solidFill>
                  <a:schemeClr val="tx1"/>
                </a:solidFill>
              </a:rPr>
              <a:t>(self, </a:t>
            </a:r>
            <a:r>
              <a:rPr lang="en-US" sz="1800" b="1" dirty="0" err="1">
                <a:solidFill>
                  <a:schemeClr val="tx1"/>
                </a:solidFill>
              </a:rPr>
              <a:t>acc_no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acc_name</a:t>
            </a:r>
            <a:r>
              <a:rPr lang="en-US" sz="1800" b="1" dirty="0">
                <a:solidFill>
                  <a:schemeClr val="tx1"/>
                </a:solidFill>
              </a:rPr>
              <a:t>, balance):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self.acc_no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acc_no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self.acc_name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acc_name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self.balance</a:t>
            </a:r>
            <a:r>
              <a:rPr lang="en-US" sz="1800" b="1" dirty="0">
                <a:solidFill>
                  <a:schemeClr val="tx1"/>
                </a:solidFill>
              </a:rPr>
              <a:t> = balance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 err="1">
                <a:solidFill>
                  <a:srgbClr val="FF0000"/>
                </a:solidFill>
              </a:rPr>
              <a:t>def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rgbClr val="0000CC"/>
                </a:solidFill>
              </a:rPr>
              <a:t>read_data</a:t>
            </a:r>
            <a:r>
              <a:rPr lang="en-US" sz="1800" b="1" dirty="0">
                <a:solidFill>
                  <a:schemeClr val="tx1"/>
                </a:solidFill>
              </a:rPr>
              <a:t>(filename):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infile</a:t>
            </a:r>
            <a:r>
              <a:rPr lang="en-US" sz="1800" b="1" dirty="0">
                <a:solidFill>
                  <a:schemeClr val="tx1"/>
                </a:solidFill>
              </a:rPr>
              <a:t> = open(filename)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accounts = []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for line in </a:t>
            </a:r>
            <a:r>
              <a:rPr lang="en-US" sz="1800" b="1" dirty="0" err="1">
                <a:solidFill>
                  <a:schemeClr val="tx1"/>
                </a:solidFill>
              </a:rPr>
              <a:t>infile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tokens = </a:t>
            </a:r>
            <a:r>
              <a:rPr lang="en-US" sz="1800" b="1" dirty="0" err="1">
                <a:solidFill>
                  <a:schemeClr val="tx1"/>
                </a:solidFill>
              </a:rPr>
              <a:t>line.split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no, name, </a:t>
            </a:r>
            <a:r>
              <a:rPr lang="en-US" sz="1800" b="1" dirty="0" err="1">
                <a:solidFill>
                  <a:schemeClr val="tx1"/>
                </a:solidFill>
              </a:rPr>
              <a:t>bal</a:t>
            </a:r>
            <a:r>
              <a:rPr lang="en-US" sz="1800" b="1" dirty="0">
                <a:solidFill>
                  <a:schemeClr val="tx1"/>
                </a:solidFill>
              </a:rPr>
              <a:t> = tokens[0], tokens[1]+tokens[2], </a:t>
            </a:r>
            <a:r>
              <a:rPr lang="en-US" sz="1800" b="1" dirty="0" smtClean="0">
                <a:solidFill>
                  <a:schemeClr val="tx1"/>
                </a:solidFill>
              </a:rPr>
              <a:t>\ float(tokens[3</a:t>
            </a:r>
            <a:r>
              <a:rPr lang="en-US" sz="1800" b="1" dirty="0">
                <a:solidFill>
                  <a:schemeClr val="tx1"/>
                </a:solidFill>
              </a:rPr>
              <a:t>])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accounts.append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BankAccount</a:t>
            </a:r>
            <a:r>
              <a:rPr lang="en-US" sz="1800" b="1" dirty="0">
                <a:solidFill>
                  <a:schemeClr val="tx1"/>
                </a:solidFill>
              </a:rPr>
              <a:t>(no, name, </a:t>
            </a:r>
            <a:r>
              <a:rPr lang="en-US" sz="1800" b="1" dirty="0" err="1">
                <a:solidFill>
                  <a:schemeClr val="tx1"/>
                </a:solidFill>
              </a:rPr>
              <a:t>bal</a:t>
            </a:r>
            <a:r>
              <a:rPr lang="en-US" sz="1800" b="1" dirty="0">
                <a:solidFill>
                  <a:schemeClr val="tx1"/>
                </a:solidFill>
              </a:rPr>
              <a:t>))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infile.close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accounts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2460" y="2327980"/>
            <a:ext cx="403117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/>
              <a:t>010-123 John Smith 	1000.00</a:t>
            </a:r>
            <a:endParaRPr lang="en-US" sz="1600" b="1" dirty="0"/>
          </a:p>
          <a:p>
            <a:pPr>
              <a:defRPr/>
            </a:pPr>
            <a:r>
              <a:rPr lang="en-US" sz="1600" b="1" dirty="0"/>
              <a:t>010-213 </a:t>
            </a:r>
            <a:r>
              <a:rPr lang="en-US" sz="1600" b="1" dirty="0" smtClean="0"/>
              <a:t>Andrew </a:t>
            </a:r>
            <a:r>
              <a:rPr lang="en-US" sz="1600" b="1" dirty="0"/>
              <a:t>Gibson 	1500.00</a:t>
            </a:r>
          </a:p>
          <a:p>
            <a:pPr>
              <a:defRPr/>
            </a:pPr>
            <a:r>
              <a:rPr lang="en-US" sz="1600" b="1" dirty="0"/>
              <a:t>010-312 </a:t>
            </a:r>
            <a:r>
              <a:rPr lang="en-US" sz="1600" b="1" dirty="0" err="1" smtClean="0"/>
              <a:t>Suthep</a:t>
            </a:r>
            <a:r>
              <a:rPr lang="en-US" sz="1600" b="1" dirty="0" smtClean="0"/>
              <a:t> </a:t>
            </a:r>
            <a:r>
              <a:rPr lang="en-US" sz="1600" b="1" dirty="0" err="1"/>
              <a:t>Sawasdi</a:t>
            </a:r>
            <a:r>
              <a:rPr lang="en-US" sz="1600" b="1" dirty="0"/>
              <a:t>	800.00</a:t>
            </a:r>
          </a:p>
          <a:p>
            <a:pPr>
              <a:defRPr/>
            </a:pPr>
            <a:r>
              <a:rPr lang="en-US" sz="1600" b="1" dirty="0"/>
              <a:t>020-292 </a:t>
            </a:r>
            <a:r>
              <a:rPr lang="en-US" sz="1600" b="1" dirty="0" err="1" smtClean="0"/>
              <a:t>Malai</a:t>
            </a:r>
            <a:r>
              <a:rPr lang="en-US" sz="1600" b="1" dirty="0" smtClean="0"/>
              <a:t> </a:t>
            </a:r>
            <a:r>
              <a:rPr lang="en-US" sz="1600" b="1" dirty="0" err="1"/>
              <a:t>Malee</a:t>
            </a:r>
            <a:r>
              <a:rPr lang="en-US" sz="1600" b="1" dirty="0"/>
              <a:t>	</a:t>
            </a:r>
            <a:r>
              <a:rPr lang="en-US" sz="1600" b="1" dirty="0" smtClean="0"/>
              <a:t>300.00</a:t>
            </a:r>
          </a:p>
          <a:p>
            <a:pPr>
              <a:defRPr/>
            </a:pPr>
            <a:r>
              <a:rPr lang="en-US" sz="1600" b="1" dirty="0" smtClean="0"/>
              <a:t>...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เรียงลำดับบัญชีตามยอดเงิน (</a:t>
            </a:r>
            <a:r>
              <a:rPr lang="th-TH" dirty="0" smtClean="0"/>
              <a:t>ใช้</a:t>
            </a:r>
            <a:r>
              <a:rPr lang="en-US" dirty="0" smtClean="0"/>
              <a:t> Built-in Function)</a:t>
            </a:r>
            <a:endParaRPr lang="en-US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อ่านข้อมูลเข้ามาเก็บในลิสต์ของอ็อบเจกต์บัญชี</a:t>
            </a:r>
          </a:p>
          <a:p>
            <a:r>
              <a:rPr lang="th-TH" dirty="0" smtClean="0">
                <a:solidFill>
                  <a:srgbClr val="0000CC"/>
                </a:solidFill>
              </a:rPr>
              <a:t>เรียงลำดับอาเรย์ของอ็อบเจกต์บัญชีตามยอดเงิน</a:t>
            </a:r>
          </a:p>
          <a:p>
            <a:r>
              <a:rPr lang="th-TH" dirty="0" smtClean="0"/>
              <a:t>แสดงผลลัพธ์ของการเรียงลำดับ</a:t>
            </a:r>
            <a:endParaRPr lang="en-US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0238" y="3476625"/>
            <a:ext cx="786923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SG" sz="2000" b="1" dirty="0">
                <a:solidFill>
                  <a:schemeClr val="tx1"/>
                </a:solidFill>
              </a:rPr>
              <a:t>accounts = </a:t>
            </a:r>
            <a:r>
              <a:rPr lang="en-SG" sz="2000" b="1" dirty="0" err="1">
                <a:solidFill>
                  <a:schemeClr val="tx1"/>
                </a:solidFill>
              </a:rPr>
              <a:t>read_data</a:t>
            </a:r>
            <a:r>
              <a:rPr lang="en-SG" sz="2000" b="1" dirty="0" smtClean="0">
                <a:solidFill>
                  <a:schemeClr val="tx1"/>
                </a:solidFill>
              </a:rPr>
              <a:t>(</a:t>
            </a:r>
            <a:r>
              <a:rPr lang="en-SG" sz="2000" b="1" dirty="0" smtClean="0">
                <a:solidFill>
                  <a:srgbClr val="00B050"/>
                </a:solidFill>
              </a:rPr>
              <a:t>"data_bank.txt</a:t>
            </a:r>
            <a:r>
              <a:rPr lang="en-SG" sz="2000" b="1" dirty="0">
                <a:solidFill>
                  <a:srgbClr val="00B050"/>
                </a:solidFill>
              </a:rPr>
              <a:t>"</a:t>
            </a:r>
            <a:r>
              <a:rPr lang="en-SG" sz="20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</a:rPr>
              <a:t>accounts = </a:t>
            </a:r>
            <a:r>
              <a:rPr lang="en-SG" sz="2000" b="1" dirty="0">
                <a:solidFill>
                  <a:srgbClr val="0000CC"/>
                </a:solidFill>
              </a:rPr>
              <a:t>sorted</a:t>
            </a:r>
            <a:r>
              <a:rPr lang="en-SG" sz="2000" b="1" dirty="0">
                <a:solidFill>
                  <a:schemeClr val="tx1"/>
                </a:solidFill>
              </a:rPr>
              <a:t>(accounts, </a:t>
            </a:r>
            <a:r>
              <a:rPr lang="en-SG" sz="2000" b="1" dirty="0">
                <a:solidFill>
                  <a:srgbClr val="0000CC"/>
                </a:solidFill>
              </a:rPr>
              <a:t>key =</a:t>
            </a:r>
            <a:r>
              <a:rPr lang="en-SG" sz="2000" b="1" dirty="0" err="1">
                <a:solidFill>
                  <a:srgbClr val="0000CC"/>
                </a:solidFill>
              </a:rPr>
              <a:t>getAccBal</a:t>
            </a:r>
            <a:r>
              <a:rPr lang="en-SG" sz="20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2000" b="1" dirty="0" err="1">
                <a:solidFill>
                  <a:schemeClr val="tx1"/>
                </a:solidFill>
              </a:rPr>
              <a:t>printAcc</a:t>
            </a:r>
            <a:r>
              <a:rPr lang="en-SG" sz="2000" b="1" dirty="0">
                <a:solidFill>
                  <a:schemeClr val="tx1"/>
                </a:solidFill>
              </a:rPr>
              <a:t>(accounts)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2068907" y="5189057"/>
            <a:ext cx="2263775" cy="749300"/>
          </a:xfrm>
          <a:prstGeom prst="wedgeRoundRectCallout">
            <a:avLst>
              <a:gd name="adj1" fmla="val -18032"/>
              <a:gd name="adj2" fmla="val -199287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algn="ctr"/>
            <a:r>
              <a:rPr lang="en-US" sz="2000" b="1" smtClean="0"/>
              <a:t>Built-in Functions</a:t>
            </a:r>
            <a:endParaRPr lang="th-TH" sz="2000" b="1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4432300" y="5334001"/>
            <a:ext cx="4171950" cy="1376218"/>
          </a:xfrm>
          <a:prstGeom prst="wedgeRoundRectCallout">
            <a:avLst>
              <a:gd name="adj1" fmla="val -29295"/>
              <a:gd name="adj2" fmla="val -136291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r>
              <a:rPr lang="en-SG" sz="2000" i="1" dirty="0">
                <a:solidFill>
                  <a:srgbClr val="222222"/>
                </a:solidFill>
                <a:latin typeface="Lucida Grande"/>
              </a:rPr>
              <a:t>key</a:t>
            </a:r>
            <a:r>
              <a:rPr lang="en-SG" sz="2000" dirty="0">
                <a:solidFill>
                  <a:srgbClr val="222222"/>
                </a:solidFill>
                <a:latin typeface="Lucida Grande"/>
              </a:rPr>
              <a:t> specifies a function of one argument that is used to extract a comparison key from each list </a:t>
            </a:r>
            <a:r>
              <a:rPr lang="en-SG" sz="2000" dirty="0" smtClean="0">
                <a:solidFill>
                  <a:srgbClr val="222222"/>
                </a:solidFill>
                <a:latin typeface="Lucida Grande"/>
              </a:rPr>
              <a:t>element.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3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เรียงลำดับบัญชีตามยอดเงิน (ใช้</a:t>
            </a:r>
            <a:r>
              <a:rPr lang="en-US" dirty="0"/>
              <a:t> Built-in Function)</a:t>
            </a:r>
            <a:endParaRPr lang="th-TH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73063" y="896938"/>
            <a:ext cx="8499475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tx1"/>
                </a:solidFill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</a:rPr>
              <a:t>BankAccount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def</a:t>
            </a:r>
            <a:r>
              <a:rPr lang="en-US" sz="1800" b="1" dirty="0">
                <a:solidFill>
                  <a:schemeClr val="tx1"/>
                </a:solidFill>
              </a:rPr>
              <a:t> __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r>
              <a:rPr lang="en-US" sz="1800" b="1" dirty="0">
                <a:solidFill>
                  <a:schemeClr val="tx1"/>
                </a:solidFill>
              </a:rPr>
              <a:t>__ (self, </a:t>
            </a:r>
            <a:r>
              <a:rPr lang="en-US" sz="1800" b="1" dirty="0" err="1">
                <a:solidFill>
                  <a:schemeClr val="tx1"/>
                </a:solidFill>
              </a:rPr>
              <a:t>acc_no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acc_name</a:t>
            </a:r>
            <a:r>
              <a:rPr lang="en-US" sz="1800" b="1" dirty="0">
                <a:solidFill>
                  <a:schemeClr val="tx1"/>
                </a:solidFill>
              </a:rPr>
              <a:t>, balance):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self.acc_no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acc_no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self.acc_name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acc_name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self.balance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</a:rPr>
              <a:t>balance 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 err="1">
                <a:solidFill>
                  <a:schemeClr val="tx1"/>
                </a:solidFill>
              </a:rPr>
              <a:t>def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read_data</a:t>
            </a:r>
            <a:r>
              <a:rPr lang="en-US" sz="1800" b="1" dirty="0">
                <a:solidFill>
                  <a:schemeClr val="tx1"/>
                </a:solidFill>
              </a:rPr>
              <a:t>(filename):</a:t>
            </a:r>
          </a:p>
          <a:p>
            <a:pPr lvl="1" eaLnBrk="1" hangingPunct="1"/>
            <a:r>
              <a:rPr lang="en-US" sz="1800" b="1" dirty="0" smtClean="0">
                <a:solidFill>
                  <a:schemeClr val="tx1"/>
                </a:solidFill>
              </a:rPr>
              <a:t>...</a:t>
            </a:r>
          </a:p>
          <a:p>
            <a:pPr lvl="1" eaLnBrk="1" hangingPunct="1"/>
            <a:r>
              <a:rPr lang="en-US" sz="1800" b="1" dirty="0" smtClean="0">
                <a:solidFill>
                  <a:schemeClr val="tx1"/>
                </a:solidFill>
              </a:rPr>
              <a:t>...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 err="1" smtClean="0">
                <a:solidFill>
                  <a:srgbClr val="FF0000"/>
                </a:solidFill>
              </a:rPr>
              <a:t>def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rgbClr val="0000CC"/>
                </a:solidFill>
              </a:rPr>
              <a:t>getAccBal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acc</a:t>
            </a:r>
            <a:r>
              <a:rPr lang="en-US" sz="1800" b="1" dirty="0">
                <a:solidFill>
                  <a:schemeClr val="tx1"/>
                </a:solidFill>
              </a:rPr>
              <a:t>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</a:t>
            </a:r>
            <a:r>
              <a:rPr lang="en-US" sz="1800" b="1" dirty="0" err="1">
                <a:solidFill>
                  <a:schemeClr val="tx1"/>
                </a:solidFill>
              </a:rPr>
              <a:t>acc.balance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 smtClean="0">
                <a:solidFill>
                  <a:srgbClr val="C00000"/>
                </a:solidFill>
              </a:rPr>
              <a:t>#------- </a:t>
            </a:r>
            <a:r>
              <a:rPr lang="en-US" sz="1800" b="1" dirty="0">
                <a:solidFill>
                  <a:srgbClr val="C00000"/>
                </a:solidFill>
              </a:rPr>
              <a:t>Program start here --------</a:t>
            </a:r>
          </a:p>
          <a:p>
            <a:pPr eaLnBrk="1" hangingPunct="1"/>
            <a:r>
              <a:rPr lang="en-SG" sz="1800" b="1" dirty="0">
                <a:solidFill>
                  <a:schemeClr val="tx1"/>
                </a:solidFill>
              </a:rPr>
              <a:t>accounts = </a:t>
            </a:r>
            <a:r>
              <a:rPr lang="en-SG" sz="1800" b="1" dirty="0" err="1">
                <a:solidFill>
                  <a:schemeClr val="tx1"/>
                </a:solidFill>
              </a:rPr>
              <a:t>read_data</a:t>
            </a:r>
            <a:r>
              <a:rPr lang="en-SG" sz="1800" b="1" dirty="0">
                <a:solidFill>
                  <a:schemeClr val="tx1"/>
                </a:solidFill>
              </a:rPr>
              <a:t>(</a:t>
            </a:r>
            <a:r>
              <a:rPr lang="en-SG" sz="1800" b="1" dirty="0">
                <a:solidFill>
                  <a:srgbClr val="00B050"/>
                </a:solidFill>
              </a:rPr>
              <a:t>"data_bank.txt"</a:t>
            </a:r>
            <a:r>
              <a:rPr lang="en-SG" sz="18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1800" b="1" dirty="0">
                <a:solidFill>
                  <a:schemeClr val="tx1"/>
                </a:solidFill>
              </a:rPr>
              <a:t>accounts = </a:t>
            </a:r>
            <a:r>
              <a:rPr lang="en-SG" sz="1800" b="1" dirty="0">
                <a:solidFill>
                  <a:srgbClr val="0000CC"/>
                </a:solidFill>
              </a:rPr>
              <a:t>sorted</a:t>
            </a:r>
            <a:r>
              <a:rPr lang="en-SG" sz="1800" b="1" dirty="0">
                <a:solidFill>
                  <a:schemeClr val="tx1"/>
                </a:solidFill>
              </a:rPr>
              <a:t>(accounts, </a:t>
            </a:r>
            <a:r>
              <a:rPr lang="en-SG" sz="1800" b="1" dirty="0">
                <a:solidFill>
                  <a:srgbClr val="0000CC"/>
                </a:solidFill>
              </a:rPr>
              <a:t>key =</a:t>
            </a:r>
            <a:r>
              <a:rPr lang="en-SG" sz="1800" b="1" dirty="0" err="1">
                <a:solidFill>
                  <a:srgbClr val="0000CC"/>
                </a:solidFill>
              </a:rPr>
              <a:t>getAccBal</a:t>
            </a:r>
            <a:r>
              <a:rPr lang="en-SG" sz="18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1800" b="1" dirty="0" err="1">
                <a:solidFill>
                  <a:schemeClr val="tx1"/>
                </a:solidFill>
              </a:rPr>
              <a:t>printAcc</a:t>
            </a:r>
            <a:r>
              <a:rPr lang="en-SG" sz="1800" b="1" dirty="0">
                <a:solidFill>
                  <a:schemeClr val="tx1"/>
                </a:solidFill>
              </a:rPr>
              <a:t>(accounts)</a:t>
            </a:r>
            <a:endParaRPr lang="th-TH" sz="18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" name="Bent Arrow 2"/>
          <p:cNvSpPr/>
          <p:nvPr/>
        </p:nvSpPr>
        <p:spPr bwMode="auto">
          <a:xfrm rot="5400000">
            <a:off x="4451350" y="3676650"/>
            <a:ext cx="1308100" cy="18542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30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/>
              <a:t>หัวข้อ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การสร้างประเภทข้อมูลใหม่ด้วยคลาส</a:t>
            </a:r>
          </a:p>
          <a:p>
            <a:pPr eaLnBrk="1" hangingPunct="1"/>
            <a:r>
              <a:rPr lang="th-TH" dirty="0" smtClean="0"/>
              <a:t>องค์ประกอบของคลาส</a:t>
            </a:r>
          </a:p>
          <a:p>
            <a:pPr eaLnBrk="1" hangingPunct="1"/>
            <a:r>
              <a:rPr lang="th-TH" dirty="0" smtClean="0">
                <a:solidFill>
                  <a:srgbClr val="FF0000"/>
                </a:solidFill>
              </a:rPr>
              <a:t>การสร้างและการใช้อ็อบเจกต์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th-TH" dirty="0" smtClean="0"/>
              <a:t>เรียงลำดับบัญชีธนาคารตามยอดเงิน</a:t>
            </a:r>
            <a:endParaRPr lang="en-US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อ่านข้อมูลเข้ามาเก็บในลิสต์ของอ็อบเจกต์บัญชี</a:t>
            </a:r>
          </a:p>
          <a:p>
            <a:r>
              <a:rPr lang="th-TH" dirty="0" smtClean="0"/>
              <a:t>เรียงลำดับอาเรย์ของอ็อบเจกต์บัญชีตามยอดเงิน</a:t>
            </a:r>
          </a:p>
          <a:p>
            <a:r>
              <a:rPr lang="th-TH" dirty="0" smtClean="0">
                <a:solidFill>
                  <a:srgbClr val="0000CC"/>
                </a:solidFill>
              </a:rPr>
              <a:t>แสดงผลลัพธ์ของการเรียงลำดับ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0238" y="3476625"/>
            <a:ext cx="786923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SG" sz="2000" b="1" dirty="0">
                <a:solidFill>
                  <a:schemeClr val="tx1"/>
                </a:solidFill>
              </a:rPr>
              <a:t>accounts = </a:t>
            </a:r>
            <a:r>
              <a:rPr lang="en-SG" sz="2000" b="1" dirty="0" err="1">
                <a:solidFill>
                  <a:schemeClr val="tx1"/>
                </a:solidFill>
              </a:rPr>
              <a:t>read_data</a:t>
            </a:r>
            <a:r>
              <a:rPr lang="en-SG" sz="2000" b="1" dirty="0" smtClean="0">
                <a:solidFill>
                  <a:schemeClr val="tx1"/>
                </a:solidFill>
              </a:rPr>
              <a:t>(</a:t>
            </a:r>
            <a:r>
              <a:rPr lang="en-SG" sz="2000" b="1" dirty="0" smtClean="0">
                <a:solidFill>
                  <a:srgbClr val="00B050"/>
                </a:solidFill>
              </a:rPr>
              <a:t>"data_bank.txt</a:t>
            </a:r>
            <a:r>
              <a:rPr lang="en-SG" sz="2000" b="1" dirty="0">
                <a:solidFill>
                  <a:srgbClr val="00B050"/>
                </a:solidFill>
              </a:rPr>
              <a:t>"</a:t>
            </a:r>
            <a:r>
              <a:rPr lang="en-SG" sz="20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</a:rPr>
              <a:t>accounts = </a:t>
            </a:r>
            <a:r>
              <a:rPr lang="en-SG" sz="2000" b="1" dirty="0">
                <a:solidFill>
                  <a:srgbClr val="0000CC"/>
                </a:solidFill>
              </a:rPr>
              <a:t>sorted</a:t>
            </a:r>
            <a:r>
              <a:rPr lang="en-SG" sz="2000" b="1" dirty="0">
                <a:solidFill>
                  <a:schemeClr val="tx1"/>
                </a:solidFill>
              </a:rPr>
              <a:t>(accounts, </a:t>
            </a:r>
            <a:r>
              <a:rPr lang="en-SG" sz="2000" b="1" dirty="0">
                <a:solidFill>
                  <a:srgbClr val="0000CC"/>
                </a:solidFill>
              </a:rPr>
              <a:t>key =</a:t>
            </a:r>
            <a:r>
              <a:rPr lang="en-SG" sz="2000" b="1" dirty="0" err="1">
                <a:solidFill>
                  <a:srgbClr val="0000CC"/>
                </a:solidFill>
              </a:rPr>
              <a:t>getAccBal</a:t>
            </a:r>
            <a:r>
              <a:rPr lang="en-SG" sz="20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2000" b="1" dirty="0" err="1">
                <a:solidFill>
                  <a:schemeClr val="tx1"/>
                </a:solidFill>
              </a:rPr>
              <a:t>printAcc</a:t>
            </a:r>
            <a:r>
              <a:rPr lang="en-SG" sz="2000" b="1" dirty="0">
                <a:solidFill>
                  <a:schemeClr val="tx1"/>
                </a:solidFill>
              </a:rPr>
              <a:t>(accounts)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" name="Curved Right Arrow 2"/>
          <p:cNvSpPr/>
          <p:nvPr/>
        </p:nvSpPr>
        <p:spPr bwMode="auto">
          <a:xfrm>
            <a:off x="101600" y="2146300"/>
            <a:ext cx="528638" cy="22352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02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เรียงลำดับบัญชีตามยอดเงิน (ใช้</a:t>
            </a:r>
            <a:r>
              <a:rPr lang="en-US" dirty="0"/>
              <a:t> Built-in Function)</a:t>
            </a:r>
            <a:endParaRPr lang="th-TH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73063" y="769938"/>
            <a:ext cx="8499475" cy="61863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tx1"/>
                </a:solidFill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</a:rPr>
              <a:t>BankAccount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def</a:t>
            </a:r>
            <a:r>
              <a:rPr lang="en-US" sz="1800" b="1" dirty="0">
                <a:solidFill>
                  <a:schemeClr val="tx1"/>
                </a:solidFill>
              </a:rPr>
              <a:t> __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r>
              <a:rPr lang="en-US" sz="1800" b="1" dirty="0">
                <a:solidFill>
                  <a:schemeClr val="tx1"/>
                </a:solidFill>
              </a:rPr>
              <a:t>__ (self, </a:t>
            </a:r>
            <a:r>
              <a:rPr lang="en-US" sz="1800" b="1" dirty="0" err="1">
                <a:solidFill>
                  <a:schemeClr val="tx1"/>
                </a:solidFill>
              </a:rPr>
              <a:t>acc_no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acc_name</a:t>
            </a:r>
            <a:r>
              <a:rPr lang="en-US" sz="1800" b="1" dirty="0">
                <a:solidFill>
                  <a:schemeClr val="tx1"/>
                </a:solidFill>
              </a:rPr>
              <a:t>, balance):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self.acc_no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acc_no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self.acc_name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acc_name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</a:rPr>
              <a:t>self.balance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</a:rPr>
              <a:t>balance 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  </a:t>
            </a:r>
            <a:r>
              <a:rPr lang="en-US" sz="1800" b="1" dirty="0" err="1" smtClean="0">
                <a:solidFill>
                  <a:srgbClr val="FF0000"/>
                </a:solidFill>
              </a:rPr>
              <a:t>def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rgbClr val="0000CC"/>
                </a:solidFill>
              </a:rPr>
              <a:t>printBal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  print("</a:t>
            </a:r>
            <a:r>
              <a:rPr lang="en-US" sz="1800" b="1" dirty="0">
                <a:solidFill>
                  <a:srgbClr val="00B050"/>
                </a:solidFill>
              </a:rPr>
              <a:t>Account#</a:t>
            </a:r>
            <a:r>
              <a:rPr lang="en-US" sz="1800" b="1" dirty="0">
                <a:solidFill>
                  <a:schemeClr val="tx1"/>
                </a:solidFill>
              </a:rPr>
              <a:t>", </a:t>
            </a:r>
            <a:r>
              <a:rPr lang="en-US" sz="1800" b="1" dirty="0" err="1">
                <a:solidFill>
                  <a:schemeClr val="tx1"/>
                </a:solidFill>
              </a:rPr>
              <a:t>self.acc_no</a:t>
            </a:r>
            <a:r>
              <a:rPr lang="en-US" sz="1800" b="1" dirty="0">
                <a:solidFill>
                  <a:schemeClr val="tx1"/>
                </a:solidFill>
              </a:rPr>
              <a:t>, "</a:t>
            </a:r>
            <a:r>
              <a:rPr lang="en-US" sz="1800" b="1" dirty="0">
                <a:solidFill>
                  <a:srgbClr val="00B050"/>
                </a:solidFill>
              </a:rPr>
              <a:t>&gt;&gt; balance = </a:t>
            </a:r>
            <a:r>
              <a:rPr lang="en-US" sz="1800" b="1" dirty="0">
                <a:solidFill>
                  <a:schemeClr val="tx1"/>
                </a:solidFill>
              </a:rPr>
              <a:t>", \ "{:,}".format(</a:t>
            </a:r>
            <a:r>
              <a:rPr lang="en-US" sz="1800" b="1" dirty="0" err="1">
                <a:solidFill>
                  <a:schemeClr val="tx1"/>
                </a:solidFill>
              </a:rPr>
              <a:t>self.balance</a:t>
            </a:r>
            <a:r>
              <a:rPr lang="en-US" sz="1800" b="1" dirty="0" smtClean="0">
                <a:solidFill>
                  <a:schemeClr val="tx1"/>
                </a:solidFill>
              </a:rPr>
              <a:t>))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 err="1">
                <a:solidFill>
                  <a:schemeClr val="tx1"/>
                </a:solidFill>
              </a:rPr>
              <a:t>def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read_data</a:t>
            </a:r>
            <a:r>
              <a:rPr lang="en-US" sz="1800" b="1" dirty="0">
                <a:solidFill>
                  <a:schemeClr val="tx1"/>
                </a:solidFill>
              </a:rPr>
              <a:t>(filename):</a:t>
            </a:r>
          </a:p>
          <a:p>
            <a:pPr lvl="1" eaLnBrk="1" hangingPunct="1"/>
            <a:r>
              <a:rPr lang="en-US" sz="1800" b="1" dirty="0" smtClean="0">
                <a:solidFill>
                  <a:schemeClr val="tx1"/>
                </a:solidFill>
              </a:rPr>
              <a:t>...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 err="1" smtClean="0">
                <a:solidFill>
                  <a:schemeClr val="tx1"/>
                </a:solidFill>
              </a:rPr>
              <a:t>def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getAccBal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acc</a:t>
            </a:r>
            <a:r>
              <a:rPr lang="en-US" sz="1800" b="1" dirty="0">
                <a:solidFill>
                  <a:schemeClr val="tx1"/>
                </a:solidFill>
              </a:rPr>
              <a:t>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</a:t>
            </a:r>
            <a:r>
              <a:rPr lang="en-US" sz="1800" b="1" dirty="0" err="1" smtClean="0">
                <a:solidFill>
                  <a:schemeClr val="tx1"/>
                </a:solidFill>
              </a:rPr>
              <a:t>acc.balance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SG" sz="1800" b="1" dirty="0" err="1">
                <a:solidFill>
                  <a:srgbClr val="FF0000"/>
                </a:solidFill>
              </a:rPr>
              <a:t>def</a:t>
            </a:r>
            <a:r>
              <a:rPr lang="en-SG" sz="1800" b="1" dirty="0">
                <a:solidFill>
                  <a:schemeClr val="tx1"/>
                </a:solidFill>
              </a:rPr>
              <a:t> </a:t>
            </a:r>
            <a:r>
              <a:rPr lang="en-SG" sz="1800" b="1" dirty="0" err="1">
                <a:solidFill>
                  <a:srgbClr val="0000CC"/>
                </a:solidFill>
              </a:rPr>
              <a:t>printAcc</a:t>
            </a:r>
            <a:r>
              <a:rPr lang="en-SG" sz="1800" b="1" dirty="0">
                <a:solidFill>
                  <a:schemeClr val="tx1"/>
                </a:solidFill>
              </a:rPr>
              <a:t>(</a:t>
            </a:r>
            <a:r>
              <a:rPr lang="en-SG" sz="1800" b="1" dirty="0" err="1">
                <a:solidFill>
                  <a:schemeClr val="tx1"/>
                </a:solidFill>
              </a:rPr>
              <a:t>acc</a:t>
            </a:r>
            <a:r>
              <a:rPr lang="en-SG" sz="1800" b="1" dirty="0">
                <a:solidFill>
                  <a:schemeClr val="tx1"/>
                </a:solidFill>
              </a:rPr>
              <a:t>):</a:t>
            </a:r>
          </a:p>
          <a:p>
            <a:pPr eaLnBrk="1" hangingPunct="1"/>
            <a:r>
              <a:rPr lang="en-SG" sz="1800" b="1" dirty="0">
                <a:solidFill>
                  <a:schemeClr val="tx1"/>
                </a:solidFill>
              </a:rPr>
              <a:t>    for a in </a:t>
            </a:r>
            <a:r>
              <a:rPr lang="en-SG" sz="1800" b="1" dirty="0" err="1">
                <a:solidFill>
                  <a:schemeClr val="tx1"/>
                </a:solidFill>
              </a:rPr>
              <a:t>acc</a:t>
            </a:r>
            <a:r>
              <a:rPr lang="en-SG" sz="18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SG" sz="1800" b="1" dirty="0">
                <a:solidFill>
                  <a:schemeClr val="tx1"/>
                </a:solidFill>
              </a:rPr>
              <a:t>        </a:t>
            </a:r>
            <a:r>
              <a:rPr lang="en-SG" sz="1800" b="1" dirty="0" err="1">
                <a:solidFill>
                  <a:schemeClr val="tx1"/>
                </a:solidFill>
              </a:rPr>
              <a:t>a.</a:t>
            </a:r>
            <a:r>
              <a:rPr lang="en-SG" sz="1800" b="1" dirty="0" err="1">
                <a:solidFill>
                  <a:srgbClr val="0000CC"/>
                </a:solidFill>
              </a:rPr>
              <a:t>printBal</a:t>
            </a:r>
            <a:r>
              <a:rPr lang="en-SG" sz="1800" b="1" dirty="0">
                <a:solidFill>
                  <a:schemeClr val="tx1"/>
                </a:solidFill>
              </a:rPr>
              <a:t>()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 smtClean="0">
                <a:solidFill>
                  <a:srgbClr val="C00000"/>
                </a:solidFill>
              </a:rPr>
              <a:t>#------- </a:t>
            </a:r>
            <a:r>
              <a:rPr lang="en-US" sz="1800" b="1" dirty="0">
                <a:solidFill>
                  <a:srgbClr val="C00000"/>
                </a:solidFill>
              </a:rPr>
              <a:t>Program start here --------</a:t>
            </a:r>
          </a:p>
          <a:p>
            <a:pPr eaLnBrk="1" hangingPunct="1"/>
            <a:r>
              <a:rPr lang="en-SG" sz="1800" b="1" dirty="0">
                <a:solidFill>
                  <a:schemeClr val="tx1"/>
                </a:solidFill>
              </a:rPr>
              <a:t>accounts = </a:t>
            </a:r>
            <a:r>
              <a:rPr lang="en-SG" sz="1800" b="1" dirty="0" err="1">
                <a:solidFill>
                  <a:schemeClr val="tx1"/>
                </a:solidFill>
              </a:rPr>
              <a:t>read_data</a:t>
            </a:r>
            <a:r>
              <a:rPr lang="en-SG" sz="1800" b="1" dirty="0">
                <a:solidFill>
                  <a:schemeClr val="tx1"/>
                </a:solidFill>
              </a:rPr>
              <a:t>(</a:t>
            </a:r>
            <a:r>
              <a:rPr lang="en-SG" sz="1800" b="1" dirty="0">
                <a:solidFill>
                  <a:srgbClr val="00B050"/>
                </a:solidFill>
              </a:rPr>
              <a:t>"data_bank.txt"</a:t>
            </a:r>
            <a:r>
              <a:rPr lang="en-SG" sz="18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1800" b="1" dirty="0">
                <a:solidFill>
                  <a:schemeClr val="tx1"/>
                </a:solidFill>
              </a:rPr>
              <a:t>accounts = sorted(accounts, key =</a:t>
            </a:r>
            <a:r>
              <a:rPr lang="en-SG" sz="1800" b="1" dirty="0" err="1">
                <a:solidFill>
                  <a:schemeClr val="tx1"/>
                </a:solidFill>
              </a:rPr>
              <a:t>getAccBal</a:t>
            </a:r>
            <a:r>
              <a:rPr lang="en-SG" sz="18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SG" sz="1800" b="1" dirty="0" err="1">
                <a:solidFill>
                  <a:srgbClr val="0000CC"/>
                </a:solidFill>
              </a:rPr>
              <a:t>printAcc</a:t>
            </a:r>
            <a:r>
              <a:rPr lang="en-SG" sz="1800" b="1" dirty="0">
                <a:solidFill>
                  <a:schemeClr val="tx1"/>
                </a:solidFill>
              </a:rPr>
              <a:t>(accounts)</a:t>
            </a:r>
            <a:endParaRPr lang="th-TH" sz="1800" b="1" dirty="0">
              <a:solidFill>
                <a:schemeClr val="tx1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: </a:t>
            </a:r>
            <a:r>
              <a:rPr lang="th-TH" dirty="0"/>
              <a:t>เรียงลำดับบัญชีธนาคารตามยอดเงิน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18560" y="1515180"/>
            <a:ext cx="388354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/>
              <a:t>010-123 </a:t>
            </a:r>
            <a:r>
              <a:rPr lang="en-US" sz="1600" b="1" dirty="0" smtClean="0"/>
              <a:t>John </a:t>
            </a:r>
            <a:r>
              <a:rPr lang="en-US" sz="1600" b="1" dirty="0"/>
              <a:t>Smith 	1000.00</a:t>
            </a:r>
          </a:p>
          <a:p>
            <a:pPr>
              <a:defRPr/>
            </a:pPr>
            <a:r>
              <a:rPr lang="en-US" sz="1600" b="1" dirty="0"/>
              <a:t>010-213 </a:t>
            </a:r>
            <a:r>
              <a:rPr lang="en-US" sz="1600" b="1" dirty="0" smtClean="0"/>
              <a:t>Andrew </a:t>
            </a:r>
            <a:r>
              <a:rPr lang="en-US" sz="1600" b="1" dirty="0"/>
              <a:t>Gibson 	1500.00</a:t>
            </a:r>
          </a:p>
          <a:p>
            <a:pPr>
              <a:defRPr/>
            </a:pPr>
            <a:r>
              <a:rPr lang="en-US" sz="1600" b="1" dirty="0"/>
              <a:t>010-312 </a:t>
            </a:r>
            <a:r>
              <a:rPr lang="en-US" sz="1600" b="1" dirty="0" err="1" smtClean="0"/>
              <a:t>Suthep</a:t>
            </a:r>
            <a:r>
              <a:rPr lang="en-US" sz="1600" b="1" dirty="0" smtClean="0"/>
              <a:t> </a:t>
            </a:r>
            <a:r>
              <a:rPr lang="en-US" sz="1600" b="1" dirty="0" err="1"/>
              <a:t>Sawasdi</a:t>
            </a:r>
            <a:r>
              <a:rPr lang="en-US" sz="1600" b="1" dirty="0"/>
              <a:t>	800.00</a:t>
            </a:r>
          </a:p>
          <a:p>
            <a:pPr>
              <a:defRPr/>
            </a:pPr>
            <a:r>
              <a:rPr lang="en-US" sz="1600" b="1" dirty="0"/>
              <a:t>020-292 </a:t>
            </a:r>
            <a:r>
              <a:rPr lang="en-US" sz="1600" b="1" dirty="0" err="1" smtClean="0"/>
              <a:t>Malai</a:t>
            </a:r>
            <a:r>
              <a:rPr lang="en-US" sz="1600" b="1" dirty="0" smtClean="0"/>
              <a:t> </a:t>
            </a:r>
            <a:r>
              <a:rPr lang="en-US" sz="1600" b="1" dirty="0" err="1"/>
              <a:t>Malee</a:t>
            </a:r>
            <a:r>
              <a:rPr lang="en-US" sz="1600" b="1" dirty="0"/>
              <a:t>	300.00</a:t>
            </a:r>
          </a:p>
          <a:p>
            <a:pPr>
              <a:defRPr/>
            </a:pPr>
            <a:r>
              <a:rPr lang="en-US" sz="1600" b="1" dirty="0"/>
              <a:t>010-023 </a:t>
            </a:r>
            <a:r>
              <a:rPr lang="en-US" sz="1600" b="1" dirty="0" smtClean="0"/>
              <a:t>Goody </a:t>
            </a:r>
            <a:r>
              <a:rPr lang="en-US" sz="1600" b="1" dirty="0" err="1"/>
              <a:t>Bayarami</a:t>
            </a:r>
            <a:r>
              <a:rPr lang="en-US" sz="1600" b="1" dirty="0"/>
              <a:t>	1000.00</a:t>
            </a:r>
          </a:p>
          <a:p>
            <a:pPr>
              <a:defRPr/>
            </a:pPr>
            <a:r>
              <a:rPr lang="en-US" sz="1600" b="1" dirty="0"/>
              <a:t>010-013 </a:t>
            </a:r>
            <a:r>
              <a:rPr lang="en-US" sz="1600" b="1" dirty="0" smtClean="0"/>
              <a:t>Nancy </a:t>
            </a:r>
            <a:r>
              <a:rPr lang="en-US" sz="1600" b="1" dirty="0"/>
              <a:t>Tokai	1520.00</a:t>
            </a:r>
          </a:p>
          <a:p>
            <a:pPr>
              <a:defRPr/>
            </a:pPr>
            <a:r>
              <a:rPr lang="en-US" sz="1600" b="1" dirty="0"/>
              <a:t>010-012 </a:t>
            </a:r>
            <a:r>
              <a:rPr lang="en-US" sz="1600" b="1" dirty="0" err="1" smtClean="0"/>
              <a:t>Somsri</a:t>
            </a:r>
            <a:r>
              <a:rPr lang="en-US" sz="1600" b="1" dirty="0" smtClean="0"/>
              <a:t> </a:t>
            </a:r>
            <a:r>
              <a:rPr lang="en-US" sz="1600" b="1" dirty="0" err="1"/>
              <a:t>Sawasdi</a:t>
            </a:r>
            <a:r>
              <a:rPr lang="en-US" sz="1600" b="1" dirty="0"/>
              <a:t>	8000.00</a:t>
            </a:r>
          </a:p>
          <a:p>
            <a:pPr>
              <a:defRPr/>
            </a:pPr>
            <a:r>
              <a:rPr lang="en-US" sz="1600" b="1" dirty="0"/>
              <a:t>020-092 </a:t>
            </a:r>
            <a:r>
              <a:rPr lang="en-US" sz="1600" b="1" dirty="0" err="1" smtClean="0"/>
              <a:t>Somjai</a:t>
            </a:r>
            <a:r>
              <a:rPr lang="en-US" sz="1600" b="1" dirty="0" smtClean="0"/>
              <a:t> </a:t>
            </a:r>
            <a:r>
              <a:rPr lang="en-US" sz="1600" b="1" dirty="0" err="1"/>
              <a:t>Noiboon</a:t>
            </a:r>
            <a:r>
              <a:rPr lang="en-US" sz="1600" b="1" dirty="0"/>
              <a:t>	3000.00</a:t>
            </a:r>
          </a:p>
          <a:p>
            <a:pPr>
              <a:defRPr/>
            </a:pPr>
            <a:r>
              <a:rPr lang="en-US" sz="1600" b="1" dirty="0"/>
              <a:t>010-112 </a:t>
            </a:r>
            <a:r>
              <a:rPr lang="en-US" sz="1600" b="1" dirty="0" err="1" smtClean="0"/>
              <a:t>Aree</a:t>
            </a:r>
            <a:r>
              <a:rPr lang="en-US" sz="1600" b="1" dirty="0" smtClean="0"/>
              <a:t> </a:t>
            </a:r>
            <a:r>
              <a:rPr lang="en-US" sz="1600" b="1" dirty="0" err="1"/>
              <a:t>Yamahatai</a:t>
            </a:r>
            <a:r>
              <a:rPr lang="en-US" sz="1600" b="1" dirty="0"/>
              <a:t>	1800.00</a:t>
            </a:r>
          </a:p>
          <a:p>
            <a:pPr>
              <a:defRPr/>
            </a:pPr>
            <a:r>
              <a:rPr lang="en-US" sz="1600" b="1" dirty="0"/>
              <a:t>020-292 </a:t>
            </a:r>
            <a:r>
              <a:rPr lang="en-US" sz="1600" b="1" dirty="0" smtClean="0"/>
              <a:t>Joey </a:t>
            </a:r>
            <a:r>
              <a:rPr lang="en-US" sz="1600" b="1" dirty="0" err="1"/>
              <a:t>Jelo</a:t>
            </a:r>
            <a:r>
              <a:rPr lang="en-US" sz="1600" b="1" dirty="0"/>
              <a:t>	</a:t>
            </a:r>
            <a:r>
              <a:rPr lang="en-US" sz="1600" b="1" dirty="0" smtClean="0"/>
              <a:t>300.00</a:t>
            </a:r>
            <a:endParaRPr lang="en-US" sz="1600" b="1" dirty="0"/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218560" y="1054805"/>
            <a:ext cx="1305440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dirty="0" smtClean="0">
                <a:latin typeface="+mn-lt"/>
              </a:rPr>
              <a:t>Input file</a:t>
            </a:r>
            <a:endParaRPr lang="en-US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30700" y="1515180"/>
            <a:ext cx="4787900" cy="2777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SG" sz="1400" dirty="0">
                <a:solidFill>
                  <a:srgbClr val="C00000"/>
                </a:solidFill>
                <a:cs typeface="Courier New" panose="02070309020205020404" pitchFamily="49" charset="0"/>
              </a:rPr>
              <a:t>&gt;&gt;&gt; 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020-292 &gt;&gt; balance =  300.0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020-292 &gt;&gt; balance =  300.0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010-312 &gt;&gt; balance =  800.0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010-123 &gt;&gt; balance =  1,000.0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010-023 &gt;&gt; balance =  1,000.0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010-213 &gt;&gt; balance =  1,500.0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010-013 &gt;&gt; balance =  1,520.0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010-112 &gt;&gt; balance =  1,800.0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020-092 &gt;&gt; balance =  3,000.0</a:t>
            </a:r>
          </a:p>
          <a:p>
            <a:pPr eaLnBrk="0" hangingPunct="0"/>
            <a:r>
              <a:rPr lang="en-SG" sz="1500" dirty="0">
                <a:solidFill>
                  <a:srgbClr val="0000CC"/>
                </a:solidFill>
                <a:cs typeface="Courier New" panose="02070309020205020404" pitchFamily="49" charset="0"/>
              </a:rPr>
              <a:t>Account# 010-012 &gt;&gt; balance =  8,000.0</a:t>
            </a:r>
          </a:p>
          <a:p>
            <a:pPr eaLnBrk="0" hangingPunct="0"/>
            <a:r>
              <a:rPr lang="en-SG" sz="1400" dirty="0">
                <a:solidFill>
                  <a:srgbClr val="C00000"/>
                </a:solidFill>
                <a:cs typeface="Courier New" panose="02070309020205020404" pitchFamily="49" charset="0"/>
              </a:rPr>
              <a:t>&gt;&gt;&gt;</a:t>
            </a:r>
            <a:r>
              <a:rPr lang="en-SG" sz="1400" dirty="0">
                <a:solidFill>
                  <a:srgbClr val="0000CC"/>
                </a:solidFill>
                <a:cs typeface="Courier New" panose="02070309020205020404" pitchFamily="49" charset="0"/>
              </a:rPr>
              <a:t> </a:t>
            </a:r>
            <a:endParaRPr kumimoji="0" lang="en-SG" sz="1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cs typeface="Courier New" panose="02070309020205020404" pitchFamily="49" charset="0"/>
            </a:endParaRPr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4330700" y="1054805"/>
            <a:ext cx="1305440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dirty="0" smtClean="0">
                <a:latin typeface="+mn-lt"/>
              </a:rPr>
              <a:t>Output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41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ลองทำดู</a:t>
            </a:r>
            <a:endParaRPr lang="en-US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ต่อยอดจากตัวอย่างข้างต้น</a:t>
            </a:r>
          </a:p>
          <a:p>
            <a:r>
              <a:rPr lang="th-TH" dirty="0" smtClean="0"/>
              <a:t>เขียนโปรแกรมฝาก/ถอนเงินสดจากบัญชี</a:t>
            </a:r>
          </a:p>
          <a:p>
            <a:endParaRPr lang="th-TH" dirty="0" smtClean="0"/>
          </a:p>
          <a:p>
            <a:pPr marL="514350" indent="-514350">
              <a:buFont typeface="+mj-lt"/>
              <a:buAutoNum type="arabicParenR"/>
            </a:pPr>
            <a:r>
              <a:rPr lang="th-TH" dirty="0" smtClean="0"/>
              <a:t>รอรับแป้นพิมพ์</a:t>
            </a:r>
          </a:p>
          <a:p>
            <a:pPr marL="914400" lvl="1" indent="-514350">
              <a:buFont typeface="+mj-lt"/>
              <a:buAutoNum type="arabicParenR"/>
            </a:pPr>
            <a:r>
              <a:rPr lang="th-TH" dirty="0" smtClean="0"/>
              <a:t>ถ้าจะฝากเงิน ให้ป้อน </a:t>
            </a:r>
            <a:r>
              <a:rPr lang="en-US" dirty="0" smtClean="0"/>
              <a:t>“1 </a:t>
            </a:r>
            <a:r>
              <a:rPr lang="th-TH" dirty="0" smtClean="0"/>
              <a:t>หมายเลขบัญชี ยอดฝาก</a:t>
            </a:r>
            <a:r>
              <a:rPr lang="en-US" dirty="0" smtClean="0"/>
              <a:t>”</a:t>
            </a:r>
            <a:endParaRPr lang="th-TH" dirty="0" smtClean="0"/>
          </a:p>
          <a:p>
            <a:pPr marL="914400" lvl="1" indent="-514350">
              <a:buFont typeface="+mj-lt"/>
              <a:buAutoNum type="arabicParenR"/>
            </a:pPr>
            <a:r>
              <a:rPr lang="th-TH" dirty="0" smtClean="0"/>
              <a:t>ถ้าจะถอนเงิน </a:t>
            </a:r>
            <a:r>
              <a:rPr lang="th-TH" dirty="0"/>
              <a:t>ให้ป้อน </a:t>
            </a:r>
            <a:r>
              <a:rPr lang="en-US" dirty="0" smtClean="0"/>
              <a:t>“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th-TH" dirty="0"/>
              <a:t>หมายเลขบัญชี </a:t>
            </a:r>
            <a:r>
              <a:rPr lang="th-TH" dirty="0" smtClean="0"/>
              <a:t>ยอดถอน</a:t>
            </a:r>
            <a:r>
              <a:rPr lang="en-US" dirty="0" smtClean="0"/>
              <a:t>”</a:t>
            </a:r>
            <a:endParaRPr lang="th-TH" dirty="0" smtClean="0"/>
          </a:p>
          <a:p>
            <a:pPr marL="514350" indent="-514350">
              <a:buFont typeface="+mj-lt"/>
              <a:buAutoNum type="arabicParenR"/>
            </a:pPr>
            <a:r>
              <a:rPr lang="th-TH" dirty="0" smtClean="0"/>
              <a:t>โปรแกรมจะแสดงผลยอดคงเหลือของบัญชีนั้น หลังจากเพิ่ม/ลดเงินในบัญชี</a:t>
            </a:r>
          </a:p>
          <a:p>
            <a:pPr marL="514350" indent="-514350">
              <a:buFont typeface="+mj-lt"/>
              <a:buAutoNum type="arabicParenR"/>
            </a:pPr>
            <a:r>
              <a:rPr lang="th-TH" dirty="0" smtClean="0"/>
              <a:t>จากนั้นให้ย้อนมารอรับแป้นพิมพ์ใหม่ จนกว่าผู้ใช้ป้อน </a:t>
            </a:r>
            <a:r>
              <a:rPr lang="en-US" dirty="0" smtClean="0"/>
              <a:t>“0”</a:t>
            </a:r>
            <a:endParaRPr lang="th-TH" dirty="0" smtClean="0"/>
          </a:p>
          <a:p>
            <a:endParaRPr lang="th-TH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3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ประเภทข้อมูล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8350250" cy="3367088"/>
          </a:xfrm>
        </p:spPr>
        <p:txBody>
          <a:bodyPr/>
          <a:lstStyle/>
          <a:p>
            <a:r>
              <a:rPr lang="th-TH" dirty="0" smtClean="0"/>
              <a:t>ที่ผ่านมา ถ้าข้อมูลเป็น</a:t>
            </a:r>
          </a:p>
          <a:p>
            <a:pPr lvl="1"/>
            <a:r>
              <a:rPr lang="th-TH" dirty="0" smtClean="0"/>
              <a:t>จำนวน	 ใช้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h-TH" dirty="0" smtClean="0"/>
              <a:t> หรือ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th-TH" dirty="0" smtClean="0"/>
              <a:t>ข้อความ	 ใช้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 smtClean="0"/>
              <a:t>จริง</a:t>
            </a:r>
            <a:r>
              <a:rPr lang="en-US" dirty="0" smtClean="0"/>
              <a:t>/</a:t>
            </a:r>
            <a:r>
              <a:rPr lang="th-TH" dirty="0" smtClean="0"/>
              <a:t>เท็จ	 ใช้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 smtClean="0"/>
              <a:t>กลุ่มข้อมูล</a:t>
            </a:r>
            <a:r>
              <a:rPr lang="en-US" dirty="0" smtClean="0"/>
              <a:t> </a:t>
            </a:r>
            <a:r>
              <a:rPr lang="th-TH" dirty="0" smtClean="0"/>
              <a:t>ใช้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range,list,set</a:t>
            </a:r>
            <a:endParaRPr lang="th-TH" dirty="0" smtClean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th-TH" dirty="0" smtClean="0"/>
          </a:p>
          <a:p>
            <a:r>
              <a:rPr lang="th-TH" dirty="0" smtClean="0"/>
              <a:t>ส่วนข้อมูลที่มักประกอบด้วยข้อมูลย่อย ๆ ที่สัมพันธ์กัน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066800" y="4184650"/>
            <a:ext cx="1944688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บัตรประชาชน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en-US" dirty="0">
                <a:latin typeface="Tahoma" pitchFamily="34" charset="0"/>
              </a:rPr>
              <a:t> </a:t>
            </a:r>
            <a:r>
              <a:rPr lang="th-TH" dirty="0">
                <a:latin typeface="Tahoma" pitchFamily="34" charset="0"/>
              </a:rPr>
              <a:t>หมายเลข</a:t>
            </a:r>
          </a:p>
          <a:p>
            <a:pPr eaLnBrk="1" hangingPunct="1">
              <a:buFontTx/>
              <a:buChar char="-"/>
            </a:pPr>
            <a:r>
              <a:rPr lang="th-TH" dirty="0">
                <a:latin typeface="Tahoma" pitchFamily="34" charset="0"/>
              </a:rPr>
              <a:t> ชื่อ</a:t>
            </a:r>
            <a:r>
              <a:rPr lang="en-US" dirty="0">
                <a:latin typeface="Tahoma" pitchFamily="34" charset="0"/>
              </a:rPr>
              <a:t>-</a:t>
            </a:r>
            <a:r>
              <a:rPr lang="th-TH" dirty="0">
                <a:latin typeface="Tahoma" pitchFamily="34" charset="0"/>
              </a:rPr>
              <a:t>สกุล</a:t>
            </a:r>
          </a:p>
          <a:p>
            <a:pPr eaLnBrk="1" hangingPunct="1">
              <a:buFontTx/>
              <a:buChar char="-"/>
            </a:pPr>
            <a:r>
              <a:rPr lang="th-TH" dirty="0">
                <a:latin typeface="Tahoma" pitchFamily="34" charset="0"/>
              </a:rPr>
              <a:t> ที่อยู่</a:t>
            </a:r>
          </a:p>
          <a:p>
            <a:pPr eaLnBrk="1" hangingPunct="1">
              <a:buFontTx/>
              <a:buChar char="-"/>
            </a:pPr>
            <a:r>
              <a:rPr lang="th-TH" dirty="0">
                <a:latin typeface="Tahoma" pitchFamily="34" charset="0"/>
              </a:rPr>
              <a:t> วันเกิด</a:t>
            </a:r>
          </a:p>
          <a:p>
            <a:pPr eaLnBrk="1" hangingPunct="1">
              <a:buFontTx/>
              <a:buChar char="-"/>
            </a:pPr>
            <a:r>
              <a:rPr lang="th-TH" dirty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...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46438" y="4184650"/>
            <a:ext cx="23622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i="1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>
              <a:solidFill>
                <a:srgbClr val="C00000"/>
              </a:solidFill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en-US">
                <a:latin typeface="Tahoma" pitchFamily="34" charset="0"/>
              </a:rPr>
              <a:t> </a:t>
            </a:r>
            <a:r>
              <a:rPr lang="th-TH">
                <a:latin typeface="Tahoma" pitchFamily="34" charset="0"/>
              </a:rPr>
              <a:t>ชื่อ</a:t>
            </a:r>
          </a:p>
          <a:p>
            <a:pPr eaLnBrk="1" hangingPunct="1">
              <a:buFontTx/>
              <a:buChar char="-"/>
            </a:pPr>
            <a:r>
              <a:rPr lang="th-TH">
                <a:latin typeface="Tahoma" pitchFamily="34" charset="0"/>
              </a:rPr>
              <a:t> หมายเลข </a:t>
            </a:r>
            <a:r>
              <a:rPr lang="en-US">
                <a:latin typeface="Tahoma" pitchFamily="34" charset="0"/>
              </a:rPr>
              <a:t>ISBN</a:t>
            </a:r>
            <a:endParaRPr lang="th-TH"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th-TH">
                <a:latin typeface="Tahoma" pitchFamily="34" charset="0"/>
              </a:rPr>
              <a:t> ราคา</a:t>
            </a:r>
          </a:p>
          <a:p>
            <a:pPr eaLnBrk="1" hangingPunct="1">
              <a:buFontTx/>
              <a:buChar char="-"/>
            </a:pPr>
            <a:r>
              <a:rPr lang="th-TH">
                <a:latin typeface="Tahoma" pitchFamily="34" charset="0"/>
              </a:rPr>
              <a:t> สำนักพิมพ์</a:t>
            </a:r>
          </a:p>
          <a:p>
            <a:pPr eaLnBrk="1" hangingPunct="1">
              <a:buFontTx/>
              <a:buChar char="-"/>
            </a:pPr>
            <a:r>
              <a:rPr lang="th-TH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...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5824537" y="4902200"/>
            <a:ext cx="3294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dirty="0" smtClean="0"/>
              <a:t>tuple </a:t>
            </a:r>
            <a:r>
              <a:rPr lang="th-TH" dirty="0" smtClean="0"/>
              <a:t>ต้องจำลำดับของข้อมูลย่อย </a:t>
            </a:r>
          </a:p>
          <a:p>
            <a:pPr eaLnBrk="1" hangingPunct="1"/>
            <a:r>
              <a:rPr lang="en-US" dirty="0" smtClean="0"/>
              <a:t>&gt;&gt; </a:t>
            </a:r>
            <a:r>
              <a:rPr lang="th-TH" dirty="0" smtClean="0"/>
              <a:t>ไม่ค่อยสะดวก</a:t>
            </a:r>
            <a:endParaRPr lang="en-US" dirty="0" smtClean="0"/>
          </a:p>
          <a:p>
            <a:pPr eaLnBrk="1" hangingPunct="1"/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th-TH" dirty="0" smtClean="0"/>
              <a:t>สะดวกกว่า</a:t>
            </a:r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740400" y="4275138"/>
            <a:ext cx="3294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dirty="0" smtClean="0"/>
              <a:t>ใช้ </a:t>
            </a:r>
            <a:r>
              <a:rPr lang="en-US" dirty="0" err="1" smtClean="0"/>
              <a:t>tuple,dict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ถ้ามีข้อมูลประเภท </a:t>
            </a:r>
            <a:r>
              <a:rPr lang="en-US" dirty="0" smtClean="0"/>
              <a:t>Book</a:t>
            </a:r>
            <a:endParaRPr lang="th-TH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6863" y="3802064"/>
            <a:ext cx="8461375" cy="22775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books</a:t>
            </a:r>
            <a:r>
              <a:rPr lang="en-US" sz="2000" b="1" dirty="0"/>
              <a:t>=[ </a:t>
            </a:r>
          </a:p>
          <a:p>
            <a:r>
              <a:rPr lang="en-US" sz="2000" b="1" dirty="0"/>
              <a:t>      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Science"</a:t>
            </a:r>
            <a:r>
              <a:rPr lang="en-US" sz="2000" b="1" dirty="0"/>
              <a:t>,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"149190142X"</a:t>
            </a:r>
            <a:r>
              <a:rPr lang="en-US" sz="2000" b="1" dirty="0"/>
              <a:t>, 28.79), \</a:t>
            </a:r>
          </a:p>
          <a:p>
            <a:r>
              <a:rPr lang="en-US" sz="2000" b="1" dirty="0"/>
              <a:t>      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"Learning Python"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"1449355730"</a:t>
            </a:r>
            <a:r>
              <a:rPr lang="en-US" sz="2000" b="1" dirty="0"/>
              <a:t>, 37.06), \</a:t>
            </a:r>
          </a:p>
          <a:p>
            <a:r>
              <a:rPr lang="en-US" sz="2000" b="1" dirty="0"/>
              <a:t>      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Analysis"</a:t>
            </a:r>
            <a:r>
              <a:rPr lang="en-US" sz="2000" b="1" dirty="0"/>
              <a:t>,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"1449319793"</a:t>
            </a:r>
            <a:r>
              <a:rPr lang="en-US" sz="2000" b="1" dirty="0"/>
              <a:t>, 27.68)  ]</a:t>
            </a:r>
          </a:p>
          <a:p>
            <a:r>
              <a:rPr lang="en-US" sz="2000" b="1" dirty="0" smtClean="0"/>
              <a:t>for </a:t>
            </a:r>
            <a:r>
              <a:rPr lang="en-US" sz="2000" b="1" dirty="0"/>
              <a:t>(</a:t>
            </a:r>
            <a:r>
              <a:rPr lang="en-US" sz="2000" b="1" dirty="0" err="1"/>
              <a:t>title,isbn,price</a:t>
            </a:r>
            <a:r>
              <a:rPr lang="en-US" sz="2000" b="1" dirty="0"/>
              <a:t>) in books</a:t>
            </a:r>
            <a:r>
              <a:rPr lang="en-US" sz="2000" b="1" dirty="0" smtClean="0"/>
              <a:t>: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if title == “Data Analysis”: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print(“Price = $”, price)</a:t>
            </a:r>
            <a:endParaRPr lang="en-US" sz="2000" b="1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384550" y="904021"/>
            <a:ext cx="2000250" cy="13858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 smtClean="0">
                <a:latin typeface="Tahoma" pitchFamily="34" charset="0"/>
              </a:rPr>
              <a:t>ชื่อหนังสือ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หมายเลข </a:t>
            </a:r>
            <a:r>
              <a:rPr lang="en-US" sz="2000" dirty="0">
                <a:latin typeface="Tahoma" pitchFamily="34" charset="0"/>
              </a:rPr>
              <a:t>ISBN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ราคา</a:t>
            </a:r>
          </a:p>
        </p:txBody>
      </p:sp>
      <p:sp>
        <p:nvSpPr>
          <p:cNvPr id="6150" name="Rounded Rectangular Callout 5"/>
          <p:cNvSpPr>
            <a:spLocks noChangeArrowheads="1"/>
          </p:cNvSpPr>
          <p:nvPr/>
        </p:nvSpPr>
        <p:spPr bwMode="auto">
          <a:xfrm>
            <a:off x="6223000" y="2522745"/>
            <a:ext cx="2446338" cy="1046482"/>
          </a:xfrm>
          <a:prstGeom prst="wedgeRoundRectCallout">
            <a:avLst>
              <a:gd name="adj1" fmla="val -155137"/>
              <a:gd name="adj2" fmla="val 210688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th-TH" dirty="0" smtClean="0">
                <a:solidFill>
                  <a:schemeClr val="tx1"/>
                </a:solidFill>
                <a:latin typeface="Tahoma" pitchFamily="34" charset="0"/>
              </a:rPr>
              <a:t>ต้องจำลำดับข้อมูลย่อย</a:t>
            </a:r>
            <a:endParaRPr lang="en-US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87338" y="3381377"/>
            <a:ext cx="243205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2000" dirty="0">
                <a:latin typeface="Tahoma" pitchFamily="34" charset="0"/>
              </a:rPr>
              <a:t>แบบที่ </a:t>
            </a:r>
            <a:r>
              <a:rPr lang="en-US" sz="2000" dirty="0" smtClean="0">
                <a:latin typeface="Tahoma" pitchFamily="34" charset="0"/>
              </a:rPr>
              <a:t>1</a:t>
            </a:r>
            <a:r>
              <a:rPr lang="th-TH" sz="2000" dirty="0">
                <a:latin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</a:rPr>
              <a:t>– </a:t>
            </a:r>
            <a:r>
              <a:rPr lang="th-TH" sz="2000" dirty="0" smtClean="0">
                <a:latin typeface="Tahoma" pitchFamily="34" charset="0"/>
              </a:rPr>
              <a:t>ใช้ </a:t>
            </a:r>
            <a:r>
              <a:rPr lang="en-US" sz="2000" dirty="0" smtClean="0">
                <a:latin typeface="Tahoma" pitchFamily="34" charset="0"/>
              </a:rPr>
              <a:t>tuple</a:t>
            </a:r>
            <a:endParaRPr lang="th-TH" sz="20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 autoUpdateAnimBg="0"/>
      <p:bldP spid="6150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ถ้ามีข้อมูลประเภท </a:t>
            </a:r>
            <a:r>
              <a:rPr lang="en-US" dirty="0" smtClean="0"/>
              <a:t>Book</a:t>
            </a:r>
            <a:endParaRPr lang="th-TH" dirty="0"/>
          </a:p>
        </p:txBody>
      </p:sp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360363" y="2430341"/>
            <a:ext cx="8542337" cy="2400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books</a:t>
            </a:r>
            <a:r>
              <a:rPr lang="en-US" sz="2000" b="1" dirty="0"/>
              <a:t>=[ {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</a:rPr>
              <a:t>Data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Science"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“isbn"</a:t>
            </a:r>
            <a:r>
              <a:rPr lang="en-US" sz="2000" b="1" dirty="0" smtClean="0"/>
              <a:t>: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149190142X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smtClean="0"/>
              <a:t>,\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“price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/>
              <a:t>: 28.79</a:t>
            </a:r>
            <a:r>
              <a:rPr lang="en-US" sz="2000" b="1" dirty="0" smtClean="0"/>
              <a:t>}, {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"Learning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Python"</a:t>
            </a:r>
            <a:r>
              <a:rPr lang="en-US" sz="2000" b="1" dirty="0"/>
              <a:t>,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</a:rPr>
              <a:t>isbn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smtClean="0"/>
              <a:t>: </a:t>
            </a:r>
            <a:r>
              <a:rPr lang="en-US" sz="2000" b="1" dirty="0"/>
              <a:t>\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1449355730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“price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/>
              <a:t>: 37.06</a:t>
            </a:r>
            <a:r>
              <a:rPr lang="en-US" sz="2000" b="1" dirty="0" smtClean="0"/>
              <a:t>},{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"Data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Analysis“</a:t>
            </a:r>
            <a:r>
              <a:rPr lang="en-US" sz="2000" b="1" dirty="0"/>
              <a:t>\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“isbn"</a:t>
            </a:r>
            <a:r>
              <a:rPr lang="en-US" sz="2000" b="1" dirty="0" smtClean="0"/>
              <a:t>: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1449319793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“price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/>
              <a:t>: 27.68}  </a:t>
            </a:r>
            <a:r>
              <a:rPr lang="en-US" sz="2000" b="1" dirty="0" smtClean="0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 smtClean="0"/>
              <a:t>for book </a:t>
            </a:r>
            <a:r>
              <a:rPr lang="en-US" sz="2000" b="1" dirty="0"/>
              <a:t>in books:</a:t>
            </a:r>
          </a:p>
          <a:p>
            <a:r>
              <a:rPr lang="en-US" sz="2000" b="1" dirty="0"/>
              <a:t>	if </a:t>
            </a:r>
            <a:r>
              <a:rPr lang="en-US" sz="2000" b="1" dirty="0" smtClean="0"/>
              <a:t>book[“title”] </a:t>
            </a:r>
            <a:r>
              <a:rPr lang="en-US" sz="2000" b="1" dirty="0"/>
              <a:t>== “Data Analysis</a:t>
            </a:r>
            <a:r>
              <a:rPr lang="en-US" sz="2000" b="1" dirty="0" smtClean="0"/>
              <a:t>”:</a:t>
            </a:r>
            <a:endParaRPr lang="en-US" sz="2000" b="1" dirty="0"/>
          </a:p>
          <a:p>
            <a:r>
              <a:rPr lang="en-US" sz="2000" b="1" dirty="0"/>
              <a:t>		print(“Price = $”, </a:t>
            </a:r>
            <a:r>
              <a:rPr lang="en-US" sz="2000" b="1" dirty="0" smtClean="0"/>
              <a:t>book[“price”])</a:t>
            </a:r>
            <a:endParaRPr lang="en-US" sz="2000" b="1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504406" y="904021"/>
            <a:ext cx="2000250" cy="13858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 smtClean="0">
                <a:latin typeface="Tahoma" pitchFamily="34" charset="0"/>
              </a:rPr>
              <a:t>ชื่อหนังสือ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หมายเลข </a:t>
            </a:r>
            <a:r>
              <a:rPr lang="en-US" sz="2000" dirty="0">
                <a:latin typeface="Tahoma" pitchFamily="34" charset="0"/>
              </a:rPr>
              <a:t>ISBN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ราคา</a:t>
            </a:r>
          </a:p>
        </p:txBody>
      </p:sp>
      <p:sp>
        <p:nvSpPr>
          <p:cNvPr id="6151" name="Rounded Rectangular Callout 6"/>
          <p:cNvSpPr>
            <a:spLocks noChangeArrowheads="1"/>
          </p:cNvSpPr>
          <p:nvPr/>
        </p:nvSpPr>
        <p:spPr bwMode="auto">
          <a:xfrm>
            <a:off x="5644356" y="5516676"/>
            <a:ext cx="2559844" cy="1252424"/>
          </a:xfrm>
          <a:prstGeom prst="wedgeRoundRectCallout">
            <a:avLst>
              <a:gd name="adj1" fmla="val -28618"/>
              <a:gd name="adj2" fmla="val -106050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th-TH" dirty="0" smtClean="0">
                <a:solidFill>
                  <a:schemeClr val="tx1"/>
                </a:solidFill>
                <a:latin typeface="Tahoma" pitchFamily="34" charset="0"/>
              </a:rPr>
              <a:t>ไม่ต้องจำลำดับข้อมูลย่อย แต่ต้องจำ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key </a:t>
            </a:r>
            <a:r>
              <a:rPr lang="th-TH" dirty="0" smtClean="0">
                <a:solidFill>
                  <a:schemeClr val="tx1"/>
                </a:solidFill>
                <a:latin typeface="Tahoma" pitchFamily="34" charset="0"/>
              </a:rPr>
              <a:t>แทน </a:t>
            </a:r>
            <a:endParaRPr 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47663" y="2017244"/>
            <a:ext cx="212429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sz="2000" dirty="0">
                <a:latin typeface="Tahoma" pitchFamily="34" charset="0"/>
              </a:rPr>
              <a:t>แบบที่ </a:t>
            </a:r>
            <a:r>
              <a:rPr lang="en-US" sz="2000" dirty="0" smtClean="0">
                <a:latin typeface="Tahoma" pitchFamily="34" charset="0"/>
              </a:rPr>
              <a:t>2 – </a:t>
            </a:r>
            <a:r>
              <a:rPr lang="th-TH" sz="2000" dirty="0" smtClean="0">
                <a:latin typeface="Tahoma" pitchFamily="34" charset="0"/>
              </a:rPr>
              <a:t>ใช้ </a:t>
            </a:r>
            <a:r>
              <a:rPr lang="en-US" sz="2000" dirty="0" err="1" smtClean="0">
                <a:latin typeface="Tahoma" pitchFamily="34" charset="0"/>
              </a:rPr>
              <a:t>dict</a:t>
            </a:r>
            <a:endParaRPr lang="th-TH" sz="2000" dirty="0">
              <a:latin typeface="Tahoma" pitchFamily="34" charset="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618456" y="5245327"/>
            <a:ext cx="2559844" cy="1252424"/>
          </a:xfrm>
          <a:prstGeom prst="wedgeRoundRectCallout">
            <a:avLst>
              <a:gd name="adj1" fmla="val -68308"/>
              <a:gd name="adj2" fmla="val 12592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th-TH" b="1" dirty="0" smtClean="0">
                <a:solidFill>
                  <a:srgbClr val="C00000"/>
                </a:solidFill>
                <a:latin typeface="Tahoma" pitchFamily="34" charset="0"/>
              </a:rPr>
              <a:t>ยังมีอีกวิธีหนึ่ง</a:t>
            </a:r>
          </a:p>
          <a:p>
            <a:pPr algn="ctr" eaLnBrk="0" hangingPunct="0"/>
            <a:r>
              <a:rPr lang="th-TH" b="1" dirty="0" smtClean="0">
                <a:solidFill>
                  <a:srgbClr val="C00000"/>
                </a:solidFill>
                <a:latin typeface="Tahoma" pitchFamily="34" charset="0"/>
              </a:rPr>
              <a:t>ซึ่งดีกว่า</a:t>
            </a:r>
            <a:endParaRPr lang="en-US" b="1" dirty="0">
              <a:solidFill>
                <a:srgbClr val="C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6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7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9" grpId="0" uiExpand="1" build="p" animBg="1" autoUpdateAnimBg="0"/>
      <p:bldP spid="6151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ใช้คลาสสร้างประเภทข้อมูลที่ต้องการ</a:t>
            </a:r>
            <a:endParaRPr lang="th-TH" dirty="0"/>
          </a:p>
        </p:txBody>
      </p:sp>
      <p:sp>
        <p:nvSpPr>
          <p:cNvPr id="9219" name="Content Placeholder 17"/>
          <p:cNvSpPr>
            <a:spLocks noGrp="1"/>
          </p:cNvSpPr>
          <p:nvPr>
            <p:ph idx="1"/>
          </p:nvPr>
        </p:nvSpPr>
        <p:spPr>
          <a:xfrm>
            <a:off x="406400" y="908050"/>
            <a:ext cx="8539163" cy="1091993"/>
          </a:xfrm>
        </p:spPr>
        <p:txBody>
          <a:bodyPr/>
          <a:lstStyle/>
          <a:p>
            <a:r>
              <a:rPr lang="th-TH" dirty="0" smtClean="0"/>
              <a:t>ใช้คลาสประกาศ องค์ประกอบของข้อมูลประเภทใหม่ว่า ประกอบด้วยข้อมูลย่อย ๆ อะไรบ้าง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3975" y="2101849"/>
            <a:ext cx="6892924" cy="1660525"/>
            <a:chOff x="53975" y="2101849"/>
            <a:chExt cx="6892924" cy="1660525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893762" y="2101849"/>
              <a:ext cx="6053137" cy="1660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pPr eaLnBrk="0" hangingPunct="0"/>
              <a:r>
                <a:rPr lang="en-US" sz="2000" b="1" dirty="0" smtClean="0">
                  <a:solidFill>
                    <a:srgbClr val="0000C0"/>
                  </a:solidFill>
                  <a:cs typeface="Courier New" pitchFamily="49" charset="0"/>
                </a:rPr>
                <a:t>class</a:t>
              </a:r>
              <a:r>
                <a:rPr lang="en-US" sz="2000" b="1" dirty="0" smtClean="0">
                  <a:solidFill>
                    <a:srgbClr val="000000"/>
                  </a:solidFill>
                  <a:cs typeface="Courier New" pitchFamily="49" charset="0"/>
                </a:rPr>
                <a:t> Book:</a:t>
              </a:r>
              <a:endParaRPr lang="th-TH" sz="2000" b="1" dirty="0">
                <a:solidFill>
                  <a:srgbClr val="000000"/>
                </a:solidFill>
                <a:cs typeface="Courier New" pitchFamily="49" charset="0"/>
              </a:endParaRPr>
            </a:p>
            <a:p>
              <a:pPr eaLnBrk="0" hangingPunct="0"/>
              <a:r>
                <a:rPr lang="th-TH" sz="2000" b="1" dirty="0">
                  <a:solidFill>
                    <a:srgbClr val="000000"/>
                  </a:solidFill>
                  <a:cs typeface="Courier New" pitchFamily="49" charset="0"/>
                </a:rPr>
                <a:t>  </a:t>
              </a:r>
              <a:r>
                <a:rPr lang="en-US" sz="2000" b="1" dirty="0" err="1" smtClean="0">
                  <a:solidFill>
                    <a:srgbClr val="0000CC"/>
                  </a:solidFill>
                  <a:cs typeface="Courier New" pitchFamily="49" charset="0"/>
                </a:rPr>
                <a:t>def</a:t>
              </a:r>
              <a:r>
                <a:rPr lang="en-US" sz="2000" b="1" dirty="0" smtClean="0">
                  <a:solidFill>
                    <a:srgbClr val="0000CC"/>
                  </a:solidFill>
                  <a:cs typeface="Courier New" pitchFamily="49" charset="0"/>
                </a:rPr>
                <a:t> __</a:t>
              </a:r>
              <a:r>
                <a:rPr lang="en-US" sz="2000" b="1" dirty="0" err="1" smtClean="0">
                  <a:solidFill>
                    <a:srgbClr val="0000CC"/>
                  </a:solidFill>
                  <a:cs typeface="Courier New" pitchFamily="49" charset="0"/>
                </a:rPr>
                <a:t>init</a:t>
              </a:r>
              <a:r>
                <a:rPr lang="en-US" sz="2000" b="1" dirty="0" smtClean="0">
                  <a:solidFill>
                    <a:srgbClr val="0000CC"/>
                  </a:solidFill>
                  <a:cs typeface="Courier New" pitchFamily="49" charset="0"/>
                </a:rPr>
                <a:t>__</a:t>
              </a:r>
              <a:r>
                <a:rPr lang="en-US" sz="2000" b="1" dirty="0" smtClean="0">
                  <a:solidFill>
                    <a:srgbClr val="000000"/>
                  </a:solidFill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CC"/>
                  </a:solidFill>
                  <a:cs typeface="Courier New" pitchFamily="49" charset="0"/>
                </a:rPr>
                <a:t>self</a:t>
              </a:r>
              <a:r>
                <a:rPr lang="en-US" sz="2000" b="1" dirty="0" err="1" smtClean="0">
                  <a:solidFill>
                    <a:srgbClr val="000000"/>
                  </a:solidFill>
                  <a:cs typeface="Courier New" pitchFamily="49" charset="0"/>
                </a:rPr>
                <a:t>,title,isbn,price</a:t>
              </a:r>
              <a:r>
                <a:rPr lang="en-US" sz="2000" b="1" dirty="0" smtClean="0">
                  <a:solidFill>
                    <a:srgbClr val="000000"/>
                  </a:solidFill>
                  <a:cs typeface="Courier New" pitchFamily="49" charset="0"/>
                </a:rPr>
                <a:t>):</a:t>
              </a:r>
            </a:p>
            <a:p>
              <a:pPr eaLnBrk="0" hangingPunct="0"/>
              <a:r>
                <a:rPr lang="en-US" sz="2000" b="1" dirty="0">
                  <a:solidFill>
                    <a:srgbClr val="000000"/>
                  </a:solidFill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00"/>
                  </a:solidFill>
                  <a:cs typeface="Courier New" pitchFamily="49" charset="0"/>
                </a:rPr>
                <a:t>self.title</a:t>
              </a:r>
              <a:r>
                <a:rPr lang="en-US" sz="2000" b="1" dirty="0" smtClean="0">
                  <a:solidFill>
                    <a:srgbClr val="000000"/>
                  </a:solidFill>
                  <a:cs typeface="Courier New" pitchFamily="49" charset="0"/>
                </a:rPr>
                <a:t> = title</a:t>
              </a:r>
            </a:p>
            <a:p>
              <a:pPr eaLnBrk="0" hangingPunct="0"/>
              <a:r>
                <a:rPr lang="en-US" sz="2000" b="1" dirty="0">
                  <a:solidFill>
                    <a:srgbClr val="000000"/>
                  </a:solidFill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00"/>
                  </a:solidFill>
                  <a:cs typeface="Courier New" pitchFamily="49" charset="0"/>
                </a:rPr>
                <a:t>self.isbn</a:t>
              </a:r>
              <a:r>
                <a:rPr lang="en-US" sz="2000" b="1" dirty="0" smtClean="0">
                  <a:solidFill>
                    <a:srgbClr val="000000"/>
                  </a:solidFill>
                  <a:cs typeface="Courier New" pitchFamily="49" charset="0"/>
                </a:rPr>
                <a:t> = </a:t>
              </a:r>
              <a:r>
                <a:rPr lang="en-US" sz="2000" b="1" dirty="0" err="1" smtClean="0">
                  <a:solidFill>
                    <a:srgbClr val="000000"/>
                  </a:solidFill>
                  <a:cs typeface="Courier New" pitchFamily="49" charset="0"/>
                </a:rPr>
                <a:t>isbn</a:t>
              </a:r>
              <a:endParaRPr lang="en-US" sz="2000" b="1" dirty="0" smtClean="0">
                <a:solidFill>
                  <a:srgbClr val="000000"/>
                </a:solidFill>
                <a:cs typeface="Courier New" pitchFamily="49" charset="0"/>
              </a:endParaRPr>
            </a:p>
            <a:p>
              <a:pPr eaLnBrk="0" hangingPunct="0"/>
              <a:r>
                <a:rPr lang="en-US" sz="2000" b="1" dirty="0">
                  <a:solidFill>
                    <a:srgbClr val="000000"/>
                  </a:solidFill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00"/>
                  </a:solidFill>
                  <a:cs typeface="Courier New" pitchFamily="49" charset="0"/>
                </a:rPr>
                <a:t>self.price</a:t>
              </a:r>
              <a:r>
                <a:rPr lang="en-US" sz="2000" b="1" dirty="0" smtClean="0">
                  <a:solidFill>
                    <a:srgbClr val="000000"/>
                  </a:solidFill>
                  <a:cs typeface="Courier New" pitchFamily="49" charset="0"/>
                </a:rPr>
                <a:t> = price </a:t>
              </a:r>
              <a:endParaRPr lang="th-TH" sz="2000" b="1" dirty="0">
                <a:solidFill>
                  <a:srgbClr val="000000"/>
                </a:solidFill>
                <a:cs typeface="Courier New" pitchFamily="49" charset="0"/>
              </a:endParaRPr>
            </a:p>
          </p:txBody>
        </p:sp>
        <p:sp>
          <p:nvSpPr>
            <p:cNvPr id="9223" name="Rectangle 35"/>
            <p:cNvSpPr>
              <a:spLocks noChangeArrowheads="1"/>
            </p:cNvSpPr>
            <p:nvPr/>
          </p:nvSpPr>
          <p:spPr bwMode="auto">
            <a:xfrm>
              <a:off x="53975" y="2650227"/>
              <a:ext cx="8350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Tahoma" pitchFamily="34" charset="0"/>
                </a:rPr>
                <a:t>class</a:t>
              </a:r>
              <a:endParaRPr lang="th-TH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35600" y="2496239"/>
            <a:ext cx="3708400" cy="1201737"/>
            <a:chOff x="5435600" y="2496239"/>
            <a:chExt cx="3708400" cy="1201737"/>
          </a:xfrm>
        </p:grpSpPr>
        <p:sp>
          <p:nvSpPr>
            <p:cNvPr id="9226" name="Text Box 43"/>
            <p:cNvSpPr txBox="1">
              <a:spLocks noChangeArrowheads="1"/>
            </p:cNvSpPr>
            <p:nvPr/>
          </p:nvSpPr>
          <p:spPr bwMode="auto">
            <a:xfrm>
              <a:off x="7011129" y="2496239"/>
              <a:ext cx="2132871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Tahoma" pitchFamily="34" charset="0"/>
                </a:rPr>
                <a:t>data members</a:t>
              </a:r>
            </a:p>
            <a:p>
              <a:pPr algn="ctr" eaLnBrk="1" hangingPunct="1"/>
              <a:r>
                <a:rPr lang="en-US" dirty="0">
                  <a:latin typeface="Tahoma" pitchFamily="34" charset="0"/>
                </a:rPr>
                <a:t>attributes</a:t>
              </a:r>
            </a:p>
            <a:p>
              <a:pPr algn="ctr" eaLnBrk="1" hangingPunct="1"/>
              <a:r>
                <a:rPr lang="en-US" dirty="0">
                  <a:latin typeface="Tahoma" pitchFamily="34" charset="0"/>
                </a:rPr>
                <a:t>fields</a:t>
              </a:r>
            </a:p>
          </p:txBody>
        </p:sp>
        <p:cxnSp>
          <p:nvCxnSpPr>
            <p:cNvPr id="9227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5435600" y="3072459"/>
              <a:ext cx="1694087" cy="3973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3392488" y="5013324"/>
            <a:ext cx="4978400" cy="1631407"/>
            <a:chOff x="1195388" y="5013324"/>
            <a:chExt cx="4978400" cy="1631407"/>
          </a:xfrm>
        </p:grpSpPr>
        <p:sp>
          <p:nvSpPr>
            <p:cNvPr id="9230" name="AutoShape 6"/>
            <p:cNvSpPr>
              <a:spLocks noChangeArrowheads="1"/>
            </p:cNvSpPr>
            <p:nvPr/>
          </p:nvSpPr>
          <p:spPr bwMode="auto">
            <a:xfrm>
              <a:off x="2239963" y="5013324"/>
              <a:ext cx="3933825" cy="1631407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600" b="1">
                <a:latin typeface="Tahoma" pitchFamily="34" charset="0"/>
              </a:endParaRPr>
            </a:p>
          </p:txBody>
        </p:sp>
        <p:sp>
          <p:nvSpPr>
            <p:cNvPr id="9231" name="Text Box 7"/>
            <p:cNvSpPr txBox="1">
              <a:spLocks noChangeArrowheads="1"/>
            </p:cNvSpPr>
            <p:nvPr/>
          </p:nvSpPr>
          <p:spPr bwMode="auto">
            <a:xfrm>
              <a:off x="3543301" y="5125990"/>
              <a:ext cx="2287588" cy="410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endParaRPr lang="th-TH" sz="5400" b="1" dirty="0">
                <a:latin typeface="Tahoma" pitchFamily="34" charset="0"/>
              </a:endParaRPr>
            </a:p>
          </p:txBody>
        </p:sp>
        <p:sp>
          <p:nvSpPr>
            <p:cNvPr id="9232" name="Text Box 8"/>
            <p:cNvSpPr txBox="1">
              <a:spLocks noChangeArrowheads="1"/>
            </p:cNvSpPr>
            <p:nvPr/>
          </p:nvSpPr>
          <p:spPr bwMode="auto">
            <a:xfrm>
              <a:off x="2357438" y="5159790"/>
              <a:ext cx="1036638" cy="4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b="1" dirty="0" smtClean="0">
                  <a:cs typeface="Angsana New" pitchFamily="18" charset="-34"/>
                </a:rPr>
                <a:t>title</a:t>
              </a:r>
              <a:endParaRPr lang="th-TH" sz="4400" b="1" dirty="0">
                <a:latin typeface="Tahoma" pitchFamily="34" charset="0"/>
              </a:endParaRPr>
            </a:p>
          </p:txBody>
        </p:sp>
        <p:sp>
          <p:nvSpPr>
            <p:cNvPr id="9234" name="Text Box 10"/>
            <p:cNvSpPr txBox="1">
              <a:spLocks noChangeArrowheads="1"/>
            </p:cNvSpPr>
            <p:nvPr/>
          </p:nvSpPr>
          <p:spPr bwMode="auto">
            <a:xfrm>
              <a:off x="2387601" y="5605948"/>
              <a:ext cx="1155700" cy="502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b="1" dirty="0" err="1" smtClean="0">
                  <a:cs typeface="Angsana New" pitchFamily="18" charset="-34"/>
                </a:rPr>
                <a:t>isbn</a:t>
              </a:r>
              <a:endParaRPr lang="th-TH" sz="4400" b="1" dirty="0">
                <a:latin typeface="Tahoma" pitchFamily="34" charset="0"/>
              </a:endParaRPr>
            </a:p>
          </p:txBody>
        </p:sp>
        <p:sp>
          <p:nvSpPr>
            <p:cNvPr id="9222" name="Rectangle 34"/>
            <p:cNvSpPr>
              <a:spLocks noChangeArrowheads="1"/>
            </p:cNvSpPr>
            <p:nvPr/>
          </p:nvSpPr>
          <p:spPr bwMode="auto">
            <a:xfrm>
              <a:off x="1195388" y="5299075"/>
              <a:ext cx="10144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Tahoma" pitchFamily="34" charset="0"/>
                </a:rPr>
                <a:t>object</a:t>
              </a:r>
              <a:endParaRPr lang="th-TH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387601" y="6066641"/>
              <a:ext cx="1155700" cy="502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b="1" dirty="0" smtClean="0">
                  <a:cs typeface="Angsana New" pitchFamily="18" charset="-34"/>
                </a:rPr>
                <a:t>price</a:t>
              </a:r>
              <a:endParaRPr lang="th-TH" sz="4400" b="1" dirty="0">
                <a:latin typeface="Tahoma" pitchFamily="34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556001" y="5633990"/>
              <a:ext cx="2287588" cy="410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endParaRPr lang="th-TH" sz="5400" b="1" dirty="0">
                <a:latin typeface="Tahoma" pitchFamily="34" charset="0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3556001" y="6141990"/>
              <a:ext cx="2287588" cy="410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endParaRPr lang="th-TH" sz="5400" b="1" dirty="0">
                <a:latin typeface="Tahoma" pitchFamily="34" charset="0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 bwMode="auto">
          <a:xfrm>
            <a:off x="406400" y="3974846"/>
            <a:ext cx="8539163" cy="9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 smtClean="0"/>
              <a:t>เมื่อประกาศคลาสแล้ว สามารถสร้างที่เก็บข้อมูลเรียกว่า อ็อบเจกต์ </a:t>
            </a:r>
            <a:r>
              <a:rPr lang="en-US" kern="0" dirty="0" smtClean="0"/>
              <a:t>(object) </a:t>
            </a:r>
            <a:r>
              <a:rPr lang="th-TH" kern="0" dirty="0" smtClean="0"/>
              <a:t>ภายในมีตัวแปรเก็บข้อมูลย่อย</a:t>
            </a:r>
            <a:endParaRPr lang="en-US" kern="0" dirty="0" smtClean="0"/>
          </a:p>
        </p:txBody>
      </p:sp>
      <p:sp>
        <p:nvSpPr>
          <p:cNvPr id="35" name="Rounded Rectangular Callout 6"/>
          <p:cNvSpPr>
            <a:spLocks noChangeArrowheads="1"/>
          </p:cNvSpPr>
          <p:nvPr/>
        </p:nvSpPr>
        <p:spPr bwMode="auto">
          <a:xfrm>
            <a:off x="6194757" y="1506186"/>
            <a:ext cx="2750806" cy="892157"/>
          </a:xfrm>
          <a:prstGeom prst="wedgeRoundRectCallout">
            <a:avLst>
              <a:gd name="adj1" fmla="val -174300"/>
              <a:gd name="adj2" fmla="val 61104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th-TH" dirty="0" smtClean="0">
                <a:solidFill>
                  <a:schemeClr val="tx1"/>
                </a:solidFill>
                <a:latin typeface="Tahoma" pitchFamily="34" charset="0"/>
              </a:rPr>
              <a:t>ตัวสร้าง</a:t>
            </a:r>
          </a:p>
          <a:p>
            <a:pPr algn="ctr" eaLnBrk="0" hangingPunct="0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Constructor</a:t>
            </a:r>
            <a:endParaRPr 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5041900" y="2794000"/>
            <a:ext cx="190500" cy="96837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71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การสร้างอ็อบเจกต์</a:t>
            </a:r>
            <a:endParaRPr lang="th-TH" dirty="0"/>
          </a:p>
        </p:txBody>
      </p:sp>
      <p:sp>
        <p:nvSpPr>
          <p:cNvPr id="603153" name="Rectangle 17"/>
          <p:cNvSpPr>
            <a:spLocks noChangeArrowheads="1"/>
          </p:cNvSpPr>
          <p:nvPr/>
        </p:nvSpPr>
        <p:spPr bwMode="auto">
          <a:xfrm>
            <a:off x="221852" y="3785399"/>
            <a:ext cx="7563643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b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Data Science"</a:t>
            </a:r>
            <a:r>
              <a:rPr lang="en-US" sz="2000" b="1" dirty="0"/>
              <a:t>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149190142X"</a:t>
            </a:r>
            <a:r>
              <a:rPr lang="en-US" sz="2000" b="1" dirty="0"/>
              <a:t>, </a:t>
            </a:r>
            <a:r>
              <a:rPr lang="en-US" sz="2000" b="1" dirty="0" smtClean="0"/>
              <a:t>28.79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03155" name="AutoShape 19"/>
          <p:cNvSpPr>
            <a:spLocks noChangeArrowheads="1"/>
          </p:cNvSpPr>
          <p:nvPr/>
        </p:nvSpPr>
        <p:spPr bwMode="auto">
          <a:xfrm>
            <a:off x="860424" y="4529938"/>
            <a:ext cx="1222375" cy="428625"/>
          </a:xfrm>
          <a:prstGeom prst="wedgeRoundRectCallout">
            <a:avLst>
              <a:gd name="adj1" fmla="val -16423"/>
              <a:gd name="adj2" fmla="val -149055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algn="ctr"/>
            <a:r>
              <a:rPr lang="th-TH" sz="2000"/>
              <a:t>ชื่อคลาส</a:t>
            </a:r>
          </a:p>
        </p:txBody>
      </p:sp>
      <p:sp>
        <p:nvSpPr>
          <p:cNvPr id="603156" name="AutoShape 20"/>
          <p:cNvSpPr>
            <a:spLocks noChangeArrowheads="1"/>
          </p:cNvSpPr>
          <p:nvPr/>
        </p:nvSpPr>
        <p:spPr bwMode="auto">
          <a:xfrm>
            <a:off x="182562" y="4979999"/>
            <a:ext cx="1463675" cy="428625"/>
          </a:xfrm>
          <a:prstGeom prst="wedgeRoundRectCallout">
            <a:avLst>
              <a:gd name="adj1" fmla="val -27436"/>
              <a:gd name="adj2" fmla="val -243949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algn="ctr"/>
            <a:r>
              <a:rPr lang="th-TH" sz="2000"/>
              <a:t>ชื่อตัวแปร</a:t>
            </a:r>
          </a:p>
        </p:txBody>
      </p:sp>
      <p:sp>
        <p:nvSpPr>
          <p:cNvPr id="603157" name="AutoShape 21"/>
          <p:cNvSpPr>
            <a:spLocks noChangeArrowheads="1"/>
          </p:cNvSpPr>
          <p:nvPr/>
        </p:nvSpPr>
        <p:spPr bwMode="auto">
          <a:xfrm>
            <a:off x="6765925" y="2607873"/>
            <a:ext cx="2263775" cy="749300"/>
          </a:xfrm>
          <a:prstGeom prst="wedgeRoundRectCallout">
            <a:avLst>
              <a:gd name="adj1" fmla="val -63474"/>
              <a:gd name="adj2" fmla="val 102408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algn="ctr"/>
            <a:r>
              <a:rPr lang="th-TH" sz="2000" dirty="0"/>
              <a:t>สร้างอ็อบเจกต์ของคลาส </a:t>
            </a:r>
            <a:r>
              <a:rPr lang="en-US" sz="2000" b="1" dirty="0" smtClean="0"/>
              <a:t>Book</a:t>
            </a:r>
            <a:endParaRPr lang="th-TH" sz="2000" b="1" dirty="0"/>
          </a:p>
        </p:txBody>
      </p:sp>
      <p:sp>
        <p:nvSpPr>
          <p:cNvPr id="10254" name="Text Box 32"/>
          <p:cNvSpPr txBox="1">
            <a:spLocks noChangeArrowheads="1"/>
          </p:cNvSpPr>
          <p:nvPr/>
        </p:nvSpPr>
        <p:spPr bwMode="auto">
          <a:xfrm>
            <a:off x="596900" y="819150"/>
            <a:ext cx="8150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/>
            <a:r>
              <a:rPr lang="th-TH">
                <a:latin typeface="Tahoma" pitchFamily="34" charset="0"/>
              </a:rPr>
              <a:t>คลาส </a:t>
            </a:r>
            <a:r>
              <a:rPr lang="en-US">
                <a:latin typeface="Tahoma" pitchFamily="34" charset="0"/>
              </a:rPr>
              <a:t>(class) </a:t>
            </a:r>
            <a:r>
              <a:rPr lang="th-TH">
                <a:latin typeface="Tahoma" pitchFamily="34" charset="0"/>
              </a:rPr>
              <a:t>คือประเภทข้อมูล</a:t>
            </a:r>
            <a:r>
              <a:rPr lang="en-US">
                <a:latin typeface="Tahoma" pitchFamily="34" charset="0"/>
              </a:rPr>
              <a:t>  </a:t>
            </a:r>
            <a:r>
              <a:rPr lang="th-TH">
                <a:latin typeface="Tahoma" pitchFamily="34" charset="0"/>
              </a:rPr>
              <a:t>อ็อบเจกต์ </a:t>
            </a:r>
            <a:r>
              <a:rPr lang="en-US">
                <a:latin typeface="Tahoma" pitchFamily="34" charset="0"/>
              </a:rPr>
              <a:t>(object) </a:t>
            </a:r>
            <a:r>
              <a:rPr lang="th-TH">
                <a:latin typeface="Tahoma" pitchFamily="34" charset="0"/>
              </a:rPr>
              <a:t>คือตัวข้อมูล  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562" y="1460495"/>
            <a:ext cx="6053137" cy="166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 smtClean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Book: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def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__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__(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self,title,isbn,price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):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self.title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self.isbn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isbn</a:t>
            </a:r>
            <a:endParaRPr lang="en-US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cs typeface="Courier New" pitchFamily="49" charset="0"/>
              </a:rPr>
              <a:t>self.price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= price 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6653607" y="1456537"/>
            <a:ext cx="2263775" cy="749300"/>
          </a:xfrm>
          <a:prstGeom prst="wedgeRoundRectCallout">
            <a:avLst>
              <a:gd name="adj1" fmla="val -67401"/>
              <a:gd name="adj2" fmla="val 7493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algn="ctr"/>
            <a:r>
              <a:rPr lang="th-TH" sz="2000" dirty="0" smtClean="0"/>
              <a:t>ประกาศ</a:t>
            </a:r>
          </a:p>
          <a:p>
            <a:pPr algn="ctr"/>
            <a:r>
              <a:rPr lang="th-TH" sz="2000" dirty="0" smtClean="0"/>
              <a:t>คลาส </a:t>
            </a:r>
            <a:r>
              <a:rPr lang="en-US" sz="2000" b="1" dirty="0" smtClean="0"/>
              <a:t>Book</a:t>
            </a:r>
            <a:endParaRPr lang="th-TH" sz="2000" b="1" dirty="0"/>
          </a:p>
        </p:txBody>
      </p:sp>
      <p:grpSp>
        <p:nvGrpSpPr>
          <p:cNvPr id="55" name="Group 5"/>
          <p:cNvGrpSpPr>
            <a:grpSpLocks/>
          </p:cNvGrpSpPr>
          <p:nvPr/>
        </p:nvGrpSpPr>
        <p:grpSpPr bwMode="auto">
          <a:xfrm>
            <a:off x="3941763" y="4710135"/>
            <a:ext cx="3933825" cy="1631407"/>
            <a:chOff x="1682" y="2935"/>
            <a:chExt cx="2478" cy="724"/>
          </a:xfrm>
        </p:grpSpPr>
        <p:sp>
          <p:nvSpPr>
            <p:cNvPr id="56" name="AutoShape 6"/>
            <p:cNvSpPr>
              <a:spLocks noChangeArrowheads="1"/>
            </p:cNvSpPr>
            <p:nvPr/>
          </p:nvSpPr>
          <p:spPr bwMode="auto">
            <a:xfrm>
              <a:off x="1682" y="2935"/>
              <a:ext cx="2478" cy="72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600" b="1">
                <a:latin typeface="Tahoma" pitchFamily="34" charset="0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2503" y="2985"/>
              <a:ext cx="1441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endParaRPr lang="th-TH" sz="5400" b="1" dirty="0">
                <a:latin typeface="Tahoma" pitchFamily="34" charset="0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756" y="3000"/>
              <a:ext cx="65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b="1" dirty="0" smtClean="0">
                  <a:cs typeface="Angsana New" pitchFamily="18" charset="-34"/>
                </a:rPr>
                <a:t>title</a:t>
              </a:r>
              <a:endParaRPr lang="th-TH" sz="4400" b="1" dirty="0">
                <a:latin typeface="Tahoma" pitchFamily="34" charset="0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775" y="3198"/>
              <a:ext cx="7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eaLnBrk="1" hangingPunct="1"/>
              <a:r>
                <a:rPr lang="en-US" b="1" dirty="0" err="1" smtClean="0">
                  <a:cs typeface="Angsana New" pitchFamily="18" charset="-34"/>
                </a:rPr>
                <a:t>isbn</a:t>
              </a:r>
              <a:endParaRPr lang="th-TH" sz="4400" b="1" dirty="0">
                <a:latin typeface="Tahoma" pitchFamily="34" charset="0"/>
              </a:endParaRPr>
            </a:p>
          </p:txBody>
        </p:sp>
      </p:grp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2732145" y="4995886"/>
            <a:ext cx="12682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th-TH" sz="2000" dirty="0" smtClean="0"/>
              <a:t>อ็อบเจกต์ </a:t>
            </a:r>
            <a:endParaRPr lang="en-US" sz="2000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b</a:t>
            </a:r>
            <a:endParaRPr lang="th-TH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4089401" y="5763452"/>
            <a:ext cx="1155700" cy="50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b="1" dirty="0" smtClean="0">
                <a:cs typeface="Angsana New" pitchFamily="18" charset="-34"/>
              </a:rPr>
              <a:t>price</a:t>
            </a:r>
            <a:endParaRPr lang="th-TH" sz="4400" b="1" dirty="0">
              <a:latin typeface="Tahoma" pitchFamily="34" charset="0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257801" y="5318101"/>
            <a:ext cx="2287588" cy="410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/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"149190142X"</a:t>
            </a:r>
            <a:endParaRPr lang="th-TH" sz="1800" b="1" dirty="0">
              <a:latin typeface="Tahoma" pitchFamily="34" charset="0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257801" y="5838801"/>
            <a:ext cx="2287588" cy="410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36000" anchor="ctr"/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sz="2000" b="1" dirty="0"/>
              <a:t>28.79</a:t>
            </a:r>
            <a:endParaRPr lang="th-TH" sz="2000" b="1" dirty="0"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3349" y="4834200"/>
            <a:ext cx="21146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"Data Science"</a:t>
            </a:r>
            <a:endParaRPr lang="en-SG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03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53" grpId="0" build="p" animBg="1"/>
      <p:bldP spid="603155" grpId="0" animBg="1"/>
      <p:bldP spid="603156" grpId="0" animBg="1"/>
      <p:bldP spid="603157" grpId="0" animBg="1"/>
      <p:bldP spid="47" grpId="0" animBg="1"/>
      <p:bldP spid="48" grpId="0" animBg="1"/>
      <p:bldP spid="60" grpId="0"/>
      <p:bldP spid="61" grpId="0"/>
      <p:bldP spid="62" grpId="0" animBg="1"/>
      <p:bldP spid="6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 smtClean="0"/>
              <a:t>แต่ละอ็อบเจกต์มีตัวแปรประจำอ็อบเจกต์ของตัวเอง</a:t>
            </a:r>
            <a:endParaRPr lang="th-TH" dirty="0"/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604838" y="1020763"/>
            <a:ext cx="801846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b1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Science"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"149190142X"</a:t>
            </a:r>
            <a:r>
              <a:rPr lang="en-US" sz="2000" b="1" dirty="0"/>
              <a:t>, 28.79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b2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 smtClean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"Learning Python"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"1449355730"</a:t>
            </a:r>
            <a:r>
              <a:rPr lang="en-US" sz="2000" b="1" dirty="0"/>
              <a:t>, 37.06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b3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 smtClean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Analysis"</a:t>
            </a:r>
            <a:r>
              <a:rPr lang="en-US" sz="2000" b="1" dirty="0"/>
              <a:t>,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"1449319793"</a:t>
            </a:r>
            <a:r>
              <a:rPr lang="en-US" sz="2000" b="1" dirty="0"/>
              <a:t>, 27.68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4838" y="2242910"/>
            <a:ext cx="5362515" cy="1631407"/>
            <a:chOff x="604838" y="2242910"/>
            <a:chExt cx="5362515" cy="1631407"/>
          </a:xfrm>
        </p:grpSpPr>
        <p:grpSp>
          <p:nvGrpSpPr>
            <p:cNvPr id="11322" name="Group 35"/>
            <p:cNvGrpSpPr>
              <a:grpSpLocks/>
            </p:cNvGrpSpPr>
            <p:nvPr/>
          </p:nvGrpSpPr>
          <p:grpSpPr bwMode="auto">
            <a:xfrm>
              <a:off x="604838" y="2889250"/>
              <a:ext cx="887412" cy="368300"/>
              <a:chOff x="788" y="2998"/>
              <a:chExt cx="559" cy="232"/>
            </a:xfrm>
          </p:grpSpPr>
          <p:sp>
            <p:nvSpPr>
              <p:cNvPr id="11324" name="Rectangle 36"/>
              <p:cNvSpPr>
                <a:spLocks noChangeArrowheads="1"/>
              </p:cNvSpPr>
              <p:nvPr/>
            </p:nvSpPr>
            <p:spPr bwMode="auto">
              <a:xfrm>
                <a:off x="1106" y="2998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Text Box 37"/>
              <p:cNvSpPr txBox="1">
                <a:spLocks noChangeArrowheads="1"/>
              </p:cNvSpPr>
              <p:nvPr/>
            </p:nvSpPr>
            <p:spPr bwMode="auto">
              <a:xfrm>
                <a:off x="788" y="3000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cs typeface="Angsana New" pitchFamily="18" charset="-34"/>
                  </a:rPr>
                  <a:t>b1</a:t>
                </a:r>
                <a:endParaRPr lang="th-TH" sz="4000" b="1">
                  <a:latin typeface="Tahoma" pitchFamily="34" charset="0"/>
                </a:endParaRPr>
              </a:p>
            </p:txBody>
          </p:sp>
        </p:grpSp>
        <p:sp>
          <p:nvSpPr>
            <p:cNvPr id="11323" name="Line 38"/>
            <p:cNvSpPr>
              <a:spLocks noChangeShapeType="1"/>
            </p:cNvSpPr>
            <p:nvPr/>
          </p:nvSpPr>
          <p:spPr bwMode="auto">
            <a:xfrm>
              <a:off x="1301750" y="3081338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033528" y="2242910"/>
              <a:ext cx="3933825" cy="1631407"/>
              <a:chOff x="3941763" y="4710135"/>
              <a:chExt cx="3933825" cy="1631407"/>
            </a:xfrm>
          </p:grpSpPr>
          <p:sp>
            <p:nvSpPr>
              <p:cNvPr id="74" name="AutoShape 6"/>
              <p:cNvSpPr>
                <a:spLocks noChangeArrowheads="1"/>
              </p:cNvSpPr>
              <p:nvPr/>
            </p:nvSpPr>
            <p:spPr bwMode="auto">
              <a:xfrm>
                <a:off x="3941763" y="4710135"/>
                <a:ext cx="3933825" cy="1631407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76" name="Text Box 8"/>
              <p:cNvSpPr txBox="1">
                <a:spLocks noChangeArrowheads="1"/>
              </p:cNvSpPr>
              <p:nvPr/>
            </p:nvSpPr>
            <p:spPr bwMode="auto">
              <a:xfrm>
                <a:off x="4059238" y="4856601"/>
                <a:ext cx="1036638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title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302759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err="1" smtClean="0">
                    <a:cs typeface="Angsana New" pitchFamily="18" charset="-34"/>
                  </a:rPr>
                  <a:t>isbn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763452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price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"149190142X"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2000" b="1" dirty="0"/>
                  <a:t>28.79</a:t>
                </a:r>
                <a:endParaRPr lang="th-TH" sz="2000" b="1" dirty="0">
                  <a:latin typeface="Tahoma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13349" y="4834200"/>
                <a:ext cx="211468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"Data Science"</a:t>
                </a:r>
                <a:endParaRPr lang="en-SG" sz="1800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024062" y="3690018"/>
            <a:ext cx="5362515" cy="1631407"/>
            <a:chOff x="1862138" y="4008210"/>
            <a:chExt cx="5362515" cy="1631407"/>
          </a:xfrm>
        </p:grpSpPr>
        <p:grpSp>
          <p:nvGrpSpPr>
            <p:cNvPr id="84" name="Group 35"/>
            <p:cNvGrpSpPr>
              <a:grpSpLocks/>
            </p:cNvGrpSpPr>
            <p:nvPr/>
          </p:nvGrpSpPr>
          <p:grpSpPr bwMode="auto">
            <a:xfrm>
              <a:off x="1862138" y="4654550"/>
              <a:ext cx="887412" cy="368300"/>
              <a:chOff x="788" y="2998"/>
              <a:chExt cx="559" cy="232"/>
            </a:xfrm>
          </p:grpSpPr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1106" y="2998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37"/>
              <p:cNvSpPr txBox="1">
                <a:spLocks noChangeArrowheads="1"/>
              </p:cNvSpPr>
              <p:nvPr/>
            </p:nvSpPr>
            <p:spPr bwMode="auto">
              <a:xfrm>
                <a:off x="788" y="3000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cs typeface="Angsana New" pitchFamily="18" charset="-34"/>
                  </a:rPr>
                  <a:t>b2</a:t>
                </a:r>
                <a:endParaRPr lang="th-TH" sz="4000" b="1" dirty="0">
                  <a:latin typeface="Tahoma" pitchFamily="34" charset="0"/>
                </a:endParaRPr>
              </a:p>
            </p:txBody>
          </p:sp>
        </p:grp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>
              <a:off x="2559050" y="4846638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290828" y="4008210"/>
              <a:ext cx="3933825" cy="1631407"/>
              <a:chOff x="3941763" y="4710135"/>
              <a:chExt cx="3933825" cy="1631407"/>
            </a:xfrm>
          </p:grpSpPr>
          <p:sp>
            <p:nvSpPr>
              <p:cNvPr id="89" name="AutoShape 6"/>
              <p:cNvSpPr>
                <a:spLocks noChangeArrowheads="1"/>
              </p:cNvSpPr>
              <p:nvPr/>
            </p:nvSpPr>
            <p:spPr bwMode="auto">
              <a:xfrm>
                <a:off x="3941763" y="4710135"/>
                <a:ext cx="3933825" cy="1631407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90" name="Text Box 7"/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91" name="Text Box 8"/>
              <p:cNvSpPr txBox="1">
                <a:spLocks noChangeArrowheads="1"/>
              </p:cNvSpPr>
              <p:nvPr/>
            </p:nvSpPr>
            <p:spPr bwMode="auto">
              <a:xfrm>
                <a:off x="4059238" y="4856601"/>
                <a:ext cx="1036638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title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92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302759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err="1" smtClean="0">
                    <a:cs typeface="Angsana New" pitchFamily="18" charset="-34"/>
                  </a:rPr>
                  <a:t>isbn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93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763452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price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94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"1449355730"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2000" b="1" dirty="0"/>
                  <a:t>37.06</a:t>
                </a:r>
                <a:endParaRPr lang="th-TH" sz="2000" b="1" dirty="0">
                  <a:latin typeface="Tahoma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213349" y="4834200"/>
                <a:ext cx="2528256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"Learning Python"</a:t>
                </a:r>
                <a:endParaRPr lang="en-SG" sz="1800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3443286" y="5137126"/>
            <a:ext cx="5362515" cy="1631407"/>
            <a:chOff x="1862138" y="4008210"/>
            <a:chExt cx="5362515" cy="1631407"/>
          </a:xfrm>
        </p:grpSpPr>
        <p:grpSp>
          <p:nvGrpSpPr>
            <p:cNvPr id="112" name="Group 35"/>
            <p:cNvGrpSpPr>
              <a:grpSpLocks/>
            </p:cNvGrpSpPr>
            <p:nvPr/>
          </p:nvGrpSpPr>
          <p:grpSpPr bwMode="auto">
            <a:xfrm>
              <a:off x="1862138" y="4654550"/>
              <a:ext cx="887412" cy="368300"/>
              <a:chOff x="788" y="2998"/>
              <a:chExt cx="559" cy="232"/>
            </a:xfrm>
          </p:grpSpPr>
          <p:sp>
            <p:nvSpPr>
              <p:cNvPr id="123" name="Rectangle 36"/>
              <p:cNvSpPr>
                <a:spLocks noChangeArrowheads="1"/>
              </p:cNvSpPr>
              <p:nvPr/>
            </p:nvSpPr>
            <p:spPr bwMode="auto">
              <a:xfrm>
                <a:off x="1106" y="2998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Text Box 37"/>
              <p:cNvSpPr txBox="1">
                <a:spLocks noChangeArrowheads="1"/>
              </p:cNvSpPr>
              <p:nvPr/>
            </p:nvSpPr>
            <p:spPr bwMode="auto">
              <a:xfrm>
                <a:off x="788" y="3000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 dirty="0" smtClean="0">
                    <a:cs typeface="Angsana New" pitchFamily="18" charset="-34"/>
                  </a:rPr>
                  <a:t>b3</a:t>
                </a:r>
                <a:endParaRPr lang="th-TH" sz="4000" b="1" dirty="0">
                  <a:latin typeface="Tahoma" pitchFamily="34" charset="0"/>
                </a:endParaRPr>
              </a:p>
            </p:txBody>
          </p:sp>
        </p:grp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>
              <a:off x="2559050" y="4846638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290828" y="4008210"/>
              <a:ext cx="3933825" cy="1631407"/>
              <a:chOff x="3941763" y="4710135"/>
              <a:chExt cx="3933825" cy="1631407"/>
            </a:xfrm>
          </p:grpSpPr>
          <p:sp>
            <p:nvSpPr>
              <p:cNvPr id="115" name="AutoShape 6"/>
              <p:cNvSpPr>
                <a:spLocks noChangeArrowheads="1"/>
              </p:cNvSpPr>
              <p:nvPr/>
            </p:nvSpPr>
            <p:spPr bwMode="auto">
              <a:xfrm>
                <a:off x="3941763" y="4710135"/>
                <a:ext cx="3933825" cy="1631407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117" name="Text Box 8"/>
              <p:cNvSpPr txBox="1">
                <a:spLocks noChangeArrowheads="1"/>
              </p:cNvSpPr>
              <p:nvPr/>
            </p:nvSpPr>
            <p:spPr bwMode="auto">
              <a:xfrm>
                <a:off x="4059238" y="4856601"/>
                <a:ext cx="1036638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title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118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302759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err="1" smtClean="0">
                    <a:cs typeface="Angsana New" pitchFamily="18" charset="-34"/>
                  </a:rPr>
                  <a:t>isbn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119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763452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price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"1449319793"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121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2000" b="1" dirty="0"/>
                  <a:t>27.68</a:t>
                </a:r>
                <a:endParaRPr lang="th-TH" sz="2000" b="1" dirty="0">
                  <a:latin typeface="Tahoma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213349" y="4834200"/>
                <a:ext cx="2252540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"Data Analysis"</a:t>
                </a:r>
                <a:endParaRPr lang="en-SG" sz="1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92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การเปลี่ยนค่าของตัวแปรประจำอ็อบเจกต์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604838" y="1020763"/>
            <a:ext cx="8018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b1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Science"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"149190142X"</a:t>
            </a:r>
            <a:r>
              <a:rPr lang="en-US" sz="2000" b="1" dirty="0"/>
              <a:t>, 28.79</a:t>
            </a:r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4838" y="1607910"/>
            <a:ext cx="5362515" cy="1631407"/>
            <a:chOff x="604838" y="2242910"/>
            <a:chExt cx="5362515" cy="1631407"/>
          </a:xfrm>
        </p:grpSpPr>
        <p:grpSp>
          <p:nvGrpSpPr>
            <p:cNvPr id="11322" name="Group 35"/>
            <p:cNvGrpSpPr>
              <a:grpSpLocks/>
            </p:cNvGrpSpPr>
            <p:nvPr/>
          </p:nvGrpSpPr>
          <p:grpSpPr bwMode="auto">
            <a:xfrm>
              <a:off x="604838" y="2889250"/>
              <a:ext cx="887412" cy="368300"/>
              <a:chOff x="788" y="2998"/>
              <a:chExt cx="559" cy="232"/>
            </a:xfrm>
          </p:grpSpPr>
          <p:sp>
            <p:nvSpPr>
              <p:cNvPr id="11324" name="Rectangle 36"/>
              <p:cNvSpPr>
                <a:spLocks noChangeArrowheads="1"/>
              </p:cNvSpPr>
              <p:nvPr/>
            </p:nvSpPr>
            <p:spPr bwMode="auto">
              <a:xfrm>
                <a:off x="1106" y="2998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Text Box 37"/>
              <p:cNvSpPr txBox="1">
                <a:spLocks noChangeArrowheads="1"/>
              </p:cNvSpPr>
              <p:nvPr/>
            </p:nvSpPr>
            <p:spPr bwMode="auto">
              <a:xfrm>
                <a:off x="788" y="3000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cs typeface="Angsana New" pitchFamily="18" charset="-34"/>
                  </a:rPr>
                  <a:t>b1</a:t>
                </a:r>
                <a:endParaRPr lang="th-TH" sz="4000" b="1">
                  <a:latin typeface="Tahoma" pitchFamily="34" charset="0"/>
                </a:endParaRPr>
              </a:p>
            </p:txBody>
          </p:sp>
        </p:grpSp>
        <p:sp>
          <p:nvSpPr>
            <p:cNvPr id="11323" name="Line 38"/>
            <p:cNvSpPr>
              <a:spLocks noChangeShapeType="1"/>
            </p:cNvSpPr>
            <p:nvPr/>
          </p:nvSpPr>
          <p:spPr bwMode="auto">
            <a:xfrm>
              <a:off x="1301750" y="3081338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033528" y="2242910"/>
              <a:ext cx="3933825" cy="1631407"/>
              <a:chOff x="3941763" y="4710135"/>
              <a:chExt cx="3933825" cy="1631407"/>
            </a:xfrm>
          </p:grpSpPr>
          <p:sp>
            <p:nvSpPr>
              <p:cNvPr id="74" name="AutoShape 6"/>
              <p:cNvSpPr>
                <a:spLocks noChangeArrowheads="1"/>
              </p:cNvSpPr>
              <p:nvPr/>
            </p:nvSpPr>
            <p:spPr bwMode="auto">
              <a:xfrm>
                <a:off x="3941763" y="4710135"/>
                <a:ext cx="3933825" cy="1631407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76" name="Text Box 8"/>
              <p:cNvSpPr txBox="1">
                <a:spLocks noChangeArrowheads="1"/>
              </p:cNvSpPr>
              <p:nvPr/>
            </p:nvSpPr>
            <p:spPr bwMode="auto">
              <a:xfrm>
                <a:off x="4059238" y="4856601"/>
                <a:ext cx="1036638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title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302759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err="1" smtClean="0">
                    <a:cs typeface="Angsana New" pitchFamily="18" charset="-34"/>
                  </a:rPr>
                  <a:t>isbn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763452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price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"149190142X"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2000" b="1" dirty="0"/>
                  <a:t>28.79</a:t>
                </a:r>
                <a:endParaRPr lang="th-TH" sz="2000" b="1" dirty="0">
                  <a:latin typeface="Tahoma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13349" y="4834200"/>
                <a:ext cx="211468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"Data Science"</a:t>
                </a:r>
                <a:endParaRPr lang="en-SG" sz="1800" dirty="0"/>
              </a:p>
            </p:txBody>
          </p:sp>
        </p:grp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655638" y="3649663"/>
            <a:ext cx="8018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000000"/>
                </a:solidFill>
                <a:cs typeface="Courier New" pitchFamily="49" charset="0"/>
              </a:rPr>
              <a:t> b1.price = b1.price * 1.10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2138" y="4744810"/>
            <a:ext cx="5362515" cy="1631407"/>
            <a:chOff x="604838" y="2242910"/>
            <a:chExt cx="5362515" cy="1631407"/>
          </a:xfrm>
        </p:grpSpPr>
        <p:grpSp>
          <p:nvGrpSpPr>
            <p:cNvPr id="48" name="Group 35"/>
            <p:cNvGrpSpPr>
              <a:grpSpLocks/>
            </p:cNvGrpSpPr>
            <p:nvPr/>
          </p:nvGrpSpPr>
          <p:grpSpPr bwMode="auto">
            <a:xfrm>
              <a:off x="604838" y="2889250"/>
              <a:ext cx="887412" cy="368300"/>
              <a:chOff x="788" y="2998"/>
              <a:chExt cx="559" cy="232"/>
            </a:xfrm>
          </p:grpSpPr>
          <p:sp>
            <p:nvSpPr>
              <p:cNvPr id="59" name="Rectangle 36"/>
              <p:cNvSpPr>
                <a:spLocks noChangeArrowheads="1"/>
              </p:cNvSpPr>
              <p:nvPr/>
            </p:nvSpPr>
            <p:spPr bwMode="auto">
              <a:xfrm>
                <a:off x="1106" y="2998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37"/>
              <p:cNvSpPr txBox="1">
                <a:spLocks noChangeArrowheads="1"/>
              </p:cNvSpPr>
              <p:nvPr/>
            </p:nvSpPr>
            <p:spPr bwMode="auto">
              <a:xfrm>
                <a:off x="788" y="3000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cs typeface="Angsana New" pitchFamily="18" charset="-34"/>
                  </a:rPr>
                  <a:t>b1</a:t>
                </a:r>
                <a:endParaRPr lang="th-TH" sz="4000" b="1">
                  <a:latin typeface="Tahoma" pitchFamily="34" charset="0"/>
                </a:endParaRPr>
              </a:p>
            </p:txBody>
          </p:sp>
        </p:grp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1301750" y="3081338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033528" y="2242910"/>
              <a:ext cx="3933825" cy="1631407"/>
              <a:chOff x="3941763" y="4710135"/>
              <a:chExt cx="3933825" cy="1631407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auto">
              <a:xfrm>
                <a:off x="3941763" y="4710135"/>
                <a:ext cx="3933825" cy="1631407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auto">
              <a:xfrm>
                <a:off x="4059238" y="4856601"/>
                <a:ext cx="1036638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title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54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302759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err="1" smtClean="0">
                    <a:cs typeface="Angsana New" pitchFamily="18" charset="-34"/>
                  </a:rPr>
                  <a:t>isbn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4089401" y="5763452"/>
                <a:ext cx="1155700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b="1" dirty="0" smtClean="0">
                    <a:cs typeface="Angsana New" pitchFamily="18" charset="-34"/>
                  </a:rPr>
                  <a:t>price</a:t>
                </a:r>
                <a:endParaRPr lang="th-TH" sz="4400" b="1" dirty="0">
                  <a:latin typeface="Tahoma" pitchFamily="34" charset="0"/>
                </a:endParaRPr>
              </a:p>
            </p:txBody>
          </p:sp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"149190142X"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57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287588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31.669</a:t>
                </a:r>
                <a:endParaRPr lang="th-TH" sz="20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13349" y="4834200"/>
                <a:ext cx="211468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"Data Science"</a:t>
                </a:r>
                <a:endParaRPr lang="en-SG" sz="1800" dirty="0"/>
              </a:p>
            </p:txBody>
          </p:sp>
        </p:grpSp>
      </p:grp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4018697" y="4139338"/>
            <a:ext cx="47466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/>
          <a:p>
            <a:pPr algn="ctr" eaLnBrk="0" hangingPunct="0"/>
            <a:r>
              <a:rPr lang="en-US" b="1" dirty="0" smtClean="0">
                <a:solidFill>
                  <a:srgbClr val="C00000"/>
                </a:solidFill>
              </a:rPr>
              <a:t>b1.price </a:t>
            </a:r>
            <a:r>
              <a:rPr lang="th-TH" dirty="0">
                <a:solidFill>
                  <a:srgbClr val="C00000"/>
                </a:solidFill>
              </a:rPr>
              <a:t>อ่านว่า ตัวแปร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price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th-TH" dirty="0">
                <a:solidFill>
                  <a:srgbClr val="C00000"/>
                </a:solidFill>
              </a:rPr>
              <a:t>ของอ็อบเจกต์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</a:rPr>
              <a:t>b1</a:t>
            </a:r>
            <a:endParaRPr lang="th-TH" sz="1600" b="1" dirty="0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16100" y="2793924"/>
            <a:ext cx="7284919" cy="855739"/>
            <a:chOff x="1816100" y="2793924"/>
            <a:chExt cx="7284919" cy="855739"/>
          </a:xfrm>
        </p:grpSpPr>
        <p:sp>
          <p:nvSpPr>
            <p:cNvPr id="62" name="Rectangle 61"/>
            <p:cNvSpPr/>
            <p:nvPr/>
          </p:nvSpPr>
          <p:spPr bwMode="auto">
            <a:xfrm>
              <a:off x="6266420" y="2793924"/>
              <a:ext cx="2834599" cy="739588"/>
            </a:xfrm>
            <a:prstGeom prst="rect">
              <a:avLst/>
            </a:prstGeom>
            <a:ln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th-TH" dirty="0" smtClean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การเรียกใช้งาน</a:t>
              </a:r>
              <a:r>
                <a:rPr lang="en-US" dirty="0" smtClean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:</a:t>
              </a:r>
              <a:r>
                <a:rPr lang="th-TH" dirty="0" smtClean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 </a:t>
              </a:r>
            </a:p>
            <a:p>
              <a:pPr eaLnBrk="0" hangingPunct="0"/>
              <a:r>
                <a:rPr lang="th-TH" dirty="0" smtClean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ชื่ออ็</a:t>
              </a:r>
              <a:r>
                <a:rPr lang="th-TH" dirty="0">
                  <a:solidFill>
                    <a:srgbClr val="C000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อบ</a:t>
              </a:r>
              <a:r>
                <a:rPr lang="th-TH" dirty="0" smtClean="0">
                  <a:solidFill>
                    <a:srgbClr val="C00000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เจกต์</a:t>
              </a:r>
              <a:r>
                <a:rPr lang="en-US" dirty="0" smtClean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.</a:t>
              </a:r>
              <a:r>
                <a:rPr lang="th-TH" dirty="0" smtClean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ชื่อตัวแปร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accent6"/>
                  </a:solidFill>
                  <a:latin typeface="Leelawadee" pitchFamily="34" charset="-34"/>
                  <a:cs typeface="Leelawadee" pitchFamily="34" charset="-34"/>
                </a:rPr>
                <a:t>		</a:t>
              </a:r>
              <a:endParaRPr kumimoji="0" lang="th-TH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Leelawadee" pitchFamily="34" charset="-34"/>
                <a:cs typeface="Leelawadee" pitchFamily="34" charset="-34"/>
              </a:endParaRPr>
            </a:p>
          </p:txBody>
        </p:sp>
        <p:cxnSp>
          <p:nvCxnSpPr>
            <p:cNvPr id="5" name="Straight Arrow Connector 4"/>
            <p:cNvCxnSpPr>
              <a:stCxn id="62" idx="1"/>
            </p:cNvCxnSpPr>
            <p:nvPr/>
          </p:nvCxnSpPr>
          <p:spPr bwMode="auto">
            <a:xfrm flipH="1">
              <a:off x="1816100" y="3163718"/>
              <a:ext cx="4450320" cy="4859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3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92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build="p" animBg="1"/>
      <p:bldP spid="46" grpId="0" build="p" animBg="1"/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31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pnRrm52+X5nlwbvK35/5a9ccfTHfdRQB0V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2423FyG3HCxDcLfKnmTpJ/F/u/w/wDAqKi+VZrrDITiHPnLLu6y9dvH5d93bbRQB0V595Pm/hqH+NNy1YufvJ/uVX/joAfs+T+/TNn95moT+On7P++KAGfM/wDDR8u6jf8Aw/fo+VPvUAH+3tpv8e75t9O2M7f3/wDfo/h3UANfc/zNULv/AHf/AB+pptv8K/8AfbUx/n+Vfu/7FADHf5drN89N+4mxdtO+VE+Vf+Affprurv8AeXfQAfKn3W3vTP4H+b56Hf59rf8AfFE3+ztSgCJ3+Tc21E/i30xPkl3LtTZT/l+6y/J/t0I7f8tf+Pf7/wAn3FoA+L/2nPDcGj/Fr5ZY0/tSJbhkdvuN/t14/NMyTusTMmz5PNSvQP2mdebW/H1xqsXz2kDfZVf+CvNEmW5+bd89AHTab4h2eUrN/wB910thqsT+ay7fm/8AHa8ym83zXaDd8n9yrWm+KorZtsi7KAPZdN1VrZIvNbfcfw7K66w1hUi27v8Aerw9PGcFnPuafZv/AIHrb0f4ixI+6Jl2P97fQB9BaJqqpb/wvu/2t9bsMy7H2/J/e2V4PpvxRis9nmt/o7fwV2em/EixmdGtpf4fm+b56APQHmW23qrNvf8Aj3VU+3xfP83+8lcl/b1zqsrrFFKiN/HKuyrtnDKjurN8n8f+3QBrPefbHfauxF/2q0PCth9s1y3ZlbZF8/z1nwwr9+L5ET+/XW+AId73c+7f/BvoA63Z8v8A6DS/K/8AFQibH2tu+ek2Lv8Am3P/ALFABs/4HR82z+5/v0/Yv3fm/wB+h/vfvW/3UoAi2N8it8j0x9v3d29P79S/39y70o/2l+TZQBFs/iVd/wDuVF8rt8u5Hqxv3/vW3O9M2NtT5fnoAZsZF27f+B1FsaHeyt8lSunkv92m/Mn3pPn/ANigCF/nTaq/PTX+dtrKrp/fSpXRf7tMdPk+9s/36AK77X+79z+49Nf7n9+pXT5921f+B/x0x0/u/I9ADdjbPk27P4q62zT/AEOJl3On8W/5a5RPu/e/eo3yv/BXV2aedAn8Hy/Pv/joAWJx51xtzt2xY/fYXrJ0j/h/3v4v+A0UQqWuLn5WUbYsYg3L1k6N/wCyfw/8CooA3LlG3Jt/u1Xf/gNS3v30/wByojt3f/F0AP8A4fu/JTNm/YrNvo37P7tN3rs+9QA7/cpu/wCemPMv8TL/AMDqlea3bWau088Sbf77UAaD/O/y/wDfFM85d9cJrHxa0PTfu3P2mVf+eNeb+Lf2n7PRIt0slpYRff8ANu59j0Ae/PMqJ/crM1LxJY6bFuub6CFP96vjzxh+1Lcvon9tLPqF5pTf8vGnwfuv++/krwXxD+11PNK7WOkN5r/8tb6f/wBkX/4ugD9EtS+Mei2DP5Esty//AExX/wBnrn9K+Nja3e7Vs4Eidv3SPLvd6/O3wN8QvHXxa8W/2ZBrUmmxKvmzppy+VtT/ANCrs9K8H6hpXiWWXz75Lu3nSWC7h8133f7b76AP0i0TxJFqT+U8WyXb9x61X+T+7Xi9h4nls4NPubydd6RI91K/yJXTXPxv8OQo7QNPc/L/AMsYqAPQnmb+/wDJXn/xd8f2fgbwpLul/wCJnfq8VrEn39/9+uC8W/GnXryLbpFj9gT+G4uPnl/74+7Xi+vXmp+JGtNV1O+nv71W2NNN/CtAD38MRaxo0tteR/aYp/vf368P8T6PqHw01mKxvt01lK3+i3yfxJ/cf/ar6i8PaV/asv8AwHfsqxqvgzSvGGnXGlarYx3Np/cdf/H6APl2z1WK5i/h/wDi60PscFz97bs/v10HjP8AZs8Q+D4pb7w0za3pifP9k/5eF/8Aiq8/sNV/evBKrQ3EX3orj5XV6AOih8K2M3yrLsT7n3q0NK8EwQy/Mq/L953aqFhfq7Ivmr5v8PzV09hu2ptl/wC+6ALdh4GtPvSxb0/ubq9A8N6Pp+monlQfw/f+/XNWDq8sUqsr/wDPVN2yul0253/ul/0ZP+mtAHZ2E29XX5tn+39+tK2+SJIvuP8AxVzulXLTfeZd/wDEj/JWwl59gi3eV93+NKAN2a5gtrfc235F/jrtfBOmy2egxSy/JLO3m1yvgzwleeJLyLUNVXydPiffFbv8jz//AGNepOium1V2L/u/doAi+VH2r870O/8As/P/AHKl+aGJIt+yL/0KhPvfd3pQA37ibtvyN/Gi0x/kX7qu9Duv3d3/AH3TIYVs1Tymbai/8tW3u1AD9i7N9M2LsfbVK51i2tvmZvk/3fuU+2v4rxd0Uqv/AHdlAFrfv+bfUWz7n/oFP3/xUzev/fVAB9z5l+5TP+B/8A20fN/Fuf8AvbKPv/xf8AoAi2ff27qY6fPt27Hp77t27d97/vih0VPlZV2f36AK+z/d/wBx6HRU+Zfuf3Kc/wBxNzfJS72RN397+CgBieVDsbcu/wD2P4a6u23fZV3fOm3+7XLpuRkZdqP/AHErqLbdsTc2xNvzf7VAEACi6ufLU/dizt356ydccflRTJCQbjJyP3WA77gOZeifw/Xv0/hooA6K76J/u1g6r4n0zR2dby+gtn279ksvz10Ez7JYv7m2vgH9q7x94j8J/H+Xw/pqxW0V/apdLdtavdSsv+wi/wC5QB9Xal8b/Dmms6rcyXP+xEv3q8/8T/tS2Om7/wB1aWCf39Rn2/8AjlfNV/eN4wsLS+s7PVE+yr5U8OoXTWv2qf8A65L93/gdYXiH4V6VZwXfiPWpbbw3qduu/fbsssX3P4EZ3+agD3jXvj94h1XZ9hiu5opVd1mSL7Lb7F+++9vm2/7fzV4J4q+PHjGHxMkE9tbJpqNvn1CKVr2Lb/sOtWPD1/LrHga7n1XT7u5lfa66jcSxI/kf+gr/ALiVxXxC+M0F5oP/AAjnhXT4/tDfumeFXdNn+xQB6Bo/i3UPHlvqGq2LT6l4atWRPtDy/Z7hpf7myLZ8v+/WD4q+HXhq50PU9e8SzwaVqES7Fl0+VPK3f7a/P81aPgDw34jm+HyQeGvCF3omq3S7J/Nb7LaN/t/M+5v++a2rb9kvU/E9rD/wmPihXiRt/wBh0yLYn/ff8VAHmXw6TxLZ+F5dT1C+0u/0xfmisdQulR4l/v72Tav/AKFXl/jC8vvH/iB5dP09bl3+Rk0yzf8A9D+83+/X2rpvwc+Gnw60vdqEEFzFF8+/Vrrft/4A/wAtYWq/tCeAPDbfY9BgbVZfurFpNr8n/ff3aAPBPhR8EPiRYa9b6vp8C+HmX5PtF8331/20r7L0HR76zsEn1rU4Lm7/AInhgS3i2/8As1eSWfiT4u/Ev914a8NQeG7J2+W71P53/wDHv/iK7jQf2YJdVW0vvHviPUPEN3E29rd53+zr/wAAWgC3DeT/ABC8US2OlMyeGrBv9Kvk+5cS/wBxH/iWvQrDR7SzXzWiXYlW/scWm28VnYxQW1vEuxUhXYiJT3tv4W/77SgDJttEi166uJWi+RF2LXn9to8rre2bf8fETbN9e7eG7BYYkb/2WuU8Z6C2m699uVNlvP8Ae/3qAMfwTD9jgRZUXf8A89a2Nb0qWwlS+g/4E6fxUaPbLv2suzd8/wAn8NdR9m32r20v3GX79AGVpTwX9ru/j/3q8v8Aij4V8C+Kmf8AtnyrPUPurqNo+yVaseLdYvNEvH0qJmS3dv3syfL/AMArnNNhbXtJ1OxvrGPVfst4nyQqqSxRMn399AHnXiH4OeI9BWKWzgj8SaVL/qLu3+SX/gaVy+g6k0Osy6RP59heo3+qu4GR6+0PBPgC20Hw4lzZ3zTafKu9Ulbe6VPqttpjo/2yxtrlNu/fLF86rQB826D4eubxtzT70/2Fr0DR/Cs6RI22V0X7u+ur+G6aH42S9vtFsfs2n28rW/2j+838exK9ItvD2nwxeUy+dF/Ej/xUAec6D4Mudbb90u9P+ev3Er1Dw94Ds9KdZWVbm4/v/wAFacz/ANlacn2OBf8ApkkPyIlYiePN+nS3KxfZpbeXY0Nx/wAtf9ygDs/m+8q/J/cqZEb+GqmlX8WsWEV5bbnSVatbGR/vfP8A7dAFeZPlSWLa7VVmuVh+aeJkT/YatL7/APCu/wD743Vi63C3m/O2/cv3NlAEqalbfdWeP/gbVXvLyO5i8qJfO/vVxXifww1/ZusW6F0+7srwn4FeP9Q8GfHDU/CviPU/9Ev1/wBDmu2Z33/wIlAHt3xR8W/8IfoMstnte9Zf3UW3ft/4B/FXz/Z/tOeIPhvFFeeJdIXVdCvW/dahYq9vLb/7DxN/8XX0h428N2eq39vqd9Y/2rZWG6X7Oi75fl/jRP4q+XP2rv2h/BPjb4W3vhXQ7O5/th7pNyXdq0Xkbf8Ae/ioA+gPh7+0V4J+IRi/srXoEu9v/Hpdt9nl/wC+Gr02HUvOiRovnR/491fjLDM1ts3NsdPuv/t19MfB/wAW/Evw9pz30viWSw0eJflm1OL7Raf7m/fuWgD9CnmV/vffpv8As7VevlnR/wBs+x0HVItI8Y2a2dwy74tT0mX7VaTr/f8A7y17n4P+KnhzxzB9p0XWrS/V/vJFLvdf9/8AioA7X+B1Vd7/AO3Tfvp8y/8AfFVvtkW7bu2f8Cqbf9z7r/7dADPmf5typ/v/AH6b8qfMzbP7u+nP8nzbv++Kbvb73lb6AH7Fdv4X+b+7XRW3+qRdv7rb/BXOIn71PvfM38ddTDu2ou3f/uUAVpEdJ7osHlyIufJU95f+Wn8X+7/D/wACopE2pe3QVIxJ5cG7y92f+WnXHH0x33UUAb94/wBz/dr4w/4KL+G7+DRvCvjfRGkhvrS4+xXP2T/WyxP/AA7l/wA/NX1N4ke5hktGinZG+zLur59+K+j6noPii38UTz3epaVbrvlt5t8qRf7iUAfMXhvw3441hre88OeFbvTfN2M0upztEjt/fdPvNXQX/wCy14s8Z7P+En8S20Nu7b2t7GLen/slaWsftaXet3TW3gzwne6k7/Jvl3J83+4u+r1ho/xy8f2qS3moWnhK3f7sMMG+X/2egC7pv7N/g7QdOS21XU9Q1Wyi+fyr6822/wD3x92pbn4l/Cb4dL9m09rJJYv+XfRrXzX3f8B/+Lrb0H9jy11KdLzxjrWpeJJf4vtE77P++K9Y8K/A3wr4ViT+z9DtLbb/AHIkoA+fX+OvjHxJL/xSfgXUJovuLNqH7qL/AH/8tTH8GfGnxmnmX2vW3h63b/l30xfn2f79fXEPhu22blgX/gFaH9iRW0W1lX/ZoA+RLP8AZF0q5RJ9avNU8Q3r/O0t3Pvr1X4dfATQ/B+yWDT7aGVP49u6vaIdNX+7v/3K04dKXf8AMtAGJbI1tEm2DZtrN1i2nuX+VlTd/crsprZdm3bs/vVm3Nt8+5V+7QByiabFbNtX79PSw86X/wBnrVvLbY25alSFfkZW/wCAUATabD9mX5l/74qvrelRX9hLE250da0od0Kfd/74p6bk/i+d/wCB1oA8vs7CW2uNq/vkT/gcqV1FnN50SbWV0X+P+OqmsWDaVrPmruSKX+/W3DYQXkSSxL+9/vpQB418VLC8s5b2KLb/AGfe/P8AOv3ZV+589eP22sa54Y0m9trtZLa7l2yxXFu29Ff+NH/v19Z6r4eW5glgvIluYnX5krhJvhXoc29v383/AExll+RaAOJ+CF54j8W6vLqssTW2hWsXlNEjf6+X+N69I8Q/8eF60smz9w23fVvQfL8PRJZ2y/6P/wA8k+5VjxhNEnhfWLldqbbV92/5qAOK/ZI02WH4S3ErL/rdRndd/wDvvXsCQyw/N/B/ttXnX7Hl5Ff/AAK0qdV+5LLu2f7717L5PnL8u3/cegDyeH4zL4Y8eXvhzU9sPmrvglf+KuR1XxzpWlLe6V5rTee3mxRStv8A4/uJWn8afgtfeJNet/EOkfPqES7JYf8Anr/wOqngD4Dy38SanrjTw3qy/NYyquygD2jwBbT23he3a83JLcNvRE+fYtdB/urvptnCsMEUUfybV2Jvqf5tvzKzpQA3Zs/23/uP/DVd4fOT5lX/AIHUs3z7Nq/J/FRs3/8ALLZ/wKgDCvNHZ0+Vt6V4f8Y/gVZ+P3+2RM2m63b/ADwXCfJX0W/3fvbP9uqlzZwTLsZd/wD7PQB8L+DP2gfHXwE159D8dWdzrGif6qK7Rf3sSL/6FXrGpab8JP2n7DcstleXu3/XW7eVfRf8A+9/33XtHiTwHZ6xFKs9tBeW8v3oZYt9fN/xF/Y20y/uH1PwhfS6Dqq/MqIzbN3+w/3loA8i+Iv7D3iHR2lufCd5Fr1p99bS4/dXCL/6C1c54D0qXQfC+t+E/Eetal8Pb2WJ3+yXa/6Pdf8AfX/sjV6hYePPjX8E5Ui8S6U3i3Qov+Xj78qL/wBdV/8AZ69b8K/Gn4ZfG+w/sy+WB72X5G0nWYkR/wDgG75W/wCAUAfLXwNtvCb+HHtp9Ptr/wARwXX7qZ3+T7/yPv8A7teseM/hjp95KmrtAulaxZ7nnfRmaKWVfvfJ/tV0Xif9jDSEv/7a8C6w3hvUE+dbSb/SLd/+AVheMPD3iH+zrtfiNpmoaakUGyDW/D07vb71+5vRU/8AQ6AOHs/2h/GfgbxHb2elahJ4/wBHf5FivrV4ruJv+eTv97dXtvhX9rrQ/tEVn4s0+98JXr/d+3QM9v8A99rXz/8ACX4hS+J7W48L31ys0sU/zah5TvLLF/A+z+99yvWPFtha6V4S/wCJ9fW1zcWTbLWbU/8Aj3nRvuI9AH0h4b8baV4kt0l0zU7S/t3/AI4pVdK3UufubW+Svzqm8B64niCLxH4alXwZZSyqjJp941xs/wBtNv3lr2vR/id8Tfh7dWltfLp/jnT7qLfBNaT+Vdv/AH/95qAPrCH5/m+5/v8A8ddKj/uk+bY6fwPXg/w6+PHhr4i6z/Ytjcy6b4gT/W6TqcXlXC//ABVe8IksMSbqAEgdxdXW52J2xcedjHMn/LP+H/e/i/4DRSRAtdXTBWwVi+byM55k/wCWn8X+7/D/AMCooAXXbRbmS3X/AKYLWLNo6PF5Uq70b73+1XS6on7y3/65rWbN8jbd2x6AOStvBmmab81tZxQv/sKiVpW3h61/5awRP/Gu9a20hX/aR6fvV/7r0AUUs9ibdrP/AL7U/wAld77trulXUTe33qEh3si/+y0AVURU+Wj7Hvf+HZu+/urS+zLv27amhtvm/hoAopDs+79ypti7fmqWaHY+1aldNifd++v3KAMy5+7/AH/9+qDu1zLtVv8AgdXbx4k+Zv422/dqW2tl37m3UAYV5bbE+Vt9WLOw2J93/vutB4ftN191flrQhhX7qt8/+2tAGUlt8ny/P/sP/BQkK/Pt+etW5TYnyqu+s+2ffLtZV/36AMLxVYNNZ7vl3p/f+/Wf4bfeu1VZNv3q6LW9v2N653Qf+Pj5fuf7tAHQTWzbfm/4C9Zn2CKbzYLpV+b7r/8A2ddKiK8XzfPWbNCqfdb/AIA60AcfeeGIIZX2z/Zpf++91ZOvaDeP4U1izVfOluLVli2fcdtlN8c6leTePvDWkW0vkpKzPPF/fVUrV1jxhLc38q2e220S1l+zy3brvdn/ANj/AGf9ugDj/wBkjwlqvgD4PWmka1Ytbags8vm2+75Pv17R5Mu35tqJ/Cn39tc5pXiHZdSwRQSeUv3Xm/i/3K3ob+CZ9vyvQBdhRnb7ip/tpUyI33mb7v8As0yH59krf98I2yrGz5tv/fOygA2ec3m7m3/71Od/7rNR827+Gq8z/N8v3P4t9ADXdnfcm6pf4U+ahN29d3z7Kem1/mX7/wDsUAM+ZG2/N81Gxtu1W+ej+H++/wDt/coT5/mVv/sKAIkT53/v1Dc2yzL80UX+/Vv5d/8A7PQ/yLuZl/4HQBhXmgxTK67l2fc2JXj/AMRf2V/B3j/fJPpkdtd/8/1p+6l/+yr3p4W+7t+T/wBBqu6baAPkBPhX8YPhRE6+EPFS+IdMT7uma2vz/wDAHqfQf2tP7Buv7K+JHhW98MXH3ftG3zbd6+uJrZX/ANau9/8AbWud8Q+A9K8SWrwahY21/bv/AAXEW9KAPF7n4b/Cv4xqmuaR9he7/h1PQ5/KlRv+A/8As9ZniT4J6vbeHr2CJdP8bRbdipqcSxXCp/v7Nrf+O0/xV+xnpCXkuoeEdQvfB+p/wy6ZO3lN/vJXP/8ACYfGf4My+V4j0hfHOiRfe1HTPkuFX/bT+KgDwrwfreq/CudPDnjjTZ9Hsopf9De7id0T/gdeq/ELUra28B2mp6Vp9zf6Payq63emSrE8C/8APVK9N8K/Hj4b/GC1/sq8a2hu5fkbTNZi2P8A+PVhfEX9mCC/8OXtt4C1q58PJdb3/s5JfNtJf+Afw0AcT+yj4btvHnxc1Xx//aEut2+nRLFa3F3a+Vcb2/v/AMO6vutJnf5t3zsv8deL/s2fCVfhF8L7LQ5VWHVZW8282fcaWvaE+SLayqn96gCpLt+1XWzbny4M+Xuz/wAteuOPyoqV2YPcK4bYBFtXz9+OZf4P4f8Ae/i/4DRQBrak/wA8X/XL7lZV/wDPLE396te/hWZotzf8sqie2/0f7v3KAM/Y/wDdp8Nt8nzVb8nfs2rTndUX5vv0AUn2p8tWLZP7jVSR1muvu/J/sVqojfIv/oFABs2fw/LVj7n93/gdEKfNupk0ywsm35N7bF+WgCKZGf8Ah/74p7ps+8vyU5Pvb92yopk2O+1d/wDt0AZV5Ms0u35Xq1Cn7rctVfvy7mb5FetBE+X5l/4HQAxE+592rCI23bu+T/dpifI+379WE+ffQBXvNv2f7u+sLf5N783/AH29dHMjbKybm286L7zbqAM3Uk859yt97+41V7az+zbPl+T/AGKsOjQ/equ7/wAKs3/fPyUAasO112/36qXMOxn3M2//AGKms3VF/iRKdcor/dZdlAHk/iSzlufjToSpuf8A0OXZs/4BXC6lr154J1n7Yu250+K6+z61bzLv2Iz/ACPXqusJs+L/AIfnb53a1lTen/AK1vG3wx0jxbefbJ1lhu9uz7XC2x9v9x/7y0AQ6b4z0GaC1bTGa50xovN81F+RKt6Do7fZ3lZm3z/vfn/hrJ0H4b22jtbxNcy3lvB/qoX2JEn/AABa7uGzVET5VdP9j+GgAs/kX/Vb3/26up9z7v8AvVEn30Xd5zN91P46lRNj/MtAB8u390q1XfbN8/zf771bd91Z77fN+98/+7QBbhdv7/yf36c+3d/f3fdeiF97p/z1p77dtADNmz5flff/ALVGz5v4n2f8Ao2Ns/ho+V/kX7/8VABsbf8AKv8AvU3/AIF/49Tvm/h+9Rsb721UoAi+X7yys6N/fpmxNn3tlWN7/d3Ns/uPUSIu7duoAYn+0u//AHKbND/tLsarH3G3Izf8DqH+Lb/H/fegBrwr93Zv/wCBVUudNWb5ZV+f/dq6+751/uf7VNdFT+Jtj0AeKfFf9mPwd8UbV/tmnrZ6mv8AqtQtE8qVP/iq5f4IfBn4ifC7xkltfeKotb8Dqrbbe7VnuF/3K+kNn/TX5P7iUJCv+1v/ALlAFe8SJN7Lu2VoJuSJdzN9379ZmpP+9t4N3+tf5tlbP+pXav36AKEnyPcGJWdSIufIVO8v8f8AF/u/w/8AAqKdu3S3Xl7N+It2Vlz1l67ePy77u22igDZ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NJvnuDukb5If4t3eX+D+H69+n8NFALfaLh+m5YufK2Z5k/j/AIv93+H/AIFRQBry/ei+fZ+7WpP4P7lVribZPbr/ANM1q3/B97+GgDKufkX+5WfbQ733VbuX30yFFd6ALFM37G+apnfZ83/jlUX2vL/7JQBppu/uqn+xQib/AJV+R92+mQuu5GVae/3/AOF91AEu9v4l/wDHqfs3r8r/AO7vqL/Z/jp38PzNvoArv/db5P8AbqxvVF203Z8yf+yVN/F/8RQBDs/i++n+39ynbF37k20fLv8Au/8AfdP2fP8Af+egBju33mT5v97fQj7Ffd/HTXRXba3/AAKjfv8AmoAhuYf9je7fdrndVTZL95fNWuluUX7zL/49WFqUPybl/wDHPv0AVLZ22/L86f3P46t7/J/h/wCAP89UbP5G+b/9utP5k+99z/YoA4zVUab4m6Ev33WJn8mvQ32vK+1dledTbpvjJp+3bsis2f73+5XpDuz/AMPz0AM+VPu/8C3/AH6e/wDe3L/wP5aEf5Pl+f8Av07+4y/fX+/QA35d/wD6E9Of7ny7U/29v3KPufM216Nm902/c/26AKt5tSJ13fd/jqpZv53y7mf/AGEqW/mb7u3/AIHRZ7kiRl+5QBbTamxfuf8AoFMd1f8Ah2f3XqK5vINNieedlhi++2+uK8VfGPwr4SntItX1WCze6XfAjq7+an+xQB3Hyp975E/2KZv3/M33P79cJ4z+L3hzwBLZRazdT6a9+u+2+0QP+9qlqvx18PaVLdrPPPC9kqPP+6f5VagD0W2dvNl83bDCv3fm+9Vjf8n7rbsb5/nrj/DHxF0/xPBFeaf5jxP86/L96tvUtb/sq3eV7aVE++1AGn+6d/u/7vzUxPn/AOWrV514V+NmleLfGsvheztrlL2Jd+91REru/tMv/PL5qANDezr96oXdfvf+h1yl/wCNv7NunjlibenyfeqbQfGf9t6y9i0Wx9u/fu+9QB0vy/IyqyU90X/a/wCB05Pkfb8r/wC3QifNuVdj/wDoVAEWxfl+be7/APAKo6w7Q2DxbvmrRRGT+FU31j+IfvxQbv4t9ADNEhaFdu3/AIA9dBs3tuVayrCH7Mn3WStjZv8AlZtlAFRSn2y52uzPsi3bN2esnXHH5UVJE5juLhW+UBIsD7V5X9/+H/2b+L/gNFAEWtTfZry1f/pita1tMs0W7/ZrK8WWzOkUqffWKmaDeb12rQBEk372Xd/A38dW7b/gPyf36z7b/j8u12/cb+OtCH5Dtf8A77oAdcvsXau3/a/26qp8ku5W2f7/AN+nXk299tRJ8+z9192gDY/5ZbvmShPufeX56r7/AN0n+dtSo7bPmVv/AIugCZPuPtbZTkf/AIHtqJ/4P/Q9tP8Am83c1ABs3tu3feqX7/8AeqJNv3t29/7lS/foAPufK213enbG+8vl7/4vmpfl2fd3/wDstH+786L/AH6AGOPl2szPu/h/gqH7mxfuf7FTTfOn8SP/ALFMTb/tPQA2bb8ny/7zpWPfw70favyfxVq722vt3f7j1SuUXZu/ufwUAc5D+5l27dif7dbCbdqL99/9isx9yT//ABFaFt86fKrI6/eSgDkNH2zfFq9+8jxWqfw16O+zftba/wDGtedeEk3/ABS8QS/c2wRJvf8A4HXoe9fN+ZW2f7dADgzSjdIzN/tp81N+5827Z/d2U7eqfM23/fpv+zuXbQA7Z/Ft30PtdN3/AI+lEL/f/wBYnzfx/wAdEz/J8zNQBlXnzzptXe/9zbViHdDvaon3PebdrbNv/fNWn2om35d7fJ/sUAeNfG/xJeaPqOlRNeeTp91FL5vy7/4K8P8AFviFbn4ofB/VbzQ9Q1XT0Vnlt4YGfb8/yPs/u/xV6x+1KjWH/CNX23/VTsjJt+9uSuP/AOEqlm1L4TyrZ3b+Quyf9w37r+D56AOj/bkvf7V+GujR6XpF9qt39uiniuLeP/j1/wB5v/Za+d/HyeLLDVPEt5c6DfJZS6TE87yr/uf/ABFfUH7Q/iGzufh9d21s7TXfnxOtvbxOzv8AP/crhPH+pXPjzRNbs9K0jULx5dAii+SBtnm/P8n+9QAfswX/AIlm8F6Vqf8AYbTaf5WxYvNXeyq717RrD65qvh/ULGz0qeG4uG3r9unV0X/Y+WvMv2eNbvvAfwCRtc0jUNNTTmledHi3vEm/7+ytjw9+054V8SeJdM0ixW7vLi9l2RfuNibv+BUAeGfCj/hI9B/axexvLaJ5VtWRokn+Rf3Sfx19h202uebLuWJE3fL+9r5/fwZ4xh/a5fXoND36IsX724eVE/5ZfwV6Ff8A7QOmWet6hZy6Ze+bayujfKn/AMXQBsax4S17Vb2Wf/QkR/u/vX/+Iqbwf4S1fSvEcV5fT2n2RF2eTDv31y6ftFWMzbYtMvk/75T/ANnrd+HXxObx/q93bLYtZxQfx+bvoA9Tfa/yfwf36d8r/Lu2Iv8AHUUM33F3fJVjZv8AlXd/uUAM2N8lYUz+dqT/ACq+z5K3XTYn3ldf9is223P96gCxD/ssv+5Wls/h++n+989ZsO3d8ytv/wBhq0n+f5d2zdQBWs4HM9wW3fci/wBVHgfx/wAf8X+7/D/wKionV47m6CYaTbF93zfM25lxu28fl+PG2igDT1WD7TEi/wDTKuV0eZrbUnib5K7C8+/F95/l+4lcvrFt9mvUni+5QBFZ/wDIZvdyts3fx1sP8kH+3XOaVeLc69e7fufJXR6lN9j0i7lZV+SL79AGP539qy7l3bEqXyf3qfe2J/tVU8Kp53h63n3fPL8/3a1oU/hZfnoAdeJ5zoq/J/vtV7YsMWz5kf8A3qqQ7Xfb9x6sb12/MyvQAIi/wSyPVjyW2Ovm7P8AYqukzuv+q/74q38vlfe/74WgBlnbSpE+77/9/bViF5d33l/75pkKb4vm/wCA/NVhPN/hoAi3y+dtaCnpt3fdZP8AYekf5G/uNT0+/wDdVH/vf3qAGb2+8q/J/fqLZ8z/ANypmTf8332/ipmxXX/2d6AIk/jZtv8A8RVd4fJ3tE2/b97fVpEVH3Ju/wB/+Cqrp8z/ACqlAHP36f6Z+62/8Dq1Z/Js3bt61Xv9r3Xy/wDoVWIfkRPloA5fwMizeN/FErbvvKnz/wC5XXXmsLbSou1v9p/4FrgdKhnS88Z3MDS/aFbeqJ/uVU+EvjO81XwbrWueI5dlwt80UH2jbEmxdmxN9AHqP2yNJXg81XdP4NtSpNvi+78lc5qt5PqVvp9zpjKkrr8zv8//AI+tTaJZ61Zy7tQvILnf/BCux6AOoR2+Vm2/L/s1RvH2b9q7KvOnyuzNv/3Pv1k3O550+Zf9nfQA+2h/ib7/AP441aDpsi2t871XhRf729f4kSrD7Xf5V2JQB5P8ddNkfQdEvtrPFYajFLLs/u7/AJ//AEKi28eaC7p5U6vXqE1mtz8u1XR/4Kpf2DYon/HnGn/AaAPnzx54209/EKSwRT3KeV9+3iarvw68ZwQ6pdtPY3aRPF8qPbOiPXvH9lW1t/ywjRG/uVMmmxJ92JU/u0AeKeKvFsupfDTxbZ2ekXz3FxA6QRfZWTzX/wBivk/4S+A/G2g/EPw5qFz4O1RLS3ukeV3X50Wv0YhsF82X+Pc2/Y6/coSwttj/ACqj0AedXnie5h8VvPFoOoPaP/y28r7tfO/jDwZ421XxlqtzY+GLv7PPO8qu8qpur7Q+wfxfcT+46/fpiWa/88tn92gD4a/4Qbx+joq+Gp0f/rqtex/s/eDPHGieI7i81zT7azsp1X50n+f/AL4r6C+xweany7H/AL71KkMSfd/8f+5QA3Y0Mr+Vuff/ALNO/hR91PmhX+H7/wDf3Ufc+82xG/uL96gCvebYbV3X/Wt/Btqum6G3Tb8n+5T7xFd03LUOzzm/uIn9+gASbZOnlfuX/v7a2N/ybG/j/wBquatrlptWRfubf7ldX838P3P9ugCggdLm4Ub8BIut35f9/wDh/wDZv4v+A0VPCrfabjO5U2Rbfk/3/wCPv9O3X+KigC7efwt/0y+5WVrEK3Omy/31+f8A3K0rx2R4vl/5ZVSvEbZ8v8S0AcF4MuWm1K9bzV37v462viFftZ+D711Vd+3ZXnvwouZ/+Et8S20+391P8qO3z10Hxg1L/iUWViq/PdTomygDrfD1sqeHtPXazv5S/wCxUr7kbazbKvWybLK3gb50RU/36rzfPLtWL7vyUAOtn3/3qtu67E2fw1Vs0/e/Nu2f7FSzOrq7K1ADon877u6raTKibm+d6r23zojMv+7T5nX/AGf+B0AWofn+78iVb/2W+9/t1n2bq/8Au/71aCfd+9v/ANxaAD5n+VaZv/hX7lPf723f838VHyo39/8A2NtADPvoitto++nzU3Z/F/B/cpyOvz/KuygCJE+R2/gqlc/d+Zvuf360Nn7p2b5P9us+5RnXd5qvFQBiTbnl+Zd/zVdRNj/w+V/fSqv/AC32/wAFXU3+ajbVf+9sX5KAOU+Hu2817xWrRb/3+xk/4BT9S+GMU1vLY21y0OlXDb5bR13pVf4Yuj+K/Fu37/np8m35H+SvQPJV0+ZmR6AMzRNHi0ewt7FduxF+Xya1k+T/AG/+A0Jt8rZuX/cp0PyKm5V+b/ZoAimfZ96sqZNkvytv3VpXKM8X8L/7D/fqkm3/ACtAFuGFU2fKyb1p29XZ1WX50os02JuZd/8A6BVLR3V7i9li/wCeuz56ANDYyRfe+SmpCyfxVP8AK/zM3z/7tN8td33vn/v/AMFAFS8SV2TdLs3/AHqf5K/d3fw/76VK6L935v8Agf3Ke6bF+8uz+4n36AK9tCv+z/wOiZF37v8A0CpYU/5awbdn9/dTn+5823e1AFXyV2bopf8AgD/fo2K+z72+rGzZ8rbfm/jSonh3xJuXYn+f46ADe21P3Xyf7tO2N97+D/bpUfZ8ys2yk37Jdv3/APcoAa6b/m+VP9jb9ymPuT5lbZ/sOtSuio+3b9//AGqrzbdm1qAKs22F9v33f7tUr92sIP7kr/wJ89T/AC+U8srbET7u+sqbdf3qS+VsT+HZQBd8N2zTXDy/f/291dW8PyVj6PCsMrsqrvb7z1tonz/Kq/8AfVAGURI+o3QiGJBHFvWPdkcydccflRVhA7306CSQhY4/uy4/vfwfw/X+L/gNFAE10drRf9c1qN9u7a1aT2e/Z833V21F9h+b5vnoA8i/s2LR/iTqE8HyJdRI7fNXKeM/ENnefEjR4Ly5WGytf3rPL9zfXsd/4Jku/Eqagsv7nytmys69+DGhapeNc3kLTSudzPuoAy7n4qeHk/5flf8A20V6rw/EvSL9HaBpf9/ynrSufgXoFyMKkqf7kny1V/4U1Fpzf6G2/wD4FQBYtvHmmPF83m7E/wCW3kPs/wC+62LPXrHWERra5gmT/YbfUuieE7mxg8qfZ/v0mp/DbSdVbzZYPJuO1xb/ACOv/fNAGpbTRbN27+GonmV3+Vqw4/C3iDRZR9lvI9Vt1/5ZXa7H/wC+lroLO0ubxPNlVkl/iSVaALNnu8j5fnRf9mrSXKoqfNv3f7NZ/wDY9y77ln8n/rlUq6HEF+fdM33v3zs1AFvezr/C/wDsbqer7G/9nrMfwtbO+7Zsb/Ylamv4bkA/c6hcwH03b1/8eoA0n+R3b5n/ANihE/8A2ErJW31mzZWb7Nfr935V8p9tbMMTGLhfJb+7QAzZsR93/oNZ9zCu3aqt81bBjZ/9mqj2Gfl3b/8A2WgDmH8rzf4t/wDH/s1dtvk2KrbKsPokm913t5TVYttKlh2fNsoA4H4Vuj+I/FqrH8/2r76N975K9Gf7n3vnX+/9+uW8DeGbnR9V8QTTlHgurnfFsXb/AA12P2d6AKn+tb7ux/8Ad20996fLU7wSOvVt39xvu017eR02tQBnzP8A3lXf/fRvuVS2N5qMrN8/z79uytiS0Zm2Ku7+89Uv7Nldt0u5/wD0OgBybn3/ADNv/wB3fWb4bf5b35m3+e219tbSWmPuq3/xNZ/huzubaK789VR2nf8A4ElAGg7/AHGl+/TP4trfw/3P/iqs+Su/crbP+A0x7ZkVF3b0oAZ/yydd33v9mn/cT5t3+/T0h2L/ABUjW7H/AGG/3aAKXzPO/wAq/wDAKmd02/Mvzp/co+zfvfm/74T5KlS2/wDHaAIvl27v3n/fPyPTNjfeban+xVh938W7fTPJ/wB2gBuzf95m2fwvtoRN/wB3cj/w/NUv2Zv9p0/uU10Z/wDc/wBugBjp5KfMvz1n3nlbX+ZXT/YrSe2ZPuvvf+4lZWpaa14yM235fvfwUAYk032yX5f+Pf8A9Cq3YQr91V3p/vbP/H6d9jl3+UkS7P8Ad+etNLaX5GlVd6f3FWgC3YQsn7pt2/7/AM6/JVt/kR/44qqW0LJ8zfI/+x9yrf3/APd/v0AUgD9vnb5jGY49uIVK/wAXRv8A2Xt1/iopiox1K42x8+VHnzN2fvSenH5UUAdBRRRQAUUUUAFFFFABRSd6WgAooooAKKKKAGfx05ulLSfjQAtMp9R7l/75oAWin1G3Py7qAFpi/L9773/oVP8A4vu0f+O0AJ/D8+2l+Zl/uUUf+O0AFFHyvRx0+agA2Ufx0Uxwr/e+f+7QA+j5vvf+O0+mUAH+7SfcH96l/go6feagBjbfvffo2/Ljb8tAeP5tu2okkaSJZNuzcu5kl/hoAl+X+FqHTf8AdbY9H3/m/wDHaPv7tv8A6DQAbf4W/wC+qZsRNit96nLuJ+Yf8Bpfl+6q0AMzuHP/AI98tLv/ANr/AL4o6D5W/wDZt1JsX+Fv++KAIkfe37pV2U/733l3t/d20/fs/wB6k+43y/Lu/vUARGKJF+Zd6/xN/do+VP8Ad/26m37P7v8Av0mV3blkWgCL7n8Xyf7FS7237V2/LTd/+8if7tOG7dtaP5v726gDJn3C7uPnH3Y/vyED+PoO39en8NFJdZF1MRnlI+qZ/v8Afv8A06/xUUAbv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Z"/>
  <p:tag name="MMPROD_10031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ch01-ready-go&quot;/&gt;&lt;property id=&quot;20224&quot; value=&quot;C:\Documents and Settings\spj\My Documents\My Breeze Presentations\ch01-ready-go&quot;/&gt;&lt;property id=&quot;20250&quot; value=&quot;0&quot;/&gt;&lt;property id=&quot;20251&quot; value=&quot;0&quot;/&gt;&lt;property id=&quot;20259&quot; value=&quot;0&quot;/&gt;&lt;object type=&quot;4&quot; unique_id=&quot;10002&quot;&gt;&lt;object type=&quot;5&quot; unique_id=&quot;10031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การศึกษา&amp;#x0D;&amp;#x0A;    วศ.บ. วิศวกรรมคอมพิวเตอร์ จุฬาฯ&amp;#x0D;&amp;#x0A;    Ph.D. Computer Science, UIUC.&amp;#x0D;&amp;#x0A;ที่ทำงาน&amp;#x0D;&amp;#x0A;    ภาควิชาวิศวกรรมคอมพิวเตอร์&amp;#x0D;&amp;#x0A;    คณะวิศวกรรรมศาสตร์&amp;#x0D;&amp;#x0A;    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พร้อมแล้วเริ่ม&amp;quot;&quot;/&gt;&lt;property id=&quot;20303&quot; value=&quot;สมชาย ประสิทธิ์จูตระกูล&quot;/&gt;&lt;property id=&quot;20307&quot; value=&quot;256&quot;/&gt;&lt;property id=&quot;20309&quot; value=&quot;10031&quot;/&gt;&lt;/object&gt;&lt;object type=&quot;3&quot; unique_id=&quot;10005&quot;&gt;&lt;property id=&quot;20148&quot; value=&quot;5&quot;/&gt;&lt;property id=&quot;20300&quot; value=&quot;Slide 2 - &amp;quot;ก่อนเริ่มเขียนโปรแกรม&amp;quot;&quot;/&gt;&lt;property id=&quot;20303&quot; value=&quot;สมชาย ประสิทธิ์จูตระกูล&quot;/&gt;&lt;property id=&quot;20307&quot; value=&quot;257&quot;/&gt;&lt;property id=&quot;20309&quot; value=&quot;10031&quot;/&gt;&lt;/object&gt;&lt;object type=&quot;3&quot; unique_id=&quot;10006&quot;&gt;&lt;property id=&quot;20148&quot; value=&quot;5&quot;/&gt;&lt;property id=&quot;20300&quot; value=&quot;Slide 3 - &amp;quot;การติดตั้ง JDK + JLab&amp;quot;&quot;/&gt;&lt;property id=&quot;20303&quot; value=&quot;สมชาย ประสิทธิ์จูตระกูล&quot;/&gt;&lt;property id=&quot;20307&quot; value=&quot;258&quot;/&gt;&lt;property id=&quot;20309&quot; value=&quot;10031&quot;/&gt;&lt;/object&gt;&lt;object type=&quot;3&quot; unique_id=&quot;10007&quot;&gt;&lt;property id=&quot;20148&quot; value=&quot;5&quot;/&gt;&lt;property id=&quot;20300&quot; value=&quot;Slide 4 - &amp;quot;โปรแกรมแรก&amp;quot;&quot;/&gt;&lt;property id=&quot;20303&quot; value=&quot;สมชาย ประสิทธิ์จูตระกูล&quot;/&gt;&lt;property id=&quot;20307&quot; value=&quot;259&quot;/&gt;&lt;property id=&quot;20309&quot; value=&quot;10031&quot;/&gt;&lt;/object&gt;&lt;object type=&quot;3&quot; unique_id=&quot;10008&quot;&gt;&lt;property id=&quot;20148&quot; value=&quot;5&quot;/&gt;&lt;property id=&quot;20300&quot; value=&quot;Slide 5 - &amp;quot;รหัสต้นฉบับ  รหัสเครื่อง&amp;quot;&quot;/&gt;&lt;property id=&quot;20303&quot; value=&quot;สมชาย ประสิทธิ์จูตระกูล&quot;/&gt;&lt;property id=&quot;20307&quot; value=&quot;260&quot;/&gt;&lt;property id=&quot;20309&quot; value=&quot;10031&quot;/&gt;&lt;/object&gt;&lt;object type=&quot;3&quot; unique_id=&quot;10009&quot;&gt;&lt;property id=&quot;20148&quot; value=&quot;5&quot;/&gt;&lt;property id=&quot;20300&quot; value=&quot;Slide 6 - &amp;quot;ตัวแปลโปรแกรม&amp;quot;&quot;/&gt;&lt;property id=&quot;20303&quot; value=&quot;สมชาย ประสิทธิ์จูตระกูล&quot;/&gt;&lt;property id=&quot;20307&quot; value=&quot;261&quot;/&gt;&lt;property id=&quot;20309&quot; value=&quot;10031&quot;/&gt;&lt;/object&gt;&lt;object type=&quot;3&quot; unique_id=&quot;10010&quot;&gt;&lt;property id=&quot;20148&quot; value=&quot;5&quot;/&gt;&lt;property id=&quot;20300&quot; value=&quot;Slide 7 - &amp;quot;องค์ประกอบของโปรแกรม&amp;quot;&quot;/&gt;&lt;property id=&quot;20303&quot; value=&quot;สมชาย ประสิทธิ์จูตระกูล&quot;/&gt;&lt;property id=&quot;20307&quot; value=&quot;262&quot;/&gt;&lt;property id=&quot;20309&quot; value=&quot;10031&quot;/&gt;&lt;/object&gt;&lt;object type=&quot;3&quot; unique_id=&quot;10011&quot;&gt;&lt;property id=&quot;20148&quot; value=&quot;5&quot;/&gt;&lt;property id=&quot;20300&quot; value=&quot;Slide 8 - &amp;quot;ช่วงแรก&amp;quot;&quot;/&gt;&lt;property id=&quot;20303&quot; value=&quot;สมชาย ประสิทธิ์จูตระกูล&quot;/&gt;&lt;property id=&quot;20307&quot; value=&quot;266&quot;/&gt;&lt;property id=&quot;20309&quot; value=&quot;10031&quot;/&gt;&lt;/object&gt;&lt;object type=&quot;3&quot; unique_id=&quot;10012&quot;&gt;&lt;property id=&quot;20148&quot; value=&quot;5&quot;/&gt;&lt;property id=&quot;20300&quot; value=&quot;Slide 9 - &amp;quot;System.out.print,  println&amp;quot;&quot;/&gt;&lt;property id=&quot;20303&quot; value=&quot;สมชาย ประสิทธิ์จูตระกูล&quot;/&gt;&lt;property id=&quot;20307&quot; value=&quot;263&quot;/&gt;&lt;property id=&quot;20309&quot; value=&quot;10031&quot;/&gt;&lt;/object&gt;&lt;object type=&quot;3&quot; unique_id=&quot;10013&quot;&gt;&lt;property id=&quot;20148&quot; value=&quot;5&quot;/&gt;&lt;property id=&quot;20300&quot; value=&quot;Slide 10 - &amp;quot;โปรแกรมสวย อ่านง่าย&amp;quot;&quot;/&gt;&lt;property id=&quot;20303&quot; value=&quot;สมชาย ประสิทธิ์จูตระกูล&quot;/&gt;&lt;property id=&quot;20307&quot; value=&quot;264&quot;/&gt;&lt;property id=&quot;20309&quot; value=&quot;10031&quot;/&gt;&lt;/object&gt;&lt;object type=&quot;3&quot; unique_id=&quot;10014&quot;&gt;&lt;property id=&quot;20148&quot; value=&quot;5&quot;/&gt;&lt;property id=&quot;20300&quot; value=&quot;Slide 11 - &amp;quot;เติมหมายเหตุ (comment)&amp;quot;&quot;/&gt;&lt;property id=&quot;20303&quot; value=&quot;สมชาย ประสิทธิ์จูตระกูล&quot;/&gt;&lt;property id=&quot;20307&quot; value=&quot;265&quot;/&gt;&lt;property id=&quot;20309&quot; value=&quot;10031&quot;/&gt;&lt;/object&gt;&lt;object type=&quot;3&quot; unique_id=&quot;10015&quot;&gt;&lt;property id=&quot;20148&quot; value=&quot;5&quot;/&gt;&lt;property id=&quot;20300&quot; value=&quot;Slide 12 - &amp;quot;สรุป&amp;quot;&quot;/&gt;&lt;property id=&quot;20303&quot; value=&quot;สมชาย ประสิทธิ์จูตระกูล&quot;/&gt;&lt;property id=&quot;20307&quot; value=&quot;267&quot;/&gt;&lt;property id=&quot;20309&quot; value=&quot;10031&quot;/&gt;&lt;/object&gt;&lt;object type=&quot;3&quot; unique_id=&quot;10030&quot;&gt;&lt;property id=&quot;20148&quot; value=&quot;5&quot;/&gt;&lt;property id=&quot;20300&quot; value=&quot;Slide 13&quot;/&gt;&lt;property id=&quot;20303&quot; value=&quot;สมชาย ประสิทธิ์จูตระกูล&quot;/&gt;&lt;property id=&quot;20307&quot; value=&quot;268&quot;/&gt;&lt;property id=&quot;20309&quot; value=&quot;10031&quot;/&gt;&lt;/object&gt;&lt;/object&gt;&lt;/object&gt;&lt;/database&gt;"/>
</p:tagLst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101-v3-08-nested</Template>
  <TotalTime>34327</TotalTime>
  <Words>1708</Words>
  <Application>Microsoft Office PowerPoint</Application>
  <PresentationFormat>On-screen Show (4:3)</PresentationFormat>
  <Paragraphs>386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somchai</vt:lpstr>
      <vt:lpstr>การสร้างประเภทข้อมูลใหม่ ด้วย คลาส</vt:lpstr>
      <vt:lpstr>หัวข้อ</vt:lpstr>
      <vt:lpstr>ประเภทข้อมูล</vt:lpstr>
      <vt:lpstr>ถ้ามีข้อมูลประเภท Book</vt:lpstr>
      <vt:lpstr>ถ้ามีข้อมูลประเภท Book</vt:lpstr>
      <vt:lpstr>ใช้คลาสสร้างประเภทข้อมูลที่ต้องการ</vt:lpstr>
      <vt:lpstr>การสร้างอ็อบเจกต์</vt:lpstr>
      <vt:lpstr>แต่ละอ็อบเจกต์มีตัวแปรประจำอ็อบเจกต์ของตัวเอง</vt:lpstr>
      <vt:lpstr>การเปลี่ยนค่าของตัวแปรประจำอ็อบเจกต์</vt:lpstr>
      <vt:lpstr>ตัวอย่าง : คลาสที่แทนประเภทข้อมูล</vt:lpstr>
      <vt:lpstr>ตัวอย่าง : Song และการพิมพ์เนื้อเพลง</vt:lpstr>
      <vt:lpstr>คลาสคือประเภทข้อมูล</vt:lpstr>
      <vt:lpstr>ตัวอย่าง : Song และการพิมพ์เนื้อเพลง</vt:lpstr>
      <vt:lpstr>ตัวอย่าง : BankAccount</vt:lpstr>
      <vt:lpstr>ตัวอย่าง : BankAccount</vt:lpstr>
      <vt:lpstr>ตัวอย่าง : เรียงลำดับบัญชีธนาคารตามยอดเงิน</vt:lpstr>
      <vt:lpstr>เรียงลำดับบัญชีตามยอดเงิน (ใช้ลิสต์ของอ็อบเจกต์)</vt:lpstr>
      <vt:lpstr>เรียงลำดับบัญชีตามยอดเงิน (ใช้ Built-in Function)</vt:lpstr>
      <vt:lpstr>เรียงลำดับบัญชีตามยอดเงิน (ใช้ Built-in Function)</vt:lpstr>
      <vt:lpstr>ตัวอย่าง : เรียงลำดับบัญชีธนาคารตามยอดเงิน</vt:lpstr>
      <vt:lpstr>เรียงลำดับบัญชีตามยอดเงิน (ใช้ Built-in Function)</vt:lpstr>
      <vt:lpstr>ตัวอย่าง : เรียงลำดับบัญชีธนาคารตามยอดเงิน</vt:lpstr>
      <vt:lpstr>ลองทำดู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</dc:creator>
  <cp:lastModifiedBy>Administrator</cp:lastModifiedBy>
  <cp:revision>549</cp:revision>
  <dcterms:created xsi:type="dcterms:W3CDTF">2008-10-20T03:46:59Z</dcterms:created>
  <dcterms:modified xsi:type="dcterms:W3CDTF">2015-11-18T07:28:22Z</dcterms:modified>
</cp:coreProperties>
</file>