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94"/>
  </p:notesMasterIdLst>
  <p:sldIdLst>
    <p:sldId id="287" r:id="rId2"/>
    <p:sldId id="288" r:id="rId3"/>
    <p:sldId id="289" r:id="rId4"/>
    <p:sldId id="328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49" r:id="rId16"/>
    <p:sldId id="350" r:id="rId17"/>
    <p:sldId id="303" r:id="rId18"/>
    <p:sldId id="305" r:id="rId19"/>
    <p:sldId id="307" r:id="rId20"/>
    <p:sldId id="308" r:id="rId21"/>
    <p:sldId id="306" r:id="rId22"/>
    <p:sldId id="309" r:id="rId23"/>
    <p:sldId id="310" r:id="rId24"/>
    <p:sldId id="312" r:id="rId25"/>
    <p:sldId id="313" r:id="rId26"/>
    <p:sldId id="314" r:id="rId27"/>
    <p:sldId id="342" r:id="rId28"/>
    <p:sldId id="343" r:id="rId29"/>
    <p:sldId id="315" r:id="rId30"/>
    <p:sldId id="316" r:id="rId31"/>
    <p:sldId id="317" r:id="rId32"/>
    <p:sldId id="318" r:id="rId33"/>
    <p:sldId id="323" r:id="rId34"/>
    <p:sldId id="324" r:id="rId35"/>
    <p:sldId id="325" r:id="rId36"/>
    <p:sldId id="326" r:id="rId37"/>
    <p:sldId id="327" r:id="rId38"/>
    <p:sldId id="319" r:id="rId39"/>
    <p:sldId id="320" r:id="rId40"/>
    <p:sldId id="322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401" r:id="rId52"/>
    <p:sldId id="402" r:id="rId53"/>
    <p:sldId id="361" r:id="rId54"/>
    <p:sldId id="362" r:id="rId55"/>
    <p:sldId id="363" r:id="rId56"/>
    <p:sldId id="364" r:id="rId57"/>
    <p:sldId id="365" r:id="rId58"/>
    <p:sldId id="366" r:id="rId59"/>
    <p:sldId id="367" r:id="rId60"/>
    <p:sldId id="368" r:id="rId61"/>
    <p:sldId id="369" r:id="rId62"/>
    <p:sldId id="370" r:id="rId63"/>
    <p:sldId id="371" r:id="rId64"/>
    <p:sldId id="372" r:id="rId65"/>
    <p:sldId id="373" r:id="rId66"/>
    <p:sldId id="374" r:id="rId67"/>
    <p:sldId id="375" r:id="rId68"/>
    <p:sldId id="376" r:id="rId69"/>
    <p:sldId id="377" r:id="rId70"/>
    <p:sldId id="378" r:id="rId71"/>
    <p:sldId id="379" r:id="rId72"/>
    <p:sldId id="380" r:id="rId73"/>
    <p:sldId id="381" r:id="rId74"/>
    <p:sldId id="382" r:id="rId75"/>
    <p:sldId id="383" r:id="rId76"/>
    <p:sldId id="384" r:id="rId77"/>
    <p:sldId id="385" r:id="rId78"/>
    <p:sldId id="386" r:id="rId79"/>
    <p:sldId id="387" r:id="rId80"/>
    <p:sldId id="388" r:id="rId81"/>
    <p:sldId id="389" r:id="rId82"/>
    <p:sldId id="390" r:id="rId83"/>
    <p:sldId id="391" r:id="rId84"/>
    <p:sldId id="392" r:id="rId85"/>
    <p:sldId id="393" r:id="rId86"/>
    <p:sldId id="394" r:id="rId87"/>
    <p:sldId id="395" r:id="rId88"/>
    <p:sldId id="396" r:id="rId89"/>
    <p:sldId id="397" r:id="rId90"/>
    <p:sldId id="398" r:id="rId91"/>
    <p:sldId id="399" r:id="rId92"/>
    <p:sldId id="400" r:id="rId93"/>
  </p:sldIdLst>
  <p:sldSz cx="9144000" cy="6858000" type="screen4x3"/>
  <p:notesSz cx="7086600" cy="102235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  <p:extLst>
    <p:ext uri="{521415D9-36F7-43E2-AB2F-B90AF26B5E84}">
      <p14:sectionLst xmlns:p14="http://schemas.microsoft.com/office/powerpoint/2010/main">
        <p14:section name="Default Section" id="{1B043DD8-96F7-4F38-80DE-B552C6B5E626}">
          <p14:sldIdLst>
            <p14:sldId id="287"/>
            <p14:sldId id="288"/>
            <p14:sldId id="289"/>
            <p14:sldId id="328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49"/>
            <p14:sldId id="350"/>
            <p14:sldId id="303"/>
            <p14:sldId id="305"/>
            <p14:sldId id="307"/>
            <p14:sldId id="308"/>
            <p14:sldId id="306"/>
            <p14:sldId id="309"/>
            <p14:sldId id="310"/>
            <p14:sldId id="312"/>
            <p14:sldId id="313"/>
            <p14:sldId id="314"/>
            <p14:sldId id="342"/>
            <p14:sldId id="343"/>
            <p14:sldId id="315"/>
            <p14:sldId id="316"/>
            <p14:sldId id="317"/>
            <p14:sldId id="318"/>
            <p14:sldId id="323"/>
            <p14:sldId id="324"/>
            <p14:sldId id="325"/>
            <p14:sldId id="326"/>
            <p14:sldId id="327"/>
            <p14:sldId id="319"/>
            <p14:sldId id="320"/>
            <p14:sldId id="322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401"/>
            <p14:sldId id="402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</p14:sldIdLst>
        </p14:section>
        <p14:section name="Untitled Section" id="{22DB99CC-DD49-47BF-A06C-6C847757333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3300"/>
    <a:srgbClr val="FFCCFF"/>
    <a:srgbClr val="EAEAE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53" autoAdjust="0"/>
  </p:normalViewPr>
  <p:slideViewPr>
    <p:cSldViewPr snapToGrid="0">
      <p:cViewPr varScale="1">
        <p:scale>
          <a:sx n="78" d="100"/>
          <a:sy n="78" d="100"/>
        </p:scale>
        <p:origin x="9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4DFB3DEE-F05D-47C9-A9F9-97A81162B3EC}" type="datetimeFigureOut">
              <a:rPr lang="th-TH"/>
              <a:pPr>
                <a:defRPr/>
              </a:pPr>
              <a:t>02/11/58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h-TH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70715F35-8B4D-49C1-8567-24920784534F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1049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C6FD5-44F3-4664-85C9-F78D30505E5B}" type="slidenum">
              <a:rPr lang="th-TH" smtClean="0"/>
              <a:pPr>
                <a:defRPr/>
              </a:pPr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2025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C6FD5-44F3-4664-85C9-F78D30505E5B}" type="slidenum">
              <a:rPr lang="th-TH" smtClean="0"/>
              <a:pPr>
                <a:defRPr/>
              </a:pPr>
              <a:t>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2025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6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876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4D554-21A1-4D45-827C-C7017130BA19}" type="slidenum">
              <a:rPr lang="th-TH" smtClean="0"/>
              <a:pPr>
                <a:defRPr/>
              </a:pPr>
              <a:t>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9176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C6FD5-44F3-4664-85C9-F78D30505E5B}" type="slidenum">
              <a:rPr lang="th-TH" smtClean="0"/>
              <a:pPr>
                <a:defRPr/>
              </a:pPr>
              <a:t>42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47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img = mpimg.imread('monument.png')</a:t>
            </a:r>
          </a:p>
          <a:p>
            <a:r>
              <a:rPr lang="en-US" smtClean="0"/>
              <a:t>img = img*[1,0,0]   # &lt;---</a:t>
            </a:r>
            <a:r>
              <a:rPr lang="en-US" baseline="0" smtClean="0"/>
              <a:t> red channel</a:t>
            </a:r>
            <a:endParaRPr lang="en-US" smtClean="0"/>
          </a:p>
          <a:p>
            <a:r>
              <a:rPr lang="en-US" smtClean="0"/>
              <a:t>plt.imshow(img)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57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4987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58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3241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img_dim = 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60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12347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mtClean="0"/>
              <a:t>41,17</a:t>
            </a:r>
          </a:p>
          <a:p>
            <a:r>
              <a:rPr lang="en-US" smtClean="0"/>
              <a:t>49,32</a:t>
            </a:r>
          </a:p>
          <a:p>
            <a:r>
              <a:rPr lang="en-US" smtClean="0"/>
              <a:t>54,44</a:t>
            </a:r>
          </a:p>
          <a:p>
            <a:r>
              <a:rPr lang="en-US" smtClean="0"/>
              <a:t>61,56</a:t>
            </a:r>
          </a:p>
          <a:p>
            <a:r>
              <a:rPr lang="en-US" smtClean="0"/>
              <a:t>69,68</a:t>
            </a:r>
          </a:p>
          <a:p>
            <a:r>
              <a:rPr lang="en-US" smtClean="0"/>
              <a:t>75,79</a:t>
            </a:r>
          </a:p>
          <a:p>
            <a:r>
              <a:rPr lang="en-US" smtClean="0"/>
              <a:t>81,88</a:t>
            </a:r>
          </a:p>
          <a:p>
            <a:r>
              <a:rPr lang="en-US" smtClean="0"/>
              <a:t>88,101</a:t>
            </a:r>
          </a:p>
          <a:p>
            <a:r>
              <a:rPr lang="en-US" smtClean="0"/>
              <a:t>96,109</a:t>
            </a:r>
          </a:p>
          <a:p>
            <a:r>
              <a:rPr lang="en-US" smtClean="0"/>
              <a:t>106,115</a:t>
            </a:r>
          </a:p>
          <a:p>
            <a:r>
              <a:rPr lang="en-US" smtClean="0"/>
              <a:t>114,119</a:t>
            </a:r>
          </a:p>
          <a:p>
            <a:r>
              <a:rPr lang="en-US" smtClean="0"/>
              <a:t>123,114</a:t>
            </a:r>
          </a:p>
          <a:p>
            <a:r>
              <a:rPr lang="en-US" smtClean="0"/>
              <a:t>130,103</a:t>
            </a:r>
          </a:p>
          <a:p>
            <a:r>
              <a:rPr lang="en-US" smtClean="0"/>
              <a:t>135,94</a:t>
            </a:r>
          </a:p>
          <a:p>
            <a:r>
              <a:rPr lang="en-US" smtClean="0"/>
              <a:t>136,84</a:t>
            </a:r>
          </a:p>
          <a:p>
            <a:r>
              <a:rPr lang="en-US" smtClean="0"/>
              <a:t>131,70</a:t>
            </a:r>
          </a:p>
          <a:p>
            <a:r>
              <a:rPr lang="en-US" smtClean="0"/>
              <a:t>123,58</a:t>
            </a:r>
          </a:p>
          <a:p>
            <a:r>
              <a:rPr lang="en-US" smtClean="0"/>
              <a:t>110,49</a:t>
            </a:r>
          </a:p>
          <a:p>
            <a:r>
              <a:rPr lang="en-US" smtClean="0"/>
              <a:t>99,44</a:t>
            </a:r>
          </a:p>
          <a:p>
            <a:r>
              <a:rPr lang="en-US" smtClean="0"/>
              <a:t>86,41</a:t>
            </a:r>
          </a:p>
          <a:p>
            <a:r>
              <a:rPr lang="en-US" smtClean="0"/>
              <a:t>77,45</a:t>
            </a:r>
          </a:p>
          <a:p>
            <a:r>
              <a:rPr lang="en-US" smtClean="0"/>
              <a:t>69,55</a:t>
            </a:r>
          </a:p>
          <a:p>
            <a:r>
              <a:rPr lang="en-US" smtClean="0"/>
              <a:t>75,51</a:t>
            </a:r>
          </a:p>
          <a:p>
            <a:r>
              <a:rPr lang="en-US" smtClean="0"/>
              <a:t>88,47</a:t>
            </a:r>
          </a:p>
          <a:p>
            <a:r>
              <a:rPr lang="en-US" smtClean="0"/>
              <a:t>100,47</a:t>
            </a:r>
          </a:p>
          <a:p>
            <a:r>
              <a:rPr lang="en-US" smtClean="0"/>
              <a:t>111,50</a:t>
            </a:r>
          </a:p>
          <a:p>
            <a:r>
              <a:rPr lang="en-US" smtClean="0"/>
              <a:t>118,55</a:t>
            </a:r>
          </a:p>
          <a:p>
            <a:r>
              <a:rPr lang="en-US" smtClean="0"/>
              <a:t>127,59</a:t>
            </a:r>
          </a:p>
          <a:p>
            <a:r>
              <a:rPr lang="en-US" smtClean="0"/>
              <a:t>133,70</a:t>
            </a:r>
          </a:p>
          <a:p>
            <a:r>
              <a:rPr lang="en-US" smtClean="0"/>
              <a:t>141,83</a:t>
            </a:r>
          </a:p>
          <a:p>
            <a:r>
              <a:rPr lang="en-US" smtClean="0"/>
              <a:t>146,97</a:t>
            </a:r>
          </a:p>
          <a:p>
            <a:r>
              <a:rPr lang="en-US" smtClean="0"/>
              <a:t>150,109</a:t>
            </a:r>
          </a:p>
          <a:p>
            <a:r>
              <a:rPr lang="en-US" smtClean="0"/>
              <a:t>155,118</a:t>
            </a:r>
          </a:p>
          <a:p>
            <a:r>
              <a:rPr lang="en-US" smtClean="0"/>
              <a:t>155,111</a:t>
            </a:r>
          </a:p>
          <a:p>
            <a:r>
              <a:rPr lang="en-US" smtClean="0"/>
              <a:t>153,88</a:t>
            </a:r>
          </a:p>
          <a:p>
            <a:r>
              <a:rPr lang="en-US" smtClean="0"/>
              <a:t>153,77</a:t>
            </a:r>
          </a:p>
          <a:p>
            <a:r>
              <a:rPr lang="en-US" smtClean="0"/>
              <a:t>154,67</a:t>
            </a:r>
          </a:p>
          <a:p>
            <a:r>
              <a:rPr lang="en-US" smtClean="0"/>
              <a:t>157,60</a:t>
            </a:r>
          </a:p>
          <a:p>
            <a:r>
              <a:rPr lang="en-US" smtClean="0"/>
              <a:t>163,58</a:t>
            </a:r>
          </a:p>
          <a:p>
            <a:r>
              <a:rPr lang="en-US" smtClean="0"/>
              <a:t>168,55</a:t>
            </a:r>
          </a:p>
          <a:p>
            <a:r>
              <a:rPr lang="en-US" smtClean="0"/>
              <a:t>177,62</a:t>
            </a:r>
          </a:p>
          <a:p>
            <a:r>
              <a:rPr lang="en-US" smtClean="0"/>
              <a:t>184,73</a:t>
            </a:r>
          </a:p>
          <a:p>
            <a:r>
              <a:rPr lang="en-US" smtClean="0"/>
              <a:t>189,94</a:t>
            </a:r>
          </a:p>
          <a:p>
            <a:r>
              <a:rPr lang="en-US" smtClean="0"/>
              <a:t>191,104</a:t>
            </a:r>
          </a:p>
          <a:p>
            <a:r>
              <a:rPr lang="en-US" smtClean="0"/>
              <a:t>193,116</a:t>
            </a:r>
          </a:p>
          <a:p>
            <a:r>
              <a:rPr lang="en-US" smtClean="0"/>
              <a:t>193,118</a:t>
            </a:r>
          </a:p>
          <a:p>
            <a:r>
              <a:rPr lang="en-US" smtClean="0"/>
              <a:t>191,91</a:t>
            </a:r>
          </a:p>
          <a:p>
            <a:r>
              <a:rPr lang="en-US" smtClean="0"/>
              <a:t>189,76</a:t>
            </a:r>
          </a:p>
          <a:p>
            <a:r>
              <a:rPr lang="en-US" smtClean="0"/>
              <a:t>183,55</a:t>
            </a:r>
          </a:p>
          <a:p>
            <a:r>
              <a:rPr lang="en-US" smtClean="0"/>
              <a:t>169,24</a:t>
            </a:r>
          </a:p>
          <a:p>
            <a:r>
              <a:rPr lang="en-US" smtClean="0"/>
              <a:t>163,14</a:t>
            </a:r>
          </a:p>
          <a:p>
            <a:r>
              <a:rPr lang="en-US" smtClean="0"/>
              <a:t>153,6</a:t>
            </a:r>
          </a:p>
          <a:p>
            <a:r>
              <a:rPr lang="en-US" smtClean="0"/>
              <a:t>141,5</a:t>
            </a:r>
          </a:p>
          <a:p>
            <a:r>
              <a:rPr lang="en-US" smtClean="0"/>
              <a:t>132,13</a:t>
            </a:r>
          </a:p>
          <a:p>
            <a:r>
              <a:rPr lang="en-US" smtClean="0"/>
              <a:t>138,24</a:t>
            </a:r>
          </a:p>
          <a:p>
            <a:r>
              <a:rPr lang="en-US" smtClean="0"/>
              <a:t>147,36</a:t>
            </a:r>
          </a:p>
          <a:p>
            <a:r>
              <a:rPr lang="en-US" smtClean="0"/>
              <a:t>158,43</a:t>
            </a:r>
          </a:p>
          <a:p>
            <a:r>
              <a:rPr lang="en-US" smtClean="0"/>
              <a:t>168,48</a:t>
            </a:r>
          </a:p>
          <a:p>
            <a:r>
              <a:rPr lang="en-US" smtClean="0"/>
              <a:t>175,49</a:t>
            </a:r>
          </a:p>
          <a:p>
            <a:r>
              <a:rPr lang="en-US" smtClean="0"/>
              <a:t>182,57</a:t>
            </a:r>
          </a:p>
          <a:p>
            <a:r>
              <a:rPr lang="en-US" smtClean="0"/>
              <a:t>188,62</a:t>
            </a:r>
          </a:p>
          <a:p>
            <a:r>
              <a:rPr lang="en-US" smtClean="0"/>
              <a:t>193,69</a:t>
            </a:r>
          </a:p>
          <a:p>
            <a:r>
              <a:rPr lang="en-US" smtClean="0"/>
              <a:t>199,79</a:t>
            </a:r>
          </a:p>
          <a:p>
            <a:r>
              <a:rPr lang="en-US" smtClean="0"/>
              <a:t>202,86</a:t>
            </a:r>
          </a:p>
          <a:p>
            <a:r>
              <a:rPr lang="en-US" smtClean="0"/>
              <a:t>214,110</a:t>
            </a:r>
          </a:p>
          <a:p>
            <a:r>
              <a:rPr lang="en-US" smtClean="0"/>
              <a:t>217,115</a:t>
            </a:r>
          </a:p>
          <a:p>
            <a:r>
              <a:rPr lang="en-US" smtClean="0"/>
              <a:t>220,123</a:t>
            </a:r>
          </a:p>
          <a:p>
            <a:r>
              <a:rPr lang="en-US" smtClean="0"/>
              <a:t>227,135</a:t>
            </a:r>
          </a:p>
          <a:p>
            <a:r>
              <a:rPr lang="en-US" smtClean="0"/>
              <a:t>232,150</a:t>
            </a:r>
          </a:p>
          <a:p>
            <a:r>
              <a:rPr lang="en-US" smtClean="0"/>
              <a:t>234,161</a:t>
            </a:r>
          </a:p>
          <a:p>
            <a:r>
              <a:rPr lang="en-US" smtClean="0"/>
              <a:t>237,167</a:t>
            </a:r>
          </a:p>
          <a:p>
            <a:r>
              <a:rPr lang="en-US" smtClean="0"/>
              <a:t>235,162</a:t>
            </a:r>
          </a:p>
          <a:p>
            <a:r>
              <a:rPr lang="en-US" smtClean="0"/>
              <a:t>229,146</a:t>
            </a:r>
          </a:p>
          <a:p>
            <a:r>
              <a:rPr lang="en-US" smtClean="0"/>
              <a:t>224,133</a:t>
            </a:r>
          </a:p>
          <a:p>
            <a:r>
              <a:rPr lang="en-US" smtClean="0"/>
              <a:t>222,128</a:t>
            </a:r>
          </a:p>
          <a:p>
            <a:r>
              <a:rPr lang="en-US" smtClean="0"/>
              <a:t>228,127</a:t>
            </a:r>
          </a:p>
          <a:p>
            <a:r>
              <a:rPr lang="en-US" smtClean="0"/>
              <a:t>236,128</a:t>
            </a:r>
          </a:p>
          <a:p>
            <a:r>
              <a:rPr lang="en-US" smtClean="0"/>
              <a:t>245,129</a:t>
            </a:r>
          </a:p>
          <a:p>
            <a:r>
              <a:rPr lang="en-US" smtClean="0"/>
              <a:t>255,132</a:t>
            </a:r>
          </a:p>
          <a:p>
            <a:r>
              <a:rPr lang="en-US" smtClean="0"/>
              <a:t>257,132</a:t>
            </a:r>
          </a:p>
          <a:p>
            <a:r>
              <a:rPr lang="en-US" smtClean="0"/>
              <a:t>227,124</a:t>
            </a:r>
          </a:p>
          <a:p>
            <a:r>
              <a:rPr lang="en-US" smtClean="0"/>
              <a:t>220,124</a:t>
            </a:r>
          </a:p>
          <a:p>
            <a:r>
              <a:rPr lang="en-US" smtClean="0"/>
              <a:t>219,121</a:t>
            </a:r>
          </a:p>
          <a:p>
            <a:r>
              <a:rPr lang="en-US" smtClean="0"/>
              <a:t>215,108</a:t>
            </a:r>
          </a:p>
          <a:p>
            <a:r>
              <a:rPr lang="en-US" smtClean="0"/>
              <a:t>213,98</a:t>
            </a:r>
          </a:p>
          <a:p>
            <a:r>
              <a:rPr lang="en-US" smtClean="0"/>
              <a:t>213,86</a:t>
            </a:r>
          </a:p>
          <a:p>
            <a:r>
              <a:rPr lang="en-US" smtClean="0"/>
              <a:t>213,77</a:t>
            </a:r>
          </a:p>
          <a:p>
            <a:r>
              <a:rPr lang="en-US" smtClean="0"/>
              <a:t>215,71</a:t>
            </a:r>
          </a:p>
          <a:p>
            <a:r>
              <a:rPr lang="en-US" smtClean="0"/>
              <a:t>222,64</a:t>
            </a:r>
          </a:p>
          <a:p>
            <a:r>
              <a:rPr lang="en-US" smtClean="0"/>
              <a:t>225,63</a:t>
            </a:r>
          </a:p>
          <a:p>
            <a:r>
              <a:rPr lang="en-US" smtClean="0"/>
              <a:t>231,61</a:t>
            </a:r>
          </a:p>
          <a:p>
            <a:r>
              <a:rPr lang="en-US" smtClean="0"/>
              <a:t>246,61</a:t>
            </a:r>
          </a:p>
          <a:p>
            <a:r>
              <a:rPr lang="en-US" smtClean="0"/>
              <a:t>251,64</a:t>
            </a:r>
          </a:p>
          <a:p>
            <a:r>
              <a:rPr lang="en-US" smtClean="0"/>
              <a:t>259,74</a:t>
            </a:r>
          </a:p>
          <a:p>
            <a:r>
              <a:rPr lang="en-US" smtClean="0"/>
              <a:t>263,77</a:t>
            </a:r>
          </a:p>
          <a:p>
            <a:r>
              <a:rPr lang="en-US" smtClean="0"/>
              <a:t>270,86</a:t>
            </a:r>
          </a:p>
          <a:p>
            <a:r>
              <a:rPr lang="en-US" smtClean="0"/>
              <a:t>278,96</a:t>
            </a:r>
          </a:p>
          <a:p>
            <a:r>
              <a:rPr lang="en-US" smtClean="0"/>
              <a:t>285,106</a:t>
            </a:r>
          </a:p>
          <a:p>
            <a:r>
              <a:rPr lang="en-US" smtClean="0"/>
              <a:t>289,114</a:t>
            </a:r>
          </a:p>
          <a:p>
            <a:r>
              <a:rPr lang="en-US" smtClean="0"/>
              <a:t>295,125</a:t>
            </a:r>
          </a:p>
          <a:p>
            <a:r>
              <a:rPr lang="en-US" smtClean="0"/>
              <a:t>299,134</a:t>
            </a:r>
          </a:p>
          <a:p>
            <a:r>
              <a:rPr lang="en-US" smtClean="0"/>
              <a:t>303,142</a:t>
            </a:r>
          </a:p>
          <a:p>
            <a:r>
              <a:rPr lang="en-US" smtClean="0"/>
              <a:t>304,151</a:t>
            </a:r>
          </a:p>
          <a:p>
            <a:r>
              <a:rPr lang="en-US" smtClean="0"/>
              <a:t>306,157</a:t>
            </a:r>
          </a:p>
          <a:p>
            <a:r>
              <a:rPr lang="en-US" smtClean="0"/>
              <a:t>305,165</a:t>
            </a:r>
          </a:p>
          <a:p>
            <a:r>
              <a:rPr lang="en-US" smtClean="0"/>
              <a:t>304,169</a:t>
            </a:r>
          </a:p>
          <a:p>
            <a:r>
              <a:rPr lang="en-US" smtClean="0"/>
              <a:t>300,164</a:t>
            </a:r>
          </a:p>
          <a:p>
            <a:r>
              <a:rPr lang="en-US" smtClean="0"/>
              <a:t>296,154</a:t>
            </a:r>
          </a:p>
          <a:p>
            <a:r>
              <a:rPr lang="en-US" smtClean="0"/>
              <a:t>292,140</a:t>
            </a:r>
          </a:p>
          <a:p>
            <a:r>
              <a:rPr lang="en-US" smtClean="0"/>
              <a:t>289,131</a:t>
            </a:r>
          </a:p>
          <a:p>
            <a:r>
              <a:rPr lang="en-US" smtClean="0"/>
              <a:t>284,116</a:t>
            </a:r>
          </a:p>
          <a:p>
            <a:r>
              <a:rPr lang="en-US" smtClean="0"/>
              <a:t>280,102</a:t>
            </a:r>
          </a:p>
          <a:p>
            <a:r>
              <a:rPr lang="en-US" smtClean="0"/>
              <a:t>277,93</a:t>
            </a:r>
          </a:p>
          <a:p>
            <a:r>
              <a:rPr lang="en-US" smtClean="0"/>
              <a:t>276,84</a:t>
            </a:r>
          </a:p>
          <a:p>
            <a:r>
              <a:rPr lang="en-US" smtClean="0"/>
              <a:t>272,74</a:t>
            </a:r>
          </a:p>
          <a:p>
            <a:r>
              <a:rPr lang="en-US" smtClean="0"/>
              <a:t>269,64</a:t>
            </a:r>
          </a:p>
          <a:p>
            <a:r>
              <a:rPr lang="en-US" smtClean="0"/>
              <a:t>268,59</a:t>
            </a:r>
          </a:p>
          <a:p>
            <a:r>
              <a:rPr lang="en-US" smtClean="0"/>
              <a:t>269,64</a:t>
            </a:r>
          </a:p>
          <a:p>
            <a:r>
              <a:rPr lang="en-US" smtClean="0"/>
              <a:t>269,72</a:t>
            </a:r>
          </a:p>
          <a:p>
            <a:r>
              <a:rPr lang="en-US" smtClean="0"/>
              <a:t>272,78</a:t>
            </a:r>
          </a:p>
          <a:p>
            <a:r>
              <a:rPr lang="en-US" smtClean="0"/>
              <a:t>275,88</a:t>
            </a:r>
          </a:p>
          <a:p>
            <a:r>
              <a:rPr lang="en-US" smtClean="0"/>
              <a:t>280,95</a:t>
            </a:r>
          </a:p>
          <a:p>
            <a:r>
              <a:rPr lang="en-US" smtClean="0"/>
              <a:t>287,103</a:t>
            </a:r>
          </a:p>
          <a:p>
            <a:r>
              <a:rPr lang="en-US" smtClean="0"/>
              <a:t>294,111</a:t>
            </a:r>
          </a:p>
          <a:p>
            <a:r>
              <a:rPr lang="en-US" smtClean="0"/>
              <a:t>300,114</a:t>
            </a:r>
          </a:p>
          <a:p>
            <a:r>
              <a:rPr lang="en-US" smtClean="0"/>
              <a:t>306,115</a:t>
            </a:r>
          </a:p>
          <a:p>
            <a:r>
              <a:rPr lang="en-US" smtClean="0"/>
              <a:t>309,114</a:t>
            </a:r>
          </a:p>
          <a:p>
            <a:r>
              <a:rPr lang="en-US" smtClean="0"/>
              <a:t>312,110</a:t>
            </a:r>
          </a:p>
          <a:p>
            <a:r>
              <a:rPr lang="en-US" smtClean="0"/>
              <a:t>313,101</a:t>
            </a:r>
          </a:p>
          <a:p>
            <a:r>
              <a:rPr lang="en-US" smtClean="0"/>
              <a:t>312,91</a:t>
            </a:r>
          </a:p>
          <a:p>
            <a:r>
              <a:rPr lang="en-US" smtClean="0"/>
              <a:t>310,82</a:t>
            </a:r>
          </a:p>
          <a:p>
            <a:r>
              <a:rPr lang="en-US" smtClean="0"/>
              <a:t>308,74</a:t>
            </a:r>
          </a:p>
          <a:p>
            <a:r>
              <a:rPr lang="en-US" smtClean="0"/>
              <a:t>304,69</a:t>
            </a:r>
          </a:p>
          <a:p>
            <a:r>
              <a:rPr lang="en-US" smtClean="0"/>
              <a:t>308,68</a:t>
            </a:r>
          </a:p>
          <a:p>
            <a:r>
              <a:rPr lang="en-US" smtClean="0"/>
              <a:t>312,66</a:t>
            </a:r>
          </a:p>
          <a:p>
            <a:r>
              <a:rPr lang="en-US" smtClean="0"/>
              <a:t>317,64</a:t>
            </a:r>
          </a:p>
          <a:p>
            <a:r>
              <a:rPr lang="en-US" smtClean="0"/>
              <a:t>319,64</a:t>
            </a:r>
          </a:p>
          <a:p>
            <a:r>
              <a:rPr lang="en-US" smtClean="0"/>
              <a:t>327,64</a:t>
            </a:r>
          </a:p>
          <a:p>
            <a:r>
              <a:rPr lang="en-US" smtClean="0"/>
              <a:t>335,64</a:t>
            </a:r>
          </a:p>
          <a:p>
            <a:r>
              <a:rPr lang="en-US" smtClean="0"/>
              <a:t>343,68</a:t>
            </a:r>
          </a:p>
          <a:p>
            <a:r>
              <a:rPr lang="en-US" smtClean="0"/>
              <a:t>352,71</a:t>
            </a:r>
          </a:p>
          <a:p>
            <a:r>
              <a:rPr lang="en-US" smtClean="0"/>
              <a:t>357,75</a:t>
            </a:r>
          </a:p>
          <a:p>
            <a:r>
              <a:rPr lang="en-US" smtClean="0"/>
              <a:t>363,81</a:t>
            </a:r>
          </a:p>
          <a:p>
            <a:r>
              <a:rPr lang="en-US" smtClean="0"/>
              <a:t>365,88</a:t>
            </a:r>
          </a:p>
          <a:p>
            <a:r>
              <a:rPr lang="en-US" smtClean="0"/>
              <a:t>367,94</a:t>
            </a:r>
          </a:p>
          <a:p>
            <a:r>
              <a:rPr lang="en-US" smtClean="0"/>
              <a:t>368,113</a:t>
            </a:r>
          </a:p>
          <a:p>
            <a:r>
              <a:rPr lang="en-US" smtClean="0"/>
              <a:t>367,121</a:t>
            </a:r>
          </a:p>
          <a:p>
            <a:r>
              <a:rPr lang="en-US" smtClean="0"/>
              <a:t>361,127</a:t>
            </a:r>
          </a:p>
          <a:p>
            <a:r>
              <a:rPr lang="en-US" smtClean="0"/>
              <a:t>353,127</a:t>
            </a:r>
          </a:p>
          <a:p>
            <a:r>
              <a:rPr lang="en-US" smtClean="0"/>
              <a:t>343,119</a:t>
            </a:r>
          </a:p>
          <a:p>
            <a:r>
              <a:rPr lang="en-US" smtClean="0"/>
              <a:t>334,109</a:t>
            </a:r>
          </a:p>
          <a:p>
            <a:r>
              <a:rPr lang="en-US" smtClean="0"/>
              <a:t>329,100</a:t>
            </a:r>
          </a:p>
          <a:p>
            <a:r>
              <a:rPr lang="en-US" smtClean="0"/>
              <a:t>325,88</a:t>
            </a:r>
          </a:p>
          <a:p>
            <a:r>
              <a:rPr lang="en-US" smtClean="0"/>
              <a:t>323,80</a:t>
            </a:r>
          </a:p>
          <a:p>
            <a:r>
              <a:rPr lang="en-US" smtClean="0"/>
              <a:t>325,70</a:t>
            </a:r>
          </a:p>
          <a:p>
            <a:r>
              <a:rPr lang="en-US" smtClean="0"/>
              <a:t>331,66</a:t>
            </a:r>
          </a:p>
          <a:p>
            <a:r>
              <a:rPr lang="en-US" smtClean="0"/>
              <a:t>338,64</a:t>
            </a:r>
          </a:p>
          <a:p>
            <a:r>
              <a:rPr lang="en-US" smtClean="0"/>
              <a:t>342,70</a:t>
            </a:r>
          </a:p>
          <a:p>
            <a:r>
              <a:rPr lang="en-US" smtClean="0"/>
              <a:t>350,75</a:t>
            </a:r>
          </a:p>
          <a:p>
            <a:r>
              <a:rPr lang="en-US" smtClean="0"/>
              <a:t>359,79</a:t>
            </a:r>
          </a:p>
          <a:p>
            <a:r>
              <a:rPr lang="en-US" smtClean="0"/>
              <a:t>364,82</a:t>
            </a:r>
          </a:p>
          <a:p>
            <a:r>
              <a:rPr lang="en-US" smtClean="0"/>
              <a:t>372,96</a:t>
            </a:r>
          </a:p>
          <a:p>
            <a:r>
              <a:rPr lang="en-US" smtClean="0"/>
              <a:t>382,119</a:t>
            </a:r>
          </a:p>
          <a:p>
            <a:r>
              <a:rPr lang="en-US" smtClean="0"/>
              <a:t>388,124</a:t>
            </a:r>
          </a:p>
          <a:p>
            <a:r>
              <a:rPr lang="en-US" smtClean="0"/>
              <a:t>389,125</a:t>
            </a:r>
          </a:p>
          <a:p>
            <a:r>
              <a:rPr lang="en-US" smtClean="0"/>
              <a:t>395,124</a:t>
            </a:r>
          </a:p>
          <a:p>
            <a:r>
              <a:rPr lang="en-US" smtClean="0"/>
              <a:t>398,118</a:t>
            </a:r>
          </a:p>
          <a:p>
            <a:r>
              <a:rPr lang="en-US" smtClean="0"/>
              <a:t>396,108</a:t>
            </a:r>
          </a:p>
          <a:p>
            <a:r>
              <a:rPr lang="en-US" smtClean="0"/>
              <a:t>392,97</a:t>
            </a:r>
          </a:p>
          <a:p>
            <a:r>
              <a:rPr lang="en-US" smtClean="0"/>
              <a:t>390,88</a:t>
            </a:r>
          </a:p>
          <a:p>
            <a:r>
              <a:rPr lang="en-US" smtClean="0"/>
              <a:t>387,77</a:t>
            </a:r>
          </a:p>
          <a:p>
            <a:r>
              <a:rPr lang="en-US" smtClean="0"/>
              <a:t>385,69</a:t>
            </a:r>
          </a:p>
          <a:p>
            <a:r>
              <a:rPr lang="en-US" smtClean="0"/>
              <a:t>382,62</a:t>
            </a:r>
          </a:p>
          <a:p>
            <a:r>
              <a:rPr lang="en-US" smtClean="0"/>
              <a:t>382,62</a:t>
            </a:r>
          </a:p>
          <a:p>
            <a:r>
              <a:rPr lang="en-US" smtClean="0"/>
              <a:t>389,94</a:t>
            </a:r>
          </a:p>
          <a:p>
            <a:r>
              <a:rPr lang="en-US" smtClean="0"/>
              <a:t>398,116</a:t>
            </a:r>
          </a:p>
          <a:p>
            <a:r>
              <a:rPr lang="en-US" smtClean="0"/>
              <a:t>401,121</a:t>
            </a:r>
          </a:p>
          <a:p>
            <a:r>
              <a:rPr lang="en-US" smtClean="0"/>
              <a:t>406,122</a:t>
            </a:r>
          </a:p>
          <a:p>
            <a:r>
              <a:rPr lang="en-US" smtClean="0"/>
              <a:t>415,124</a:t>
            </a:r>
          </a:p>
          <a:p>
            <a:r>
              <a:rPr lang="en-US" smtClean="0"/>
              <a:t>421,123</a:t>
            </a:r>
          </a:p>
          <a:p>
            <a:r>
              <a:rPr lang="en-US" smtClean="0"/>
              <a:t>427,119</a:t>
            </a:r>
          </a:p>
          <a:p>
            <a:r>
              <a:rPr lang="en-US" smtClean="0"/>
              <a:t>430,107</a:t>
            </a:r>
          </a:p>
          <a:p>
            <a:r>
              <a:rPr lang="en-US" smtClean="0"/>
              <a:t>427,94</a:t>
            </a:r>
          </a:p>
          <a:p>
            <a:r>
              <a:rPr lang="en-US" smtClean="0"/>
              <a:t>424,84</a:t>
            </a:r>
          </a:p>
          <a:p>
            <a:r>
              <a:rPr lang="en-US" smtClean="0"/>
              <a:t>422,78</a:t>
            </a:r>
          </a:p>
          <a:p>
            <a:r>
              <a:rPr lang="en-US" smtClean="0"/>
              <a:t>419,68</a:t>
            </a:r>
          </a:p>
          <a:p>
            <a:r>
              <a:rPr lang="en-US" smtClean="0"/>
              <a:t>422,65</a:t>
            </a:r>
          </a:p>
          <a:p>
            <a:r>
              <a:rPr lang="en-US" smtClean="0"/>
              <a:t>422,62</a:t>
            </a:r>
          </a:p>
          <a:p>
            <a:r>
              <a:rPr lang="en-US" smtClean="0"/>
              <a:t>428,60</a:t>
            </a:r>
          </a:p>
          <a:p>
            <a:r>
              <a:rPr lang="en-US" smtClean="0"/>
              <a:t>434,59</a:t>
            </a:r>
          </a:p>
          <a:p>
            <a:r>
              <a:rPr lang="en-US" smtClean="0"/>
              <a:t>440,63</a:t>
            </a:r>
          </a:p>
          <a:p>
            <a:r>
              <a:rPr lang="en-US" smtClean="0"/>
              <a:t>446,70</a:t>
            </a:r>
          </a:p>
          <a:p>
            <a:r>
              <a:rPr lang="en-US" smtClean="0"/>
              <a:t>451,80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75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7275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882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481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88"/>
            <a:ext cx="228600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3175" y="1588"/>
            <a:ext cx="6708775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191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3175" y="1588"/>
            <a:ext cx="914717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4213" y="908050"/>
            <a:ext cx="3883025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19638" y="908050"/>
            <a:ext cx="3884612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4213" y="3536950"/>
            <a:ext cx="3883025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8" y="3536950"/>
            <a:ext cx="3884612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7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cs typeface="Tahoma" pitchFamily="34" charset="0"/>
              </a:defRPr>
            </a:lvl1pPr>
            <a:lvl2pPr>
              <a:defRPr baseline="0">
                <a:latin typeface="+mn-lt"/>
                <a:cs typeface="Tahoma" pitchFamily="34" charset="0"/>
              </a:defRPr>
            </a:lvl2pPr>
            <a:lvl3pPr>
              <a:defRPr baseline="0">
                <a:latin typeface="+mn-lt"/>
                <a:cs typeface="Tahoma" pitchFamily="34" charset="0"/>
              </a:defRPr>
            </a:lvl3pPr>
            <a:lvl4pPr>
              <a:defRPr baseline="0">
                <a:latin typeface="+mn-lt"/>
                <a:cs typeface="Tahoma" pitchFamily="34" charset="0"/>
              </a:defRPr>
            </a:lvl4pPr>
            <a:lvl5pPr>
              <a:defRPr baseline="0"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18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643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908050"/>
            <a:ext cx="3883025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908050"/>
            <a:ext cx="3884612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741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15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3466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29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645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6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908050"/>
            <a:ext cx="792003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6597650"/>
            <a:ext cx="35639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47331EE9-5DAD-4C84-8081-84ED8698C052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</a:pPr>
              <a:t>02/11/58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7885113" y="6597650"/>
            <a:ext cx="1258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>
              <a:spcBef>
                <a:spcPct val="50000"/>
              </a:spcBef>
            </a:pPr>
            <a:fld id="{E4C6C3FA-49AB-436A-AE66-DC39D5EA5656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3175" y="1588"/>
            <a:ext cx="9147175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/#numpy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/#numpy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/#numpy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s231n.github.io/python-numpy-tutorial/#numpy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mathsisfun.com/algebra/matrix-multiplying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/#numpy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/#numpy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python-numpy-tutorial/#numpy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python-numpy-tutorial/#numpy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s231n.github.io/python-numpy-tutorial/#numpy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matplotlib.org/gallery.html" TargetMode="Externa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developmentperestroika.wordpress.com/2014/02/11/image-processing-with-python-numpy-scipy-image-convolution/" TargetMode="Externa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cs231n.github.io/python-numpy-tutorial/#numpy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python-numpy-tutorial/#num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2.w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210.png"/><Relationship Id="rId4" Type="http://schemas.openxmlformats.org/officeDocument/2006/relationships/image" Target="../media/image4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250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th-TH" sz="4000" dirty="0" smtClean="0"/>
              <a:t>ลิสต์แบบหลายมิติ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th-TH" sz="4000" dirty="0" smtClean="0"/>
              <a:t>และ การใช้ไลบรารี</a:t>
            </a:r>
            <a:r>
              <a:rPr lang="en-US" sz="4000"/>
              <a:t> 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>(Part1 v.2</a:t>
            </a:r>
            <a:r>
              <a:rPr lang="en-US" sz="4000" dirty="0" smtClean="0"/>
              <a:t>)</a:t>
            </a:r>
            <a:endParaRPr lang="th-TH" sz="4000" dirty="0" smtClean="0"/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 smtClean="0"/>
              <a:t>ภาควิชาวิศวกรรมคอมพิวเตอร์</a:t>
            </a:r>
          </a:p>
          <a:p>
            <a:r>
              <a:rPr lang="th-TH" dirty="0" smtClean="0"/>
              <a:t>จุฬาลงกรณ์มหาวิทยาลัย</a:t>
            </a:r>
          </a:p>
          <a:p>
            <a:r>
              <a:rPr lang="th-TH" dirty="0" smtClean="0"/>
              <a:t>๒๕๕๘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Python (</a:t>
            </a:r>
            <a:r>
              <a:rPr lang="en-US" dirty="0" err="1" smtClean="0"/>
              <a:t>NumPy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200" dirty="0" smtClean="0"/>
              <a:t>อาร์เรย์หรือลิสต์ใน </a:t>
            </a:r>
            <a:r>
              <a:rPr lang="en-US" sz="2200" dirty="0" smtClean="0"/>
              <a:t>Python </a:t>
            </a:r>
            <a:r>
              <a:rPr lang="th-TH" sz="3200" dirty="0" smtClean="0">
                <a:solidFill>
                  <a:srgbClr val="FF0000"/>
                </a:solidFill>
              </a:rPr>
              <a:t>ไม่</a:t>
            </a:r>
            <a:r>
              <a:rPr lang="th-TH" sz="2200" dirty="0" smtClean="0"/>
              <a:t>สามารถคำนวณ </a:t>
            </a:r>
            <a:r>
              <a:rPr lang="en-US" sz="2200" dirty="0" smtClean="0"/>
              <a:t>arithmetic operations (+,-,*,/)</a:t>
            </a:r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th-TH" sz="2200" dirty="0" smtClean="0"/>
              <a:t>ดังนั้นจึงต้องการไลบรารี </a:t>
            </a:r>
            <a:r>
              <a:rPr lang="en-US" sz="2200" dirty="0" smtClean="0"/>
              <a:t>Numerical Python (</a:t>
            </a:r>
            <a:r>
              <a:rPr lang="en-US" sz="2200" dirty="0" err="1" smtClean="0"/>
              <a:t>NumPy</a:t>
            </a:r>
            <a:r>
              <a:rPr lang="en-US" sz="2200" dirty="0" smtClean="0"/>
              <a:t>) </a:t>
            </a:r>
            <a:r>
              <a:rPr lang="th-TH" sz="2200" dirty="0" smtClean="0"/>
              <a:t>เป็นลิสต์ที่มีความสามารถทางคณิตศาสตร์เพิ่มขึ้นมา (อีกมาก</a:t>
            </a:r>
            <a:r>
              <a:rPr lang="en-US" sz="2200" dirty="0" smtClean="0"/>
              <a:t>!!!)</a:t>
            </a:r>
            <a:endParaRPr lang="en-US" sz="22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34548" y="2230997"/>
            <a:ext cx="4714875" cy="16026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1800" b="1" dirty="0">
                <a:latin typeface="Courier New" pitchFamily="49" charset="0"/>
                <a:cs typeface="Tahoma" pitchFamily="34" charset="0"/>
              </a:rPr>
              <a:t>&gt;&gt;&gt; a = [1,3,5,7,9] </a:t>
            </a:r>
          </a:p>
          <a:p>
            <a:r>
              <a:rPr lang="en-US" sz="1800" b="1" dirty="0">
                <a:latin typeface="Courier New" pitchFamily="49" charset="0"/>
                <a:cs typeface="Tahoma" pitchFamily="34" charset="0"/>
              </a:rPr>
              <a:t>&gt;&gt;&gt; b = [3,5,6,7,9]</a:t>
            </a:r>
          </a:p>
          <a:p>
            <a:r>
              <a:rPr lang="en-US" sz="2600" b="1" dirty="0">
                <a:latin typeface="Courier New" pitchFamily="49" charset="0"/>
                <a:cs typeface="Tahoma" pitchFamily="34" charset="0"/>
              </a:rPr>
              <a:t>&gt;&gt;&gt; c = a </a:t>
            </a:r>
            <a:r>
              <a:rPr lang="en-US" sz="26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+</a:t>
            </a:r>
            <a:r>
              <a:rPr lang="en-US" sz="2600" b="1" dirty="0">
                <a:latin typeface="Courier New" pitchFamily="49" charset="0"/>
                <a:cs typeface="Tahoma" pitchFamily="34" charset="0"/>
              </a:rPr>
              <a:t> b</a:t>
            </a:r>
          </a:p>
          <a:p>
            <a:r>
              <a:rPr lang="en-US" sz="1800" b="1" dirty="0">
                <a:latin typeface="Courier New" pitchFamily="49" charset="0"/>
                <a:cs typeface="Tahoma" pitchFamily="34" charset="0"/>
              </a:rPr>
              <a:t>&gt;&gt;&gt; print c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[1, 3, 5, 7, 9, 3, 5, 6, 7, 9]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192891" y="4071888"/>
            <a:ext cx="2074228" cy="484889"/>
          </a:xfrm>
          <a:prstGeom prst="wedgeRoundRectCallout">
            <a:avLst>
              <a:gd name="adj1" fmla="val -71111"/>
              <a:gd name="adj2" fmla="val -133183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200" dirty="0" smtClean="0">
                <a:latin typeface="Tahoma" pitchFamily="34" charset="0"/>
                <a:cs typeface="Tahoma" pitchFamily="34" charset="0"/>
              </a:rPr>
              <a:t>ผลลัพธ์ผิด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!</a:t>
            </a:r>
            <a:endParaRPr lang="th-TH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311527" y="5912101"/>
            <a:ext cx="2276474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ro-RO" sz="2000" b="1" dirty="0">
                <a:latin typeface="Courier New" pitchFamily="49" charset="0"/>
                <a:cs typeface="Tahoma" pitchFamily="34" charset="0"/>
              </a:rPr>
              <a:t>i</a:t>
            </a:r>
            <a:r>
              <a:rPr lang="ro-RO" sz="2000" b="1" dirty="0" smtClean="0">
                <a:latin typeface="Courier New" pitchFamily="49" charset="0"/>
                <a:cs typeface="Tahoma" pitchFamily="34" charset="0"/>
              </a:rPr>
              <a:t>mport numpy</a:t>
            </a:r>
            <a:endParaRPr lang="ro-RO" sz="2000" b="1" dirty="0">
              <a:solidFill>
                <a:schemeClr val="accent2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-3175" y="1587"/>
            <a:ext cx="9147175" cy="762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00"/>
                </a:solidFill>
              </a:rPr>
              <a:t>NumPy คืออะไร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684213" y="908050"/>
            <a:ext cx="8116886" cy="5105400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lvl="0">
              <a:defRPr sz="1800"/>
            </a:pPr>
            <a:r>
              <a:rPr lang="en-US" sz="2400" dirty="0" err="1" smtClean="0">
                <a:latin typeface="Tahoma"/>
                <a:cs typeface="Tahoma"/>
              </a:rPr>
              <a:t>NumPy</a:t>
            </a:r>
            <a:r>
              <a:rPr sz="2400" dirty="0" smtClean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เป็นไลบรารีหนึ่งของ</a:t>
            </a:r>
            <a:r>
              <a:rPr sz="2400" dirty="0" smtClean="0">
                <a:latin typeface="Tahoma"/>
                <a:cs typeface="Tahoma"/>
              </a:rPr>
              <a:t>ไพธอน</a:t>
            </a:r>
            <a:r>
              <a:rPr lang="en-US" sz="2400" dirty="0" smtClean="0">
                <a:latin typeface="Tahoma"/>
                <a:cs typeface="Tahoma"/>
              </a:rPr>
              <a:t> </a:t>
            </a:r>
            <a:r>
              <a:rPr sz="2400" dirty="0" smtClean="0">
                <a:latin typeface="Tahoma"/>
                <a:cs typeface="Tahoma"/>
              </a:rPr>
              <a:t>โดย</a:t>
            </a:r>
            <a:r>
              <a:rPr sz="2400" dirty="0">
                <a:latin typeface="Tahoma"/>
                <a:cs typeface="Tahoma"/>
              </a:rPr>
              <a:t>เป็นไลบรารีหลักที่ใช้ในการคำนวณทาง</a:t>
            </a:r>
            <a:r>
              <a:rPr sz="2400" dirty="0" smtClean="0">
                <a:latin typeface="Tahoma"/>
                <a:cs typeface="Tahoma"/>
              </a:rPr>
              <a:t>วิทยาศาสตร์</a:t>
            </a:r>
            <a:endParaRPr lang="en-US" sz="2400" dirty="0" smtClean="0">
              <a:latin typeface="Tahoma"/>
              <a:cs typeface="Tahoma"/>
            </a:endParaRPr>
          </a:p>
          <a:p>
            <a:pPr lvl="0">
              <a:defRPr sz="1800"/>
            </a:pPr>
            <a:endParaRPr sz="2400" dirty="0">
              <a:latin typeface="Tahoma"/>
              <a:cs typeface="Tahoma"/>
            </a:endParaRPr>
          </a:p>
          <a:p>
            <a:pPr lvl="0">
              <a:defRPr sz="1800"/>
            </a:pPr>
            <a:r>
              <a:rPr lang="en-US" sz="2400" dirty="0" err="1" smtClean="0">
                <a:latin typeface="Tahoma"/>
                <a:cs typeface="Tahoma"/>
              </a:rPr>
              <a:t>NumPy</a:t>
            </a:r>
            <a:r>
              <a:rPr sz="2400" dirty="0" smtClean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มากับโครงสร้างข้อมูลที่เรียกว่าอาเรย์หลายมิติ (ndarray) และมีฟังก์ชั่นพื้นฐานที่ใช้ในการจัดการและวิเคราะห์ข้อมูลอาเรย์เห</a:t>
            </a:r>
            <a:r>
              <a:rPr sz="2400" dirty="0" smtClean="0">
                <a:latin typeface="Tahoma"/>
                <a:cs typeface="Tahoma"/>
              </a:rPr>
              <a:t>ล่าน</a:t>
            </a:r>
            <a:r>
              <a:rPr lang="th-TH" sz="2400" dirty="0" smtClean="0">
                <a:latin typeface="Tahoma"/>
                <a:cs typeface="Tahoma"/>
              </a:rPr>
              <a:t>ี้</a:t>
            </a:r>
            <a:endParaRPr lang="en-US" sz="2400" dirty="0" smtClean="0">
              <a:latin typeface="Tahoma"/>
              <a:cs typeface="Tahoma"/>
            </a:endParaRPr>
          </a:p>
          <a:p>
            <a:pPr lvl="1">
              <a:defRPr sz="1800"/>
            </a:pPr>
            <a:r>
              <a:rPr sz="2400" dirty="0" smtClean="0">
                <a:latin typeface="Tahoma"/>
                <a:cs typeface="Tahoma"/>
              </a:rPr>
              <a:t>เช่น </a:t>
            </a:r>
            <a:r>
              <a:rPr sz="2400" dirty="0">
                <a:latin typeface="Tahoma"/>
                <a:cs typeface="Tahoma"/>
              </a:rPr>
              <a:t>การคำนวณทางคณิตศาสตร์ การปรับมิติของอาเรย์ การทำ discrete Fourier transform การคำนวณ linear algebra การคำนวณทางสถิติพื้นฐาน </a:t>
            </a:r>
            <a:r>
              <a:rPr sz="2400" dirty="0" smtClean="0">
                <a:latin typeface="Tahoma"/>
                <a:cs typeface="Tahoma"/>
              </a:rPr>
              <a:t>เป็นต้น</a:t>
            </a:r>
            <a:endParaRPr lang="en-US" sz="2400" dirty="0" smtClean="0">
              <a:latin typeface="Tahoma"/>
              <a:cs typeface="Tahoma"/>
            </a:endParaRPr>
          </a:p>
          <a:p>
            <a:pPr lvl="1">
              <a:defRPr sz="1800"/>
            </a:pPr>
            <a:endParaRPr lang="en-US" sz="2400" dirty="0" smtClean="0">
              <a:latin typeface="Tahoma"/>
              <a:cs typeface="Tahoma"/>
            </a:endParaRPr>
          </a:p>
          <a:p>
            <a:pPr lvl="0">
              <a:defRPr sz="1800"/>
            </a:pPr>
            <a:r>
              <a:rPr lang="en-US" sz="2400" dirty="0" err="1" smtClean="0">
                <a:solidFill>
                  <a:srgbClr val="000000"/>
                </a:solidFill>
                <a:latin typeface="Tahoma"/>
                <a:cs typeface="Tahoma"/>
              </a:rPr>
              <a:t>NumPy</a:t>
            </a:r>
            <a:r>
              <a:rPr lang="en-US" sz="2400" dirty="0" smtClean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ahoma"/>
                <a:cs typeface="Tahoma"/>
              </a:rPr>
              <a:t>ถูกพัฒนาด้วยภาษา </a:t>
            </a:r>
            <a:r>
              <a:rPr lang="en-US" sz="2400" dirty="0">
                <a:solidFill>
                  <a:srgbClr val="000000"/>
                </a:solidFill>
                <a:latin typeface="Tahoma"/>
                <a:cs typeface="Tahoma"/>
              </a:rPr>
              <a:t>C </a:t>
            </a:r>
            <a:r>
              <a:rPr lang="th-TH" sz="2400" dirty="0">
                <a:solidFill>
                  <a:srgbClr val="000000"/>
                </a:solidFill>
                <a:latin typeface="Tahoma"/>
                <a:cs typeface="Tahoma"/>
              </a:rPr>
              <a:t>ดังนั้นจึงสามารถประมวลผลได้เร็ว ซึ่งเป็นส่วนผสมของไลบรารี </a:t>
            </a:r>
            <a:r>
              <a:rPr lang="en-US" sz="2400" dirty="0" err="1">
                <a:solidFill>
                  <a:srgbClr val="000000"/>
                </a:solidFill>
                <a:latin typeface="Tahoma"/>
                <a:cs typeface="Tahoma"/>
              </a:rPr>
              <a:t>NumArray</a:t>
            </a:r>
            <a:r>
              <a:rPr lang="en-US" sz="24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ahoma"/>
                <a:cs typeface="Tahoma"/>
              </a:rPr>
              <a:t>และ </a:t>
            </a:r>
            <a:r>
              <a:rPr lang="en-US" sz="2400" dirty="0">
                <a:solidFill>
                  <a:srgbClr val="000000"/>
                </a:solidFill>
                <a:latin typeface="Tahoma"/>
                <a:cs typeface="Tahoma"/>
              </a:rPr>
              <a:t>Numeric </a:t>
            </a:r>
            <a:r>
              <a:rPr lang="th-TH" sz="2400" dirty="0">
                <a:solidFill>
                  <a:srgbClr val="000000"/>
                </a:solidFill>
                <a:latin typeface="Tahoma"/>
                <a:cs typeface="Tahoma"/>
              </a:rPr>
              <a:t>ในอดีต (ปัจจุบันใช้แต่ </a:t>
            </a:r>
            <a:r>
              <a:rPr lang="en-US" sz="2400" dirty="0" err="1" smtClean="0">
                <a:solidFill>
                  <a:srgbClr val="000000"/>
                </a:solidFill>
                <a:latin typeface="Tahoma"/>
                <a:cs typeface="Tahoma"/>
              </a:rPr>
              <a:t>NumPy</a:t>
            </a:r>
            <a:r>
              <a:rPr lang="en-US" sz="2400" dirty="0" smtClean="0">
                <a:solidFill>
                  <a:srgbClr val="000000"/>
                </a:solidFill>
                <a:latin typeface="Tahoma"/>
                <a:cs typeface="Tahoma"/>
              </a:rPr>
              <a:t>)</a:t>
            </a:r>
            <a:endParaRPr lang="th-TH" sz="24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4903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00"/>
                </a:solidFill>
              </a:rPr>
              <a:t>คุณสมบัติของอาเรย์ใน NumPy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 dirty="0"/>
              <a:t>สร้างแล้วมีขนาดตายตัว เปลี่ยนแปลงไม่ได้ ไม่เหมือน ลิสต์ที่มากับภาษาไพธอน</a:t>
            </a:r>
          </a:p>
          <a:p>
            <a:pPr lvl="0">
              <a:defRPr sz="1800"/>
            </a:pPr>
            <a:r>
              <a:rPr sz="2800" dirty="0"/>
              <a:t>ค่าในอาเรย์หนึ่งๆ ต้องเป็นประเภทเดียวกันทั้งหมด (ยกเว้นอาเรย์ของออบเจค ยังไม่ได้เรียนออบเจค)</a:t>
            </a:r>
          </a:p>
          <a:p>
            <a:pPr lvl="0">
              <a:defRPr sz="1800"/>
            </a:pPr>
            <a:r>
              <a:rPr sz="2800" dirty="0"/>
              <a:t>มีฟังก์ชั่นพื้นฐานที่ใช้ในการจัดการและวิเคราะห์ข้อมูลอาเรย์ ที่มีประสิทธิภาพสูง</a:t>
            </a:r>
          </a:p>
        </p:txBody>
      </p:sp>
    </p:spTree>
    <p:extLst>
      <p:ext uri="{BB962C8B-B14F-4D97-AF65-F5344CB8AC3E}">
        <p14:creationId xmlns:p14="http://schemas.microsoft.com/office/powerpoint/2010/main" val="408389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-3175" y="1587"/>
            <a:ext cx="9147175" cy="762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FFFF00"/>
                </a:solidFill>
              </a:rPr>
              <a:t>เมทริกซ์ใน</a:t>
            </a:r>
            <a:r>
              <a:rPr sz="3200" dirty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NumPy</a:t>
            </a:r>
            <a:endParaRPr sz="3200" dirty="0">
              <a:solidFill>
                <a:srgbClr val="FFFF00"/>
              </a:solidFill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684213" y="908050"/>
            <a:ext cx="8116886" cy="510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 dirty="0" err="1"/>
              <a:t>อาเรย์สองมิติใน</a:t>
            </a:r>
            <a:r>
              <a:rPr sz="2800" dirty="0"/>
              <a:t> </a:t>
            </a:r>
            <a:r>
              <a:rPr lang="en-US" sz="2800" dirty="0" err="1" smtClean="0"/>
              <a:t>NumPy</a:t>
            </a:r>
            <a:r>
              <a:rPr sz="2800" dirty="0" smtClean="0"/>
              <a:t> </a:t>
            </a:r>
            <a:r>
              <a:rPr sz="2800" dirty="0"/>
              <a:t>เรียกว่าเมทริกซ์</a:t>
            </a:r>
          </a:p>
          <a:p>
            <a:pPr lvl="0">
              <a:defRPr sz="1800"/>
            </a:pPr>
            <a:r>
              <a:rPr sz="2800" dirty="0" err="1"/>
              <a:t>จำนวนของมิติของอาเรย์ใน</a:t>
            </a:r>
            <a:r>
              <a:rPr sz="2800" dirty="0"/>
              <a:t> </a:t>
            </a:r>
            <a:r>
              <a:rPr lang="en-US" sz="2800" dirty="0" err="1" smtClean="0"/>
              <a:t>NumPy</a:t>
            </a:r>
            <a:r>
              <a:rPr sz="2800" dirty="0" smtClean="0"/>
              <a:t> </a:t>
            </a:r>
            <a:r>
              <a:rPr sz="2800" dirty="0"/>
              <a:t>เรียกว่าแร้งค์ (rank) </a:t>
            </a:r>
          </a:p>
          <a:p>
            <a:pPr lvl="0">
              <a:defRPr sz="1800"/>
            </a:pPr>
            <a:r>
              <a:rPr sz="2800" dirty="0"/>
              <a:t>รูปร่าง (shape) ของอาเรย์ถูกแสดงโดย tuple โดยบอกขนาดของอาเรย์ในแต่ละมิติ</a:t>
            </a:r>
          </a:p>
        </p:txBody>
      </p:sp>
    </p:spTree>
    <p:extLst>
      <p:ext uri="{BB962C8B-B14F-4D97-AF65-F5344CB8AC3E}">
        <p14:creationId xmlns:p14="http://schemas.microsoft.com/office/powerpoint/2010/main" val="427916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00"/>
                </a:solidFill>
              </a:rPr>
              <a:t>ตัวอย่างประสิทธิภาพของ NumPy</a:t>
            </a:r>
          </a:p>
        </p:txBody>
      </p:sp>
      <p:sp>
        <p:nvSpPr>
          <p:cNvPr id="55" name="Shape 55"/>
          <p:cNvSpPr/>
          <p:nvPr/>
        </p:nvSpPr>
        <p:spPr>
          <a:xfrm>
            <a:off x="273318" y="890360"/>
            <a:ext cx="665575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800" dirty="0">
                <a:latin typeface="Tahoma"/>
                <a:cs typeface="Tahoma"/>
              </a:rPr>
              <a:t>มีอาเรย์ 2 มิติ ขนาดเท่ากัน 10,000 x 10,000 </a:t>
            </a:r>
          </a:p>
        </p:txBody>
      </p:sp>
      <p:pic>
        <p:nvPicPr>
          <p:cNvPr id="56" name="Screen Shot 2015-09-02 at 10.31.03 AM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141" y="1681501"/>
            <a:ext cx="2870766" cy="2802899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1222184" y="4408117"/>
            <a:ext cx="27777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800"/>
              <a:t>a</a:t>
            </a:r>
          </a:p>
        </p:txBody>
      </p:sp>
      <p:sp>
        <p:nvSpPr>
          <p:cNvPr id="58" name="Shape 58"/>
          <p:cNvSpPr/>
          <p:nvPr/>
        </p:nvSpPr>
        <p:spPr>
          <a:xfrm>
            <a:off x="4202321" y="4382717"/>
            <a:ext cx="29878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800"/>
              <a:t>b</a:t>
            </a:r>
          </a:p>
        </p:txBody>
      </p:sp>
      <p:pic>
        <p:nvPicPr>
          <p:cNvPr id="59" name="Screen Shot 2015-09-02 at 10.31.03 AM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6617" y="1681501"/>
            <a:ext cx="2870766" cy="280289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Screen Shot 2015-09-02 at 10.31.03 AM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1990" y="1681501"/>
            <a:ext cx="2870766" cy="2802899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2935495" y="2752832"/>
            <a:ext cx="27603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800"/>
              <a:t>x</a:t>
            </a:r>
          </a:p>
        </p:txBody>
      </p:sp>
      <p:sp>
        <p:nvSpPr>
          <p:cNvPr id="62" name="Shape 62"/>
          <p:cNvSpPr/>
          <p:nvPr/>
        </p:nvSpPr>
        <p:spPr>
          <a:xfrm>
            <a:off x="5965958" y="2827680"/>
            <a:ext cx="30104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800"/>
              <a:t>=</a:t>
            </a:r>
          </a:p>
        </p:txBody>
      </p:sp>
      <p:sp>
        <p:nvSpPr>
          <p:cNvPr id="63" name="Shape 63"/>
          <p:cNvSpPr/>
          <p:nvPr/>
        </p:nvSpPr>
        <p:spPr>
          <a:xfrm>
            <a:off x="7644041" y="4331917"/>
            <a:ext cx="26093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800"/>
              <a:t>c</a:t>
            </a:r>
          </a:p>
        </p:txBody>
      </p:sp>
      <p:sp>
        <p:nvSpPr>
          <p:cNvPr id="64" name="Shape 64"/>
          <p:cNvSpPr/>
          <p:nvPr/>
        </p:nvSpPr>
        <p:spPr>
          <a:xfrm>
            <a:off x="199661" y="4841002"/>
            <a:ext cx="783530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800" dirty="0">
                <a:latin typeface="Tahoma"/>
                <a:cs typeface="Tahoma"/>
              </a:rPr>
              <a:t>ถ้าต้องการอาเรย์ c โดย</a:t>
            </a:r>
            <a:r>
              <a:rPr sz="2800">
                <a:latin typeface="Tahoma"/>
                <a:cs typeface="Tahoma"/>
              </a:rPr>
              <a:t>ที่ </a:t>
            </a:r>
            <a:r>
              <a:rPr sz="2800" smtClean="0">
                <a:latin typeface="Tahoma"/>
                <a:cs typeface="Tahoma"/>
              </a:rPr>
              <a:t>c</a:t>
            </a:r>
            <a:r>
              <a:rPr sz="2800" baseline="-5999" smtClean="0">
                <a:latin typeface="Tahoma"/>
                <a:cs typeface="Tahoma"/>
              </a:rPr>
              <a:t>i</a:t>
            </a:r>
            <a:r>
              <a:rPr lang="en-US" sz="2800" baseline="-5999" smtClean="0">
                <a:latin typeface="Tahoma"/>
                <a:cs typeface="Tahoma"/>
              </a:rPr>
              <a:t>j</a:t>
            </a:r>
            <a:r>
              <a:rPr sz="2800" smtClean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= </a:t>
            </a:r>
            <a:r>
              <a:rPr sz="2800" dirty="0" err="1" smtClean="0">
                <a:latin typeface="Tahoma"/>
                <a:cs typeface="Tahoma"/>
              </a:rPr>
              <a:t>a</a:t>
            </a:r>
            <a:r>
              <a:rPr sz="2700" baseline="-5999" dirty="0" err="1" smtClean="0">
                <a:latin typeface="Tahoma"/>
                <a:cs typeface="Tahoma"/>
              </a:rPr>
              <a:t>i</a:t>
            </a:r>
            <a:r>
              <a:rPr lang="en-US" sz="2700" baseline="-5999" dirty="0" err="1" smtClean="0">
                <a:latin typeface="Tahoma"/>
                <a:cs typeface="Tahoma"/>
              </a:rPr>
              <a:t>j</a:t>
            </a:r>
            <a:r>
              <a:rPr sz="2800" dirty="0" smtClean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* </a:t>
            </a:r>
            <a:r>
              <a:rPr sz="2800" dirty="0" err="1" smtClean="0">
                <a:latin typeface="Tahoma"/>
                <a:cs typeface="Tahoma"/>
              </a:rPr>
              <a:t>b</a:t>
            </a:r>
            <a:r>
              <a:rPr sz="2700" baseline="-5999" dirty="0" err="1" smtClean="0">
                <a:latin typeface="Tahoma"/>
                <a:cs typeface="Tahoma"/>
              </a:rPr>
              <a:t>i</a:t>
            </a:r>
            <a:r>
              <a:rPr lang="en-US" sz="2700" baseline="-5999" dirty="0" err="1" smtClean="0">
                <a:latin typeface="Tahoma"/>
                <a:cs typeface="Tahoma"/>
              </a:rPr>
              <a:t>j</a:t>
            </a:r>
            <a:r>
              <a:rPr sz="2700" baseline="-5999" dirty="0" smtClean="0">
                <a:latin typeface="Tahoma"/>
                <a:cs typeface="Tahoma"/>
              </a:rPr>
              <a:t>  </a:t>
            </a:r>
            <a:r>
              <a:rPr sz="2700" dirty="0">
                <a:latin typeface="Tahoma"/>
                <a:cs typeface="Tahoma"/>
              </a:rPr>
              <a:t>ต้องทำอย่างไร</a:t>
            </a:r>
          </a:p>
        </p:txBody>
      </p:sp>
    </p:spTree>
    <p:extLst>
      <p:ext uri="{BB962C8B-B14F-4D97-AF65-F5344CB8AC3E}">
        <p14:creationId xmlns:p14="http://schemas.microsoft.com/office/powerpoint/2010/main" val="135305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-3175" y="1587"/>
            <a:ext cx="9147175" cy="762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หา </a:t>
            </a:r>
            <a:r>
              <a:rPr sz="3200" dirty="0" smtClean="0">
                <a:solidFill>
                  <a:srgbClr val="FFFF00"/>
                </a:solidFill>
              </a:rPr>
              <a:t>c</a:t>
            </a:r>
            <a:r>
              <a:rPr sz="3200" baseline="-5998" dirty="0" smtClean="0">
                <a:solidFill>
                  <a:srgbClr val="FFFF00"/>
                </a:solidFill>
              </a:rPr>
              <a:t>i</a:t>
            </a:r>
            <a:r>
              <a:rPr lang="en-US" sz="3200" baseline="-5998" dirty="0" smtClean="0">
                <a:solidFill>
                  <a:srgbClr val="FFFF00"/>
                </a:solidFill>
              </a:rPr>
              <a:t>j</a:t>
            </a:r>
            <a:r>
              <a:rPr sz="3200" dirty="0" smtClean="0">
                <a:solidFill>
                  <a:srgbClr val="FFFF00"/>
                </a:solidFill>
              </a:rPr>
              <a:t> </a:t>
            </a:r>
            <a:r>
              <a:rPr sz="3200" dirty="0">
                <a:solidFill>
                  <a:srgbClr val="FFFF00"/>
                </a:solidFill>
              </a:rPr>
              <a:t>= </a:t>
            </a:r>
            <a:r>
              <a:rPr sz="3200" dirty="0" smtClean="0">
                <a:solidFill>
                  <a:srgbClr val="FFFF00"/>
                </a:solidFill>
              </a:rPr>
              <a:t>a</a:t>
            </a:r>
            <a:r>
              <a:rPr sz="2700" baseline="-5998" dirty="0" smtClean="0">
                <a:solidFill>
                  <a:srgbClr val="FFFF00"/>
                </a:solidFill>
              </a:rPr>
              <a:t>i</a:t>
            </a:r>
            <a:r>
              <a:rPr lang="en-US" sz="2700" baseline="-5998" dirty="0" smtClean="0">
                <a:solidFill>
                  <a:srgbClr val="FFFF00"/>
                </a:solidFill>
              </a:rPr>
              <a:t>j</a:t>
            </a:r>
            <a:r>
              <a:rPr sz="3200" dirty="0" smtClean="0">
                <a:solidFill>
                  <a:srgbClr val="FFFF00"/>
                </a:solidFill>
              </a:rPr>
              <a:t> </a:t>
            </a:r>
            <a:r>
              <a:rPr sz="3200" dirty="0">
                <a:solidFill>
                  <a:srgbClr val="FFFF00"/>
                </a:solidFill>
              </a:rPr>
              <a:t>* </a:t>
            </a:r>
            <a:r>
              <a:rPr sz="3200" dirty="0" smtClean="0">
                <a:solidFill>
                  <a:srgbClr val="FFFF00"/>
                </a:solidFill>
              </a:rPr>
              <a:t>b</a:t>
            </a:r>
            <a:r>
              <a:rPr sz="2700" baseline="-5998" dirty="0" smtClean="0">
                <a:solidFill>
                  <a:srgbClr val="FFFF00"/>
                </a:solidFill>
              </a:rPr>
              <a:t>i</a:t>
            </a:r>
            <a:r>
              <a:rPr lang="en-US" sz="2700" baseline="-5998" dirty="0" smtClean="0">
                <a:solidFill>
                  <a:srgbClr val="FFFF00"/>
                </a:solidFill>
              </a:rPr>
              <a:t>j</a:t>
            </a:r>
            <a:r>
              <a:rPr sz="2700" baseline="-5998" dirty="0" smtClean="0">
                <a:solidFill>
                  <a:srgbClr val="FFFF00"/>
                </a:solidFill>
              </a:rPr>
              <a:t> </a:t>
            </a:r>
            <a:r>
              <a:rPr sz="2700" dirty="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แบบที่ </a:t>
            </a:r>
            <a:r>
              <a:rPr sz="2700" dirty="0">
                <a:solidFill>
                  <a:srgbClr val="FFFF00"/>
                </a:solidFill>
              </a:rPr>
              <a:t>1 </a:t>
            </a:r>
            <a:r>
              <a:rPr sz="2700" dirty="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ใช้ลิสต์</a:t>
            </a:r>
            <a:r>
              <a:rPr sz="2700" dirty="0">
                <a:solidFill>
                  <a:srgbClr val="FFFF00"/>
                </a:solidFill>
              </a:rPr>
              <a:t> (</a:t>
            </a:r>
            <a:r>
              <a:rPr sz="2700" dirty="0" err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ไม่ใช้</a:t>
            </a:r>
            <a:r>
              <a:rPr sz="2700" dirty="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700" dirty="0" err="1" smtClean="0">
                <a:solidFill>
                  <a:srgbClr val="FFFF00"/>
                </a:solidFill>
              </a:rPr>
              <a:t>NumPy</a:t>
            </a:r>
            <a:r>
              <a:rPr sz="2700" dirty="0" smtClean="0">
                <a:solidFill>
                  <a:srgbClr val="FFFF00"/>
                </a:solidFill>
              </a:rPr>
              <a:t>)</a:t>
            </a:r>
            <a:endParaRPr sz="2700" dirty="0">
              <a:solidFill>
                <a:srgbClr val="FFFF00"/>
              </a:solidFill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329448" y="5501704"/>
            <a:ext cx="8485104" cy="553998"/>
          </a:xfrm>
          <a:prstGeom prst="rect">
            <a:avLst/>
          </a:prstGeom>
          <a:solidFill>
            <a:srgbClr val="73FCD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time used for list initialization = </a:t>
            </a:r>
            <a:r>
              <a:rPr b="1" dirty="0" smtClean="0">
                <a:latin typeface="Courier New"/>
                <a:ea typeface="Courier New"/>
                <a:cs typeface="Courier New"/>
                <a:sym typeface="Courier New"/>
              </a:rPr>
              <a:t>15.21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seconds 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time used for for </a:t>
            </a:r>
            <a:r>
              <a:rPr lang="en-US" b="1" dirty="0" smtClean="0">
                <a:latin typeface="Courier New"/>
                <a:ea typeface="Courier New"/>
                <a:cs typeface="Courier New"/>
                <a:sym typeface="Courier New"/>
              </a:rPr>
              <a:t>loop = </a:t>
            </a:r>
            <a:r>
              <a:rPr b="1" dirty="0" smtClean="0">
                <a:latin typeface="Courier New"/>
                <a:ea typeface="Courier New"/>
                <a:cs typeface="Courier New"/>
                <a:sym typeface="Courier New"/>
              </a:rPr>
              <a:t>32.69 seconds</a:t>
            </a:r>
            <a:endParaRPr lang="en-US" b="1" dirty="0" smtClean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02145" y="1072070"/>
            <a:ext cx="8475580" cy="3541609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solidFill>
                  <a:srgbClr val="D53BD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import</a:t>
            </a:r>
            <a:r>
              <a:rPr dirty="0">
                <a:solidFill>
                  <a:srgbClr val="000000"/>
                </a:solidFill>
              </a:rPr>
              <a:t> time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test_size = </a:t>
            </a:r>
            <a:r>
              <a:rPr dirty="0">
                <a:solidFill>
                  <a:srgbClr val="CE7924"/>
                </a:solidFill>
              </a:rPr>
              <a:t>10000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t1 = time.time()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Matrix_a = [[</a:t>
            </a:r>
            <a:r>
              <a:rPr dirty="0">
                <a:solidFill>
                  <a:srgbClr val="CE7924"/>
                </a:solidFill>
              </a:rPr>
              <a:t>2</a:t>
            </a:r>
            <a:r>
              <a:rPr dirty="0"/>
              <a:t> </a:t>
            </a:r>
            <a:r>
              <a:rPr dirty="0">
                <a:solidFill>
                  <a:srgbClr val="AFAD24"/>
                </a:solidFill>
              </a:rPr>
              <a:t>for</a:t>
            </a:r>
            <a:r>
              <a:rPr dirty="0"/>
              <a:t> x </a:t>
            </a:r>
            <a:r>
              <a:rPr dirty="0">
                <a:solidFill>
                  <a:srgbClr val="AFAD24"/>
                </a:solidFill>
              </a:rPr>
              <a:t>in</a:t>
            </a:r>
            <a:r>
              <a:rPr dirty="0"/>
              <a:t> </a:t>
            </a:r>
            <a:r>
              <a:rPr dirty="0">
                <a:solidFill>
                  <a:srgbClr val="34BBC7"/>
                </a:solidFill>
              </a:rPr>
              <a:t>range</a:t>
            </a:r>
            <a:r>
              <a:rPr dirty="0"/>
              <a:t>(test_size)] </a:t>
            </a:r>
            <a:r>
              <a:rPr dirty="0">
                <a:solidFill>
                  <a:srgbClr val="AFAD24"/>
                </a:solidFill>
              </a:rPr>
              <a:t>for</a:t>
            </a:r>
            <a:r>
              <a:rPr dirty="0"/>
              <a:t> x </a:t>
            </a:r>
            <a:r>
              <a:rPr dirty="0">
                <a:solidFill>
                  <a:srgbClr val="AFAD24"/>
                </a:solidFill>
              </a:rPr>
              <a:t>in</a:t>
            </a:r>
            <a:r>
              <a:rPr dirty="0"/>
              <a:t> </a:t>
            </a:r>
            <a:r>
              <a:rPr dirty="0">
                <a:solidFill>
                  <a:srgbClr val="34BBC7"/>
                </a:solidFill>
              </a:rPr>
              <a:t>range</a:t>
            </a:r>
            <a:r>
              <a:rPr dirty="0"/>
              <a:t>(test_size)]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Matrix_b = [[</a:t>
            </a:r>
            <a:r>
              <a:rPr dirty="0">
                <a:solidFill>
                  <a:srgbClr val="CE7924"/>
                </a:solidFill>
              </a:rPr>
              <a:t>3</a:t>
            </a:r>
            <a:r>
              <a:rPr dirty="0"/>
              <a:t> </a:t>
            </a:r>
            <a:r>
              <a:rPr dirty="0">
                <a:solidFill>
                  <a:srgbClr val="AFAD24"/>
                </a:solidFill>
              </a:rPr>
              <a:t>for</a:t>
            </a:r>
            <a:r>
              <a:rPr dirty="0"/>
              <a:t> x </a:t>
            </a:r>
            <a:r>
              <a:rPr dirty="0">
                <a:solidFill>
                  <a:srgbClr val="AFAD24"/>
                </a:solidFill>
              </a:rPr>
              <a:t>in</a:t>
            </a:r>
            <a:r>
              <a:rPr dirty="0"/>
              <a:t> </a:t>
            </a:r>
            <a:r>
              <a:rPr dirty="0">
                <a:solidFill>
                  <a:srgbClr val="34BBC7"/>
                </a:solidFill>
              </a:rPr>
              <a:t>range</a:t>
            </a:r>
            <a:r>
              <a:rPr dirty="0"/>
              <a:t>(test_size)] </a:t>
            </a:r>
            <a:r>
              <a:rPr dirty="0">
                <a:solidFill>
                  <a:srgbClr val="AFAD24"/>
                </a:solidFill>
              </a:rPr>
              <a:t>for</a:t>
            </a:r>
            <a:r>
              <a:rPr dirty="0"/>
              <a:t> x </a:t>
            </a:r>
            <a:r>
              <a:rPr dirty="0">
                <a:solidFill>
                  <a:srgbClr val="AFAD24"/>
                </a:solidFill>
              </a:rPr>
              <a:t>in</a:t>
            </a:r>
            <a:r>
              <a:rPr dirty="0"/>
              <a:t> </a:t>
            </a:r>
            <a:r>
              <a:rPr dirty="0">
                <a:solidFill>
                  <a:srgbClr val="34BBC7"/>
                </a:solidFill>
              </a:rPr>
              <a:t>range</a:t>
            </a:r>
            <a:r>
              <a:rPr dirty="0"/>
              <a:t>(test_size)]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Matrix_c = [[</a:t>
            </a:r>
            <a:r>
              <a:rPr dirty="0">
                <a:solidFill>
                  <a:srgbClr val="CE7924"/>
                </a:solidFill>
              </a:rPr>
              <a:t>0</a:t>
            </a:r>
            <a:r>
              <a:rPr dirty="0"/>
              <a:t> </a:t>
            </a:r>
            <a:r>
              <a:rPr dirty="0">
                <a:solidFill>
                  <a:srgbClr val="AFAD24"/>
                </a:solidFill>
              </a:rPr>
              <a:t>for</a:t>
            </a:r>
            <a:r>
              <a:rPr dirty="0"/>
              <a:t> x </a:t>
            </a:r>
            <a:r>
              <a:rPr dirty="0">
                <a:solidFill>
                  <a:srgbClr val="AFAD24"/>
                </a:solidFill>
              </a:rPr>
              <a:t>in</a:t>
            </a:r>
            <a:r>
              <a:rPr dirty="0"/>
              <a:t> </a:t>
            </a:r>
            <a:r>
              <a:rPr dirty="0">
                <a:solidFill>
                  <a:srgbClr val="34BBC7"/>
                </a:solidFill>
              </a:rPr>
              <a:t>range</a:t>
            </a:r>
            <a:r>
              <a:rPr dirty="0"/>
              <a:t>(test_size)] </a:t>
            </a:r>
            <a:r>
              <a:rPr dirty="0">
                <a:solidFill>
                  <a:srgbClr val="AFAD24"/>
                </a:solidFill>
              </a:rPr>
              <a:t>for</a:t>
            </a:r>
            <a:r>
              <a:rPr dirty="0"/>
              <a:t> x </a:t>
            </a:r>
            <a:r>
              <a:rPr dirty="0">
                <a:solidFill>
                  <a:srgbClr val="AFAD24"/>
                </a:solidFill>
              </a:rPr>
              <a:t>in</a:t>
            </a:r>
            <a:r>
              <a:rPr dirty="0"/>
              <a:t> </a:t>
            </a:r>
            <a:r>
              <a:rPr dirty="0">
                <a:solidFill>
                  <a:srgbClr val="34BBC7"/>
                </a:solidFill>
              </a:rPr>
              <a:t>range</a:t>
            </a:r>
            <a:r>
              <a:rPr dirty="0"/>
              <a:t>(test_size)]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t2 = time.time()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solidFill>
                  <a:srgbClr val="CE792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rgbClr val="34BBC7"/>
                </a:solidFill>
              </a:rPr>
              <a:t>print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"time used for list initialization = "</a:t>
            </a:r>
            <a:r>
              <a:rPr dirty="0">
                <a:solidFill>
                  <a:srgbClr val="000000"/>
                </a:solidFill>
              </a:rPr>
              <a:t>, t2-t1)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>
              <a:solidFill>
                <a:srgbClr val="000000"/>
              </a:solidFill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rgbClr val="AFAD24"/>
                </a:solidFill>
              </a:rPr>
              <a:t>for</a:t>
            </a:r>
            <a:r>
              <a:rPr dirty="0"/>
              <a:t> i </a:t>
            </a:r>
            <a:r>
              <a:rPr dirty="0">
                <a:solidFill>
                  <a:srgbClr val="AFAD24"/>
                </a:solidFill>
              </a:rPr>
              <a:t>in</a:t>
            </a:r>
            <a:r>
              <a:rPr dirty="0"/>
              <a:t> </a:t>
            </a:r>
            <a:r>
              <a:rPr dirty="0">
                <a:solidFill>
                  <a:srgbClr val="34BBC7"/>
                </a:solidFill>
              </a:rPr>
              <a:t>range</a:t>
            </a:r>
            <a:r>
              <a:rPr dirty="0"/>
              <a:t>(test_size):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>
                <a:solidFill>
                  <a:srgbClr val="AFAD24"/>
                </a:solidFill>
              </a:rPr>
              <a:t>for</a:t>
            </a:r>
            <a:r>
              <a:rPr dirty="0"/>
              <a:t> j </a:t>
            </a:r>
            <a:r>
              <a:rPr dirty="0">
                <a:solidFill>
                  <a:srgbClr val="AFAD24"/>
                </a:solidFill>
              </a:rPr>
              <a:t>in</a:t>
            </a:r>
            <a:r>
              <a:rPr dirty="0"/>
              <a:t> </a:t>
            </a:r>
            <a:r>
              <a:rPr dirty="0">
                <a:solidFill>
                  <a:srgbClr val="34BBC7"/>
                </a:solidFill>
              </a:rPr>
              <a:t>range</a:t>
            </a:r>
            <a:r>
              <a:rPr dirty="0"/>
              <a:t>(test_size):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Matrix_c[i][j] = Matrix_a[i][j] * Matrix_b[i][j]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t3 = time.time(</a:t>
            </a:r>
            <a:r>
              <a:rPr dirty="0" smtClean="0"/>
              <a:t>)</a:t>
            </a: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solidFill>
                  <a:srgbClr val="CE792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rgbClr val="34BBC7"/>
                </a:solidFill>
              </a:rPr>
              <a:t>print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"time used for for </a:t>
            </a:r>
            <a:r>
              <a:rPr dirty="0" smtClean="0"/>
              <a:t>loop</a:t>
            </a:r>
            <a:r>
              <a:rPr lang="en-US" dirty="0" smtClean="0"/>
              <a:t> = </a:t>
            </a:r>
            <a:r>
              <a:rPr dirty="0" smtClean="0"/>
              <a:t>"</a:t>
            </a:r>
            <a:r>
              <a:rPr dirty="0">
                <a:solidFill>
                  <a:srgbClr val="000000"/>
                </a:solidFill>
              </a:rPr>
              <a:t>, t3-t2)</a:t>
            </a:r>
          </a:p>
        </p:txBody>
      </p:sp>
      <p:sp>
        <p:nvSpPr>
          <p:cNvPr id="142" name="Shape 142"/>
          <p:cNvSpPr/>
          <p:nvPr/>
        </p:nvSpPr>
        <p:spPr>
          <a:xfrm>
            <a:off x="302145" y="1906631"/>
            <a:ext cx="8371841" cy="736600"/>
          </a:xfrm>
          <a:prstGeom prst="rect">
            <a:avLst/>
          </a:prstGeom>
          <a:ln w="25400">
            <a:solidFill>
              <a:srgbClr val="FF2600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341833" y="3341115"/>
            <a:ext cx="8371841" cy="736601"/>
          </a:xfrm>
          <a:prstGeom prst="rect">
            <a:avLst/>
          </a:prstGeom>
          <a:ln w="25400">
            <a:solidFill>
              <a:srgbClr val="FF2600"/>
            </a:solidFill>
            <a:bevel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903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-3175" y="1587"/>
            <a:ext cx="9147175" cy="762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หา </a:t>
            </a:r>
            <a:r>
              <a:rPr sz="3200" dirty="0" smtClean="0">
                <a:solidFill>
                  <a:srgbClr val="FFFF00"/>
                </a:solidFill>
              </a:rPr>
              <a:t>c</a:t>
            </a:r>
            <a:r>
              <a:rPr sz="3200" baseline="-5998" dirty="0" smtClean="0">
                <a:solidFill>
                  <a:srgbClr val="FFFF00"/>
                </a:solidFill>
              </a:rPr>
              <a:t>i</a:t>
            </a:r>
            <a:r>
              <a:rPr lang="en-US" sz="3200" baseline="-5998" dirty="0" smtClean="0">
                <a:solidFill>
                  <a:srgbClr val="FFFF00"/>
                </a:solidFill>
              </a:rPr>
              <a:t>j</a:t>
            </a:r>
            <a:r>
              <a:rPr sz="3200" dirty="0" smtClean="0">
                <a:solidFill>
                  <a:srgbClr val="FFFF00"/>
                </a:solidFill>
              </a:rPr>
              <a:t> </a:t>
            </a:r>
            <a:r>
              <a:rPr sz="3200" dirty="0">
                <a:solidFill>
                  <a:srgbClr val="FFFF00"/>
                </a:solidFill>
              </a:rPr>
              <a:t>= </a:t>
            </a:r>
            <a:r>
              <a:rPr sz="3200" dirty="0" smtClean="0">
                <a:solidFill>
                  <a:srgbClr val="FFFF00"/>
                </a:solidFill>
              </a:rPr>
              <a:t>a</a:t>
            </a:r>
            <a:r>
              <a:rPr sz="2700" baseline="-5998" dirty="0" smtClean="0">
                <a:solidFill>
                  <a:srgbClr val="FFFF00"/>
                </a:solidFill>
              </a:rPr>
              <a:t>i</a:t>
            </a:r>
            <a:r>
              <a:rPr lang="en-US" sz="2700" baseline="-5998" dirty="0" smtClean="0">
                <a:solidFill>
                  <a:srgbClr val="FFFF00"/>
                </a:solidFill>
              </a:rPr>
              <a:t>j</a:t>
            </a:r>
            <a:r>
              <a:rPr sz="3200" dirty="0" smtClean="0">
                <a:solidFill>
                  <a:srgbClr val="FFFF00"/>
                </a:solidFill>
              </a:rPr>
              <a:t> </a:t>
            </a:r>
            <a:r>
              <a:rPr sz="3200" dirty="0">
                <a:solidFill>
                  <a:srgbClr val="FFFF00"/>
                </a:solidFill>
              </a:rPr>
              <a:t>* </a:t>
            </a:r>
            <a:r>
              <a:rPr sz="3200" dirty="0" smtClean="0">
                <a:solidFill>
                  <a:srgbClr val="FFFF00"/>
                </a:solidFill>
              </a:rPr>
              <a:t>b</a:t>
            </a:r>
            <a:r>
              <a:rPr sz="2700" baseline="-5998" dirty="0" smtClean="0">
                <a:solidFill>
                  <a:srgbClr val="FFFF00"/>
                </a:solidFill>
              </a:rPr>
              <a:t>i</a:t>
            </a:r>
            <a:r>
              <a:rPr lang="en-US" sz="2700" baseline="-5998" dirty="0" smtClean="0">
                <a:solidFill>
                  <a:srgbClr val="FFFF00"/>
                </a:solidFill>
              </a:rPr>
              <a:t>j</a:t>
            </a:r>
            <a:r>
              <a:rPr sz="2700" baseline="-5998" dirty="0" smtClean="0">
                <a:solidFill>
                  <a:srgbClr val="FFFF00"/>
                </a:solidFill>
              </a:rPr>
              <a:t> </a:t>
            </a:r>
            <a:r>
              <a:rPr sz="2700" dirty="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แบบที่ </a:t>
            </a:r>
            <a:r>
              <a:rPr sz="2700" dirty="0">
                <a:solidFill>
                  <a:srgbClr val="FFFF00"/>
                </a:solidFill>
              </a:rPr>
              <a:t>2 </a:t>
            </a:r>
            <a:r>
              <a:rPr sz="2700" dirty="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ใช้อาเรย์ใน </a:t>
            </a:r>
            <a:r>
              <a:rPr sz="2700" dirty="0">
                <a:solidFill>
                  <a:srgbClr val="FFFF00"/>
                </a:solidFill>
              </a:rPr>
              <a:t>NumPy</a:t>
            </a:r>
          </a:p>
        </p:txBody>
      </p:sp>
      <p:sp>
        <p:nvSpPr>
          <p:cNvPr id="146" name="Shape 146"/>
          <p:cNvSpPr/>
          <p:nvPr/>
        </p:nvSpPr>
        <p:spPr>
          <a:xfrm>
            <a:off x="337704" y="1056830"/>
            <a:ext cx="8468592" cy="3418497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8" tIns="46798" rIns="46798" bIns="46798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rgbClr val="D53BD3"/>
                </a:solidFill>
              </a:rPr>
              <a:t>import</a:t>
            </a:r>
            <a:r>
              <a:rPr dirty="0"/>
              <a:t> numpy </a:t>
            </a:r>
            <a:r>
              <a:rPr dirty="0">
                <a:solidFill>
                  <a:srgbClr val="AFAD24"/>
                </a:solidFill>
              </a:rPr>
              <a:t>as</a:t>
            </a:r>
            <a:r>
              <a:rPr dirty="0"/>
              <a:t> np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solidFill>
                  <a:srgbClr val="D53BD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import</a:t>
            </a:r>
            <a:r>
              <a:rPr dirty="0">
                <a:solidFill>
                  <a:srgbClr val="000000"/>
                </a:solidFill>
              </a:rPr>
              <a:t> time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test_size = </a:t>
            </a:r>
            <a:r>
              <a:rPr dirty="0">
                <a:solidFill>
                  <a:srgbClr val="CE7924"/>
                </a:solidFill>
              </a:rPr>
              <a:t>10000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t1 = time.time()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Matrix_a = </a:t>
            </a:r>
            <a:r>
              <a:rPr dirty="0">
                <a:solidFill>
                  <a:srgbClr val="CE7924"/>
                </a:solidFill>
              </a:rPr>
              <a:t>2</a:t>
            </a:r>
            <a:r>
              <a:rPr dirty="0"/>
              <a:t> * np.ones(shape=(</a:t>
            </a:r>
            <a:r>
              <a:rPr dirty="0">
                <a:solidFill>
                  <a:srgbClr val="CE7924"/>
                </a:solidFill>
              </a:rPr>
              <a:t>10000</a:t>
            </a:r>
            <a:r>
              <a:rPr dirty="0"/>
              <a:t>,</a:t>
            </a:r>
            <a:r>
              <a:rPr dirty="0">
                <a:solidFill>
                  <a:srgbClr val="CE7924"/>
                </a:solidFill>
              </a:rPr>
              <a:t>10000</a:t>
            </a:r>
            <a:r>
              <a:rPr dirty="0"/>
              <a:t>))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Matrix_b = </a:t>
            </a:r>
            <a:r>
              <a:rPr dirty="0">
                <a:solidFill>
                  <a:srgbClr val="CE7924"/>
                </a:solidFill>
              </a:rPr>
              <a:t>3</a:t>
            </a:r>
            <a:r>
              <a:rPr dirty="0"/>
              <a:t> * np.ones(shape=(</a:t>
            </a:r>
            <a:r>
              <a:rPr dirty="0">
                <a:solidFill>
                  <a:srgbClr val="CE7924"/>
                </a:solidFill>
              </a:rPr>
              <a:t>10000</a:t>
            </a:r>
            <a:r>
              <a:rPr dirty="0"/>
              <a:t>,</a:t>
            </a:r>
            <a:r>
              <a:rPr dirty="0">
                <a:solidFill>
                  <a:srgbClr val="CE7924"/>
                </a:solidFill>
              </a:rPr>
              <a:t>10000</a:t>
            </a:r>
            <a:r>
              <a:rPr dirty="0"/>
              <a:t>))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t2 = time.time()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solidFill>
                  <a:srgbClr val="CE792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rgbClr val="34BBC7"/>
                </a:solidFill>
              </a:rPr>
              <a:t>print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"time used for Matrices initialization = "</a:t>
            </a:r>
            <a:r>
              <a:rPr dirty="0">
                <a:solidFill>
                  <a:srgbClr val="000000"/>
                </a:solidFill>
              </a:rPr>
              <a:t>, t2-t1)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solidFill>
                  <a:srgbClr val="CE792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>
              <a:solidFill>
                <a:srgbClr val="000000"/>
              </a:solidFill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solidFill>
                  <a:srgbClr val="CE792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Matrix_c = Matrix_a * Matrix_b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t3 = time.time(</a:t>
            </a:r>
            <a:r>
              <a:rPr dirty="0" smtClean="0"/>
              <a:t>)</a:t>
            </a: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solidFill>
                  <a:srgbClr val="CE792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rgbClr val="34BBC7"/>
                </a:solidFill>
              </a:rPr>
              <a:t>print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"time used for Matrix calculation = "</a:t>
            </a:r>
            <a:r>
              <a:rPr dirty="0">
                <a:solidFill>
                  <a:srgbClr val="000000"/>
                </a:solidFill>
              </a:rPr>
              <a:t>, t3-t2)</a:t>
            </a:r>
          </a:p>
        </p:txBody>
      </p:sp>
      <p:sp>
        <p:nvSpPr>
          <p:cNvPr id="147" name="Shape 147"/>
          <p:cNvSpPr/>
          <p:nvPr/>
        </p:nvSpPr>
        <p:spPr>
          <a:xfrm>
            <a:off x="317119" y="4828940"/>
            <a:ext cx="7498823" cy="553998"/>
          </a:xfrm>
          <a:prstGeom prst="rect">
            <a:avLst/>
          </a:prstGeom>
          <a:solidFill>
            <a:srgbClr val="73FCD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b="1" dirty="0" smtClean="0">
                <a:latin typeface="Courier New"/>
                <a:ea typeface="Courier New"/>
                <a:cs typeface="Courier New"/>
                <a:sym typeface="Courier New"/>
              </a:rPr>
              <a:t>time used for Matrices initialization =  1.26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b="1" dirty="0" smtClean="0">
                <a:latin typeface="Courier New"/>
                <a:ea typeface="Courier New"/>
                <a:cs typeface="Courier New"/>
                <a:sym typeface="Courier New"/>
              </a:rPr>
              <a:t>time used for Matrix calculation =  0.37</a:t>
            </a:r>
            <a:endParaRPr lang="en-US" b="1" dirty="0" smtClean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370442" y="3582627"/>
            <a:ext cx="4703391" cy="271761"/>
          </a:xfrm>
          <a:prstGeom prst="rect">
            <a:avLst/>
          </a:prstGeom>
          <a:ln w="2540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>
              <a:defRPr>
                <a:latin typeface="Angsana New"/>
                <a:ea typeface="Angsana New"/>
                <a:cs typeface="Angsana New"/>
                <a:sym typeface="Angsana New"/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332438" y="2229082"/>
            <a:ext cx="5921204" cy="537345"/>
          </a:xfrm>
          <a:prstGeom prst="rect">
            <a:avLst/>
          </a:prstGeom>
          <a:ln w="2540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>
              <a:defRPr>
                <a:latin typeface="Angsana New"/>
                <a:ea typeface="Angsana New"/>
                <a:cs typeface="Angsana New"/>
                <a:sym typeface="Angsana New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230716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th-TH" dirty="0" smtClean="0"/>
              <a:t>การสร้างอาร์เรย์ใน </a:t>
            </a:r>
            <a:r>
              <a:rPr lang="en-US" dirty="0" err="1" smtClean="0"/>
              <a:t>NumPy</a:t>
            </a:r>
            <a:r>
              <a:rPr lang="en-US" dirty="0" smtClean="0"/>
              <a:t> (1 </a:t>
            </a:r>
            <a:r>
              <a:rPr lang="th-TH" dirty="0" smtClean="0"/>
              <a:t>มิติ)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33501" y="1264227"/>
            <a:ext cx="6127749" cy="3695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1800" b="1" dirty="0">
                <a:latin typeface="Courier New" pitchFamily="49" charset="0"/>
                <a:cs typeface="Tahoma" pitchFamily="34" charset="0"/>
              </a:rPr>
              <a:t># as vectors from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lists</a:t>
            </a:r>
          </a:p>
          <a:p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&gt;&gt;&gt; import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numpy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 as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np</a:t>
            </a:r>
            <a:endParaRPr lang="en-US" sz="18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1800" b="1" dirty="0">
                <a:latin typeface="Courier New" pitchFamily="49" charset="0"/>
                <a:cs typeface="Tahoma" pitchFamily="34" charset="0"/>
              </a:rPr>
              <a:t>&gt;&gt;&gt; a =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np.array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([1,3,5,7,9]) </a:t>
            </a:r>
          </a:p>
          <a:p>
            <a:r>
              <a:rPr lang="en-US" sz="18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b =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np.array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([3,5,6,7,9])</a:t>
            </a:r>
          </a:p>
          <a:p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&gt;&gt;&gt; c = a + b</a:t>
            </a:r>
          </a:p>
          <a:p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&gt;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&gt;&gt; c</a:t>
            </a:r>
          </a:p>
          <a:p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array([ 4,  8, 11, 14, 18])</a:t>
            </a:r>
          </a:p>
          <a:p>
            <a:r>
              <a:rPr lang="en-US" sz="1800" b="1" dirty="0">
                <a:latin typeface="Courier New" pitchFamily="49" charset="0"/>
                <a:cs typeface="Tahoma" pitchFamily="34" charset="0"/>
              </a:rPr>
              <a:t>&gt;&gt;&gt; print(c)</a:t>
            </a:r>
          </a:p>
          <a:p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[ 4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8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11 14 18]</a:t>
            </a:r>
          </a:p>
          <a:p>
            <a:r>
              <a:rPr lang="en-US" sz="1800" b="1" dirty="0">
                <a:latin typeface="Courier New" pitchFamily="49" charset="0"/>
                <a:cs typeface="Tahoma" pitchFamily="34" charset="0"/>
              </a:rPr>
              <a:t>&gt;&gt;&gt; type(c)</a:t>
            </a:r>
          </a:p>
          <a:p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(&lt;type '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numpy.ndarray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'&gt;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)</a:t>
            </a:r>
            <a:endParaRPr lang="en-US" sz="18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18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c.shape</a:t>
            </a:r>
            <a:endParaRPr lang="en-US" sz="18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(5,)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96250" y="6302375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th-TH" dirty="0"/>
              <a:t>การสร้างอาร์เรย์ใน </a:t>
            </a:r>
            <a:r>
              <a:rPr lang="en-US" dirty="0" err="1" smtClean="0"/>
              <a:t>NumPy</a:t>
            </a:r>
            <a:r>
              <a:rPr lang="en-US" dirty="0" smtClean="0"/>
              <a:t> (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th-TH" dirty="0"/>
              <a:t>มิติ)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67971" y="933527"/>
            <a:ext cx="7588249" cy="25875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&gt;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&gt;&gt;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M 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=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np.array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([[1, 2, 3], [3, 6, 9], [2, 4, 6]])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&gt;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&gt;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&gt; print(M) </a:t>
            </a:r>
            <a:endParaRPr lang="en-US" sz="18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[[1 2 3] </a:t>
            </a:r>
          </a:p>
          <a:p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 [3 6 9] </a:t>
            </a:r>
          </a:p>
          <a:p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 [2 4 6]]</a:t>
            </a:r>
          </a:p>
          <a:p>
            <a:r>
              <a:rPr lang="en-US" sz="18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M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.shape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 </a:t>
            </a:r>
            <a:endParaRPr lang="en-US" sz="18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(3, 3) </a:t>
            </a:r>
          </a:p>
          <a:p>
            <a:r>
              <a:rPr lang="en-US" sz="1800" b="1" dirty="0">
                <a:latin typeface="Courier New" pitchFamily="49" charset="0"/>
                <a:cs typeface="Tahoma" pitchFamily="34" charset="0"/>
              </a:rPr>
              <a:t>&gt;&gt;&gt; print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M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.dtype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)  # get type of an array </a:t>
            </a:r>
          </a:p>
          <a:p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Int64 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250" y="6302375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4103" y="3698138"/>
            <a:ext cx="8556315" cy="1848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#only one type</a:t>
            </a:r>
          </a:p>
          <a:p>
            <a:r>
              <a:rPr lang="en-US" sz="1800" b="1" dirty="0">
                <a:latin typeface="Courier New" pitchFamily="49" charset="0"/>
                <a:cs typeface="Tahoma" pitchFamily="34" charset="0"/>
              </a:rPr>
              <a:t>&gt;&gt;&gt; M[0,0] = '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A’</a:t>
            </a:r>
          </a:p>
          <a:p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Traceback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(most recent call last):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 File "&lt;pyshell#8&gt;", line 1, in &lt;module&gt;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   M[0,0] = 'A'</a:t>
            </a:r>
          </a:p>
          <a:p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ValueError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: invalid literal for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() with base 10: '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A’</a:t>
            </a:r>
          </a:p>
        </p:txBody>
      </p:sp>
    </p:spTree>
    <p:extLst>
      <p:ext uri="{BB962C8B-B14F-4D97-AF65-F5344CB8AC3E}">
        <p14:creationId xmlns:p14="http://schemas.microsoft.com/office/powerpoint/2010/main" val="318584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00"/>
                </a:solidFill>
              </a:rPr>
              <a:t>การสร้างอาเรย์ใน </a:t>
            </a:r>
            <a:r>
              <a:rPr sz="3200" dirty="0" smtClean="0">
                <a:solidFill>
                  <a:srgbClr val="FFFF00"/>
                </a:solidFill>
              </a:rPr>
              <a:t>NumPy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th-TH" sz="3200" dirty="0" smtClean="0">
                <a:solidFill>
                  <a:srgbClr val="FFFF00"/>
                </a:solidFill>
              </a:rPr>
              <a:t>ด้วยฟังก์ชัน</a:t>
            </a:r>
            <a:endParaRPr sz="3200" dirty="0">
              <a:solidFill>
                <a:srgbClr val="FFFF00"/>
              </a:solid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617927" y="615271"/>
            <a:ext cx="8264753" cy="6373154"/>
          </a:xfrm>
          <a:prstGeom prst="rect">
            <a:avLst/>
          </a:prstGeom>
          <a:solidFill>
            <a:srgbClr val="FFFFFF"/>
          </a:solidFill>
          <a:ln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</a:p>
          <a:p>
            <a:pPr lvl="0">
              <a:defRPr sz="1800"/>
            </a:pPr>
            <a:endParaRPr sz="2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x = np.zeros((2, 3))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# สร้างอาเรย์ 2 มิติ 2 บรรทัด 3 คอลัมน์ ค่าเริ่มต้นทุกช่องเป็น 0 </a:t>
            </a:r>
            <a:endParaRPr sz="2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 sz="1800"/>
            </a:pPr>
            <a:r>
              <a:rPr sz="2300"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_____________________________</a:t>
            </a:r>
          </a:p>
          <a:p>
            <a:pPr lvl="0" defTabSz="45720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y = np.ones((2, 3)) 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สร้างอาเรย์ 2 มิติ 2 บรรทัด 3 คอลัมน์ ค่าเริ่มต้นทุกช่องเป็น 1 </a:t>
            </a:r>
            <a:endParaRPr sz="2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 sz="1800"/>
            </a:pPr>
            <a:r>
              <a:rPr sz="2300"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_____________________________</a:t>
            </a:r>
          </a:p>
          <a:p>
            <a:pPr lvl="0" defTabSz="45720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z1 = np.arange(10) 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# สร้างอาเรย์ 1 มิติที่มีค่าเริ่มจาก 0 และเพิ่มค่าที่ละ 1 </a:t>
            </a:r>
            <a:endParaRPr sz="2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 sz="1800"/>
            </a:pPr>
            <a:r>
              <a:rPr sz="2300"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_____________________________</a:t>
            </a:r>
          </a:p>
          <a:p>
            <a:pPr lvl="0" defTabSz="45720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z2 = np.arange(2,10,dtype=np.float)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# สร้างอาเรย์ 1 มิติที่มีค่าเริ่มจาก 2.0 ถึง 9.0 เป็นเลขทศนิยม และเพิ่มค่าที่ละ 1 </a:t>
            </a:r>
            <a:endParaRPr sz="2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 sz="1800"/>
            </a:pPr>
            <a:r>
              <a:rPr sz="2300" b="1" smtClean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_____________________________</a:t>
            </a:r>
            <a:endParaRPr sz="2300" b="1" dirty="0">
              <a:solidFill>
                <a:srgbClr val="FF2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z3 = np.arange(2,3,0.1)</a:t>
            </a:r>
          </a:p>
          <a:p>
            <a:pPr lvl="0" defTabSz="457200">
              <a:defRPr sz="1800"/>
            </a:pPr>
            <a:r>
              <a:rPr sz="2300"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13119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b="1" u="sng" dirty="0" smtClean="0">
                <a:solidFill>
                  <a:srgbClr val="3366FF"/>
                </a:solidFill>
              </a:rPr>
              <a:t>ส่วนที่ </a:t>
            </a:r>
            <a:r>
              <a:rPr lang="en-US" sz="2400" b="1" u="sng" dirty="0" smtClean="0">
                <a:solidFill>
                  <a:srgbClr val="3366FF"/>
                </a:solidFill>
              </a:rPr>
              <a:t>1 </a:t>
            </a:r>
            <a:r>
              <a:rPr lang="th-TH" sz="2400" b="1" u="sng" dirty="0" smtClean="0">
                <a:solidFill>
                  <a:srgbClr val="3366FF"/>
                </a:solidFill>
              </a:rPr>
              <a:t>ลิสต์แบบหลายมิติ</a:t>
            </a:r>
            <a:endParaRPr lang="en-US" sz="2400" b="1" u="sng" dirty="0" smtClean="0">
              <a:solidFill>
                <a:srgbClr val="3366FF"/>
              </a:solidFill>
            </a:endParaRPr>
          </a:p>
          <a:p>
            <a:r>
              <a:rPr lang="th-TH" sz="2400" dirty="0" smtClean="0"/>
              <a:t>ลิสต์หลายมิติใน </a:t>
            </a:r>
            <a:r>
              <a:rPr lang="en-US" sz="2400" dirty="0" smtClean="0"/>
              <a:t>Python</a:t>
            </a:r>
          </a:p>
          <a:p>
            <a:r>
              <a:rPr lang="th-TH" sz="2400" dirty="0" smtClean="0"/>
              <a:t>ไลบรารี </a:t>
            </a:r>
            <a:r>
              <a:rPr lang="en-US" sz="2400" dirty="0" err="1" smtClean="0"/>
              <a:t>NumPy</a:t>
            </a:r>
            <a:endParaRPr lang="th-TH" sz="2400" dirty="0" smtClean="0"/>
          </a:p>
          <a:p>
            <a:pPr lvl="1"/>
            <a:r>
              <a:rPr lang="th-TH" sz="2000" dirty="0" smtClean="0"/>
              <a:t>การสร้างอาร์เรย์</a:t>
            </a:r>
          </a:p>
          <a:p>
            <a:pPr lvl="1"/>
            <a:r>
              <a:rPr lang="th-TH" sz="2000" dirty="0" smtClean="0"/>
              <a:t>การเข้าถึง</a:t>
            </a:r>
          </a:p>
          <a:p>
            <a:pPr lvl="1"/>
            <a:r>
              <a:rPr lang="th-TH" sz="2000" dirty="0" smtClean="0"/>
              <a:t>การใช้งานทางคณิตศาสตร์ </a:t>
            </a:r>
            <a:r>
              <a:rPr lang="en-US" sz="2000" dirty="0" smtClean="0"/>
              <a:t>(element-wise)</a:t>
            </a:r>
            <a:endParaRPr lang="th-TH" sz="2000" dirty="0" smtClean="0"/>
          </a:p>
          <a:p>
            <a:pPr lvl="1"/>
            <a:r>
              <a:rPr lang="th-TH" sz="2000" dirty="0" smtClean="0"/>
              <a:t>การใช้งานด้วยฟังก์ชั่นเฉพาะ เช่น </a:t>
            </a:r>
            <a:r>
              <a:rPr lang="en-US" sz="2000" dirty="0" smtClean="0"/>
              <a:t>sum, mean, max, min</a:t>
            </a:r>
          </a:p>
          <a:p>
            <a:pPr lvl="1"/>
            <a:r>
              <a:rPr lang="th-TH" sz="2000" dirty="0" smtClean="0"/>
              <a:t>การคูณเมท</a:t>
            </a:r>
            <a:r>
              <a:rPr lang="th-TH" sz="2000" dirty="0" err="1" smtClean="0"/>
              <a:t>ริกซ์</a:t>
            </a:r>
            <a:r>
              <a:rPr lang="th-TH" sz="2000" dirty="0" smtClean="0"/>
              <a:t> </a:t>
            </a:r>
            <a:r>
              <a:rPr lang="en-US" sz="2000" dirty="0" smtClean="0"/>
              <a:t>(dot operator)</a:t>
            </a:r>
          </a:p>
          <a:p>
            <a:pPr lvl="1"/>
            <a:r>
              <a:rPr lang="en-US" sz="2000" dirty="0" smtClean="0"/>
              <a:t>enumerate vs. </a:t>
            </a:r>
            <a:r>
              <a:rPr lang="en-US" sz="2000" dirty="0" err="1" smtClean="0"/>
              <a:t>ndenumerate</a:t>
            </a:r>
            <a:endParaRPr lang="en-US" sz="2000" dirty="0" smtClean="0"/>
          </a:p>
          <a:p>
            <a:pPr lvl="1"/>
            <a:r>
              <a:rPr lang="th-TH" sz="2000" dirty="0" smtClean="0"/>
              <a:t>การเขียนอ่าน </a:t>
            </a:r>
            <a:r>
              <a:rPr lang="en-US" sz="2000" dirty="0" smtClean="0"/>
              <a:t>text file</a:t>
            </a:r>
          </a:p>
          <a:p>
            <a:r>
              <a:rPr lang="en-US" sz="2400" dirty="0" smtClean="0"/>
              <a:t>Application1</a:t>
            </a:r>
            <a:r>
              <a:rPr lang="th-TH" sz="2400" dirty="0" smtClean="0"/>
              <a:t> </a:t>
            </a:r>
            <a:r>
              <a:rPr lang="en-US" sz="2400" dirty="0" err="1" smtClean="0"/>
              <a:t>kNN</a:t>
            </a:r>
            <a:endParaRPr lang="en-US" sz="2400" dirty="0" smtClean="0"/>
          </a:p>
          <a:p>
            <a:pPr lvl="1"/>
            <a:r>
              <a:rPr lang="th-TH" sz="2000" dirty="0" smtClean="0"/>
              <a:t>โจทย์ </a:t>
            </a:r>
            <a:r>
              <a:rPr lang="en-US" sz="2000" dirty="0" smtClean="0"/>
              <a:t>Iris</a:t>
            </a:r>
          </a:p>
          <a:p>
            <a:pPr lvl="1"/>
            <a:r>
              <a:rPr lang="th-TH" sz="2000" dirty="0" smtClean="0"/>
              <a:t>นำผลลัพธ์มา </a:t>
            </a:r>
            <a:r>
              <a:rPr lang="en-US" sz="2000" dirty="0" smtClean="0"/>
              <a:t>plot Histogram</a:t>
            </a:r>
            <a:endParaRPr lang="th-TH" sz="2000" dirty="0" smtClean="0"/>
          </a:p>
        </p:txBody>
      </p:sp>
    </p:spTree>
    <p:extLst>
      <p:ext uri="{BB962C8B-B14F-4D97-AF65-F5344CB8AC3E}">
        <p14:creationId xmlns:p14="http://schemas.microsoft.com/office/powerpoint/2010/main" val="2441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00"/>
                </a:solidFill>
              </a:rPr>
              <a:t>การสร้างอาเรย์ใน </a:t>
            </a:r>
            <a:r>
              <a:rPr sz="3200" dirty="0" smtClean="0">
                <a:solidFill>
                  <a:srgbClr val="FFFF00"/>
                </a:solidFill>
              </a:rPr>
              <a:t>NumPy</a:t>
            </a:r>
            <a:r>
              <a:rPr lang="th-TH" sz="3200" dirty="0" smtClean="0">
                <a:solidFill>
                  <a:srgbClr val="FFFF00"/>
                </a:solidFill>
              </a:rPr>
              <a:t> ด้วยฟังก์ชัน</a:t>
            </a:r>
            <a:r>
              <a:rPr sz="3200" dirty="0" smtClean="0">
                <a:solidFill>
                  <a:srgbClr val="FFFF00"/>
                </a:solidFill>
              </a:rPr>
              <a:t> </a:t>
            </a:r>
            <a:r>
              <a:rPr sz="3200" dirty="0">
                <a:solidFill>
                  <a:srgbClr val="FFFF00"/>
                </a:solidFill>
              </a:rPr>
              <a:t>(ต่อ)</a:t>
            </a:r>
          </a:p>
        </p:txBody>
      </p:sp>
      <p:sp>
        <p:nvSpPr>
          <p:cNvPr id="82" name="Shape 82"/>
          <p:cNvSpPr/>
          <p:nvPr/>
        </p:nvSpPr>
        <p:spPr>
          <a:xfrm>
            <a:off x="545738" y="988250"/>
            <a:ext cx="8264753" cy="4929126"/>
          </a:xfrm>
          <a:prstGeom prst="rect">
            <a:avLst/>
          </a:prstGeom>
          <a:solidFill>
            <a:srgbClr val="FFFFFF"/>
          </a:solidFill>
          <a:ln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sz="2300" b="1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</a:p>
          <a:p>
            <a:pPr lvl="0">
              <a:defRPr sz="1800"/>
            </a:pPr>
            <a:endParaRPr sz="23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 sz="1800"/>
            </a:pPr>
            <a:r>
              <a:rPr sz="2300" b="1">
                <a:latin typeface="Courier New"/>
                <a:ea typeface="Courier New"/>
                <a:cs typeface="Courier New"/>
                <a:sym typeface="Courier New"/>
              </a:rPr>
              <a:t>x = np.array([[1, 2, 3], [4, 5, 6]], float)</a:t>
            </a:r>
          </a:p>
          <a:p>
            <a:pPr lvl="0" defTabSz="457200">
              <a:defRPr sz="1800"/>
            </a:pPr>
            <a:endParaRPr sz="1300" b="1">
              <a:latin typeface="Times"/>
              <a:ea typeface="Times"/>
              <a:cs typeface="Times"/>
              <a:sym typeface="Times"/>
            </a:endParaRPr>
          </a:p>
          <a:p>
            <a:pPr lvl="0" defTabSz="457200">
              <a:defRPr sz="1800"/>
            </a:pPr>
            <a:r>
              <a:rPr sz="2300" b="1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_____________________________________</a:t>
            </a:r>
          </a:p>
          <a:p>
            <a:pPr lvl="0" defTabSz="457200">
              <a:defRPr sz="1800"/>
            </a:pPr>
            <a:r>
              <a:rPr sz="2300" b="1">
                <a:latin typeface="Courier New"/>
                <a:ea typeface="Courier New"/>
                <a:cs typeface="Courier New"/>
                <a:sym typeface="Courier New"/>
              </a:rPr>
              <a:t>y = np.zeros_like(x)</a:t>
            </a:r>
          </a:p>
          <a:p>
            <a:pPr lvl="0" defTabSz="457200">
              <a:defRPr sz="1800"/>
            </a:pPr>
            <a:endParaRPr sz="2300" b="1">
              <a:solidFill>
                <a:srgbClr val="FF2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 sz="1800"/>
            </a:pPr>
            <a:r>
              <a:rPr sz="2300" b="1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_______________________________</a:t>
            </a:r>
          </a:p>
          <a:p>
            <a:pPr lvl="0" defTabSz="457200">
              <a:defRPr sz="1800"/>
            </a:pPr>
            <a:r>
              <a:rPr sz="2300" b="1">
                <a:latin typeface="Courier New"/>
                <a:ea typeface="Courier New"/>
                <a:cs typeface="Courier New"/>
                <a:sym typeface="Courier New"/>
              </a:rPr>
              <a:t>y = np.ones_like(x)</a:t>
            </a:r>
          </a:p>
          <a:p>
            <a:pPr lvl="0" defTabSz="457200">
              <a:defRPr sz="1800"/>
            </a:pPr>
            <a:endParaRPr sz="2300" b="1">
              <a:solidFill>
                <a:srgbClr val="FF2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 sz="1800"/>
            </a:pPr>
            <a:r>
              <a:rPr sz="2300" b="1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_____________________________________</a:t>
            </a:r>
          </a:p>
          <a:p>
            <a:pPr lvl="0" defTabSz="457200">
              <a:defRPr sz="1800"/>
            </a:pPr>
            <a:r>
              <a:rPr sz="2300" b="1">
                <a:latin typeface="Courier New"/>
                <a:ea typeface="Courier New"/>
                <a:cs typeface="Courier New"/>
                <a:sym typeface="Courier New"/>
              </a:rPr>
              <a:t>z = np.identity(4,dtype=float)</a:t>
            </a:r>
          </a:p>
          <a:p>
            <a:pPr lvl="0" defTabSz="457200">
              <a:defRPr sz="1800"/>
            </a:pPr>
            <a:endParaRPr sz="2300" b="1">
              <a:solidFill>
                <a:srgbClr val="FF2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 sz="1800"/>
            </a:pPr>
            <a:r>
              <a:rPr sz="2300" b="1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92549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th-TH" dirty="0" smtClean="0"/>
              <a:t>การ</a:t>
            </a:r>
            <a:r>
              <a:rPr lang="th-TH" dirty="0"/>
              <a:t>อ้างอิงข้อ</a:t>
            </a:r>
            <a:r>
              <a:rPr lang="th-TH" dirty="0" smtClean="0"/>
              <a:t>มูลใน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33376" y="883227"/>
            <a:ext cx="7842249" cy="34092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latin typeface="Courier New" charset="0"/>
              </a:rPr>
              <a:t>&gt;&gt;&gt; print</a:t>
            </a:r>
            <a:r>
              <a:rPr lang="en-US" sz="1800" b="1" dirty="0" smtClean="0">
                <a:latin typeface="Courier New" charset="0"/>
              </a:rPr>
              <a:t>(M) </a:t>
            </a:r>
            <a:endParaRPr lang="en-US" sz="1800" b="1" dirty="0">
              <a:latin typeface="Courier New" charset="0"/>
            </a:endParaRP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FF"/>
                </a:solidFill>
                <a:latin typeface="Courier New" charset="0"/>
              </a:rPr>
              <a:t>[[1 2 3] 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FF"/>
                </a:solidFill>
                <a:latin typeface="Courier New" charset="0"/>
              </a:rPr>
              <a:t> [3 6 9] 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FF"/>
                </a:solidFill>
                <a:latin typeface="Courier New" charset="0"/>
              </a:rPr>
              <a:t> [2 4 6]]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latin typeface="Courier New" charset="0"/>
              </a:rPr>
              <a:t>&gt;&gt;&gt; print</a:t>
            </a:r>
            <a:r>
              <a:rPr lang="en-US" sz="1800" b="1" dirty="0" smtClean="0">
                <a:latin typeface="Courier New" charset="0"/>
              </a:rPr>
              <a:t>(M[</a:t>
            </a:r>
            <a:r>
              <a:rPr lang="en-US" sz="1800" b="1" dirty="0">
                <a:latin typeface="Courier New" charset="0"/>
              </a:rPr>
              <a:t>0])  # this is just like a list of lists 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FF"/>
                </a:solidFill>
                <a:latin typeface="Courier New" charset="0"/>
              </a:rPr>
              <a:t>[1 2 3] 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latin typeface="Courier New" charset="0"/>
              </a:rPr>
              <a:t>&gt;&gt;&gt; print</a:t>
            </a:r>
            <a:r>
              <a:rPr lang="en-US" sz="1800" b="1" dirty="0" smtClean="0">
                <a:latin typeface="Courier New" charset="0"/>
              </a:rPr>
              <a:t>(M[</a:t>
            </a:r>
            <a:r>
              <a:rPr lang="en-US" sz="1800" b="1" dirty="0">
                <a:latin typeface="Courier New" charset="0"/>
              </a:rPr>
              <a:t>1, 2]) 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# </a:t>
            </a:r>
            <a:r>
              <a:rPr lang="en-US" sz="1800" b="1" u="sng" dirty="0" smtClean="0">
                <a:solidFill>
                  <a:srgbClr val="FF0000"/>
                </a:solidFill>
                <a:latin typeface="Courier New" charset="0"/>
              </a:rPr>
              <a:t>comma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separated indices 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FF"/>
                </a:solidFill>
                <a:latin typeface="Courier New" charset="0"/>
              </a:rPr>
              <a:t>9 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latin typeface="Courier New" charset="0"/>
              </a:rPr>
              <a:t>&gt;&gt;&gt; print</a:t>
            </a:r>
            <a:r>
              <a:rPr lang="en-US" sz="1800" b="1" dirty="0" smtClean="0">
                <a:latin typeface="Courier New" charset="0"/>
              </a:rPr>
              <a:t>(M[</a:t>
            </a:r>
            <a:r>
              <a:rPr lang="en-US" sz="1800" b="1" dirty="0">
                <a:latin typeface="Courier New" charset="0"/>
              </a:rPr>
              <a:t>1, 1:3]) 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# and slices 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FF"/>
                </a:solidFill>
                <a:latin typeface="Courier New" charset="0"/>
              </a:rPr>
              <a:t>[6 9]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96250" y="6302375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92025" y="3448731"/>
            <a:ext cx="3816349" cy="34092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 smtClean="0">
                <a:latin typeface="Courier New" charset="0"/>
              </a:rPr>
              <a:t>&gt;</a:t>
            </a:r>
            <a:r>
              <a:rPr lang="en-US" sz="1800" b="1" dirty="0">
                <a:latin typeface="Courier New" charset="0"/>
              </a:rPr>
              <a:t>&gt;&gt; </a:t>
            </a:r>
            <a:r>
              <a:rPr lang="en-US" sz="1800" b="1" dirty="0" smtClean="0">
                <a:latin typeface="Courier New" charset="0"/>
              </a:rPr>
              <a:t>M[</a:t>
            </a:r>
            <a:r>
              <a:rPr lang="en-US" sz="1800" b="1" dirty="0">
                <a:latin typeface="Courier New" charset="0"/>
              </a:rPr>
              <a:t>1, 2] = 7 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latin typeface="Courier New" charset="0"/>
              </a:rPr>
              <a:t>&gt;&gt;&gt; print</a:t>
            </a:r>
            <a:r>
              <a:rPr lang="en-US" sz="1800" b="1" dirty="0" smtClean="0">
                <a:latin typeface="Courier New" charset="0"/>
              </a:rPr>
              <a:t>(M) </a:t>
            </a:r>
            <a:endParaRPr lang="en-US" sz="1800" b="1" dirty="0">
              <a:latin typeface="Courier New" charset="0"/>
            </a:endParaRP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FF"/>
                </a:solidFill>
                <a:latin typeface="Courier New" charset="0"/>
              </a:rPr>
              <a:t>[[1 2 3] 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FF"/>
                </a:solidFill>
                <a:latin typeface="Courier New" charset="0"/>
              </a:rPr>
              <a:t> [3 6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7</a:t>
            </a:r>
            <a:r>
              <a:rPr lang="en-US" sz="1800" b="1" dirty="0">
                <a:solidFill>
                  <a:srgbClr val="0000FF"/>
                </a:solidFill>
                <a:latin typeface="Courier New" charset="0"/>
              </a:rPr>
              <a:t>] 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FF"/>
                </a:solidFill>
                <a:latin typeface="Courier New" charset="0"/>
              </a:rPr>
              <a:t> [2 4 6]] 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latin typeface="Courier New" charset="0"/>
              </a:rPr>
              <a:t>&gt;&gt;&gt; </a:t>
            </a:r>
            <a:r>
              <a:rPr lang="en-US" sz="1800" b="1" dirty="0" smtClean="0">
                <a:latin typeface="Courier New" charset="0"/>
              </a:rPr>
              <a:t>M[</a:t>
            </a:r>
            <a:r>
              <a:rPr lang="en-US" sz="1800" b="1" dirty="0">
                <a:latin typeface="Courier New" charset="0"/>
              </a:rPr>
              <a:t>:, 0] = [0, 9, 8] 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latin typeface="Courier New" charset="0"/>
              </a:rPr>
              <a:t>&gt;&gt;&gt; print</a:t>
            </a:r>
            <a:r>
              <a:rPr lang="en-US" sz="1800" b="1" dirty="0" smtClean="0">
                <a:latin typeface="Courier New" charset="0"/>
              </a:rPr>
              <a:t>(M) </a:t>
            </a:r>
            <a:endParaRPr lang="en-US" sz="1800" b="1" dirty="0">
              <a:latin typeface="Courier New" charset="0"/>
            </a:endParaRP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FF"/>
                </a:solidFill>
                <a:latin typeface="Courier New" charset="0"/>
              </a:rPr>
              <a:t>[[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sz="1800" b="1" dirty="0">
                <a:solidFill>
                  <a:srgbClr val="0000FF"/>
                </a:solidFill>
                <a:latin typeface="Courier New" charset="0"/>
              </a:rPr>
              <a:t> 2 3] 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FF"/>
                </a:solidFill>
                <a:latin typeface="Courier New" charset="0"/>
              </a:rPr>
              <a:t> [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9</a:t>
            </a:r>
            <a:r>
              <a:rPr lang="en-US" sz="1800" b="1" dirty="0">
                <a:solidFill>
                  <a:srgbClr val="0000FF"/>
                </a:solidFill>
                <a:latin typeface="Courier New" charset="0"/>
              </a:rPr>
              <a:t> 6 7] 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FF"/>
                </a:solidFill>
                <a:latin typeface="Courier New" charset="0"/>
              </a:rPr>
              <a:t> [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8</a:t>
            </a:r>
            <a:r>
              <a:rPr lang="en-US" sz="1800" b="1" dirty="0">
                <a:solidFill>
                  <a:srgbClr val="0000FF"/>
                </a:solidFill>
                <a:latin typeface="Courier New" charset="0"/>
              </a:rPr>
              <a:t> 4 6]] </a:t>
            </a:r>
          </a:p>
        </p:txBody>
      </p:sp>
    </p:spTree>
    <p:extLst>
      <p:ext uri="{BB962C8B-B14F-4D97-AF65-F5344CB8AC3E}">
        <p14:creationId xmlns:p14="http://schemas.microsoft.com/office/powerpoint/2010/main" val="29457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00"/>
                </a:solidFill>
              </a:rPr>
              <a:t>การบวก ลบ คูณ หาร อาเรย์ (ค่าต่อค่า)</a:t>
            </a:r>
          </a:p>
        </p:txBody>
      </p:sp>
      <p:sp>
        <p:nvSpPr>
          <p:cNvPr id="93" name="Shape 93"/>
          <p:cNvSpPr/>
          <p:nvPr/>
        </p:nvSpPr>
        <p:spPr>
          <a:xfrm>
            <a:off x="510425" y="835850"/>
            <a:ext cx="8123150" cy="5326714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x = np.array([[1,2],[3,4]])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y = np.array([[5,6],[7,8]])</a:t>
            </a:r>
          </a:p>
          <a:p>
            <a:pPr lvl="0">
              <a:defRPr sz="1800"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print(x+y)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print(np.add(x,y))</a:t>
            </a:r>
          </a:p>
          <a:p>
            <a:pPr lvl="0">
              <a:defRPr sz="1800"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print(x-y)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print(np.subtract(x,y))</a:t>
            </a:r>
          </a:p>
          <a:p>
            <a:pPr lvl="0">
              <a:defRPr sz="1800"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print(x*y)    </a:t>
            </a:r>
            <a:r>
              <a:rPr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* element wise multiplication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print(np.multiply(x,y))</a:t>
            </a:r>
          </a:p>
          <a:p>
            <a:pPr lvl="0">
              <a:defRPr sz="1800"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print(x/y)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print(np.divide(x,y))</a:t>
            </a:r>
          </a:p>
          <a:p>
            <a:pPr lvl="0">
              <a:defRPr sz="1800"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print(np.sqrt(x))</a:t>
            </a:r>
          </a:p>
        </p:txBody>
      </p:sp>
      <p:sp>
        <p:nvSpPr>
          <p:cNvPr id="94" name="Shape 94"/>
          <p:cNvSpPr/>
          <p:nvPr/>
        </p:nvSpPr>
        <p:spPr>
          <a:xfrm>
            <a:off x="4287088" y="6584950"/>
            <a:ext cx="4508337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1400">
                <a:solidFill>
                  <a:srgbClr val="0433FF"/>
                </a:solidFill>
                <a:hlinkClick r:id="rId2"/>
              </a:rPr>
              <a:t>http://cs231n.github.io/python-numpy-tutorial/#numpy</a:t>
            </a:r>
            <a:r>
              <a:rPr sz="1400"/>
              <a:t> </a:t>
            </a:r>
          </a:p>
        </p:txBody>
      </p:sp>
      <p:sp>
        <p:nvSpPr>
          <p:cNvPr id="95" name="Shape 95"/>
          <p:cNvSpPr/>
          <p:nvPr/>
        </p:nvSpPr>
        <p:spPr>
          <a:xfrm>
            <a:off x="5046548" y="2437129"/>
            <a:ext cx="3438759" cy="1061829"/>
          </a:xfrm>
          <a:prstGeom prst="rect">
            <a:avLst/>
          </a:prstGeom>
          <a:solidFill>
            <a:srgbClr val="73FCD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sz="2300" dirty="0">
                <a:latin typeface="Tahoma"/>
                <a:cs typeface="Tahoma"/>
              </a:rPr>
              <a:t>บวก ลบ คูณ หาร ค่าต่อค่า</a:t>
            </a:r>
          </a:p>
          <a:p>
            <a:pPr lvl="0">
              <a:defRPr sz="1800"/>
            </a:pPr>
            <a:r>
              <a:rPr sz="2300" dirty="0">
                <a:latin typeface="Tahoma"/>
                <a:cs typeface="Tahoma"/>
              </a:rPr>
              <a:t>อาเรย์สองตัวต้องมีรูป</a:t>
            </a:r>
            <a:r>
              <a:rPr sz="2300" dirty="0" smtClean="0">
                <a:latin typeface="Tahoma"/>
                <a:cs typeface="Tahoma"/>
              </a:rPr>
              <a:t>ร่าง</a:t>
            </a:r>
            <a:r>
              <a:rPr sz="2300" dirty="0" smtClean="0">
                <a:solidFill>
                  <a:srgbClr val="0000FF"/>
                </a:solidFill>
                <a:latin typeface="Tahoma"/>
                <a:cs typeface="Tahoma"/>
              </a:rPr>
              <a:t>เดียวกัน</a:t>
            </a:r>
            <a:r>
              <a:rPr sz="2300" dirty="0" smtClean="0">
                <a:latin typeface="Tahoma"/>
                <a:cs typeface="Tahoma"/>
              </a:rPr>
              <a:t> 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5022301" y="4688840"/>
            <a:ext cx="3584611" cy="1061829"/>
          </a:xfrm>
          <a:prstGeom prst="rect">
            <a:avLst/>
          </a:prstGeom>
          <a:solidFill>
            <a:srgbClr val="73FCD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sz="2300" dirty="0">
                <a:latin typeface="Tahoma"/>
                <a:cs typeface="Tahoma"/>
              </a:rPr>
              <a:t>ถ้าอาเรย์มีรูปร่าง</a:t>
            </a:r>
            <a:r>
              <a:rPr sz="2300" dirty="0">
                <a:solidFill>
                  <a:srgbClr val="FF0000"/>
                </a:solidFill>
                <a:latin typeface="Tahoma"/>
                <a:cs typeface="Tahoma"/>
              </a:rPr>
              <a:t>ไม</a:t>
            </a:r>
            <a:r>
              <a:rPr sz="2300" dirty="0">
                <a:latin typeface="Tahoma"/>
                <a:cs typeface="Tahoma"/>
              </a:rPr>
              <a:t>่เหมือนกัน</a:t>
            </a:r>
          </a:p>
          <a:p>
            <a:pPr lvl="0">
              <a:defRPr sz="1800"/>
            </a:pPr>
            <a:r>
              <a:rPr sz="2300" dirty="0">
                <a:latin typeface="Tahoma"/>
                <a:cs typeface="Tahoma"/>
              </a:rPr>
              <a:t>จะทำบวก ลบ คูณ หารอย่างไร??</a:t>
            </a:r>
          </a:p>
        </p:txBody>
      </p:sp>
    </p:spTree>
    <p:extLst>
      <p:ext uri="{BB962C8B-B14F-4D97-AF65-F5344CB8AC3E}">
        <p14:creationId xmlns:p14="http://schemas.microsoft.com/office/powerpoint/2010/main" val="40566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 advAuto="0"/>
      <p:bldP spid="96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00"/>
                </a:solidFill>
              </a:rPr>
              <a:t>เพิ่มค่าในอาเรย์โดยใช้ค่าจากเวคเตอร์ (แบบลูป)</a:t>
            </a:r>
          </a:p>
        </p:txBody>
      </p:sp>
      <p:sp>
        <p:nvSpPr>
          <p:cNvPr id="99" name="Shape 99"/>
          <p:cNvSpPr/>
          <p:nvPr/>
        </p:nvSpPr>
        <p:spPr>
          <a:xfrm>
            <a:off x="4424971" y="6598909"/>
            <a:ext cx="446918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0433FF"/>
                </a:solidFill>
                <a:hlinkClick r:id="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433FF"/>
                </a:solidFill>
                <a:hlinkClick r:id="rId2"/>
              </a:rPr>
              <a:t>http://cs231n.github.io/python-numpy-tutorial/#numpy</a:t>
            </a:r>
          </a:p>
        </p:txBody>
      </p:sp>
      <p:sp>
        <p:nvSpPr>
          <p:cNvPr id="100" name="Shape 100"/>
          <p:cNvSpPr/>
          <p:nvPr/>
        </p:nvSpPr>
        <p:spPr>
          <a:xfrm>
            <a:off x="284183" y="3239835"/>
            <a:ext cx="8552370" cy="2372059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sz="2000" b="1" dirty="0">
                <a:latin typeface="Courier"/>
                <a:ea typeface="Courier New"/>
                <a:cs typeface="Courier"/>
                <a:sym typeface="Courier New"/>
              </a:rPr>
              <a:t>import numpy as np</a:t>
            </a:r>
          </a:p>
          <a:p>
            <a:pPr lvl="0">
              <a:defRPr sz="1800"/>
            </a:pPr>
            <a:r>
              <a:rPr sz="2000" b="1" dirty="0">
                <a:latin typeface="Courier"/>
                <a:ea typeface="Courier New"/>
                <a:cs typeface="Courier"/>
                <a:sym typeface="Courier New"/>
              </a:rPr>
              <a:t>x = np.array([[1,2,3],[4,5,6],[7,8,9],[10,11,12]])</a:t>
            </a:r>
          </a:p>
          <a:p>
            <a:pPr lvl="0">
              <a:defRPr sz="1800"/>
            </a:pPr>
            <a:r>
              <a:rPr sz="2000" b="1" dirty="0">
                <a:latin typeface="Courier"/>
                <a:ea typeface="Courier New"/>
                <a:cs typeface="Courier"/>
                <a:sym typeface="Courier New"/>
              </a:rPr>
              <a:t>v = np.array([1,0,1])</a:t>
            </a:r>
          </a:p>
          <a:p>
            <a:pPr lvl="0">
              <a:defRPr sz="1800"/>
            </a:pPr>
            <a:r>
              <a:rPr sz="2000" b="1" dirty="0">
                <a:latin typeface="Courier"/>
                <a:ea typeface="Courier New"/>
                <a:cs typeface="Courier"/>
                <a:sym typeface="Courier New"/>
              </a:rPr>
              <a:t>y = np.empty_like(x) #สร้างเมทริกซ์ว่างๆที่มีรูปร่างแบบ x</a:t>
            </a:r>
          </a:p>
          <a:p>
            <a:pPr lvl="0">
              <a:defRPr sz="1800"/>
            </a:pPr>
            <a:r>
              <a:rPr sz="2000" b="1" dirty="0">
                <a:latin typeface="Courier"/>
                <a:ea typeface="Courier New"/>
                <a:cs typeface="Courier"/>
                <a:sym typeface="Courier New"/>
              </a:rPr>
              <a:t>for i in range(4):</a:t>
            </a:r>
          </a:p>
          <a:p>
            <a:pPr lvl="0">
              <a:defRPr sz="1800"/>
            </a:pPr>
            <a:r>
              <a:rPr sz="2000" b="1" dirty="0">
                <a:latin typeface="Courier"/>
                <a:ea typeface="Courier New"/>
                <a:cs typeface="Courier"/>
                <a:sym typeface="Courier New"/>
              </a:rPr>
              <a:t>    y[i,:] = x[i, :] + v</a:t>
            </a:r>
          </a:p>
          <a:p>
            <a:pPr lvl="0">
              <a:defRPr sz="1800"/>
            </a:pPr>
            <a:r>
              <a:rPr sz="2000" b="1" dirty="0">
                <a:latin typeface="Courier"/>
                <a:ea typeface="Courier New"/>
                <a:cs typeface="Courier"/>
                <a:sym typeface="Courier New"/>
              </a:rPr>
              <a:t>print(y</a:t>
            </a:r>
            <a:r>
              <a:rPr sz="2000" b="1" dirty="0" smtClean="0"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000" b="1" dirty="0" smtClean="0"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662774" y="1222468"/>
            <a:ext cx="1488989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400" dirty="0">
                <a:latin typeface="Tahoma"/>
                <a:cs typeface="Tahoma"/>
              </a:rPr>
              <a:t>1     2     3   </a:t>
            </a:r>
          </a:p>
          <a:p>
            <a:pPr lvl="0">
              <a:defRPr sz="1800"/>
            </a:pPr>
            <a:r>
              <a:rPr sz="2400" dirty="0">
                <a:latin typeface="Tahoma"/>
                <a:cs typeface="Tahoma"/>
              </a:rPr>
              <a:t>4     5     6</a:t>
            </a:r>
          </a:p>
          <a:p>
            <a:pPr lvl="0">
              <a:defRPr sz="1800"/>
            </a:pPr>
            <a:r>
              <a:rPr sz="2400" dirty="0">
                <a:latin typeface="Tahoma"/>
                <a:cs typeface="Tahoma"/>
              </a:rPr>
              <a:t>7     8     9</a:t>
            </a:r>
          </a:p>
          <a:p>
            <a:pPr lvl="0">
              <a:defRPr sz="1800"/>
            </a:pPr>
            <a:r>
              <a:rPr sz="2400" dirty="0">
                <a:latin typeface="Tahoma"/>
                <a:cs typeface="Tahoma"/>
              </a:rPr>
              <a:t>10  11   12</a:t>
            </a:r>
          </a:p>
        </p:txBody>
      </p:sp>
      <p:sp>
        <p:nvSpPr>
          <p:cNvPr id="104" name="Shape 104"/>
          <p:cNvSpPr/>
          <p:nvPr/>
        </p:nvSpPr>
        <p:spPr>
          <a:xfrm flipV="1">
            <a:off x="380999" y="1050389"/>
            <a:ext cx="1" cy="1833882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2400">
              <a:latin typeface="Tahoma"/>
              <a:cs typeface="Tahoma"/>
            </a:endParaRPr>
          </a:p>
        </p:txBody>
      </p:sp>
      <p:sp>
        <p:nvSpPr>
          <p:cNvPr id="105" name="Shape 105"/>
          <p:cNvSpPr/>
          <p:nvPr/>
        </p:nvSpPr>
        <p:spPr>
          <a:xfrm flipV="1">
            <a:off x="2415133" y="1037690"/>
            <a:ext cx="1" cy="1833881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2400">
              <a:latin typeface="Tahoma"/>
              <a:cs typeface="Tahoma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402576" y="1063090"/>
            <a:ext cx="207024" cy="0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2400">
              <a:latin typeface="Tahoma"/>
              <a:cs typeface="Tahoma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398976" y="2871570"/>
            <a:ext cx="207024" cy="1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2400">
              <a:latin typeface="Tahoma"/>
              <a:cs typeface="Tahoma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2202376" y="1063090"/>
            <a:ext cx="207024" cy="0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2400">
              <a:latin typeface="Tahoma"/>
              <a:cs typeface="Tahoma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2202376" y="2871570"/>
            <a:ext cx="207024" cy="1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2400">
              <a:latin typeface="Tahoma"/>
              <a:cs typeface="Tahoma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3093288" y="1050390"/>
            <a:ext cx="264164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400">
                <a:latin typeface="Tahoma"/>
                <a:cs typeface="Tahoma"/>
              </a:rPr>
              <a:t>1+</a:t>
            </a:r>
            <a:r>
              <a:rPr sz="2400">
                <a:solidFill>
                  <a:srgbClr val="0433FF"/>
                </a:solidFill>
                <a:latin typeface="Tahoma"/>
                <a:cs typeface="Tahoma"/>
              </a:rPr>
              <a:t>1</a:t>
            </a:r>
            <a:r>
              <a:rPr sz="2400">
                <a:latin typeface="Tahoma"/>
                <a:cs typeface="Tahoma"/>
              </a:rPr>
              <a:t>     2+</a:t>
            </a:r>
            <a:r>
              <a:rPr sz="2400">
                <a:solidFill>
                  <a:srgbClr val="0433FF"/>
                </a:solidFill>
                <a:latin typeface="Tahoma"/>
                <a:cs typeface="Tahoma"/>
              </a:rPr>
              <a:t>0</a:t>
            </a:r>
            <a:r>
              <a:rPr sz="2400">
                <a:latin typeface="Tahoma"/>
                <a:cs typeface="Tahoma"/>
              </a:rPr>
              <a:t>     3+</a:t>
            </a:r>
            <a:r>
              <a:rPr sz="2400">
                <a:solidFill>
                  <a:srgbClr val="0433FF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111" name="Shape 111"/>
          <p:cNvSpPr/>
          <p:nvPr/>
        </p:nvSpPr>
        <p:spPr>
          <a:xfrm>
            <a:off x="3094206" y="1482190"/>
            <a:ext cx="264164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400">
                <a:latin typeface="Tahoma"/>
                <a:cs typeface="Tahoma"/>
              </a:rPr>
              <a:t>4+</a:t>
            </a:r>
            <a:r>
              <a:rPr sz="2400">
                <a:solidFill>
                  <a:srgbClr val="0433FF"/>
                </a:solidFill>
                <a:latin typeface="Tahoma"/>
                <a:cs typeface="Tahoma"/>
              </a:rPr>
              <a:t>1</a:t>
            </a:r>
            <a:r>
              <a:rPr sz="2400">
                <a:latin typeface="Tahoma"/>
                <a:cs typeface="Tahoma"/>
              </a:rPr>
              <a:t>     5+</a:t>
            </a:r>
            <a:r>
              <a:rPr sz="2400">
                <a:solidFill>
                  <a:srgbClr val="0433FF"/>
                </a:solidFill>
                <a:latin typeface="Tahoma"/>
                <a:cs typeface="Tahoma"/>
              </a:rPr>
              <a:t>0</a:t>
            </a:r>
            <a:r>
              <a:rPr sz="2400">
                <a:latin typeface="Tahoma"/>
                <a:cs typeface="Tahoma"/>
              </a:rPr>
              <a:t>     6+</a:t>
            </a:r>
            <a:r>
              <a:rPr sz="2400">
                <a:solidFill>
                  <a:srgbClr val="0433FF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112" name="Shape 112"/>
          <p:cNvSpPr/>
          <p:nvPr/>
        </p:nvSpPr>
        <p:spPr>
          <a:xfrm>
            <a:off x="3094206" y="1927642"/>
            <a:ext cx="264164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400">
                <a:latin typeface="Tahoma"/>
                <a:cs typeface="Tahoma"/>
              </a:rPr>
              <a:t>7+</a:t>
            </a:r>
            <a:r>
              <a:rPr sz="2400">
                <a:solidFill>
                  <a:srgbClr val="0433FF"/>
                </a:solidFill>
                <a:latin typeface="Tahoma"/>
                <a:cs typeface="Tahoma"/>
              </a:rPr>
              <a:t>1</a:t>
            </a:r>
            <a:r>
              <a:rPr sz="2400">
                <a:latin typeface="Tahoma"/>
                <a:cs typeface="Tahoma"/>
              </a:rPr>
              <a:t>     8+</a:t>
            </a:r>
            <a:r>
              <a:rPr sz="2400">
                <a:solidFill>
                  <a:srgbClr val="0433FF"/>
                </a:solidFill>
                <a:latin typeface="Tahoma"/>
                <a:cs typeface="Tahoma"/>
              </a:rPr>
              <a:t>0</a:t>
            </a:r>
            <a:r>
              <a:rPr sz="2400">
                <a:latin typeface="Tahoma"/>
                <a:cs typeface="Tahoma"/>
              </a:rPr>
              <a:t>     9+</a:t>
            </a:r>
            <a:r>
              <a:rPr sz="2400">
                <a:solidFill>
                  <a:srgbClr val="0433FF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113" name="Shape 113"/>
          <p:cNvSpPr/>
          <p:nvPr/>
        </p:nvSpPr>
        <p:spPr>
          <a:xfrm>
            <a:off x="3094206" y="2373730"/>
            <a:ext cx="266479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400">
                <a:latin typeface="Tahoma"/>
                <a:cs typeface="Tahoma"/>
              </a:rPr>
              <a:t>10+</a:t>
            </a:r>
            <a:r>
              <a:rPr sz="2400">
                <a:solidFill>
                  <a:srgbClr val="0433FF"/>
                </a:solidFill>
                <a:latin typeface="Tahoma"/>
                <a:cs typeface="Tahoma"/>
              </a:rPr>
              <a:t>1</a:t>
            </a:r>
            <a:r>
              <a:rPr sz="2400">
                <a:latin typeface="Tahoma"/>
                <a:cs typeface="Tahoma"/>
              </a:rPr>
              <a:t>  11+</a:t>
            </a:r>
            <a:r>
              <a:rPr sz="2400">
                <a:solidFill>
                  <a:srgbClr val="0433FF"/>
                </a:solidFill>
                <a:latin typeface="Tahoma"/>
                <a:cs typeface="Tahoma"/>
              </a:rPr>
              <a:t>0</a:t>
            </a:r>
            <a:r>
              <a:rPr sz="2400">
                <a:latin typeface="Tahoma"/>
                <a:cs typeface="Tahoma"/>
              </a:rPr>
              <a:t>   12+</a:t>
            </a:r>
            <a:r>
              <a:rPr sz="2400">
                <a:solidFill>
                  <a:srgbClr val="0433FF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114" name="Shape 114"/>
          <p:cNvSpPr/>
          <p:nvPr/>
        </p:nvSpPr>
        <p:spPr>
          <a:xfrm>
            <a:off x="6850266" y="1240882"/>
            <a:ext cx="1633861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400" dirty="0">
                <a:latin typeface="Tahoma"/>
                <a:cs typeface="Tahoma"/>
              </a:rPr>
              <a:t>2     2     4   </a:t>
            </a:r>
          </a:p>
          <a:p>
            <a:pPr lvl="0">
              <a:defRPr sz="1800"/>
            </a:pPr>
            <a:r>
              <a:rPr sz="2400" dirty="0">
                <a:latin typeface="Tahoma"/>
                <a:cs typeface="Tahoma"/>
              </a:rPr>
              <a:t>5     5     7</a:t>
            </a:r>
          </a:p>
          <a:p>
            <a:pPr lvl="0">
              <a:defRPr sz="1800"/>
            </a:pPr>
            <a:r>
              <a:rPr sz="2400" dirty="0">
                <a:latin typeface="Tahoma"/>
                <a:cs typeface="Tahoma"/>
              </a:rPr>
              <a:t>8     8     10</a:t>
            </a:r>
          </a:p>
          <a:p>
            <a:pPr lvl="0">
              <a:defRPr sz="1800"/>
            </a:pPr>
            <a:r>
              <a:rPr sz="2400" dirty="0">
                <a:latin typeface="Tahoma"/>
                <a:cs typeface="Tahoma"/>
              </a:rPr>
              <a:t>11  11   13</a:t>
            </a:r>
          </a:p>
        </p:txBody>
      </p:sp>
      <p:sp>
        <p:nvSpPr>
          <p:cNvPr id="115" name="Shape 115"/>
          <p:cNvSpPr/>
          <p:nvPr/>
        </p:nvSpPr>
        <p:spPr>
          <a:xfrm flipV="1">
            <a:off x="6654799" y="1068804"/>
            <a:ext cx="1" cy="1833881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2400">
              <a:latin typeface="Tahoma"/>
              <a:cs typeface="Tahoma"/>
            </a:endParaRPr>
          </a:p>
        </p:txBody>
      </p:sp>
      <p:sp>
        <p:nvSpPr>
          <p:cNvPr id="116" name="Shape 116"/>
          <p:cNvSpPr/>
          <p:nvPr/>
        </p:nvSpPr>
        <p:spPr>
          <a:xfrm flipV="1">
            <a:off x="8688933" y="1056105"/>
            <a:ext cx="1" cy="1833881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2400">
              <a:latin typeface="Tahoma"/>
              <a:cs typeface="Tahom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6676376" y="1081504"/>
            <a:ext cx="207025" cy="1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2400">
              <a:latin typeface="Tahoma"/>
              <a:cs typeface="Tahoma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6672777" y="2889985"/>
            <a:ext cx="207024" cy="1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2400">
              <a:latin typeface="Tahoma"/>
              <a:cs typeface="Tahoma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8476177" y="1081504"/>
            <a:ext cx="207024" cy="1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2400">
              <a:latin typeface="Tahoma"/>
              <a:cs typeface="Tahoma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8476177" y="2889985"/>
            <a:ext cx="207024" cy="1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2400">
              <a:latin typeface="Tahoma"/>
              <a:cs typeface="Tahoma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549321" y="1787435"/>
            <a:ext cx="464494" cy="435991"/>
          </a:xfrm>
          <a:prstGeom prst="rightArrow">
            <a:avLst>
              <a:gd name="adj1" fmla="val 32000"/>
              <a:gd name="adj2" fmla="val 68184"/>
            </a:avLst>
          </a:prstGeom>
          <a:solidFill>
            <a:srgbClr val="73FCD6"/>
          </a:solidFill>
          <a:ln>
            <a:solidFill>
              <a:srgbClr val="A5DEC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 sz="2400">
              <a:latin typeface="Tahoma"/>
              <a:cs typeface="Tahoma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5966081" y="1787435"/>
            <a:ext cx="464493" cy="435991"/>
          </a:xfrm>
          <a:prstGeom prst="rightArrow">
            <a:avLst>
              <a:gd name="adj1" fmla="val 32000"/>
              <a:gd name="adj2" fmla="val 68184"/>
            </a:avLst>
          </a:prstGeom>
          <a:solidFill>
            <a:srgbClr val="73FCD6"/>
          </a:solidFill>
          <a:ln>
            <a:solidFill>
              <a:srgbClr val="A5DEC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 sz="2400">
              <a:latin typeface="Tahoma"/>
              <a:cs typeface="Tahoma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1357296" y="730877"/>
            <a:ext cx="1538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400" dirty="0">
                <a:latin typeface="Tahoma"/>
                <a:cs typeface="Tahoma"/>
              </a:rPr>
              <a:t>x</a:t>
            </a:r>
          </a:p>
        </p:txBody>
      </p:sp>
      <p:sp>
        <p:nvSpPr>
          <p:cNvPr id="124" name="Shape 124"/>
          <p:cNvSpPr/>
          <p:nvPr/>
        </p:nvSpPr>
        <p:spPr>
          <a:xfrm>
            <a:off x="7554811" y="717333"/>
            <a:ext cx="1538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400" dirty="0">
                <a:latin typeface="Tahoma"/>
                <a:cs typeface="Tahoma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08662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fill="hold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00"/>
                </a:solidFill>
              </a:rPr>
              <a:t>บอร์ดคาสติ้ง (Broadcasting)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4294967295"/>
          </p:nvPr>
        </p:nvSpPr>
        <p:spPr>
          <a:xfrm>
            <a:off x="684213" y="895350"/>
            <a:ext cx="8116886" cy="510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800" dirty="0"/>
              <a:t>บอร์ดคาสติ้งใช้ในการอธิบายวิธีการทำงานของโอเปอร์เรเตอร์ทางคณิตศาสตร์ระหว่างอะเรย์ที่มีจำนวนมิติ รูปร่าง ขนาด ต่างกันอย่างไร</a:t>
            </a:r>
          </a:p>
          <a:p>
            <a:pPr lvl="0">
              <a:defRPr sz="1800"/>
            </a:pPr>
            <a:r>
              <a:rPr sz="2800" dirty="0"/>
              <a:t>โดยทั่วไปอาเรย์ที่มีขนาดเล็กกว่าจะถูกบอร์ดคาสไปยังอาเรย์ที่มีขนาดใหญ่กว่า </a:t>
            </a:r>
          </a:p>
        </p:txBody>
      </p:sp>
      <p:sp>
        <p:nvSpPr>
          <p:cNvPr id="164" name="Shape 164"/>
          <p:cNvSpPr/>
          <p:nvPr/>
        </p:nvSpPr>
        <p:spPr>
          <a:xfrm>
            <a:off x="4389728" y="6584950"/>
            <a:ext cx="4469184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0433FF"/>
                </a:solidFill>
                <a:hlinkClick r:id="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433FF"/>
                </a:solidFill>
                <a:hlinkClick r:id="rId2"/>
              </a:rPr>
              <a:t>http://cs231n.github.io/python-numpy-tutorial/#numpy</a:t>
            </a:r>
          </a:p>
        </p:txBody>
      </p:sp>
      <p:sp>
        <p:nvSpPr>
          <p:cNvPr id="5" name="Shape 173"/>
          <p:cNvSpPr/>
          <p:nvPr/>
        </p:nvSpPr>
        <p:spPr>
          <a:xfrm>
            <a:off x="271156" y="3365593"/>
            <a:ext cx="8552370" cy="1017842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 smtClean="0"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000" b="1" dirty="0" err="1" smtClean="0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000" b="1" dirty="0" smtClean="0">
                <a:latin typeface="Courier New"/>
                <a:ea typeface="Courier New"/>
                <a:cs typeface="Courier New"/>
                <a:sym typeface="Courier New"/>
              </a:rPr>
              <a:t>([1,2,3])</a:t>
            </a:r>
          </a:p>
          <a:p>
            <a:pPr lvl="0">
              <a:defRPr sz="1800"/>
            </a:pPr>
            <a:r>
              <a:rPr lang="en-US" sz="2000" b="1" dirty="0" smtClean="0">
                <a:latin typeface="Courier New"/>
                <a:ea typeface="Courier New"/>
                <a:cs typeface="Courier New"/>
                <a:sym typeface="Courier New"/>
              </a:rPr>
              <a:t>x = x + [1]</a:t>
            </a:r>
          </a:p>
          <a:p>
            <a:pPr lvl="0">
              <a:defRPr sz="1800"/>
            </a:pPr>
            <a:r>
              <a:rPr lang="en-US" sz="20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2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Shape 173"/>
          <p:cNvSpPr/>
          <p:nvPr/>
        </p:nvSpPr>
        <p:spPr>
          <a:xfrm>
            <a:off x="275600" y="4676918"/>
            <a:ext cx="8552370" cy="1633395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 smtClean="0"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000" b="1" dirty="0" err="1" smtClean="0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000" b="1" dirty="0" smtClean="0">
                <a:latin typeface="Courier New"/>
                <a:ea typeface="Courier New"/>
                <a:cs typeface="Courier New"/>
                <a:sym typeface="Courier New"/>
              </a:rPr>
              <a:t>([[1,2,3],[4,5,6]])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000" b="1" dirty="0" smtClean="0">
                <a:latin typeface="Courier New"/>
                <a:ea typeface="Courier New"/>
                <a:cs typeface="Courier New"/>
                <a:sym typeface="Courier New"/>
              </a:rPr>
              <a:t>[0] = x[0] + [1]</a:t>
            </a:r>
          </a:p>
          <a:p>
            <a:pPr lvl="0">
              <a:defRPr sz="1800"/>
            </a:pPr>
            <a:r>
              <a:rPr lang="en-US" sz="20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000" b="1" dirty="0" smtClean="0">
                <a:latin typeface="Courier New"/>
                <a:ea typeface="Courier New"/>
                <a:cs typeface="Courier New"/>
                <a:sym typeface="Courier New"/>
              </a:rPr>
              <a:t>[:,0] = 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x[:,0] </a:t>
            </a:r>
            <a:r>
              <a:rPr lang="en-US" sz="2000" b="1" dirty="0" smtClean="0">
                <a:latin typeface="Courier New"/>
                <a:ea typeface="Courier New"/>
                <a:cs typeface="Courier New"/>
                <a:sym typeface="Courier New"/>
              </a:rPr>
              <a:t>+ [1]</a:t>
            </a:r>
          </a:p>
          <a:p>
            <a:pPr lvl="0">
              <a:defRPr sz="1800"/>
            </a:pPr>
            <a:r>
              <a:rPr lang="en-US" sz="20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2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400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th-TH" sz="3200" dirty="0" smtClean="0">
                <a:solidFill>
                  <a:srgbClr val="FFFF00"/>
                </a:solidFill>
              </a:rPr>
              <a:t>ตัวอย่างบอร์ดคาสติ้ง</a:t>
            </a:r>
            <a:endParaRPr sz="3200" dirty="0">
              <a:solidFill>
                <a:srgbClr val="FFFF00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331405" y="961442"/>
            <a:ext cx="8552370" cy="1941171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 smtClean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Good example</a:t>
            </a:r>
          </a:p>
          <a:p>
            <a:pPr lvl="0">
              <a:defRPr sz="1800"/>
            </a:pPr>
            <a:r>
              <a:rPr sz="2000" b="1" dirty="0" smtClean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numpy as np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x = np.array([[1,2,3],[4,5,6],[7,8,9],[10,11,12]])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v = np.array([1,0,1])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y = x + v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</p:txBody>
      </p:sp>
      <p:sp>
        <p:nvSpPr>
          <p:cNvPr id="4" name="Shape 173"/>
          <p:cNvSpPr/>
          <p:nvPr/>
        </p:nvSpPr>
        <p:spPr>
          <a:xfrm>
            <a:off x="283486" y="3069698"/>
            <a:ext cx="8552370" cy="1941171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Error example</a:t>
            </a:r>
          </a:p>
          <a:p>
            <a:pPr lvl="0">
              <a:defRPr sz="1800"/>
            </a:pPr>
            <a:r>
              <a:rPr sz="2000" b="1" dirty="0" smtClean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numpy as np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x = np.array([1,2,3],float)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y = np.array([4,5], float)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z = x + y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print(z)</a:t>
            </a:r>
          </a:p>
        </p:txBody>
      </p:sp>
      <p:sp>
        <p:nvSpPr>
          <p:cNvPr id="5" name="Shape 174"/>
          <p:cNvSpPr/>
          <p:nvPr/>
        </p:nvSpPr>
        <p:spPr>
          <a:xfrm>
            <a:off x="0" y="5179231"/>
            <a:ext cx="92040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ValueError: operands could not be broadcast together with shapes (3,) (2,) </a:t>
            </a:r>
          </a:p>
        </p:txBody>
      </p:sp>
    </p:spTree>
    <p:extLst>
      <p:ext uri="{BB962C8B-B14F-4D97-AF65-F5344CB8AC3E}">
        <p14:creationId xmlns:p14="http://schemas.microsoft.com/office/powerpoint/2010/main" val="369934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00"/>
                </a:solidFill>
              </a:rPr>
              <a:t>ตย ฟังก์ชันทางคณิตศาสตร์ที่น่าสนใจอื่นๆใน NumPy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4294967295"/>
          </p:nvPr>
        </p:nvSpPr>
        <p:spPr>
          <a:xfrm>
            <a:off x="709613" y="1022350"/>
            <a:ext cx="8116886" cy="220667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397763">
              <a:spcBef>
                <a:spcPts val="1000"/>
              </a:spcBef>
              <a:buSzTx/>
              <a:buNone/>
              <a:defRPr sz="1800"/>
            </a:pPr>
            <a:r>
              <a:rPr sz="2436" b="1">
                <a:latin typeface="Courier New"/>
                <a:ea typeface="Courier New"/>
                <a:cs typeface="Courier New"/>
                <a:sym typeface="Courier New"/>
              </a:rPr>
              <a:t>abs, sign, sqrt, log, log10, exp, sin, cos, tan, arcsin, arccos, arctan, sinh, cosh, tanh, arcsinh, arccosh, และ arctanh</a:t>
            </a:r>
          </a:p>
          <a:p>
            <a:pPr marL="0" lvl="0" indent="0" defTabSz="397763">
              <a:spcBef>
                <a:spcPts val="1000"/>
              </a:spcBef>
              <a:buSzTx/>
              <a:buNone/>
              <a:defRPr sz="1800"/>
            </a:pPr>
            <a:endParaRPr sz="2436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73859" y="2986636"/>
            <a:ext cx="7996282" cy="353943"/>
          </a:xfrm>
          <a:prstGeom prst="rect">
            <a:avLst/>
          </a:prstGeom>
          <a:solidFill>
            <a:srgbClr val="73FCD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/>
            </a:pPr>
            <a:r>
              <a:rPr sz="2300" dirty="0">
                <a:latin typeface="Tahoma"/>
                <a:cs typeface="Tahoma"/>
              </a:rPr>
              <a:t>ทำงานเป็นค่าต่อค่า (element-wise) เหมือน บวก ลบ คูณ </a:t>
            </a:r>
            <a:r>
              <a:rPr sz="2300" dirty="0" smtClean="0">
                <a:latin typeface="Tahoma"/>
                <a:cs typeface="Tahoma"/>
              </a:rPr>
              <a:t>หาร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491871" y="4029776"/>
            <a:ext cx="8107362" cy="1156341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</a:p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a = np.array([1, 4, 9], float)</a:t>
            </a:r>
          </a:p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np.sqrt(a</a:t>
            </a:r>
            <a:r>
              <a:rPr sz="2300" b="1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300" b="1" dirty="0" smtClean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3190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CH08_1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000" dirty="0" smtClean="0">
                <a:latin typeface="Tahoma"/>
                <a:cs typeface="Tahoma"/>
              </a:rPr>
              <a:t>การหาอนุพันธ์ </a:t>
            </a:r>
            <a:r>
              <a:rPr lang="en-US" sz="2000" dirty="0" smtClean="0">
                <a:latin typeface="Tahoma"/>
                <a:cs typeface="Tahoma"/>
              </a:rPr>
              <a:t>(derivative) </a:t>
            </a:r>
            <a:r>
              <a:rPr lang="th-TH" sz="2000" dirty="0" smtClean="0">
                <a:latin typeface="Tahoma"/>
                <a:cs typeface="Tahoma"/>
              </a:rPr>
              <a:t>ทำได้ดังสมการด้านล่าง ซึ่งสามารถใช้ในการหาทิศทางการเปลี่ยนแปลงของฟังก์ชัน โดยหากผลอนุพันธ์เป็นบวก หมายถึงฟังก์ชันกำลังเพิ่มขึ้น และหากผลอนุพันธ์เป็นลบ หมายถึงฟังก์ชันกำลังลดลง</a:t>
            </a:r>
            <a:endParaRPr lang="th-TH" sz="16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000" dirty="0" smtClean="0">
              <a:latin typeface="Tahoma"/>
              <a:cs typeface="Tahoma"/>
            </a:endParaRPr>
          </a:p>
          <a:p>
            <a:endParaRPr lang="th-TH" sz="2000" dirty="0" smtClean="0">
              <a:latin typeface="Tahoma"/>
              <a:cs typeface="Tahoma"/>
            </a:endParaRPr>
          </a:p>
          <a:p>
            <a:r>
              <a:rPr lang="th-TH" sz="2000" dirty="0" smtClean="0">
                <a:latin typeface="Tahoma"/>
                <a:cs typeface="Tahoma"/>
              </a:rPr>
              <a:t>จงหาอนุพันธ์และคำนวณผลรวมของทิศทางการเปลี่ยนแปลง (เครื่องหมาย) </a:t>
            </a:r>
            <a:r>
              <a:rPr lang="th-TH" sz="2000" dirty="0">
                <a:latin typeface="Tahoma"/>
                <a:cs typeface="Tahoma"/>
              </a:rPr>
              <a:t>ของ</a:t>
            </a:r>
            <a:r>
              <a:rPr lang="th-TH" sz="2000" dirty="0" smtClean="0">
                <a:latin typeface="Tahoma"/>
                <a:cs typeface="Tahoma"/>
              </a:rPr>
              <a:t>ฟังก์ชัน </a:t>
            </a:r>
            <a:r>
              <a:rPr lang="en-US" sz="2000" dirty="0" smtClean="0">
                <a:latin typeface="Tahoma"/>
                <a:cs typeface="Tahoma"/>
              </a:rPr>
              <a:t>sin </a:t>
            </a:r>
            <a:r>
              <a:rPr lang="th-TH" sz="2000" dirty="0" smtClean="0">
                <a:latin typeface="Tahoma"/>
                <a:cs typeface="Tahoma"/>
              </a:rPr>
              <a:t>และ ประมวลผลเช่นเดียวกันฟังก์ชัน </a:t>
            </a:r>
            <a:r>
              <a:rPr lang="en-US" sz="2000" dirty="0" err="1" smtClean="0">
                <a:latin typeface="Tahoma"/>
                <a:cs typeface="Tahoma"/>
              </a:rPr>
              <a:t>cos</a:t>
            </a:r>
            <a:endParaRPr lang="en-US" sz="2000" dirty="0" smtClean="0">
              <a:latin typeface="Tahoma"/>
              <a:cs typeface="Tahoma"/>
            </a:endParaRPr>
          </a:p>
          <a:p>
            <a:r>
              <a:rPr lang="th-TH" sz="2000" dirty="0">
                <a:latin typeface="Tahoma"/>
                <a:cs typeface="Tahoma"/>
              </a:rPr>
              <a:t>กำหนดให้ </a:t>
            </a:r>
            <a:r>
              <a:rPr lang="en-US" sz="2000" dirty="0">
                <a:latin typeface="Tahoma"/>
                <a:cs typeface="Tahoma"/>
              </a:rPr>
              <a:t>x</a:t>
            </a:r>
            <a:r>
              <a:rPr lang="en-US" sz="2000" baseline="-25000" dirty="0">
                <a:latin typeface="Tahoma"/>
                <a:cs typeface="Tahoma"/>
              </a:rPr>
              <a:t>i</a:t>
            </a:r>
            <a:r>
              <a:rPr lang="th-TH" sz="200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= [0, π/2] </a:t>
            </a:r>
            <a:r>
              <a:rPr lang="th-TH" sz="2000" dirty="0">
                <a:latin typeface="Tahoma"/>
                <a:cs typeface="Tahoma"/>
              </a:rPr>
              <a:t>และกำหนดให้ Δ</a:t>
            </a:r>
            <a:r>
              <a:rPr lang="en-US" sz="2000" dirty="0">
                <a:latin typeface="Tahoma"/>
                <a:cs typeface="Tahoma"/>
              </a:rPr>
              <a:t>x = </a:t>
            </a:r>
            <a:r>
              <a:rPr lang="en-US" sz="2000" dirty="0" smtClean="0">
                <a:latin typeface="Tahoma"/>
                <a:cs typeface="Tahoma"/>
              </a:rPr>
              <a:t>0.1 </a:t>
            </a:r>
            <a:endParaRPr lang="th-TH" sz="2000" dirty="0">
              <a:latin typeface="Tahoma"/>
              <a:cs typeface="Tahoma"/>
            </a:endParaRPr>
          </a:p>
          <a:p>
            <a:r>
              <a:rPr lang="th-TH" sz="2000" dirty="0" smtClean="0">
                <a:latin typeface="Tahoma"/>
                <a:cs typeface="Tahoma"/>
              </a:rPr>
              <a:t>ไม่ต้องรวมทุก </a:t>
            </a:r>
            <a:r>
              <a:rPr lang="en-US" sz="2000" dirty="0" smtClean="0">
                <a:latin typeface="Tahoma"/>
                <a:cs typeface="Tahoma"/>
              </a:rPr>
              <a:t>x</a:t>
            </a:r>
            <a:r>
              <a:rPr lang="en-US" sz="2000" baseline="-25000" dirty="0" smtClean="0">
                <a:latin typeface="Tahoma"/>
                <a:cs typeface="Tahoma"/>
              </a:rPr>
              <a:t>i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th-TH" sz="2000" dirty="0" smtClean="0">
                <a:latin typeface="Tahoma"/>
                <a:cs typeface="Tahoma"/>
              </a:rPr>
              <a:t>เริ่มต้นและสิ้นสุด </a:t>
            </a:r>
            <a:r>
              <a:rPr lang="en-US" sz="2000" dirty="0" smtClean="0">
                <a:latin typeface="Tahoma"/>
                <a:cs typeface="Tahoma"/>
              </a:rPr>
              <a:t>(Hint: x</a:t>
            </a:r>
            <a:r>
              <a:rPr lang="en-US" sz="2000" baseline="-25000" dirty="0" smtClean="0">
                <a:latin typeface="Tahoma"/>
                <a:cs typeface="Tahoma"/>
              </a:rPr>
              <a:t>i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th-TH" sz="2000" dirty="0" smtClean="0">
                <a:latin typeface="Tahoma"/>
                <a:cs typeface="Tahoma"/>
              </a:rPr>
              <a:t>มี </a:t>
            </a:r>
            <a:r>
              <a:rPr lang="en-US" sz="2000" dirty="0" smtClean="0">
                <a:latin typeface="Tahoma"/>
                <a:cs typeface="Tahoma"/>
              </a:rPr>
              <a:t>15 </a:t>
            </a:r>
            <a:r>
              <a:rPr lang="th-TH" sz="2000" dirty="0" smtClean="0">
                <a:latin typeface="Tahoma"/>
                <a:cs typeface="Tahoma"/>
              </a:rPr>
              <a:t>ค่า)</a:t>
            </a:r>
          </a:p>
          <a:p>
            <a:r>
              <a:rPr lang="th-TH" sz="2000" b="1" dirty="0" smtClean="0">
                <a:solidFill>
                  <a:srgbClr val="FF0000"/>
                </a:solidFill>
                <a:latin typeface="Tahoma"/>
                <a:cs typeface="Tahoma"/>
              </a:rPr>
              <a:t>ห้ามใช้ </a:t>
            </a:r>
            <a:r>
              <a:rPr lang="en-US" sz="2000" b="1" dirty="0" smtClean="0">
                <a:solidFill>
                  <a:srgbClr val="FF0000"/>
                </a:solidFill>
                <a:latin typeface="Tahoma"/>
                <a:cs typeface="Tahoma"/>
              </a:rPr>
              <a:t>loop!</a:t>
            </a:r>
          </a:p>
          <a:p>
            <a:endParaRPr lang="en-US" sz="2000" dirty="0">
              <a:latin typeface="Tahoma"/>
              <a:cs typeface="Tahoma"/>
            </a:endParaRPr>
          </a:p>
        </p:txBody>
      </p:sp>
      <p:pic>
        <p:nvPicPr>
          <p:cNvPr id="4" name="Picture 3" descr="600px-Sine_cosine_one_period.svg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8126" y="4461860"/>
            <a:ext cx="2613241" cy="17580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0067" y="1981271"/>
            <a:ext cx="4469732" cy="8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CH08_2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000" dirty="0" smtClean="0">
                <a:latin typeface="Tahoma"/>
                <a:cs typeface="Tahoma"/>
              </a:rPr>
              <a:t>การถดถอยโลจิสติก </a:t>
            </a:r>
            <a:r>
              <a:rPr lang="en-US" sz="2000" dirty="0" smtClean="0">
                <a:latin typeface="Tahoma"/>
                <a:cs typeface="Tahoma"/>
              </a:rPr>
              <a:t>(logistic regression) </a:t>
            </a:r>
            <a:r>
              <a:rPr lang="th-TH" sz="2000" dirty="0" smtClean="0">
                <a:latin typeface="Tahoma"/>
                <a:cs typeface="Tahoma"/>
              </a:rPr>
              <a:t>สามารถใช้ทำนาย </a:t>
            </a:r>
            <a:r>
              <a:rPr lang="en-US" sz="2000" dirty="0" smtClean="0">
                <a:latin typeface="Tahoma"/>
                <a:cs typeface="Tahoma"/>
              </a:rPr>
              <a:t>(predict) </a:t>
            </a:r>
            <a:r>
              <a:rPr lang="th-TH" sz="2000" dirty="0" smtClean="0">
                <a:latin typeface="Tahoma"/>
                <a:cs typeface="Tahoma"/>
              </a:rPr>
              <a:t>ความน่าจะเป็น </a:t>
            </a:r>
            <a:r>
              <a:rPr lang="en-US" sz="2000" dirty="0" smtClean="0">
                <a:latin typeface="Tahoma"/>
                <a:cs typeface="Tahoma"/>
              </a:rPr>
              <a:t>(probability) </a:t>
            </a:r>
            <a:r>
              <a:rPr lang="th-TH" sz="2000" dirty="0" smtClean="0">
                <a:latin typeface="Tahoma"/>
                <a:cs typeface="Tahoma"/>
              </a:rPr>
              <a:t>จากตัวแปรทำนาย </a:t>
            </a:r>
            <a:r>
              <a:rPr lang="en-US" sz="2000" dirty="0" smtClean="0">
                <a:latin typeface="Tahoma"/>
                <a:cs typeface="Tahoma"/>
              </a:rPr>
              <a:t>(predictors)</a:t>
            </a:r>
          </a:p>
          <a:p>
            <a:r>
              <a:rPr lang="th-TH" sz="2000" dirty="0" smtClean="0">
                <a:latin typeface="Tahoma"/>
                <a:cs typeface="Tahoma"/>
              </a:rPr>
              <a:t>จงใช้สมการถดถอยด้านล่าง เพื่อ</a:t>
            </a:r>
            <a:r>
              <a:rPr lang="th-TH" sz="2000" b="1" u="sng" dirty="0" smtClean="0">
                <a:latin typeface="Tahoma"/>
                <a:cs typeface="Tahoma"/>
              </a:rPr>
              <a:t>ทำนาย</a:t>
            </a:r>
            <a:r>
              <a:rPr lang="th-TH" sz="2000" dirty="0" smtClean="0">
                <a:latin typeface="Tahoma"/>
                <a:cs typeface="Tahoma"/>
              </a:rPr>
              <a:t>ความน่าจะเป็นในการสอบผ่านของนิสิต </a:t>
            </a:r>
            <a:r>
              <a:rPr lang="en-US" sz="2000" dirty="0" smtClean="0">
                <a:latin typeface="Tahoma"/>
                <a:cs typeface="Tahoma"/>
              </a:rPr>
              <a:t>5 </a:t>
            </a:r>
            <a:r>
              <a:rPr lang="th-TH" sz="2000" dirty="0" smtClean="0">
                <a:latin typeface="Tahoma"/>
                <a:cs typeface="Tahoma"/>
              </a:rPr>
              <a:t>คน เมื่อกำหนดให้มีตัวแปรทำนาย </a:t>
            </a:r>
            <a:r>
              <a:rPr lang="en-US" sz="2000" dirty="0" smtClean="0">
                <a:latin typeface="Tahoma"/>
                <a:cs typeface="Tahoma"/>
              </a:rPr>
              <a:t>2 </a:t>
            </a:r>
            <a:r>
              <a:rPr lang="th-TH" sz="2000" dirty="0" smtClean="0">
                <a:latin typeface="Tahoma"/>
                <a:cs typeface="Tahoma"/>
              </a:rPr>
              <a:t>ตัวได้แก่ คะแนนสอบกลางภาค</a:t>
            </a:r>
            <a:r>
              <a:rPr lang="en-US" sz="2000" dirty="0" smtClean="0">
                <a:latin typeface="Tahoma"/>
                <a:cs typeface="Tahoma"/>
              </a:rPr>
              <a:t> (score)</a:t>
            </a:r>
            <a:r>
              <a:rPr lang="th-TH" sz="2000" dirty="0" smtClean="0">
                <a:latin typeface="Tahoma"/>
                <a:cs typeface="Tahoma"/>
              </a:rPr>
              <a:t> และ เกรด </a:t>
            </a:r>
            <a:r>
              <a:rPr lang="en-US" sz="2000" dirty="0" smtClean="0">
                <a:latin typeface="Tahoma"/>
                <a:cs typeface="Tahoma"/>
              </a:rPr>
              <a:t>(GPA)</a:t>
            </a:r>
            <a:r>
              <a:rPr lang="th-TH" sz="2000" dirty="0" smtClean="0">
                <a:latin typeface="Tahoma"/>
                <a:cs typeface="Tahoma"/>
              </a:rPr>
              <a:t> </a:t>
            </a:r>
            <a:endParaRPr lang="en-US" sz="2000" dirty="0" smtClean="0">
              <a:latin typeface="Tahoma"/>
              <a:cs typeface="Tahoma"/>
            </a:endParaRPr>
          </a:p>
          <a:p>
            <a:r>
              <a:rPr lang="th-TH" sz="2000" dirty="0" smtClean="0">
                <a:latin typeface="Tahoma"/>
                <a:cs typeface="Tahoma"/>
              </a:rPr>
              <a:t>นิสิตจะมีโอกาสผ่าน </a:t>
            </a:r>
            <a:r>
              <a:rPr lang="en-US" sz="2000" dirty="0" smtClean="0">
                <a:latin typeface="Tahoma"/>
                <a:cs typeface="Tahoma"/>
              </a:rPr>
              <a:t>(True) </a:t>
            </a:r>
            <a:r>
              <a:rPr lang="th-TH" sz="2000" dirty="0" smtClean="0">
                <a:latin typeface="Tahoma"/>
                <a:cs typeface="Tahoma"/>
              </a:rPr>
              <a:t>เมื่อ </a:t>
            </a:r>
            <a:r>
              <a:rPr lang="en-US" sz="2000" dirty="0" smtClean="0">
                <a:latin typeface="Tahoma"/>
                <a:cs typeface="Tahoma"/>
              </a:rPr>
              <a:t>p &gt; 0.5</a:t>
            </a:r>
            <a:endParaRPr lang="th-TH" sz="2000" dirty="0" smtClean="0">
              <a:latin typeface="Tahoma"/>
              <a:cs typeface="Tahoma"/>
            </a:endParaRPr>
          </a:p>
          <a:p>
            <a:r>
              <a:rPr lang="th-TH" sz="2000" b="1" dirty="0">
                <a:solidFill>
                  <a:srgbClr val="FF0000"/>
                </a:solidFill>
                <a:latin typeface="Tahoma"/>
                <a:cs typeface="Tahoma"/>
              </a:rPr>
              <a:t>ห้ามใช้ </a:t>
            </a:r>
            <a:r>
              <a:rPr lang="en-US" sz="2000" b="1" dirty="0">
                <a:solidFill>
                  <a:srgbClr val="FF0000"/>
                </a:solidFill>
                <a:latin typeface="Tahoma"/>
                <a:cs typeface="Tahoma"/>
              </a:rPr>
              <a:t>loop</a:t>
            </a:r>
            <a:r>
              <a:rPr lang="en-US" sz="2000" b="1" dirty="0" smtClean="0">
                <a:solidFill>
                  <a:srgbClr val="FF0000"/>
                </a:solidFill>
                <a:latin typeface="Tahoma"/>
                <a:cs typeface="Tahoma"/>
              </a:rPr>
              <a:t>! </a:t>
            </a:r>
            <a:r>
              <a:rPr lang="th-TH" sz="2000" b="1" dirty="0" smtClean="0">
                <a:solidFill>
                  <a:srgbClr val="FF0000"/>
                </a:solidFill>
                <a:latin typeface="Tahoma"/>
                <a:cs typeface="Tahoma"/>
              </a:rPr>
              <a:t>ให้ใช้ </a:t>
            </a:r>
            <a:r>
              <a:rPr lang="en-US" sz="2000" b="1" dirty="0" err="1" smtClean="0">
                <a:solidFill>
                  <a:srgbClr val="FF0000"/>
                </a:solidFill>
                <a:latin typeface="Tahoma"/>
                <a:cs typeface="Tahoma"/>
              </a:rPr>
              <a:t>numpy</a:t>
            </a:r>
            <a:r>
              <a:rPr lang="en-US" sz="2000" b="1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th-TH" sz="2000" b="1" dirty="0" smtClean="0">
                <a:solidFill>
                  <a:srgbClr val="FF0000"/>
                </a:solidFill>
                <a:latin typeface="Tahoma"/>
                <a:cs typeface="Tahoma"/>
              </a:rPr>
              <a:t>อาร์เรย์ </a:t>
            </a:r>
            <a:r>
              <a:rPr lang="en-US" sz="2000" b="1" dirty="0" smtClean="0">
                <a:solidFill>
                  <a:srgbClr val="FF0000"/>
                </a:solidFill>
                <a:latin typeface="Tahoma"/>
                <a:cs typeface="Tahoma"/>
              </a:rPr>
              <a:t>2 </a:t>
            </a:r>
            <a:r>
              <a:rPr lang="th-TH" sz="2000" b="1" dirty="0" smtClean="0">
                <a:solidFill>
                  <a:srgbClr val="FF0000"/>
                </a:solidFill>
                <a:latin typeface="Tahoma"/>
                <a:cs typeface="Tahoma"/>
              </a:rPr>
              <a:t>มิติ</a:t>
            </a:r>
            <a:r>
              <a:rPr lang="en-US" sz="2000" b="1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th-TH" sz="2000" b="1" dirty="0" smtClean="0">
                <a:solidFill>
                  <a:srgbClr val="FF0000"/>
                </a:solidFill>
                <a:latin typeface="Tahoma"/>
                <a:cs typeface="Tahoma"/>
              </a:rPr>
              <a:t>ชื่อ </a:t>
            </a:r>
            <a:r>
              <a:rPr lang="en-US" sz="2000" b="1" dirty="0" smtClean="0">
                <a:solidFill>
                  <a:srgbClr val="FF0000"/>
                </a:solidFill>
                <a:latin typeface="Tahoma"/>
                <a:cs typeface="Tahoma"/>
              </a:rPr>
              <a:t>“data” </a:t>
            </a:r>
            <a:r>
              <a:rPr lang="th-TH" sz="2000" b="1" dirty="0" smtClean="0">
                <a:solidFill>
                  <a:srgbClr val="FF0000"/>
                </a:solidFill>
                <a:latin typeface="Tahoma"/>
                <a:cs typeface="Tahoma"/>
              </a:rPr>
              <a:t>ในการเก็บข้อมูลนิสิตเท่านั้น</a:t>
            </a:r>
            <a:r>
              <a:rPr lang="en-US" sz="2000" b="1" dirty="0" smtClean="0">
                <a:solidFill>
                  <a:srgbClr val="FF0000"/>
                </a:solidFill>
                <a:latin typeface="Tahoma"/>
                <a:cs typeface="Tahoma"/>
              </a:rPr>
              <a:t>!!!</a:t>
            </a:r>
            <a:endParaRPr lang="en-US" sz="2000" b="1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0" indent="0">
              <a:buNone/>
            </a:pPr>
            <a:endParaRPr lang="en-US" sz="2000" dirty="0" smtClean="0">
              <a:latin typeface="Tahoma"/>
              <a:cs typeface="Tahoma"/>
            </a:endParaRPr>
          </a:p>
          <a:p>
            <a:endParaRPr lang="th-TH" sz="2000" dirty="0" smtClean="0">
              <a:latin typeface="Tahoma"/>
              <a:cs typeface="Tahoma"/>
            </a:endParaRPr>
          </a:p>
          <a:p>
            <a:endParaRPr lang="en-US" sz="2000" dirty="0">
              <a:latin typeface="Tahoma"/>
              <a:cs typeface="Tahoma"/>
            </a:endParaRPr>
          </a:p>
        </p:txBody>
      </p:sp>
      <p:graphicFrame>
        <p:nvGraphicFramePr>
          <p:cNvPr id="7" name="Table 190"/>
          <p:cNvGraphicFramePr/>
          <p:nvPr>
            <p:extLst>
              <p:ext uri="{D42A27DB-BD31-4B8C-83A1-F6EECF244321}">
                <p14:modId xmlns:p14="http://schemas.microsoft.com/office/powerpoint/2010/main" val="3092333505"/>
              </p:ext>
            </p:extLst>
          </p:nvPr>
        </p:nvGraphicFramePr>
        <p:xfrm>
          <a:off x="828922" y="3872288"/>
          <a:ext cx="2020455" cy="240792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212515"/>
                <a:gridCol w="1134455"/>
                <a:gridCol w="673485"/>
              </a:tblGrid>
              <a:tr h="366552">
                <a:tc>
                  <a:txBody>
                    <a:bodyPr/>
                    <a:lstStyle/>
                    <a:p>
                      <a:pPr lvl="0" algn="ctr">
                        <a:defRPr sz="1800">
                          <a:sym typeface="Cambria"/>
                        </a:defRPr>
                      </a:pPr>
                      <a:endParaRPr b="0" i="0" dirty="0">
                        <a:latin typeface="Tahoma"/>
                        <a:cs typeface="Tahoma"/>
                      </a:endParaRP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b="0" i="0" dirty="0" smtClean="0">
                          <a:latin typeface="Tahoma"/>
                          <a:cs typeface="Tahoma"/>
                          <a:sym typeface="Cambria"/>
                        </a:rPr>
                        <a:t>Score</a:t>
                      </a:r>
                      <a:endParaRPr b="0" i="0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b="0" i="0" dirty="0" smtClean="0">
                          <a:latin typeface="Tahoma"/>
                          <a:cs typeface="Tahoma"/>
                          <a:sym typeface="Cambria"/>
                        </a:rPr>
                        <a:t>GPA</a:t>
                      </a:r>
                      <a:endParaRPr b="0" i="0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366552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lang="en-US" b="0" i="0" dirty="0" smtClean="0">
                          <a:latin typeface="Tahoma"/>
                          <a:cs typeface="Tahoma"/>
                          <a:sym typeface="Cambria"/>
                        </a:rPr>
                        <a:t>1</a:t>
                      </a:r>
                      <a:endParaRPr b="0" i="0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b="0" i="0" dirty="0" smtClean="0">
                          <a:latin typeface="Tahoma"/>
                          <a:cs typeface="Tahoma"/>
                          <a:sym typeface="Cambria"/>
                        </a:rPr>
                        <a:t>15</a:t>
                      </a:r>
                      <a:endParaRPr b="0" i="0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b="0" i="0" dirty="0" smtClean="0">
                          <a:latin typeface="Tahoma"/>
                          <a:cs typeface="Tahoma"/>
                          <a:sym typeface="Cambria"/>
                        </a:rPr>
                        <a:t>3.78</a:t>
                      </a:r>
                      <a:endParaRPr b="0" i="0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366552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lang="en-US" b="0" i="0" dirty="0" smtClean="0">
                          <a:latin typeface="Tahoma"/>
                          <a:cs typeface="Tahoma"/>
                          <a:sym typeface="Cambria"/>
                        </a:rPr>
                        <a:t>2</a:t>
                      </a:r>
                      <a:endParaRPr b="0" i="0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b="0" i="0" dirty="0" smtClean="0">
                          <a:latin typeface="Tahoma"/>
                          <a:cs typeface="Tahoma"/>
                          <a:sym typeface="Cambria"/>
                        </a:rPr>
                        <a:t>29</a:t>
                      </a:r>
                      <a:endParaRPr b="0" i="0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b="0" i="0" dirty="0" smtClean="0">
                          <a:latin typeface="Tahoma"/>
                          <a:cs typeface="Tahoma"/>
                          <a:sym typeface="Cambria"/>
                        </a:rPr>
                        <a:t>2.00</a:t>
                      </a:r>
                      <a:endParaRPr b="0" i="0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366552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lang="en-US" b="0" i="0" dirty="0" smtClean="0">
                          <a:latin typeface="Tahoma"/>
                          <a:cs typeface="Tahoma"/>
                          <a:sym typeface="Cambria"/>
                        </a:rPr>
                        <a:t>3</a:t>
                      </a:r>
                      <a:endParaRPr b="0" i="0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b="0" i="0" dirty="0" smtClean="0">
                          <a:latin typeface="Tahoma"/>
                          <a:cs typeface="Tahoma"/>
                          <a:sym typeface="Cambria"/>
                        </a:rPr>
                        <a:t>10</a:t>
                      </a:r>
                      <a:endParaRPr b="0" i="0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b="0" i="0" dirty="0" smtClean="0">
                          <a:latin typeface="Tahoma"/>
                          <a:cs typeface="Tahoma"/>
                          <a:sym typeface="Cambria"/>
                        </a:rPr>
                        <a:t>2.50</a:t>
                      </a:r>
                      <a:endParaRPr b="0" i="0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366552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lang="en-US" b="0" i="0" dirty="0" smtClean="0">
                          <a:latin typeface="Tahoma"/>
                          <a:cs typeface="Tahoma"/>
                          <a:sym typeface="Cambria"/>
                        </a:rPr>
                        <a:t>4</a:t>
                      </a:r>
                      <a:endParaRPr b="0" i="0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b="0" i="0" dirty="0" smtClean="0">
                          <a:latin typeface="Tahoma"/>
                          <a:cs typeface="Tahoma"/>
                          <a:sym typeface="Cambria"/>
                        </a:rPr>
                        <a:t>25</a:t>
                      </a:r>
                      <a:endParaRPr b="0" i="0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b="0" i="0" dirty="0" smtClean="0">
                          <a:latin typeface="Tahoma"/>
                          <a:cs typeface="Tahoma"/>
                          <a:sym typeface="Cambria"/>
                        </a:rPr>
                        <a:t>2.85</a:t>
                      </a:r>
                      <a:endParaRPr b="0" i="0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366552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lang="en-US" b="0" i="0" dirty="0" smtClean="0">
                          <a:latin typeface="Tahoma"/>
                          <a:cs typeface="Tahoma"/>
                          <a:sym typeface="Cambria"/>
                        </a:rPr>
                        <a:t>5</a:t>
                      </a:r>
                      <a:endParaRPr b="0" i="0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b="0" i="0" dirty="0" smtClean="0">
                          <a:latin typeface="Tahoma"/>
                          <a:cs typeface="Tahoma"/>
                          <a:sym typeface="Cambria"/>
                        </a:rPr>
                        <a:t>30</a:t>
                      </a:r>
                      <a:endParaRPr b="0" i="0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b="0" i="0" dirty="0" smtClean="0">
                          <a:latin typeface="Tahoma"/>
                          <a:cs typeface="Tahoma"/>
                          <a:sym typeface="Cambria"/>
                        </a:rPr>
                        <a:t>3.96</a:t>
                      </a:r>
                      <a:endParaRPr b="0" i="0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7848" y="4136038"/>
            <a:ext cx="5709634" cy="5784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5644" y="5042712"/>
            <a:ext cx="3288145" cy="8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18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-3175" y="1587"/>
            <a:ext cx="9147175" cy="762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00"/>
                </a:solidFill>
              </a:rPr>
              <a:t>การคูณเมทริกซ์ (dot operator)</a:t>
            </a:r>
          </a:p>
        </p:txBody>
      </p:sp>
      <p:sp>
        <p:nvSpPr>
          <p:cNvPr id="182" name="Shape 182"/>
          <p:cNvSpPr/>
          <p:nvPr/>
        </p:nvSpPr>
        <p:spPr>
          <a:xfrm>
            <a:off x="4389728" y="6584950"/>
            <a:ext cx="4469184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0433FF"/>
                </a:solidFill>
                <a:hlinkClick r:id="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433FF"/>
                </a:solidFill>
                <a:hlinkClick r:id="rId2"/>
              </a:rPr>
              <a:t>http://cs231n.github.io/python-numpy-tutorial/#numpy</a:t>
            </a:r>
          </a:p>
        </p:txBody>
      </p:sp>
      <p:sp>
        <p:nvSpPr>
          <p:cNvPr id="183" name="Shape 183"/>
          <p:cNvSpPr/>
          <p:nvPr/>
        </p:nvSpPr>
        <p:spPr>
          <a:xfrm>
            <a:off x="510425" y="2797206"/>
            <a:ext cx="8123150" cy="1864227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</a:p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x = np.array([[1,2,3],[4,5,6]])</a:t>
            </a:r>
          </a:p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y = np.array([[7,8],[9,10],[11,12]])</a:t>
            </a:r>
          </a:p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print(x.dot(y))</a:t>
            </a:r>
          </a:p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np.dot(x,y</a:t>
            </a:r>
            <a:r>
              <a:rPr sz="2300" b="1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300" b="1" dirty="0" smtClean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4" name="Screen Shot 2015-08-30 at 11.50.25 AM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8779" y="971569"/>
            <a:ext cx="3713653" cy="126680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1307528" y="2158681"/>
            <a:ext cx="607615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1400"/>
              <a:t>Figure source: </a:t>
            </a:r>
            <a:r>
              <a:rPr sz="1400"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4"/>
              </a:rPr>
              <a:t>https://www.mathsisfun.com/algebra/matrix-multiplying.html</a:t>
            </a:r>
            <a:r>
              <a:rPr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11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r>
              <a:rPr lang="th-TH" dirty="0" smtClean="0"/>
              <a:t> (ต่อ)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b="1" u="sng" dirty="0">
                <a:solidFill>
                  <a:srgbClr val="3366FF"/>
                </a:solidFill>
              </a:rPr>
              <a:t>ส่วนที่ </a:t>
            </a:r>
            <a:r>
              <a:rPr lang="en-US" sz="2400" b="1" u="sng" dirty="0" smtClean="0">
                <a:solidFill>
                  <a:srgbClr val="3366FF"/>
                </a:solidFill>
              </a:rPr>
              <a:t>2 </a:t>
            </a:r>
            <a:r>
              <a:rPr lang="th-TH" sz="2400" b="1" u="sng" dirty="0" smtClean="0">
                <a:solidFill>
                  <a:srgbClr val="3366FF"/>
                </a:solidFill>
              </a:rPr>
              <a:t>การใช้ไลบรารีอื่นนอกจาก </a:t>
            </a:r>
            <a:r>
              <a:rPr lang="en-US" sz="2400" b="1" u="sng" dirty="0" err="1" smtClean="0">
                <a:solidFill>
                  <a:srgbClr val="3366FF"/>
                </a:solidFill>
              </a:rPr>
              <a:t>NumPy</a:t>
            </a:r>
            <a:endParaRPr lang="en-US" sz="2400" b="1" u="sng" dirty="0">
              <a:solidFill>
                <a:srgbClr val="3366FF"/>
              </a:solidFill>
            </a:endParaRPr>
          </a:p>
          <a:p>
            <a:r>
              <a:rPr lang="th-TH" sz="2400" dirty="0" smtClean="0">
                <a:solidFill>
                  <a:srgbClr val="000000"/>
                </a:solidFill>
              </a:rPr>
              <a:t>ไลบรารี</a:t>
            </a:r>
            <a:r>
              <a:rPr lang="th-TH" sz="2400" dirty="0">
                <a:solidFill>
                  <a:srgbClr val="000000"/>
                </a:solidFill>
              </a:rPr>
              <a:t>อื่นๆ</a:t>
            </a:r>
            <a:endParaRPr lang="en-US" sz="2400" dirty="0">
              <a:solidFill>
                <a:srgbClr val="000000"/>
              </a:solidFill>
            </a:endParaRPr>
          </a:p>
          <a:p>
            <a:pPr lvl="1"/>
            <a:r>
              <a:rPr lang="th-TH" sz="2000" dirty="0">
                <a:solidFill>
                  <a:srgbClr val="000000"/>
                </a:solidFill>
              </a:rPr>
              <a:t>ความแตกต่างระหว่าง </a:t>
            </a:r>
            <a:r>
              <a:rPr lang="en-US" sz="2000" dirty="0">
                <a:solidFill>
                  <a:srgbClr val="000000"/>
                </a:solidFill>
              </a:rPr>
              <a:t>from vs. import</a:t>
            </a:r>
            <a:endParaRPr lang="th-TH" sz="2000" dirty="0">
              <a:solidFill>
                <a:srgbClr val="000000"/>
              </a:solidFill>
            </a:endParaRPr>
          </a:p>
          <a:p>
            <a:pPr lvl="1"/>
            <a:r>
              <a:rPr lang="th-TH" sz="2000" dirty="0">
                <a:solidFill>
                  <a:srgbClr val="000000"/>
                </a:solidFill>
              </a:rPr>
              <a:t>ไลบรารี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Matplotlib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th-TH" sz="2000" dirty="0">
                <a:solidFill>
                  <a:srgbClr val="000000"/>
                </a:solidFill>
              </a:rPr>
              <a:t>กับการวาดกราฟ</a:t>
            </a:r>
          </a:p>
          <a:p>
            <a:pPr lvl="1"/>
            <a:r>
              <a:rPr lang="th-TH" sz="2000" dirty="0">
                <a:solidFill>
                  <a:srgbClr val="000000"/>
                </a:solidFill>
              </a:rPr>
              <a:t>ไลบรารี </a:t>
            </a:r>
            <a:r>
              <a:rPr lang="en-US" sz="2000" dirty="0" err="1">
                <a:solidFill>
                  <a:srgbClr val="000000"/>
                </a:solidFill>
              </a:rPr>
              <a:t>Scipy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th-TH" sz="2000" dirty="0">
                <a:solidFill>
                  <a:srgbClr val="000000"/>
                </a:solidFill>
              </a:rPr>
              <a:t>กับการจัดการรูปภาพ 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dirty="0" smtClean="0"/>
          </a:p>
          <a:p>
            <a:r>
              <a:rPr lang="en-US" sz="2400" dirty="0" smtClean="0"/>
              <a:t>Application2: Image Convolution</a:t>
            </a:r>
          </a:p>
          <a:p>
            <a:r>
              <a:rPr lang="en-US" sz="2400" dirty="0" smtClean="0"/>
              <a:t>Application3: Face Detection</a:t>
            </a:r>
          </a:p>
          <a:p>
            <a:r>
              <a:rPr lang="en-US" sz="2400" dirty="0" smtClean="0"/>
              <a:t>Application4: Linear Transformation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5710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00"/>
                </a:solidFill>
              </a:rPr>
              <a:t>การคูณเมทริกซ์ (dot operator) </a:t>
            </a:r>
            <a:r>
              <a:rPr lang="en-US" sz="3200" dirty="0" smtClean="0">
                <a:solidFill>
                  <a:srgbClr val="FFFF00"/>
                </a:solidFill>
              </a:rPr>
              <a:t>(CH08_3</a:t>
            </a:r>
            <a:r>
              <a:rPr sz="3200" dirty="0" smtClean="0">
                <a:solidFill>
                  <a:srgbClr val="FFFF00"/>
                </a:solidFill>
              </a:rPr>
              <a:t>)</a:t>
            </a:r>
            <a:endParaRPr sz="3200" dirty="0">
              <a:solidFill>
                <a:srgbClr val="FFFF00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560908" y="969010"/>
            <a:ext cx="5060576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200" dirty="0">
                <a:latin typeface="Tahoma"/>
                <a:cs typeface="Tahoma"/>
              </a:rPr>
              <a:t>ร้านขายอาหารตามสั่งมีราคาอาหารคือ</a:t>
            </a:r>
          </a:p>
          <a:p>
            <a:pPr lvl="0">
              <a:defRPr sz="1800"/>
            </a:pPr>
            <a:r>
              <a:rPr sz="2200" dirty="0">
                <a:latin typeface="Tahoma"/>
                <a:cs typeface="Tahoma"/>
              </a:rPr>
              <a:t>ข้าวแกง 25 บาท</a:t>
            </a:r>
          </a:p>
          <a:p>
            <a:pPr lvl="0">
              <a:defRPr sz="1800"/>
            </a:pPr>
            <a:r>
              <a:rPr sz="2200" dirty="0">
                <a:latin typeface="Tahoma"/>
                <a:cs typeface="Tahoma"/>
              </a:rPr>
              <a:t>ข้าวผัด   30 บาท</a:t>
            </a:r>
          </a:p>
          <a:p>
            <a:pPr lvl="0">
              <a:defRPr sz="1800"/>
            </a:pPr>
            <a:r>
              <a:rPr sz="2200" dirty="0">
                <a:latin typeface="Tahoma"/>
                <a:cs typeface="Tahoma"/>
              </a:rPr>
              <a:t>สุกี้ทะเล  45 บาท</a:t>
            </a:r>
          </a:p>
          <a:p>
            <a:pPr lvl="0">
              <a:defRPr sz="1800"/>
            </a:pPr>
            <a:r>
              <a:rPr sz="2200" dirty="0">
                <a:latin typeface="Tahoma"/>
                <a:cs typeface="Tahoma"/>
              </a:rPr>
              <a:t>ในสัปดาห์ที่ผ่านมาที่ร้านขายอาหารได้ตามนี้</a:t>
            </a:r>
          </a:p>
        </p:txBody>
      </p:sp>
      <p:sp>
        <p:nvSpPr>
          <p:cNvPr id="189" name="Shape 189"/>
          <p:cNvSpPr/>
          <p:nvPr/>
        </p:nvSpPr>
        <p:spPr>
          <a:xfrm>
            <a:off x="657169" y="5541565"/>
            <a:ext cx="5118263" cy="338554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 dirty="0">
                <a:latin typeface="Tahoma"/>
                <a:cs typeface="Tahoma"/>
              </a:rPr>
              <a:t>ในสัปดาห์ที่ผ่านมาร้านอาหารมีรายได้เท่าไหร่</a:t>
            </a:r>
          </a:p>
        </p:txBody>
      </p:sp>
      <p:graphicFrame>
        <p:nvGraphicFramePr>
          <p:cNvPr id="190" name="Table 190"/>
          <p:cNvGraphicFramePr/>
          <p:nvPr>
            <p:extLst>
              <p:ext uri="{D42A27DB-BD31-4B8C-83A1-F6EECF244321}">
                <p14:modId xmlns:p14="http://schemas.microsoft.com/office/powerpoint/2010/main" val="1907500418"/>
              </p:ext>
            </p:extLst>
          </p:nvPr>
        </p:nvGraphicFramePr>
        <p:xfrm>
          <a:off x="683260" y="3136907"/>
          <a:ext cx="5927406" cy="1970136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987901"/>
                <a:gridCol w="987901"/>
                <a:gridCol w="987901"/>
                <a:gridCol w="987901"/>
                <a:gridCol w="987901"/>
                <a:gridCol w="987901"/>
              </a:tblGrid>
              <a:tr h="492534">
                <a:tc>
                  <a:txBody>
                    <a:bodyPr/>
                    <a:lstStyle/>
                    <a:p>
                      <a:pPr lvl="0" algn="ctr">
                        <a:defRPr sz="1800">
                          <a:sym typeface="Cambria"/>
                        </a:defRPr>
                      </a:pPr>
                      <a:endParaRPr dirty="0">
                        <a:latin typeface="Tahoma"/>
                        <a:cs typeface="Tahoma"/>
                      </a:endParaRP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จันทร์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อังคาร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พุธ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พฤหัส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ศุกร์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492534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ข้าว</a:t>
                      </a:r>
                      <a:r>
                        <a:rPr dirty="0" smtClean="0">
                          <a:latin typeface="Tahoma"/>
                          <a:cs typeface="Tahoma"/>
                          <a:sym typeface="Cambria"/>
                        </a:rPr>
                        <a:t>แกง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75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120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70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90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80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492534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ข้าว</a:t>
                      </a:r>
                      <a:r>
                        <a:rPr dirty="0" smtClean="0">
                          <a:latin typeface="Tahoma"/>
                          <a:cs typeface="Tahoma"/>
                          <a:sym typeface="Cambria"/>
                        </a:rPr>
                        <a:t>ผัด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80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90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100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70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50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492534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สุกี้ทะเล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50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45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70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65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50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59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00"/>
                </a:solidFill>
              </a:rPr>
              <a:t>การคูณเมทริกซ์ (dot operator) (ต่อ)</a:t>
            </a:r>
          </a:p>
        </p:txBody>
      </p:sp>
      <p:sp>
        <p:nvSpPr>
          <p:cNvPr id="193" name="Shape 193"/>
          <p:cNvSpPr/>
          <p:nvPr/>
        </p:nvSpPr>
        <p:spPr>
          <a:xfrm>
            <a:off x="-69484" y="1551940"/>
            <a:ext cx="5499189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5">
              <a:defRPr sz="1800"/>
            </a:pPr>
            <a:r>
              <a:rPr sz="2000" dirty="0">
                <a:latin typeface="Tahoma"/>
                <a:cs typeface="Tahoma"/>
              </a:rPr>
              <a:t>75    120     70   90   80</a:t>
            </a:r>
          </a:p>
          <a:p>
            <a:pPr lvl="0">
              <a:defRPr sz="1800"/>
            </a:pPr>
            <a:r>
              <a:rPr sz="2000" dirty="0">
                <a:latin typeface="Tahoma"/>
                <a:cs typeface="Tahoma"/>
              </a:rPr>
              <a:t>                            </a:t>
            </a:r>
            <a:r>
              <a:rPr sz="2000" dirty="0" smtClean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80     90   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sz="2000" dirty="0" smtClean="0">
                <a:latin typeface="Tahoma"/>
                <a:cs typeface="Tahoma"/>
              </a:rPr>
              <a:t>100   </a:t>
            </a:r>
            <a:r>
              <a:rPr sz="2000" dirty="0">
                <a:latin typeface="Tahoma"/>
                <a:cs typeface="Tahoma"/>
              </a:rPr>
              <a:t>70   50</a:t>
            </a:r>
          </a:p>
          <a:p>
            <a:pPr lvl="0">
              <a:defRPr sz="1800"/>
            </a:pPr>
            <a:r>
              <a:rPr sz="2000" dirty="0">
                <a:latin typeface="Tahoma"/>
                <a:cs typeface="Tahoma"/>
              </a:rPr>
              <a:t>                             </a:t>
            </a:r>
            <a:r>
              <a:rPr sz="2000" dirty="0" smtClean="0">
                <a:latin typeface="Tahoma"/>
                <a:cs typeface="Tahoma"/>
              </a:rPr>
              <a:t>50     </a:t>
            </a:r>
            <a:r>
              <a:rPr sz="2000" dirty="0">
                <a:latin typeface="Tahoma"/>
                <a:cs typeface="Tahoma"/>
              </a:rPr>
              <a:t>45     70    65   50</a:t>
            </a:r>
          </a:p>
        </p:txBody>
      </p:sp>
      <p:sp>
        <p:nvSpPr>
          <p:cNvPr id="194" name="Shape 194"/>
          <p:cNvSpPr/>
          <p:nvPr/>
        </p:nvSpPr>
        <p:spPr>
          <a:xfrm flipV="1">
            <a:off x="2143864" y="1299452"/>
            <a:ext cx="1" cy="1598688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5" name="Shape 195"/>
          <p:cNvSpPr/>
          <p:nvPr/>
        </p:nvSpPr>
        <p:spPr>
          <a:xfrm flipV="1">
            <a:off x="5222239" y="1302506"/>
            <a:ext cx="1" cy="1598688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2144647" y="2890519"/>
            <a:ext cx="184638" cy="1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7" name="Shape 197"/>
          <p:cNvSpPr/>
          <p:nvPr/>
        </p:nvSpPr>
        <p:spPr>
          <a:xfrm flipV="1">
            <a:off x="2144647" y="1313180"/>
            <a:ext cx="184638" cy="1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 flipV="1">
            <a:off x="5050303" y="1286509"/>
            <a:ext cx="184638" cy="1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5050303" y="2917189"/>
            <a:ext cx="184638" cy="1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73228" y="1936772"/>
            <a:ext cx="141330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000" dirty="0">
                <a:latin typeface="Tahoma"/>
                <a:cs typeface="Tahoma"/>
              </a:rPr>
              <a:t>25   30   45</a:t>
            </a:r>
          </a:p>
        </p:txBody>
      </p:sp>
      <p:sp>
        <p:nvSpPr>
          <p:cNvPr id="201" name="Shape 201"/>
          <p:cNvSpPr/>
          <p:nvPr/>
        </p:nvSpPr>
        <p:spPr>
          <a:xfrm flipV="1">
            <a:off x="67707" y="1859252"/>
            <a:ext cx="1" cy="543616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 flipV="1">
            <a:off x="1601867" y="1859252"/>
            <a:ext cx="1" cy="543616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71903" y="1869439"/>
            <a:ext cx="184638" cy="1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59203" y="2392679"/>
            <a:ext cx="184638" cy="1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1423183" y="1865236"/>
            <a:ext cx="184638" cy="1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1423183" y="2392679"/>
            <a:ext cx="184638" cy="1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2139000" y="1846066"/>
            <a:ext cx="182449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800"/>
              <a:t> </a:t>
            </a:r>
          </a:p>
        </p:txBody>
      </p:sp>
      <p:sp>
        <p:nvSpPr>
          <p:cNvPr id="208" name="Shape 208"/>
          <p:cNvSpPr/>
          <p:nvPr/>
        </p:nvSpPr>
        <p:spPr>
          <a:xfrm>
            <a:off x="5283641" y="1816856"/>
            <a:ext cx="3010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800"/>
              <a:t>=</a:t>
            </a:r>
          </a:p>
        </p:txBody>
      </p:sp>
      <p:sp>
        <p:nvSpPr>
          <p:cNvPr id="209" name="Shape 209"/>
          <p:cNvSpPr/>
          <p:nvPr/>
        </p:nvSpPr>
        <p:spPr>
          <a:xfrm>
            <a:off x="1702390" y="1820851"/>
            <a:ext cx="27603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800"/>
              <a:t>x</a:t>
            </a:r>
          </a:p>
        </p:txBody>
      </p:sp>
      <p:sp>
        <p:nvSpPr>
          <p:cNvPr id="210" name="Shape 210"/>
          <p:cNvSpPr/>
          <p:nvPr/>
        </p:nvSpPr>
        <p:spPr>
          <a:xfrm flipV="1">
            <a:off x="9068578" y="1846552"/>
            <a:ext cx="1" cy="543616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8889895" y="1852536"/>
            <a:ext cx="184637" cy="1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8889895" y="2379979"/>
            <a:ext cx="184637" cy="1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3" name="Shape 213"/>
          <p:cNvSpPr/>
          <p:nvPr/>
        </p:nvSpPr>
        <p:spPr>
          <a:xfrm flipV="1">
            <a:off x="5649505" y="1826232"/>
            <a:ext cx="1" cy="543616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5633382" y="1827529"/>
            <a:ext cx="184637" cy="1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5633382" y="2376169"/>
            <a:ext cx="184637" cy="1"/>
          </a:xfrm>
          <a:prstGeom prst="line">
            <a:avLst/>
          </a:prstGeom>
          <a:ln w="25400">
            <a:solidFill>
              <a:srgbClr val="00CC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329287" y="1501866"/>
            <a:ext cx="1906257" cy="426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03" extrusionOk="0">
                <a:moveTo>
                  <a:pt x="0" y="19903"/>
                </a:moveTo>
                <a:cubicBezTo>
                  <a:pt x="2147" y="9423"/>
                  <a:pt x="5565" y="2374"/>
                  <a:pt x="9408" y="502"/>
                </a:cubicBezTo>
                <a:cubicBezTo>
                  <a:pt x="13920" y="-1697"/>
                  <a:pt x="18479" y="3423"/>
                  <a:pt x="21600" y="14195"/>
                </a:cubicBezTo>
              </a:path>
            </a:pathLst>
          </a:custGeom>
          <a:ln w="25400">
            <a:solidFill>
              <a:srgbClr val="0433FF"/>
            </a:solidFill>
            <a:miter lim="400000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958738" y="1738979"/>
            <a:ext cx="1281007" cy="370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03" extrusionOk="0">
                <a:moveTo>
                  <a:pt x="0" y="19903"/>
                </a:moveTo>
                <a:cubicBezTo>
                  <a:pt x="2147" y="9423"/>
                  <a:pt x="5565" y="2374"/>
                  <a:pt x="9408" y="502"/>
                </a:cubicBezTo>
                <a:cubicBezTo>
                  <a:pt x="13920" y="-1697"/>
                  <a:pt x="18479" y="3423"/>
                  <a:pt x="21600" y="14195"/>
                </a:cubicBezTo>
              </a:path>
            </a:pathLst>
          </a:custGeom>
          <a:ln w="25400">
            <a:solidFill>
              <a:srgbClr val="0433FF"/>
            </a:solidFill>
            <a:miter lim="400000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1307251" y="2278442"/>
            <a:ext cx="961471" cy="526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03" extrusionOk="0">
                <a:moveTo>
                  <a:pt x="0" y="0"/>
                </a:moveTo>
                <a:cubicBezTo>
                  <a:pt x="2147" y="10480"/>
                  <a:pt x="5565" y="17529"/>
                  <a:pt x="9408" y="19401"/>
                </a:cubicBezTo>
                <a:cubicBezTo>
                  <a:pt x="13920" y="21600"/>
                  <a:pt x="18479" y="16480"/>
                  <a:pt x="21600" y="5708"/>
                </a:cubicBezTo>
              </a:path>
            </a:pathLst>
          </a:custGeom>
          <a:ln w="25400">
            <a:solidFill>
              <a:srgbClr val="0433FF"/>
            </a:solidFill>
            <a:miter lim="400000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322908" y="3177146"/>
            <a:ext cx="4071026" cy="338554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 dirty="0">
                <a:latin typeface="Tahoma"/>
                <a:cs typeface="Tahoma"/>
              </a:rPr>
              <a:t>25*75 + 30*80 + 45*50 = 6525</a:t>
            </a:r>
          </a:p>
        </p:txBody>
      </p:sp>
      <p:sp>
        <p:nvSpPr>
          <p:cNvPr id="220" name="Shape 220"/>
          <p:cNvSpPr/>
          <p:nvPr/>
        </p:nvSpPr>
        <p:spPr>
          <a:xfrm>
            <a:off x="5709582" y="1891029"/>
            <a:ext cx="504044" cy="276999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dirty="0">
                <a:latin typeface="Tahoma"/>
                <a:cs typeface="Tahoma"/>
              </a:rPr>
              <a:t>6525</a:t>
            </a:r>
          </a:p>
        </p:txBody>
      </p:sp>
      <p:sp>
        <p:nvSpPr>
          <p:cNvPr id="221" name="Shape 221"/>
          <p:cNvSpPr/>
          <p:nvPr/>
        </p:nvSpPr>
        <p:spPr>
          <a:xfrm>
            <a:off x="6314339" y="1843007"/>
            <a:ext cx="5963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dirty="0">
                <a:latin typeface="Tahoma"/>
                <a:cs typeface="Tahoma"/>
              </a:rPr>
              <a:t>7725</a:t>
            </a:r>
          </a:p>
        </p:txBody>
      </p:sp>
      <p:sp>
        <p:nvSpPr>
          <p:cNvPr id="222" name="Shape 222"/>
          <p:cNvSpPr/>
          <p:nvPr/>
        </p:nvSpPr>
        <p:spPr>
          <a:xfrm>
            <a:off x="7037510" y="1897051"/>
            <a:ext cx="50404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>
                <a:latin typeface="Tahoma"/>
                <a:cs typeface="Tahoma"/>
              </a:rPr>
              <a:t>7900</a:t>
            </a:r>
          </a:p>
        </p:txBody>
      </p:sp>
      <p:sp>
        <p:nvSpPr>
          <p:cNvPr id="223" name="Shape 223"/>
          <p:cNvSpPr/>
          <p:nvPr/>
        </p:nvSpPr>
        <p:spPr>
          <a:xfrm>
            <a:off x="7690291" y="1897051"/>
            <a:ext cx="50404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>
                <a:latin typeface="Tahoma"/>
                <a:cs typeface="Tahoma"/>
              </a:rPr>
              <a:t>7275</a:t>
            </a:r>
          </a:p>
        </p:txBody>
      </p:sp>
      <p:sp>
        <p:nvSpPr>
          <p:cNvPr id="224" name="Shape 224"/>
          <p:cNvSpPr/>
          <p:nvPr/>
        </p:nvSpPr>
        <p:spPr>
          <a:xfrm>
            <a:off x="8378958" y="1897051"/>
            <a:ext cx="50404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>
                <a:latin typeface="Tahoma"/>
                <a:cs typeface="Tahoma"/>
              </a:rPr>
              <a:t>5750</a:t>
            </a:r>
          </a:p>
        </p:txBody>
      </p:sp>
      <p:sp>
        <p:nvSpPr>
          <p:cNvPr id="225" name="Shape 225"/>
          <p:cNvSpPr/>
          <p:nvPr/>
        </p:nvSpPr>
        <p:spPr>
          <a:xfrm>
            <a:off x="506568" y="4024946"/>
            <a:ext cx="8123150" cy="1941171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x = np.array([25,30,45])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y = np.array([[75,120,70,90,80],[80,90,100,70,50],[50,45,70,65,50]])</a:t>
            </a:r>
          </a:p>
          <a:p>
            <a:pPr lvl="0">
              <a:defRPr sz="1800"/>
            </a:pPr>
            <a:r>
              <a:rPr sz="2000" b="1" dirty="0" smtClean="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print(np.dot</a:t>
            </a:r>
            <a:r>
              <a:rPr sz="2000" b="1" dirty="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(x,y</a:t>
            </a:r>
            <a:r>
              <a:rPr sz="2000" b="1" dirty="0" smtClean="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000" b="1" dirty="0" smtClean="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12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FFFF00"/>
                </a:solidFill>
              </a:rPr>
              <a:t>ฟังก์ชัน</a:t>
            </a:r>
            <a:r>
              <a:rPr sz="3200" dirty="0">
                <a:solidFill>
                  <a:srgbClr val="FFFF00"/>
                </a:solidFill>
              </a:rPr>
              <a:t> sum() </a:t>
            </a:r>
            <a:r>
              <a:rPr sz="3200" dirty="0" err="1">
                <a:solidFill>
                  <a:srgbClr val="FFFF00"/>
                </a:solidFill>
              </a:rPr>
              <a:t>ใน</a:t>
            </a:r>
            <a:r>
              <a:rPr sz="3200" dirty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NumPy</a:t>
            </a:r>
            <a:endParaRPr sz="3200" dirty="0">
              <a:solidFill>
                <a:srgbClr val="FFFF00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586625" y="3328352"/>
            <a:ext cx="8123150" cy="1633395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</a:p>
          <a:p>
            <a:pPr lvl="0"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x = np.array([25,30,45])</a:t>
            </a:r>
          </a:p>
          <a:p>
            <a:pPr lvl="0"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y = np.array([[75,120,70,90,80],[80,90,100,70,50],[50,45,70,65,50]])</a:t>
            </a:r>
          </a:p>
        </p:txBody>
      </p:sp>
      <p:sp>
        <p:nvSpPr>
          <p:cNvPr id="230" name="Shape 230"/>
          <p:cNvSpPr/>
          <p:nvPr/>
        </p:nvSpPr>
        <p:spPr>
          <a:xfrm>
            <a:off x="6474028" y="3382659"/>
            <a:ext cx="2125607" cy="338554"/>
          </a:xfrm>
          <a:prstGeom prst="rect">
            <a:avLst/>
          </a:prstGeom>
          <a:solidFill>
            <a:srgbClr val="73FCD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 dirty="0" smtClean="0">
                <a:latin typeface="Tahoma"/>
                <a:cs typeface="Tahoma"/>
              </a:rPr>
              <a:t>โค</a:t>
            </a:r>
            <a:r>
              <a:rPr lang="th-TH" dirty="0">
                <a:latin typeface="Tahoma"/>
                <a:cs typeface="Tahoma"/>
              </a:rPr>
              <a:t>้</a:t>
            </a:r>
            <a:r>
              <a:rPr sz="2200" dirty="0" smtClean="0">
                <a:latin typeface="Tahoma"/>
                <a:cs typeface="Tahoma"/>
              </a:rPr>
              <a:t>ด</a:t>
            </a:r>
            <a:r>
              <a:rPr sz="2200" dirty="0">
                <a:latin typeface="Tahoma"/>
                <a:cs typeface="Tahoma"/>
              </a:rPr>
              <a:t>จากหน้าที่แล้ว</a:t>
            </a:r>
          </a:p>
        </p:txBody>
      </p:sp>
      <p:sp>
        <p:nvSpPr>
          <p:cNvPr id="231" name="Shape 231"/>
          <p:cNvSpPr/>
          <p:nvPr/>
        </p:nvSpPr>
        <p:spPr>
          <a:xfrm>
            <a:off x="586625" y="4854895"/>
            <a:ext cx="8123150" cy="1264063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sz="2000" b="1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print(np.sum(y))</a:t>
            </a:r>
          </a:p>
          <a:p>
            <a:pPr lvl="0">
              <a:defRPr sz="1800"/>
            </a:pPr>
            <a:r>
              <a:rPr sz="2000" b="1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print(np.sum(y, axis=0)) # บวกแนวตั้ง</a:t>
            </a:r>
          </a:p>
          <a:p>
            <a:pPr lvl="0">
              <a:defRPr sz="1800"/>
            </a:pPr>
            <a:r>
              <a:rPr sz="2000" b="1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print(np.sum(y, axis=1)) # บวกแนวนอน </a:t>
            </a:r>
          </a:p>
        </p:txBody>
      </p:sp>
      <p:grpSp>
        <p:nvGrpSpPr>
          <p:cNvPr id="234" name="Group 234"/>
          <p:cNvGrpSpPr/>
          <p:nvPr/>
        </p:nvGrpSpPr>
        <p:grpSpPr>
          <a:xfrm>
            <a:off x="3936215" y="5972275"/>
            <a:ext cx="5068890" cy="553989"/>
            <a:chOff x="0" y="-123102"/>
            <a:chExt cx="5068888" cy="553986"/>
          </a:xfrm>
        </p:grpSpPr>
        <p:sp>
          <p:nvSpPr>
            <p:cNvPr id="232" name="Shape 232"/>
            <p:cNvSpPr/>
            <p:nvPr/>
          </p:nvSpPr>
          <p:spPr>
            <a:xfrm>
              <a:off x="0" y="-123102"/>
              <a:ext cx="5068888" cy="517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80" y="0"/>
                  </a:moveTo>
                  <a:lnTo>
                    <a:pt x="7966" y="7912"/>
                  </a:lnTo>
                  <a:lnTo>
                    <a:pt x="271" y="7912"/>
                  </a:lnTo>
                  <a:cubicBezTo>
                    <a:pt x="121" y="7912"/>
                    <a:pt x="0" y="9097"/>
                    <a:pt x="0" y="10560"/>
                  </a:cubicBezTo>
                  <a:lnTo>
                    <a:pt x="0" y="18952"/>
                  </a:lnTo>
                  <a:cubicBezTo>
                    <a:pt x="0" y="20414"/>
                    <a:pt x="121" y="21600"/>
                    <a:pt x="271" y="21600"/>
                  </a:cubicBezTo>
                  <a:lnTo>
                    <a:pt x="21329" y="21600"/>
                  </a:lnTo>
                  <a:cubicBezTo>
                    <a:pt x="21479" y="21600"/>
                    <a:pt x="21600" y="20414"/>
                    <a:pt x="21600" y="18952"/>
                  </a:cubicBezTo>
                  <a:lnTo>
                    <a:pt x="21600" y="10560"/>
                  </a:lnTo>
                  <a:cubicBezTo>
                    <a:pt x="21600" y="9097"/>
                    <a:pt x="21479" y="7912"/>
                    <a:pt x="21329" y="7912"/>
                  </a:cubicBezTo>
                  <a:lnTo>
                    <a:pt x="8397" y="7912"/>
                  </a:lnTo>
                  <a:lnTo>
                    <a:pt x="8180" y="0"/>
                  </a:lnTo>
                  <a:close/>
                </a:path>
              </a:pathLst>
            </a:custGeom>
            <a:solidFill>
              <a:srgbClr val="73FCD6"/>
            </a:solidFill>
            <a:ln w="25400" cap="flat">
              <a:solidFill>
                <a:srgbClr val="00CC99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2200"/>
              </a:lvl1pPr>
            </a:lstStyle>
            <a:p>
              <a:pPr lvl="0">
                <a:defRPr sz="1800"/>
              </a:pPr>
              <a:endParaRPr lang="en-US" sz="2200" dirty="0" smtClean="0">
                <a:latin typeface="Tahoma"/>
                <a:cs typeface="Tahoma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54677" y="0"/>
              <a:ext cx="4850042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/>
              </a:lvl1pPr>
            </a:lstStyle>
            <a:p>
              <a:pPr lvl="0">
                <a:defRPr sz="1800"/>
              </a:pPr>
              <a:r>
                <a:rPr sz="2200" dirty="0">
                  <a:latin typeface="Tahoma"/>
                  <a:cs typeface="Tahoma"/>
                </a:rPr>
                <a:t>อาหารแต่ละประเภทที่ขายได้ใน 1 สัปดาห์</a:t>
              </a:r>
            </a:p>
          </p:txBody>
        </p:sp>
      </p:grpSp>
      <p:sp>
        <p:nvSpPr>
          <p:cNvPr id="235" name="Shape 235"/>
          <p:cNvSpPr/>
          <p:nvPr/>
        </p:nvSpPr>
        <p:spPr>
          <a:xfrm>
            <a:off x="4832649" y="4719645"/>
            <a:ext cx="4117580" cy="641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3" y="0"/>
                </a:moveTo>
                <a:cubicBezTo>
                  <a:pt x="149" y="0"/>
                  <a:pt x="0" y="957"/>
                  <a:pt x="0" y="2137"/>
                </a:cubicBezTo>
                <a:lnTo>
                  <a:pt x="0" y="14440"/>
                </a:lnTo>
                <a:cubicBezTo>
                  <a:pt x="0" y="15620"/>
                  <a:pt x="149" y="16577"/>
                  <a:pt x="333" y="16577"/>
                </a:cubicBezTo>
                <a:lnTo>
                  <a:pt x="3021" y="16577"/>
                </a:lnTo>
                <a:lnTo>
                  <a:pt x="3685" y="21600"/>
                </a:lnTo>
                <a:lnTo>
                  <a:pt x="4351" y="16577"/>
                </a:lnTo>
                <a:lnTo>
                  <a:pt x="21267" y="16577"/>
                </a:lnTo>
                <a:cubicBezTo>
                  <a:pt x="21451" y="16577"/>
                  <a:pt x="21600" y="15620"/>
                  <a:pt x="21600" y="14440"/>
                </a:cubicBezTo>
                <a:lnTo>
                  <a:pt x="21600" y="2137"/>
                </a:lnTo>
                <a:cubicBezTo>
                  <a:pt x="21600" y="957"/>
                  <a:pt x="21451" y="0"/>
                  <a:pt x="21267" y="0"/>
                </a:cubicBezTo>
                <a:lnTo>
                  <a:pt x="333" y="0"/>
                </a:lnTo>
                <a:close/>
              </a:path>
            </a:pathLst>
          </a:custGeom>
          <a:solidFill>
            <a:srgbClr val="73FCD6"/>
          </a:solidFill>
          <a:ln w="25400">
            <a:solidFill>
              <a:srgbClr val="00CC99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>
                <a:latin typeface="Tahoma"/>
                <a:cs typeface="Tahoma"/>
              </a:rPr>
              <a:t>จำนวนจานทั้งหมดที่ขายได้แต่ละวัน</a:t>
            </a:r>
          </a:p>
        </p:txBody>
      </p:sp>
      <p:graphicFrame>
        <p:nvGraphicFramePr>
          <p:cNvPr id="11" name="Table 190"/>
          <p:cNvGraphicFramePr/>
          <p:nvPr>
            <p:extLst>
              <p:ext uri="{D42A27DB-BD31-4B8C-83A1-F6EECF244321}">
                <p14:modId xmlns:p14="http://schemas.microsoft.com/office/powerpoint/2010/main" val="291960890"/>
              </p:ext>
            </p:extLst>
          </p:nvPr>
        </p:nvGraphicFramePr>
        <p:xfrm>
          <a:off x="1525576" y="895180"/>
          <a:ext cx="5927406" cy="1970136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987901"/>
                <a:gridCol w="987901"/>
                <a:gridCol w="987901"/>
                <a:gridCol w="987901"/>
                <a:gridCol w="987901"/>
                <a:gridCol w="987901"/>
              </a:tblGrid>
              <a:tr h="492534">
                <a:tc>
                  <a:txBody>
                    <a:bodyPr/>
                    <a:lstStyle/>
                    <a:p>
                      <a:pPr lvl="0" algn="ctr">
                        <a:defRPr sz="1800">
                          <a:sym typeface="Cambria"/>
                        </a:defRPr>
                      </a:pPr>
                      <a:endParaRPr dirty="0">
                        <a:latin typeface="Tahoma"/>
                        <a:cs typeface="Tahoma"/>
                      </a:endParaRP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จันทร์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อังคาร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พุธ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พฤหัส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ศุกร์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492534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ข้าว</a:t>
                      </a:r>
                      <a:r>
                        <a:rPr dirty="0" smtClean="0">
                          <a:latin typeface="Tahoma"/>
                          <a:cs typeface="Tahoma"/>
                          <a:sym typeface="Cambria"/>
                        </a:rPr>
                        <a:t>แกง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75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120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70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90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80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492534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ข้าว</a:t>
                      </a:r>
                      <a:r>
                        <a:rPr dirty="0" smtClean="0">
                          <a:latin typeface="Tahoma"/>
                          <a:cs typeface="Tahoma"/>
                          <a:sym typeface="Cambria"/>
                        </a:rPr>
                        <a:t>ผัด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80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90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100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70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50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492534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สุกี้ทะเล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50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45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70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65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50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1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 advAuto="0"/>
      <p:bldP spid="234" grpId="0" animBg="1" advAuto="0"/>
      <p:bldP spid="235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FFFF00"/>
                </a:solidFill>
              </a:rPr>
              <a:t>ฟังก์ชัน</a:t>
            </a:r>
            <a:r>
              <a:rPr sz="3200" dirty="0">
                <a:solidFill>
                  <a:srgbClr val="FFFF00"/>
                </a:solidFill>
              </a:rPr>
              <a:t> mean(), </a:t>
            </a:r>
            <a:r>
              <a:rPr sz="3200" dirty="0" err="1">
                <a:solidFill>
                  <a:srgbClr val="FFFF00"/>
                </a:solidFill>
              </a:rPr>
              <a:t>std</a:t>
            </a:r>
            <a:r>
              <a:rPr sz="3200" dirty="0">
                <a:solidFill>
                  <a:srgbClr val="FFFF00"/>
                </a:solidFill>
              </a:rPr>
              <a:t>(), max(), </a:t>
            </a:r>
            <a:r>
              <a:rPr sz="3200" dirty="0" err="1">
                <a:solidFill>
                  <a:srgbClr val="FFFF00"/>
                </a:solidFill>
              </a:rPr>
              <a:t>argmax</a:t>
            </a:r>
            <a:r>
              <a:rPr sz="3200" dirty="0">
                <a:solidFill>
                  <a:srgbClr val="FFFF00"/>
                </a:solidFill>
              </a:rPr>
              <a:t>()</a:t>
            </a:r>
            <a:r>
              <a:rPr sz="3200" dirty="0" err="1">
                <a:solidFill>
                  <a:srgbClr val="FFFF00"/>
                </a:solidFill>
              </a:rPr>
              <a:t>ใน</a:t>
            </a:r>
            <a:r>
              <a:rPr sz="3200" dirty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NumPy</a:t>
            </a:r>
            <a:endParaRPr sz="3200" dirty="0">
              <a:solidFill>
                <a:srgbClr val="FFFF00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586625" y="3328352"/>
            <a:ext cx="8123150" cy="1633395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</a:p>
          <a:p>
            <a:pPr lvl="0"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x = np.array([25,30,45])</a:t>
            </a:r>
          </a:p>
          <a:p>
            <a:pPr lvl="0"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y = np.array([[75,120,70,90,80],[80,90,100,70,50],[50,45,70,65,50]])</a:t>
            </a:r>
          </a:p>
        </p:txBody>
      </p:sp>
      <p:sp>
        <p:nvSpPr>
          <p:cNvPr id="240" name="Shape 240"/>
          <p:cNvSpPr/>
          <p:nvPr/>
        </p:nvSpPr>
        <p:spPr>
          <a:xfrm>
            <a:off x="6474028" y="3382659"/>
            <a:ext cx="2125607" cy="338554"/>
          </a:xfrm>
          <a:prstGeom prst="rect">
            <a:avLst/>
          </a:prstGeom>
          <a:solidFill>
            <a:srgbClr val="73FCD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>
                <a:latin typeface="Tahoma"/>
                <a:cs typeface="Tahoma"/>
              </a:rPr>
              <a:t>โคดจากหน้าที่แล้ว</a:t>
            </a:r>
          </a:p>
        </p:txBody>
      </p:sp>
      <p:sp>
        <p:nvSpPr>
          <p:cNvPr id="241" name="Shape 241"/>
          <p:cNvSpPr/>
          <p:nvPr/>
        </p:nvSpPr>
        <p:spPr>
          <a:xfrm>
            <a:off x="586625" y="5049589"/>
            <a:ext cx="8123150" cy="1500126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sz="2000" b="1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print(np.mean(y, axis=1)) # ค่าเฉลี่ยแนวนอน </a:t>
            </a:r>
          </a:p>
          <a:p>
            <a:pPr lvl="0">
              <a:defRPr sz="1800"/>
            </a:pPr>
            <a:r>
              <a:rPr sz="2000" b="1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print(np.std(y, axis=1)) </a:t>
            </a:r>
          </a:p>
          <a:p>
            <a:pPr lvl="0">
              <a:defRPr sz="1800"/>
            </a:pPr>
            <a:r>
              <a:rPr sz="2000" b="1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print(np.max(y, axis=1))# 120, 100, 70</a:t>
            </a:r>
          </a:p>
          <a:p>
            <a:pPr lvl="0">
              <a:defRPr sz="1800"/>
            </a:pPr>
            <a:r>
              <a:rPr sz="2000" b="1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print(np.argmax(y, axis=1)) # 1, 2, 2</a:t>
            </a:r>
          </a:p>
        </p:txBody>
      </p:sp>
      <p:sp>
        <p:nvSpPr>
          <p:cNvPr id="242" name="Shape 242"/>
          <p:cNvSpPr/>
          <p:nvPr/>
        </p:nvSpPr>
        <p:spPr>
          <a:xfrm>
            <a:off x="4273006" y="4642861"/>
            <a:ext cx="4994673" cy="642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5" y="0"/>
                </a:moveTo>
                <a:cubicBezTo>
                  <a:pt x="123" y="0"/>
                  <a:pt x="0" y="956"/>
                  <a:pt x="0" y="2135"/>
                </a:cubicBezTo>
                <a:lnTo>
                  <a:pt x="0" y="14436"/>
                </a:lnTo>
                <a:cubicBezTo>
                  <a:pt x="0" y="15615"/>
                  <a:pt x="123" y="16570"/>
                  <a:pt x="275" y="16570"/>
                </a:cubicBezTo>
                <a:lnTo>
                  <a:pt x="2489" y="16570"/>
                </a:lnTo>
                <a:lnTo>
                  <a:pt x="3038" y="21600"/>
                </a:lnTo>
                <a:lnTo>
                  <a:pt x="3589" y="16570"/>
                </a:lnTo>
                <a:lnTo>
                  <a:pt x="21325" y="16570"/>
                </a:lnTo>
                <a:cubicBezTo>
                  <a:pt x="21477" y="16570"/>
                  <a:pt x="21600" y="15615"/>
                  <a:pt x="21600" y="14436"/>
                </a:cubicBezTo>
                <a:lnTo>
                  <a:pt x="21600" y="2135"/>
                </a:lnTo>
                <a:cubicBezTo>
                  <a:pt x="21600" y="956"/>
                  <a:pt x="21477" y="0"/>
                  <a:pt x="21325" y="0"/>
                </a:cubicBezTo>
                <a:lnTo>
                  <a:pt x="275" y="0"/>
                </a:lnTo>
                <a:close/>
              </a:path>
            </a:pathLst>
          </a:custGeom>
          <a:solidFill>
            <a:srgbClr val="73FCD6"/>
          </a:solidFill>
          <a:ln w="25400">
            <a:solidFill>
              <a:srgbClr val="00CC99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>
                <a:latin typeface="Tahoma"/>
                <a:cs typeface="Tahoma"/>
              </a:rPr>
              <a:t>ประเภทของอาหารที่ขายได้โดยเฉลี่ยต่อวัน</a:t>
            </a:r>
          </a:p>
        </p:txBody>
      </p:sp>
      <p:graphicFrame>
        <p:nvGraphicFramePr>
          <p:cNvPr id="8" name="Table 190"/>
          <p:cNvGraphicFramePr/>
          <p:nvPr>
            <p:extLst>
              <p:ext uri="{D42A27DB-BD31-4B8C-83A1-F6EECF244321}">
                <p14:modId xmlns:p14="http://schemas.microsoft.com/office/powerpoint/2010/main" val="3055339199"/>
              </p:ext>
            </p:extLst>
          </p:nvPr>
        </p:nvGraphicFramePr>
        <p:xfrm>
          <a:off x="1525576" y="895180"/>
          <a:ext cx="5927406" cy="1970136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987901"/>
                <a:gridCol w="987901"/>
                <a:gridCol w="987901"/>
                <a:gridCol w="987901"/>
                <a:gridCol w="987901"/>
                <a:gridCol w="987901"/>
              </a:tblGrid>
              <a:tr h="492534">
                <a:tc>
                  <a:txBody>
                    <a:bodyPr/>
                    <a:lstStyle/>
                    <a:p>
                      <a:pPr lvl="0" algn="ctr">
                        <a:defRPr sz="1800">
                          <a:sym typeface="Cambria"/>
                        </a:defRPr>
                      </a:pPr>
                      <a:endParaRPr dirty="0">
                        <a:latin typeface="Tahoma"/>
                        <a:cs typeface="Tahoma"/>
                      </a:endParaRP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จันทร์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อังคาร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พุธ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พฤหัส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ศุกร์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492534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ข้าว</a:t>
                      </a:r>
                      <a:r>
                        <a:rPr dirty="0" smtClean="0">
                          <a:latin typeface="Tahoma"/>
                          <a:cs typeface="Tahoma"/>
                          <a:sym typeface="Cambria"/>
                        </a:rPr>
                        <a:t>แกง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75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120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70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90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80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492534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ข้าว</a:t>
                      </a:r>
                      <a:r>
                        <a:rPr dirty="0" smtClean="0">
                          <a:latin typeface="Tahoma"/>
                          <a:cs typeface="Tahoma"/>
                          <a:sym typeface="Cambria"/>
                        </a:rPr>
                        <a:t>ผัด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80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90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100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70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50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492534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สุกี้ทะเล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50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45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70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65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50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25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 advAuto="0"/>
      <p:bldP spid="242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00"/>
                </a:solidFill>
              </a:rPr>
              <a:t>โอเปอร์เรเตอร์เพื่อเปรียบเทียบ (&lt;, &lt;=, &gt;, &gt;=, ==,...)</a:t>
            </a:r>
          </a:p>
        </p:txBody>
      </p:sp>
      <p:sp>
        <p:nvSpPr>
          <p:cNvPr id="246" name="Shape 246"/>
          <p:cNvSpPr/>
          <p:nvPr/>
        </p:nvSpPr>
        <p:spPr>
          <a:xfrm>
            <a:off x="586625" y="3328352"/>
            <a:ext cx="8123150" cy="1633395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x = np.array([25,30,45])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y = np.array([[75,120,70,90,80],[80,90,100,70,50],[50,45,70,65,50]]</a:t>
            </a:r>
            <a:r>
              <a:rPr sz="2000" b="1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th-TH" sz="2000" b="1" dirty="0" smtClean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6474028" y="3382659"/>
            <a:ext cx="1934825" cy="307777"/>
          </a:xfrm>
          <a:prstGeom prst="rect">
            <a:avLst/>
          </a:prstGeom>
          <a:solidFill>
            <a:srgbClr val="73FCD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000">
                <a:latin typeface="Tahoma"/>
                <a:cs typeface="Tahoma"/>
              </a:rPr>
              <a:t>โคดจากหน้าที่แล้ว</a:t>
            </a:r>
          </a:p>
        </p:txBody>
      </p:sp>
      <p:sp>
        <p:nvSpPr>
          <p:cNvPr id="248" name="Shape 248"/>
          <p:cNvSpPr/>
          <p:nvPr/>
        </p:nvSpPr>
        <p:spPr>
          <a:xfrm>
            <a:off x="586625" y="4897189"/>
            <a:ext cx="8123150" cy="1633395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sz="2000" b="1" dirty="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print(y &gt; 65)</a:t>
            </a:r>
          </a:p>
          <a:p>
            <a:pPr lvl="0">
              <a:defRPr sz="1800"/>
            </a:pPr>
            <a:r>
              <a:rPr sz="2000" b="1" dirty="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z = np.array([40,50,80,100,70])</a:t>
            </a:r>
          </a:p>
          <a:p>
            <a:pPr lvl="0">
              <a:defRPr sz="1800"/>
            </a:pPr>
            <a:r>
              <a:rPr sz="2000" b="1" dirty="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print(y &lt; z)</a:t>
            </a:r>
          </a:p>
          <a:p>
            <a:pPr lvl="0">
              <a:defRPr sz="1800"/>
            </a:pPr>
            <a:r>
              <a:rPr sz="2000" b="1" dirty="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z = np.array([40,50,80,100])</a:t>
            </a:r>
          </a:p>
          <a:p>
            <a:pPr lvl="0">
              <a:defRPr sz="1800"/>
            </a:pPr>
            <a:r>
              <a:rPr sz="2000" b="1" dirty="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print(y &lt; z</a:t>
            </a:r>
            <a:r>
              <a:rPr sz="2000" b="1" dirty="0" smtClean="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th-TH" sz="2000" b="1" dirty="0" smtClean="0">
              <a:solidFill>
                <a:srgbClr val="3333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" name="Table 190"/>
          <p:cNvGraphicFramePr/>
          <p:nvPr>
            <p:extLst>
              <p:ext uri="{D42A27DB-BD31-4B8C-83A1-F6EECF244321}">
                <p14:modId xmlns:p14="http://schemas.microsoft.com/office/powerpoint/2010/main" val="3850018926"/>
              </p:ext>
            </p:extLst>
          </p:nvPr>
        </p:nvGraphicFramePr>
        <p:xfrm>
          <a:off x="1525576" y="895180"/>
          <a:ext cx="5927406" cy="1970136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987901"/>
                <a:gridCol w="987901"/>
                <a:gridCol w="987901"/>
                <a:gridCol w="987901"/>
                <a:gridCol w="987901"/>
                <a:gridCol w="987901"/>
              </a:tblGrid>
              <a:tr h="492534">
                <a:tc>
                  <a:txBody>
                    <a:bodyPr/>
                    <a:lstStyle/>
                    <a:p>
                      <a:pPr lvl="0" algn="ctr">
                        <a:defRPr sz="1800">
                          <a:sym typeface="Cambria"/>
                        </a:defRPr>
                      </a:pPr>
                      <a:endParaRPr dirty="0">
                        <a:latin typeface="Tahoma"/>
                        <a:cs typeface="Tahoma"/>
                      </a:endParaRP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จันทร์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อังคาร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พุธ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พฤหัส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ศุกร์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492534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ข้าว</a:t>
                      </a:r>
                      <a:r>
                        <a:rPr dirty="0" smtClean="0">
                          <a:latin typeface="Tahoma"/>
                          <a:cs typeface="Tahoma"/>
                          <a:sym typeface="Cambria"/>
                        </a:rPr>
                        <a:t>แกง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75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120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70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90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80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492534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ข้าว</a:t>
                      </a:r>
                      <a:r>
                        <a:rPr dirty="0" smtClean="0">
                          <a:latin typeface="Tahoma"/>
                          <a:cs typeface="Tahoma"/>
                          <a:sym typeface="Cambria"/>
                        </a:rPr>
                        <a:t>ผัด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80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90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100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70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50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492534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สุกี้ทะเล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50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45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70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65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50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7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00"/>
                </a:solidFill>
              </a:rPr>
              <a:t>เมทริกซ์ทรานสโพส (matrix transpose)</a:t>
            </a:r>
          </a:p>
        </p:txBody>
      </p:sp>
      <p:sp>
        <p:nvSpPr>
          <p:cNvPr id="251" name="Shape 251"/>
          <p:cNvSpPr/>
          <p:nvPr/>
        </p:nvSpPr>
        <p:spPr>
          <a:xfrm>
            <a:off x="383822" y="1048066"/>
            <a:ext cx="8552370" cy="1941171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y = np.array([[75,120,70,90,80],[80,90,100,70,50],[50,45,70,65,50]])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sz="2000" b="1" dirty="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y.T</a:t>
            </a:r>
            <a:r>
              <a:rPr sz="2000" b="1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000" b="1" dirty="0" smtClean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53" name="Table 253"/>
          <p:cNvGraphicFramePr/>
          <p:nvPr>
            <p:extLst>
              <p:ext uri="{D42A27DB-BD31-4B8C-83A1-F6EECF244321}">
                <p14:modId xmlns:p14="http://schemas.microsoft.com/office/powerpoint/2010/main" val="1479973428"/>
              </p:ext>
            </p:extLst>
          </p:nvPr>
        </p:nvGraphicFramePr>
        <p:xfrm>
          <a:off x="5448300" y="3211579"/>
          <a:ext cx="3505324" cy="268224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774700"/>
                <a:gridCol w="903827"/>
                <a:gridCol w="895682"/>
                <a:gridCol w="931115"/>
              </a:tblGrid>
              <a:tr h="396751">
                <a:tc>
                  <a:txBody>
                    <a:bodyPr/>
                    <a:lstStyle/>
                    <a:p>
                      <a:pPr lvl="0" algn="ctr">
                        <a:defRPr sz="1800">
                          <a:sym typeface="Cambria"/>
                        </a:defRPr>
                      </a:pPr>
                      <a:endParaRPr dirty="0">
                        <a:latin typeface="Tahoma"/>
                        <a:cs typeface="Tahoma"/>
                      </a:endParaRP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ข้าวแกง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ข้าวผัด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สุกี้ทะเลทะเล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396751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จันทร์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75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80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50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396751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dirty="0" smtClean="0">
                          <a:latin typeface="Tahoma"/>
                          <a:cs typeface="Tahoma"/>
                          <a:sym typeface="Cambria"/>
                        </a:rPr>
                        <a:t>อังคาร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120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90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45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396751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พุธ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70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100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70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396751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พฤหัส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90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70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65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396751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ศุกร์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80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50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50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</a:tbl>
          </a:graphicData>
        </a:graphic>
      </p:graphicFrame>
      <p:sp>
        <p:nvSpPr>
          <p:cNvPr id="254" name="Shape 254"/>
          <p:cNvSpPr/>
          <p:nvPr/>
        </p:nvSpPr>
        <p:spPr>
          <a:xfrm>
            <a:off x="4835317" y="4243643"/>
            <a:ext cx="574914" cy="474695"/>
          </a:xfrm>
          <a:prstGeom prst="rightArrow">
            <a:avLst>
              <a:gd name="adj1" fmla="val 32000"/>
              <a:gd name="adj2" fmla="val 77512"/>
            </a:avLst>
          </a:prstGeom>
          <a:solidFill>
            <a:srgbClr val="73FCD6"/>
          </a:solidFill>
          <a:ln w="25400">
            <a:solidFill>
              <a:srgbClr val="00CC99"/>
            </a:solidFill>
          </a:ln>
        </p:spPr>
        <p:txBody>
          <a:bodyPr lIns="0" tIns="0" rIns="0" bIns="0"/>
          <a:lstStyle/>
          <a:p>
            <a:pPr lvl="0"/>
            <a:endParaRPr/>
          </a:p>
        </p:txBody>
      </p:sp>
      <p:graphicFrame>
        <p:nvGraphicFramePr>
          <p:cNvPr id="7" name="Table 190"/>
          <p:cNvGraphicFramePr/>
          <p:nvPr>
            <p:extLst>
              <p:ext uri="{D42A27DB-BD31-4B8C-83A1-F6EECF244321}">
                <p14:modId xmlns:p14="http://schemas.microsoft.com/office/powerpoint/2010/main" val="3608061584"/>
              </p:ext>
            </p:extLst>
          </p:nvPr>
        </p:nvGraphicFramePr>
        <p:xfrm>
          <a:off x="207339" y="3434941"/>
          <a:ext cx="4483722" cy="1970136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958946"/>
                <a:gridCol w="725689"/>
                <a:gridCol w="751606"/>
                <a:gridCol w="552907"/>
                <a:gridCol w="747287"/>
                <a:gridCol w="747287"/>
              </a:tblGrid>
              <a:tr h="492534">
                <a:tc>
                  <a:txBody>
                    <a:bodyPr/>
                    <a:lstStyle/>
                    <a:p>
                      <a:pPr lvl="0" algn="ctr">
                        <a:defRPr sz="1800">
                          <a:sym typeface="Cambria"/>
                        </a:defRPr>
                      </a:pPr>
                      <a:endParaRPr dirty="0">
                        <a:latin typeface="Tahoma"/>
                        <a:cs typeface="Tahoma"/>
                      </a:endParaRP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จันทร์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อังคาร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พุธ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พฤหัส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ศุกร์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492534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ข้าว</a:t>
                      </a:r>
                      <a:r>
                        <a:rPr dirty="0" smtClean="0">
                          <a:latin typeface="Tahoma"/>
                          <a:cs typeface="Tahoma"/>
                          <a:sym typeface="Cambria"/>
                        </a:rPr>
                        <a:t>แกง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75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120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70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90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80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492534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ข้าว</a:t>
                      </a:r>
                      <a:r>
                        <a:rPr dirty="0" smtClean="0">
                          <a:latin typeface="Tahoma"/>
                          <a:cs typeface="Tahoma"/>
                          <a:sym typeface="Cambria"/>
                        </a:rPr>
                        <a:t>ผัด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80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90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100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70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50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  <a:tr h="492534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สุกี้ทะเล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50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45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latin typeface="Tahoma"/>
                          <a:cs typeface="Tahoma"/>
                          <a:sym typeface="Cambria"/>
                        </a:rPr>
                        <a:t>70</a:t>
                      </a:r>
                      <a:endParaRPr b="1" i="1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65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dirty="0">
                          <a:latin typeface="Tahoma"/>
                          <a:cs typeface="Tahoma"/>
                          <a:sym typeface="Cambria"/>
                        </a:rPr>
                        <a:t>50</a:t>
                      </a:r>
                      <a:endParaRPr b="1" i="1" dirty="0">
                        <a:latin typeface="Tahoma"/>
                        <a:cs typeface="Tahoma"/>
                        <a:sym typeface="Cambria"/>
                      </a:endParaRPr>
                    </a:p>
                  </a:txBody>
                  <a:tcPr marL="63500" marR="63500" marT="63500" marB="635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68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00"/>
                </a:solidFill>
              </a:rPr>
              <a:t>ลิสต์อินูเมอเรต (enumerate)</a:t>
            </a:r>
          </a:p>
        </p:txBody>
      </p:sp>
      <p:sp>
        <p:nvSpPr>
          <p:cNvPr id="43" name="Shape 43"/>
          <p:cNvSpPr/>
          <p:nvPr/>
        </p:nvSpPr>
        <p:spPr>
          <a:xfrm>
            <a:off x="142546" y="1259375"/>
            <a:ext cx="8850809" cy="1479507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sz="1800" b="1" dirty="0">
                <a:latin typeface="Courier New"/>
                <a:ea typeface="Courier New"/>
                <a:cs typeface="Courier New"/>
                <a:sym typeface="Courier New"/>
              </a:rPr>
              <a:t>&gt;&gt;years = </a:t>
            </a:r>
            <a:r>
              <a:rPr sz="1800" b="1" dirty="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[‘Freshy','Sophomore','Junior','Senior']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800" b="1" dirty="0">
                <a:latin typeface="Courier New"/>
                <a:ea typeface="Courier New"/>
                <a:cs typeface="Courier New"/>
                <a:sym typeface="Courier New"/>
              </a:rPr>
              <a:t>&gt;&gt;list(</a:t>
            </a:r>
            <a:r>
              <a:rPr sz="1800"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r>
              <a:rPr sz="1800" b="1" dirty="0">
                <a:latin typeface="Courier New"/>
                <a:ea typeface="Courier New"/>
                <a:cs typeface="Courier New"/>
                <a:sym typeface="Courier New"/>
              </a:rPr>
              <a:t>(years))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800" b="1" dirty="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[(0, 'Freshy'), (1, 'Sophomore'), (2, 'Junior'), (3, 'Senior')]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800" b="1" dirty="0">
                <a:latin typeface="Courier New"/>
                <a:ea typeface="Courier New"/>
                <a:cs typeface="Courier New"/>
                <a:sym typeface="Courier New"/>
              </a:rPr>
              <a:t>&gt;&gt;list(enumerate(years, </a:t>
            </a:r>
            <a:r>
              <a:rPr sz="1800"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start=1</a:t>
            </a:r>
            <a:r>
              <a:rPr sz="1800" b="1" dirty="0"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800" b="1" dirty="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1800" b="1" dirty="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, 'Freshy'), (2, 'Sophomore'), (3, 'Junior'), (4, ‘Senior')</a:t>
            </a:r>
            <a:r>
              <a:rPr sz="1800" b="1" dirty="0" smtClean="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1800" b="1" dirty="0" smtClean="0">
              <a:solidFill>
                <a:srgbClr val="3333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4287088" y="6584950"/>
            <a:ext cx="4508337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1400">
                <a:solidFill>
                  <a:srgbClr val="0433FF"/>
                </a:solidFill>
                <a:hlinkClick r:id="rId2"/>
              </a:rPr>
              <a:t>http://cs231n.github.io/python-numpy-tutorial/#numpy</a:t>
            </a:r>
            <a:r>
              <a:rPr sz="1400">
                <a:solidFill>
                  <a:srgbClr val="0433FF"/>
                </a:solidFill>
              </a:rPr>
              <a:t> </a:t>
            </a:r>
          </a:p>
        </p:txBody>
      </p:sp>
      <p:sp>
        <p:nvSpPr>
          <p:cNvPr id="45" name="Shape 45"/>
          <p:cNvSpPr/>
          <p:nvPr/>
        </p:nvSpPr>
        <p:spPr>
          <a:xfrm>
            <a:off x="1961803" y="3024565"/>
            <a:ext cx="4893363" cy="648510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sz="1800" b="1" dirty="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sz="1800"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i, year</a:t>
            </a:r>
            <a:r>
              <a:rPr sz="1800" b="1" dirty="0">
                <a:latin typeface="Courier New"/>
                <a:ea typeface="Courier New"/>
                <a:cs typeface="Courier New"/>
                <a:sym typeface="Courier New"/>
              </a:rPr>
              <a:t> in enumerate(years):</a:t>
            </a:r>
          </a:p>
          <a:p>
            <a:pPr lvl="0">
              <a:defRPr sz="1800"/>
            </a:pPr>
            <a:r>
              <a:rPr sz="1800" b="1" dirty="0">
                <a:latin typeface="Courier New"/>
                <a:ea typeface="Courier New"/>
                <a:cs typeface="Courier New"/>
                <a:sym typeface="Courier New"/>
              </a:rPr>
              <a:t>    print(i, year</a:t>
            </a:r>
            <a:r>
              <a:rPr sz="1800" b="1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800" b="1" dirty="0" smtClean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639505" y="4066849"/>
            <a:ext cx="2116149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200" b="1">
                <a:latin typeface="Courier New"/>
                <a:ea typeface="Courier New"/>
                <a:cs typeface="Courier New"/>
                <a:sym typeface="Courier New"/>
              </a:rPr>
              <a:t>0 Freshy</a:t>
            </a:r>
          </a:p>
          <a:p>
            <a:pPr lvl="0">
              <a:defRPr sz="1800"/>
            </a:pPr>
            <a:r>
              <a:rPr sz="2200" b="1">
                <a:latin typeface="Courier New"/>
                <a:ea typeface="Courier New"/>
                <a:cs typeface="Courier New"/>
                <a:sym typeface="Courier New"/>
              </a:rPr>
              <a:t>1 Sophomore</a:t>
            </a:r>
          </a:p>
          <a:p>
            <a:pPr lvl="0">
              <a:defRPr sz="1800"/>
            </a:pPr>
            <a:r>
              <a:rPr sz="2200" b="1">
                <a:latin typeface="Courier New"/>
                <a:ea typeface="Courier New"/>
                <a:cs typeface="Courier New"/>
                <a:sym typeface="Courier New"/>
              </a:rPr>
              <a:t>2 Junior</a:t>
            </a:r>
          </a:p>
          <a:p>
            <a:pPr lvl="0">
              <a:defRPr sz="1800"/>
            </a:pPr>
            <a:r>
              <a:rPr sz="2200" b="1">
                <a:latin typeface="Courier New"/>
                <a:ea typeface="Courier New"/>
                <a:cs typeface="Courier New"/>
                <a:sym typeface="Courier New"/>
              </a:rPr>
              <a:t>3 Senior</a:t>
            </a:r>
          </a:p>
        </p:txBody>
      </p:sp>
      <p:sp>
        <p:nvSpPr>
          <p:cNvPr id="47" name="Shape 47"/>
          <p:cNvSpPr/>
          <p:nvPr/>
        </p:nvSpPr>
        <p:spPr>
          <a:xfrm>
            <a:off x="4175116" y="4231127"/>
            <a:ext cx="4291051" cy="1200329"/>
          </a:xfrm>
          <a:prstGeom prst="rect">
            <a:avLst/>
          </a:prstGeom>
          <a:solidFill>
            <a:srgbClr val="73FCD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600" dirty="0">
                <a:latin typeface="Tahoma"/>
                <a:cs typeface="Tahoma"/>
              </a:rPr>
              <a:t>ได้ผลออก</a:t>
            </a:r>
            <a:r>
              <a:rPr sz="2600" dirty="0" smtClean="0">
                <a:latin typeface="Tahoma"/>
                <a:cs typeface="Tahoma"/>
              </a:rPr>
              <a:t>มาเป็น</a:t>
            </a:r>
            <a:r>
              <a:rPr sz="2600" dirty="0">
                <a:latin typeface="Tahoma"/>
                <a:cs typeface="Tahoma"/>
              </a:rPr>
              <a:t>ลิสต์ของ tuple</a:t>
            </a:r>
          </a:p>
          <a:p>
            <a:pPr lvl="0">
              <a:defRPr sz="1800"/>
            </a:pPr>
            <a:r>
              <a:rPr sz="2600" dirty="0">
                <a:latin typeface="Tahoma"/>
                <a:cs typeface="Tahoma"/>
              </a:rPr>
              <a:t>โดยมี index ของตำแหน่งข้อมูล</a:t>
            </a:r>
          </a:p>
          <a:p>
            <a:pPr lvl="0">
              <a:defRPr sz="1800"/>
            </a:pPr>
            <a:r>
              <a:rPr sz="2600" dirty="0">
                <a:latin typeface="Tahoma"/>
                <a:cs typeface="Tahoma"/>
              </a:rPr>
              <a:t>       และ </a:t>
            </a:r>
            <a:r>
              <a:rPr sz="2600" dirty="0" smtClean="0">
                <a:latin typeface="Tahoma"/>
                <a:cs typeface="Tahoma"/>
              </a:rPr>
              <a:t>ค่าของ</a:t>
            </a:r>
            <a:r>
              <a:rPr sz="2600" dirty="0">
                <a:latin typeface="Tahoma"/>
                <a:cs typeface="Tahoma"/>
              </a:rPr>
              <a:t>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294559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 advAuto="0"/>
      <p:bldP spid="46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00"/>
                </a:solidFill>
              </a:rPr>
              <a:t>เอ็นดีอินูเมอเรต (</a:t>
            </a:r>
            <a:r>
              <a:rPr sz="3200" dirty="0" smtClean="0">
                <a:solidFill>
                  <a:srgbClr val="FFFF00"/>
                </a:solidFill>
              </a:rPr>
              <a:t>ndenumerate)</a:t>
            </a:r>
            <a:endParaRPr sz="3200" dirty="0">
              <a:solidFill>
                <a:srgbClr val="FFFF00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510425" y="1087310"/>
            <a:ext cx="8123150" cy="1510284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</a:p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a = np.array([[1,2],[3,4]]) </a:t>
            </a:r>
          </a:p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sz="2300"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index,x </a:t>
            </a: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sz="2300"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np.ndenumerate</a:t>
            </a: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(a):</a:t>
            </a:r>
          </a:p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    print(index,x</a:t>
            </a:r>
            <a:r>
              <a:rPr sz="2300" b="1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300" b="1" dirty="0" smtClean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4287088" y="6584950"/>
            <a:ext cx="4508337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1400">
                <a:solidFill>
                  <a:srgbClr val="0433FF"/>
                </a:solidFill>
                <a:hlinkClick r:id="rId2"/>
              </a:rPr>
              <a:t>http://cs231n.github.io/python-numpy-tutorial/#numpy</a:t>
            </a:r>
            <a:r>
              <a:rPr sz="1400">
                <a:solidFill>
                  <a:srgbClr val="0433FF"/>
                </a:solidFill>
              </a:rPr>
              <a:t> </a:t>
            </a:r>
          </a:p>
        </p:txBody>
      </p:sp>
      <p:sp>
        <p:nvSpPr>
          <p:cNvPr id="52" name="Shape 52"/>
          <p:cNvSpPr/>
          <p:nvPr/>
        </p:nvSpPr>
        <p:spPr>
          <a:xfrm>
            <a:off x="497477" y="2672079"/>
            <a:ext cx="1613147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200" b="1">
                <a:latin typeface="Courier New"/>
                <a:ea typeface="Courier New"/>
                <a:cs typeface="Courier New"/>
                <a:sym typeface="Courier New"/>
              </a:rPr>
              <a:t>(0, 0) 1</a:t>
            </a:r>
          </a:p>
          <a:p>
            <a:pPr lvl="0">
              <a:defRPr sz="1800"/>
            </a:pPr>
            <a:r>
              <a:rPr sz="2200" b="1">
                <a:latin typeface="Courier New"/>
                <a:ea typeface="Courier New"/>
                <a:cs typeface="Courier New"/>
                <a:sym typeface="Courier New"/>
              </a:rPr>
              <a:t>(0, 1) 2</a:t>
            </a:r>
          </a:p>
          <a:p>
            <a:pPr lvl="0">
              <a:defRPr sz="1800"/>
            </a:pPr>
            <a:r>
              <a:rPr sz="2200" b="1">
                <a:latin typeface="Courier New"/>
                <a:ea typeface="Courier New"/>
                <a:cs typeface="Courier New"/>
                <a:sym typeface="Courier New"/>
              </a:rPr>
              <a:t>(1, 0) 3</a:t>
            </a:r>
          </a:p>
          <a:p>
            <a:pPr lvl="0">
              <a:defRPr sz="1800"/>
            </a:pPr>
            <a:r>
              <a:rPr sz="2200" b="1">
                <a:latin typeface="Courier New"/>
                <a:ea typeface="Courier New"/>
                <a:cs typeface="Courier New"/>
                <a:sym typeface="Courier New"/>
              </a:rPr>
              <a:t>(1, 1) 4</a:t>
            </a:r>
          </a:p>
        </p:txBody>
      </p:sp>
      <p:sp>
        <p:nvSpPr>
          <p:cNvPr id="6" name="Shape 47"/>
          <p:cNvSpPr/>
          <p:nvPr/>
        </p:nvSpPr>
        <p:spPr>
          <a:xfrm>
            <a:off x="3192679" y="2844625"/>
            <a:ext cx="5475858" cy="1200329"/>
          </a:xfrm>
          <a:prstGeom prst="rect">
            <a:avLst/>
          </a:prstGeom>
          <a:solidFill>
            <a:srgbClr val="73FCD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600" dirty="0">
                <a:latin typeface="Tahoma"/>
                <a:cs typeface="Tahoma"/>
              </a:rPr>
              <a:t>ได้ผลออกมา</a:t>
            </a:r>
            <a:r>
              <a:rPr sz="2600" dirty="0" smtClean="0">
                <a:latin typeface="Tahoma"/>
                <a:cs typeface="Tahoma"/>
              </a:rPr>
              <a:t>เป็น</a:t>
            </a:r>
            <a:endParaRPr lang="en-US" sz="2600" dirty="0" smtClean="0">
              <a:latin typeface="Tahoma"/>
              <a:cs typeface="Tahoma"/>
            </a:endParaRPr>
          </a:p>
          <a:p>
            <a:pPr marL="457200" lvl="0" indent="-457200">
              <a:buFont typeface="Arial"/>
              <a:buChar char="•"/>
              <a:defRPr sz="1800"/>
            </a:pPr>
            <a:r>
              <a:rPr sz="2600" dirty="0" smtClean="0">
                <a:latin typeface="Tahoma"/>
                <a:cs typeface="Tahoma"/>
              </a:rPr>
              <a:t>ลิ</a:t>
            </a:r>
            <a:r>
              <a:rPr sz="2600" dirty="0">
                <a:latin typeface="Tahoma"/>
                <a:cs typeface="Tahoma"/>
              </a:rPr>
              <a:t>สต์ของ </a:t>
            </a:r>
            <a:r>
              <a:rPr sz="2600" dirty="0" smtClean="0">
                <a:latin typeface="Tahoma"/>
                <a:cs typeface="Tahoma"/>
              </a:rPr>
              <a:t>tuple</a:t>
            </a:r>
            <a:r>
              <a:rPr lang="en-US" sz="2600" dirty="0" smtClean="0">
                <a:latin typeface="Tahoma"/>
                <a:cs typeface="Tahoma"/>
              </a:rPr>
              <a:t> </a:t>
            </a:r>
            <a:r>
              <a:rPr lang="th-TH" sz="2600" dirty="0" smtClean="0">
                <a:latin typeface="Tahoma"/>
                <a:cs typeface="Tahoma"/>
              </a:rPr>
              <a:t>ลำดับข้อมูลในอาร์เรย์</a:t>
            </a:r>
            <a:endParaRPr sz="2600" dirty="0">
              <a:latin typeface="Tahoma"/>
              <a:cs typeface="Tahoma"/>
            </a:endParaRPr>
          </a:p>
          <a:p>
            <a:pPr marL="457200" lvl="0" indent="-457200">
              <a:buFont typeface="Arial"/>
              <a:buChar char="•"/>
              <a:defRPr sz="1800"/>
            </a:pPr>
            <a:r>
              <a:rPr sz="2600" dirty="0" smtClean="0">
                <a:latin typeface="Tahoma"/>
                <a:cs typeface="Tahoma"/>
              </a:rPr>
              <a:t>และ ค่าของ</a:t>
            </a:r>
            <a:r>
              <a:rPr sz="2600" dirty="0">
                <a:latin typeface="Tahoma"/>
                <a:cs typeface="Tahoma"/>
              </a:rPr>
              <a:t>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163699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00"/>
                </a:solidFill>
              </a:rPr>
              <a:t>การอ่านข้อมูลจากไฟล์เข้าอาเรย์</a:t>
            </a:r>
          </a:p>
        </p:txBody>
      </p:sp>
      <p:sp>
        <p:nvSpPr>
          <p:cNvPr id="287" name="Shape 287"/>
          <p:cNvSpPr/>
          <p:nvPr/>
        </p:nvSpPr>
        <p:spPr>
          <a:xfrm>
            <a:off x="434622" y="1581466"/>
            <a:ext cx="8552370" cy="3049167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400" b="1" dirty="0">
                <a:solidFill>
                  <a:srgbClr val="34BBC7"/>
                </a:solidFill>
                <a:latin typeface="Courier New"/>
                <a:ea typeface="Courier New"/>
                <a:cs typeface="Courier New"/>
                <a:sym typeface="Courier New"/>
              </a:rPr>
              <a:t># this is a header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400" b="1" dirty="0">
                <a:solidFill>
                  <a:srgbClr val="34BBC7"/>
                </a:solidFill>
                <a:latin typeface="Courier New"/>
                <a:ea typeface="Courier New"/>
                <a:cs typeface="Courier New"/>
                <a:sym typeface="Courier New"/>
              </a:rPr>
              <a:t># this file is generated on Oct 7, 2015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400" b="1" dirty="0">
                <a:solidFill>
                  <a:srgbClr val="34BBC7"/>
                </a:solidFill>
                <a:latin typeface="Courier New"/>
                <a:ea typeface="Courier New"/>
                <a:cs typeface="Courier New"/>
                <a:sym typeface="Courier New"/>
              </a:rPr>
              <a:t># it is just an example file for NumPy I/O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400" b="1" dirty="0">
                <a:latin typeface="Courier New"/>
                <a:ea typeface="Courier New"/>
                <a:cs typeface="Courier New"/>
                <a:sym typeface="Courier New"/>
              </a:rPr>
              <a:t>1;1;1;1;1;1;1;1;1;1;1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400" b="1" dirty="0">
                <a:latin typeface="Courier New"/>
                <a:ea typeface="Courier New"/>
                <a:cs typeface="Courier New"/>
                <a:sym typeface="Courier New"/>
              </a:rPr>
              <a:t>1;2;1;2;1;2;1;2;1;2;1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400" b="1" dirty="0">
                <a:latin typeface="Courier New"/>
                <a:ea typeface="Courier New"/>
                <a:cs typeface="Courier New"/>
                <a:sym typeface="Courier New"/>
              </a:rPr>
              <a:t>2;2;2;2;2;2;2;2;2;2;2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400" b="1" dirty="0">
                <a:latin typeface="Courier New"/>
                <a:ea typeface="Courier New"/>
                <a:cs typeface="Courier New"/>
                <a:sym typeface="Courier New"/>
              </a:rPr>
              <a:t>3;3;3;3;3;3;3;3;3;3;3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400" b="1" dirty="0" smtClean="0">
                <a:latin typeface="Courier New"/>
                <a:ea typeface="Courier New"/>
                <a:cs typeface="Courier New"/>
                <a:sym typeface="Courier New"/>
              </a:rPr>
              <a:t>4;5;6;6;7;8;9;5;1;3;2</a:t>
            </a:r>
            <a:endParaRPr lang="en-US" sz="2400" b="1" dirty="0" smtClean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399610" y="1014730"/>
            <a:ext cx="508463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/>
            </a:pPr>
            <a:r>
              <a:rPr sz="2800" b="0" dirty="0">
                <a:latin typeface="Tahoma"/>
                <a:cs typeface="Tahoma"/>
              </a:rPr>
              <a:t>ตัวอย่างไฟล์ข้อมูล ArrayData.csv</a:t>
            </a:r>
          </a:p>
        </p:txBody>
      </p:sp>
    </p:spTree>
    <p:extLst>
      <p:ext uri="{BB962C8B-B14F-4D97-AF65-F5344CB8AC3E}">
        <p14:creationId xmlns:p14="http://schemas.microsoft.com/office/powerpoint/2010/main" val="297874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00"/>
                </a:solidFill>
              </a:rPr>
              <a:t>การอ่านข้อมูลจากเท็กซ์ไฟล์เข้าอาเรย์ (ต่อ)</a:t>
            </a:r>
          </a:p>
        </p:txBody>
      </p:sp>
      <p:sp>
        <p:nvSpPr>
          <p:cNvPr id="291" name="Shape 291"/>
          <p:cNvSpPr/>
          <p:nvPr/>
        </p:nvSpPr>
        <p:spPr>
          <a:xfrm>
            <a:off x="295815" y="1517966"/>
            <a:ext cx="8552370" cy="1448729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200" b="1" dirty="0">
                <a:solidFill>
                  <a:srgbClr val="D53BD3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sz="2200" b="1" dirty="0">
                <a:solidFill>
                  <a:srgbClr val="AFAD24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np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data = np.loadtxt(</a:t>
            </a:r>
            <a:r>
              <a:rPr sz="2200" b="1" dirty="0">
                <a:solidFill>
                  <a:srgbClr val="CE7924"/>
                </a:solidFill>
                <a:latin typeface="Courier New"/>
                <a:ea typeface="Courier New"/>
                <a:cs typeface="Courier New"/>
                <a:sym typeface="Courier New"/>
              </a:rPr>
              <a:t>"ArrayData.csv"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,skiprows=</a:t>
            </a:r>
            <a:r>
              <a:rPr sz="2200" b="1" dirty="0">
                <a:solidFill>
                  <a:srgbClr val="CE7924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200" b="1" dirty="0">
                <a:solidFill>
                  <a:srgbClr val="D53BD3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       delimiter=</a:t>
            </a:r>
            <a:r>
              <a:rPr sz="2200" b="1" dirty="0">
                <a:solidFill>
                  <a:srgbClr val="CE7924"/>
                </a:solidFill>
                <a:latin typeface="Courier New"/>
                <a:ea typeface="Courier New"/>
                <a:cs typeface="Courier New"/>
                <a:sym typeface="Courier New"/>
              </a:rPr>
              <a:t>";"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200" b="1" dirty="0">
                <a:solidFill>
                  <a:srgbClr val="34BBC7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(data</a:t>
            </a:r>
            <a:r>
              <a:rPr sz="2200" b="1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200" b="1" dirty="0" smtClean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235788" y="951230"/>
            <a:ext cx="5265284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200" dirty="0" smtClean="0">
                <a:latin typeface="Tahoma"/>
                <a:cs typeface="Tahoma"/>
              </a:rPr>
              <a:t>ใช้ </a:t>
            </a:r>
            <a:r>
              <a:rPr sz="2200" b="1" dirty="0" smtClean="0">
                <a:latin typeface="Tahoma"/>
                <a:ea typeface="Courier New"/>
                <a:cs typeface="Tahoma"/>
                <a:sym typeface="Courier New"/>
              </a:rPr>
              <a:t>loadtxt</a:t>
            </a:r>
            <a:r>
              <a:rPr lang="th-TH" sz="2200" b="1" dirty="0" smtClean="0">
                <a:latin typeface="Tahoma"/>
                <a:ea typeface="Courier New"/>
                <a:cs typeface="Tahoma"/>
                <a:sym typeface="Courier New"/>
              </a:rPr>
              <a:t> </a:t>
            </a:r>
            <a:r>
              <a:rPr lang="th-TH" sz="2200" dirty="0" smtClean="0">
                <a:latin typeface="Tahoma"/>
                <a:ea typeface="Courier New"/>
                <a:cs typeface="Tahoma"/>
                <a:sym typeface="Courier New"/>
              </a:rPr>
              <a:t>อ่านข้อมูลทั้งหมด </a:t>
            </a:r>
            <a:r>
              <a:rPr lang="th-TH" sz="2200" b="1" dirty="0" smtClean="0">
                <a:latin typeface="Tahoma"/>
                <a:ea typeface="Courier New"/>
                <a:cs typeface="Tahoma"/>
                <a:sym typeface="Courier New"/>
              </a:rPr>
              <a:t>(</a:t>
            </a:r>
            <a:r>
              <a:rPr lang="th-TH" sz="2200" b="1" u="sng" dirty="0" smtClean="0">
                <a:latin typeface="Tahoma"/>
                <a:ea typeface="Courier New"/>
                <a:cs typeface="Tahoma"/>
                <a:sym typeface="Courier New"/>
              </a:rPr>
              <a:t>ทุกคอลัมน์)</a:t>
            </a:r>
            <a:endParaRPr sz="2200" b="1" dirty="0">
              <a:latin typeface="Tahoma"/>
              <a:ea typeface="Courier New"/>
              <a:cs typeface="Tahoma"/>
              <a:sym typeface="Courier New"/>
            </a:endParaRPr>
          </a:p>
        </p:txBody>
      </p:sp>
      <p:sp>
        <p:nvSpPr>
          <p:cNvPr id="11" name="Shape 301"/>
          <p:cNvSpPr/>
          <p:nvPr/>
        </p:nvSpPr>
        <p:spPr>
          <a:xfrm>
            <a:off x="255280" y="4246981"/>
            <a:ext cx="8552370" cy="1448729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200" b="1" dirty="0">
                <a:solidFill>
                  <a:srgbClr val="D53BD3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sz="2200" b="1" dirty="0">
                <a:solidFill>
                  <a:srgbClr val="AFAD24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np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data = np.loadtxt(</a:t>
            </a:r>
            <a:r>
              <a:rPr sz="2200" b="1" dirty="0">
                <a:solidFill>
                  <a:srgbClr val="CE7924"/>
                </a:solidFill>
                <a:latin typeface="Courier New"/>
                <a:ea typeface="Courier New"/>
                <a:cs typeface="Courier New"/>
                <a:sym typeface="Courier New"/>
              </a:rPr>
              <a:t>"ArrayData.csv"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,skiprows=</a:t>
            </a:r>
            <a:r>
              <a:rPr sz="2200" b="1" dirty="0">
                <a:solidFill>
                  <a:srgbClr val="CE7924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200" b="1" dirty="0">
                <a:solidFill>
                  <a:srgbClr val="D53BD3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       delimiter=</a:t>
            </a:r>
            <a:r>
              <a:rPr sz="2200" b="1" dirty="0">
                <a:solidFill>
                  <a:srgbClr val="CE7924"/>
                </a:solidFill>
                <a:latin typeface="Courier New"/>
                <a:ea typeface="Courier New"/>
                <a:cs typeface="Courier New"/>
                <a:sym typeface="Courier New"/>
              </a:rPr>
              <a:t>";"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z="2200" b="1" dirty="0">
                <a:solidFill>
                  <a:srgbClr val="FF2600"/>
                </a:solidFill>
                <a:latin typeface="Courier New"/>
                <a:ea typeface="Courier New"/>
                <a:cs typeface="Courier New"/>
                <a:sym typeface="Courier New"/>
              </a:rPr>
              <a:t>usecols=(0,1,2)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200" b="1" dirty="0">
                <a:solidFill>
                  <a:srgbClr val="34BBC7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(data</a:t>
            </a:r>
            <a:r>
              <a:rPr sz="2200" b="1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200" b="1" dirty="0" smtClean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" name="Shape 302"/>
          <p:cNvSpPr/>
          <p:nvPr/>
        </p:nvSpPr>
        <p:spPr>
          <a:xfrm>
            <a:off x="195253" y="3680245"/>
            <a:ext cx="5298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 dirty="0">
                <a:latin typeface="Tahoma"/>
                <a:cs typeface="Tahoma"/>
              </a:rPr>
              <a:t>การอ่านไฟล์เลือกเอามาเฉพาะบางคอลัมน์</a:t>
            </a:r>
          </a:p>
        </p:txBody>
      </p:sp>
    </p:spTree>
    <p:extLst>
      <p:ext uri="{BB962C8B-B14F-4D97-AF65-F5344CB8AC3E}">
        <p14:creationId xmlns:p14="http://schemas.microsoft.com/office/powerpoint/2010/main" val="15673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th-TH" sz="4000" dirty="0" smtClean="0"/>
              <a:t>ส่วนที่ </a:t>
            </a:r>
            <a:r>
              <a:rPr lang="en-US" sz="4000" dirty="0" smtClean="0"/>
              <a:t>1 </a:t>
            </a:r>
            <a:r>
              <a:rPr lang="th-TH" sz="4000" dirty="0"/>
              <a:t>ลิสต์แบบหลาย</a:t>
            </a:r>
            <a:r>
              <a:rPr lang="th-TH" sz="4000"/>
              <a:t>มิติ </a:t>
            </a:r>
            <a:endParaRPr lang="th-TH" sz="2400" dirty="0" smtClean="0"/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 smtClean="0"/>
              <a:t>ภาควิชาวิศวกรรมคอมพิวเตอร์</a:t>
            </a:r>
          </a:p>
          <a:p>
            <a:r>
              <a:rPr lang="th-TH" dirty="0" smtClean="0"/>
              <a:t>จุฬาลงกรณ์มหาวิทยาลัย</a:t>
            </a:r>
          </a:p>
          <a:p>
            <a:r>
              <a:rPr lang="th-TH" dirty="0" smtClean="0"/>
              <a:t>๒๕๕๘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32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00"/>
                </a:solidFill>
              </a:rPr>
              <a:t>การเขียนข้อมูลอาเรย์ไปเท็กซ์ไฟล์</a:t>
            </a:r>
          </a:p>
        </p:txBody>
      </p:sp>
      <p:sp>
        <p:nvSpPr>
          <p:cNvPr id="307" name="Shape 307"/>
          <p:cNvSpPr/>
          <p:nvPr/>
        </p:nvSpPr>
        <p:spPr>
          <a:xfrm>
            <a:off x="309326" y="1632785"/>
            <a:ext cx="8552370" cy="1725728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200" b="1" dirty="0">
                <a:solidFill>
                  <a:srgbClr val="D53BD3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sz="2200" b="1" dirty="0">
                <a:solidFill>
                  <a:srgbClr val="AFAD24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np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2100" dirty="0"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100" b="1" dirty="0">
                <a:latin typeface="Courier New"/>
                <a:ea typeface="Courier New"/>
                <a:cs typeface="Courier New"/>
                <a:sym typeface="Courier New"/>
              </a:rPr>
              <a:t>Matrix_a = </a:t>
            </a:r>
            <a:r>
              <a:rPr sz="2100" b="1" dirty="0">
                <a:solidFill>
                  <a:srgbClr val="CE7924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2100" b="1" dirty="0">
                <a:latin typeface="Courier New"/>
                <a:ea typeface="Courier New"/>
                <a:cs typeface="Courier New"/>
                <a:sym typeface="Courier New"/>
              </a:rPr>
              <a:t> * np.ones(shape=(</a:t>
            </a:r>
            <a:r>
              <a:rPr sz="2100" b="1" dirty="0">
                <a:solidFill>
                  <a:srgbClr val="CE7924"/>
                </a:solidFill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r>
              <a:rPr sz="21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z="2100" b="1" dirty="0">
                <a:solidFill>
                  <a:srgbClr val="CE7924"/>
                </a:solidFill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r>
              <a:rPr sz="2100" b="1" dirty="0"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100" b="1" dirty="0">
                <a:latin typeface="Courier New"/>
                <a:ea typeface="Courier New"/>
                <a:cs typeface="Courier New"/>
                <a:sym typeface="Courier New"/>
              </a:rPr>
              <a:t>np.savetxt(</a:t>
            </a:r>
            <a:r>
              <a:rPr sz="2100" b="1" dirty="0">
                <a:solidFill>
                  <a:srgbClr val="CE7924"/>
                </a:solidFill>
                <a:latin typeface="Courier New"/>
                <a:ea typeface="Courier New"/>
                <a:cs typeface="Courier New"/>
                <a:sym typeface="Courier New"/>
              </a:rPr>
              <a:t>"Matrix_a.csv"</a:t>
            </a:r>
            <a:r>
              <a:rPr sz="2100" b="1" dirty="0">
                <a:latin typeface="Courier New"/>
                <a:ea typeface="Courier New"/>
                <a:cs typeface="Courier New"/>
                <a:sym typeface="Courier New"/>
              </a:rPr>
              <a:t>, Matrix_a, fmt=</a:t>
            </a:r>
            <a:r>
              <a:rPr sz="2100" b="1" dirty="0">
                <a:solidFill>
                  <a:srgbClr val="CE7924"/>
                </a:solidFill>
                <a:latin typeface="Courier New"/>
                <a:ea typeface="Courier New"/>
                <a:cs typeface="Courier New"/>
                <a:sym typeface="Courier New"/>
              </a:rPr>
              <a:t>'%.1e'</a:t>
            </a:r>
            <a:r>
              <a:rPr sz="21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z="2100" b="1" dirty="0">
                <a:solidFill>
                  <a:srgbClr val="D53BD3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2100" b="1" dirty="0">
                <a:latin typeface="Courier New"/>
                <a:ea typeface="Courier New"/>
                <a:cs typeface="Courier New"/>
                <a:sym typeface="Courier New"/>
              </a:rPr>
              <a:t>    newline=</a:t>
            </a:r>
            <a:r>
              <a:rPr sz="2100" b="1" dirty="0">
                <a:solidFill>
                  <a:srgbClr val="CE792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sz="2100" b="1" dirty="0">
                <a:solidFill>
                  <a:srgbClr val="D53BD3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sz="2100" b="1" dirty="0">
                <a:solidFill>
                  <a:srgbClr val="CE792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sz="2100" b="1" dirty="0">
                <a:latin typeface="Courier New"/>
                <a:ea typeface="Courier New"/>
                <a:cs typeface="Courier New"/>
                <a:sym typeface="Courier New"/>
              </a:rPr>
              <a:t>, delimiter=</a:t>
            </a:r>
            <a:r>
              <a:rPr sz="2100" b="1" dirty="0">
                <a:solidFill>
                  <a:srgbClr val="CE7924"/>
                </a:solidFill>
                <a:latin typeface="Courier New"/>
                <a:ea typeface="Courier New"/>
                <a:cs typeface="Courier New"/>
                <a:sym typeface="Courier New"/>
              </a:rPr>
              <a:t>";"</a:t>
            </a:r>
            <a:r>
              <a:rPr sz="2100" b="1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Shape 292"/>
          <p:cNvSpPr/>
          <p:nvPr/>
        </p:nvSpPr>
        <p:spPr>
          <a:xfrm>
            <a:off x="235788" y="951230"/>
            <a:ext cx="6293924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200" dirty="0" smtClean="0">
                <a:latin typeface="Tahoma"/>
                <a:cs typeface="Tahoma"/>
              </a:rPr>
              <a:t>ใช้ </a:t>
            </a:r>
            <a:r>
              <a:rPr lang="en-US" sz="2200" b="1" dirty="0" smtClean="0">
                <a:latin typeface="Tahoma"/>
                <a:ea typeface="Courier New"/>
                <a:cs typeface="Tahoma"/>
                <a:sym typeface="Courier New"/>
              </a:rPr>
              <a:t>save</a:t>
            </a:r>
            <a:r>
              <a:rPr sz="2200" b="1" dirty="0" smtClean="0">
                <a:latin typeface="Tahoma"/>
                <a:ea typeface="Courier New"/>
                <a:cs typeface="Tahoma"/>
                <a:sym typeface="Courier New"/>
              </a:rPr>
              <a:t>txt</a:t>
            </a:r>
            <a:r>
              <a:rPr lang="th-TH" sz="2200" b="1" dirty="0" smtClean="0">
                <a:latin typeface="Tahoma"/>
                <a:ea typeface="Courier New"/>
                <a:cs typeface="Tahoma"/>
                <a:sym typeface="Courier New"/>
              </a:rPr>
              <a:t> </a:t>
            </a:r>
            <a:r>
              <a:rPr lang="th-TH" sz="2200" dirty="0" smtClean="0">
                <a:latin typeface="Tahoma"/>
                <a:ea typeface="Courier New"/>
                <a:cs typeface="Tahoma"/>
                <a:sym typeface="Courier New"/>
              </a:rPr>
              <a:t>เขียนข้อมูลอาร์เรยใน </a:t>
            </a:r>
            <a:r>
              <a:rPr lang="en-US" sz="2200" b="1" u="sng" dirty="0" err="1" smtClean="0">
                <a:latin typeface="Tahoma"/>
                <a:ea typeface="Courier New"/>
                <a:cs typeface="Tahoma"/>
                <a:sym typeface="Courier New"/>
              </a:rPr>
              <a:t>NumPy</a:t>
            </a:r>
            <a:r>
              <a:rPr lang="en-US" sz="2200" dirty="0" smtClean="0">
                <a:latin typeface="Tahoma"/>
                <a:ea typeface="Courier New"/>
                <a:cs typeface="Tahoma"/>
                <a:sym typeface="Courier New"/>
              </a:rPr>
              <a:t> </a:t>
            </a:r>
            <a:r>
              <a:rPr lang="th-TH" sz="2200" dirty="0" smtClean="0">
                <a:latin typeface="Tahoma"/>
                <a:ea typeface="Courier New"/>
                <a:cs typeface="Tahoma"/>
                <a:sym typeface="Courier New"/>
              </a:rPr>
              <a:t>ใส่ในไฟล์</a:t>
            </a:r>
            <a:endParaRPr sz="2200" b="1" dirty="0">
              <a:latin typeface="Tahoma"/>
              <a:ea typeface="Courier New"/>
              <a:cs typeface="Tahoma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722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-3175" y="1587"/>
            <a:ext cx="9147175" cy="762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ลองเขียนดู (CH08_04)</a:t>
            </a:r>
          </a:p>
        </p:txBody>
      </p:sp>
      <p:sp>
        <p:nvSpPr>
          <p:cNvPr id="158" name="Shape 158"/>
          <p:cNvSpPr/>
          <p:nvPr/>
        </p:nvSpPr>
        <p:spPr>
          <a:xfrm>
            <a:off x="599526" y="974532"/>
            <a:ext cx="7793098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อ่านไฟล์คะแนนเก็บของนิสิตและทำการคำนวณหาคะแนนรวมโดยใช้</a:t>
            </a:r>
          </a:p>
          <a:p>
            <a:pPr>
              <a:defRPr sz="2200"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loadtxt() และ savetxt()</a:t>
            </a:r>
          </a:p>
        </p:txBody>
      </p:sp>
      <p:sp>
        <p:nvSpPr>
          <p:cNvPr id="159" name="Shape 159"/>
          <p:cNvSpPr/>
          <p:nvPr/>
        </p:nvSpPr>
        <p:spPr>
          <a:xfrm>
            <a:off x="615073" y="1928811"/>
            <a:ext cx="6658408" cy="213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R="457200" defTabSz="457200"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# scores of students in IT521 class</a:t>
            </a:r>
          </a:p>
          <a:p>
            <a:pPr marR="457200" defTabSz="457200"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# year: 2557/1</a:t>
            </a:r>
          </a:p>
          <a:p>
            <a:pPr marR="4572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STUDENT_ID,hw1,hw2,quiz1,exam1,quiz2,exam2</a:t>
            </a:r>
          </a:p>
          <a:p>
            <a:pPr marR="4572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5622770071,4,4,2,28,1,38</a:t>
            </a:r>
          </a:p>
          <a:p>
            <a:pPr marR="4572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5622770790,5,3,1,30,2,28</a:t>
            </a:r>
          </a:p>
          <a:p>
            <a:pPr marR="4572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5622771079,2,4,3,12,3,34</a:t>
            </a:r>
          </a:p>
          <a:p>
            <a:pPr marR="457200" defTabSz="457200"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5622771152,3,5,4,13,4,23</a:t>
            </a:r>
          </a:p>
        </p:txBody>
      </p:sp>
      <p:sp>
        <p:nvSpPr>
          <p:cNvPr id="160" name="Shape 160"/>
          <p:cNvSpPr/>
          <p:nvPr/>
        </p:nvSpPr>
        <p:spPr>
          <a:xfrm>
            <a:off x="652085" y="4108892"/>
            <a:ext cx="97371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ผลลัพธ์</a:t>
            </a:r>
          </a:p>
        </p:txBody>
      </p:sp>
      <p:sp>
        <p:nvSpPr>
          <p:cNvPr id="161" name="Shape 161"/>
          <p:cNvSpPr/>
          <p:nvPr/>
        </p:nvSpPr>
        <p:spPr>
          <a:xfrm>
            <a:off x="611619" y="4606607"/>
            <a:ext cx="1018690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R="4572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1">
                <a:solidFill>
                  <a:schemeClr val="accent1">
                    <a:lumOff val="-8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77.00</a:t>
            </a:r>
          </a:p>
          <a:p>
            <a:pPr marR="4572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1">
                <a:solidFill>
                  <a:schemeClr val="accent1">
                    <a:lumOff val="-8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69.00</a:t>
            </a:r>
          </a:p>
          <a:p>
            <a:pPr marR="45720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1">
                <a:solidFill>
                  <a:schemeClr val="accent1">
                    <a:lumOff val="-8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58.00</a:t>
            </a:r>
          </a:p>
          <a:p>
            <a:pPr marR="457200" defTabSz="457200">
              <a:defRPr sz="2000" b="1">
                <a:solidFill>
                  <a:schemeClr val="accent1">
                    <a:lumOff val="-8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52.00</a:t>
            </a:r>
          </a:p>
        </p:txBody>
      </p:sp>
    </p:spTree>
    <p:extLst>
      <p:ext uri="{BB962C8B-B14F-4D97-AF65-F5344CB8AC3E}">
        <p14:creationId xmlns:p14="http://schemas.microsoft.com/office/powerpoint/2010/main" val="950767441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th-TH" sz="4000" dirty="0" smtClean="0"/>
              <a:t>ส่วนที่ </a:t>
            </a:r>
            <a:r>
              <a:rPr lang="en-US" sz="4000" dirty="0" smtClean="0"/>
              <a:t>2 </a:t>
            </a:r>
            <a:r>
              <a:rPr lang="th-TH" sz="4000" dirty="0" smtClean="0"/>
              <a:t>การใช้ไลบรารีอื่น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th-TH" sz="4000" dirty="0" smtClean="0"/>
              <a:t>นอกจาก </a:t>
            </a:r>
            <a:r>
              <a:rPr lang="en-US" sz="4000" dirty="0" err="1" smtClean="0"/>
              <a:t>NumPy</a:t>
            </a:r>
            <a:endParaRPr lang="th-TH" sz="4000" dirty="0" smtClean="0"/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 smtClean="0"/>
              <a:t>ภาควิชาวิศวกรรมคอมพิวเตอร์</a:t>
            </a:r>
          </a:p>
          <a:p>
            <a:r>
              <a:rPr lang="th-TH" dirty="0" smtClean="0"/>
              <a:t>จุฬาลงกรณ์มหาวิทยาลัย</a:t>
            </a:r>
          </a:p>
          <a:p>
            <a:r>
              <a:rPr lang="th-TH" dirty="0" smtClean="0"/>
              <a:t>๒๕๕๘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29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ความแตกต่างระหว่าง </a:t>
            </a:r>
            <a:r>
              <a:rPr lang="en-US" dirty="0" smtClean="0"/>
              <a:t>from </a:t>
            </a:r>
            <a:r>
              <a:rPr lang="en-US" dirty="0" err="1" smtClean="0"/>
              <a:t>vs</a:t>
            </a:r>
            <a:r>
              <a:rPr lang="en-US" dirty="0" smtClean="0"/>
              <a:t> import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36192" y="766945"/>
            <a:ext cx="8428773" cy="5105400"/>
          </a:xfrm>
        </p:spPr>
        <p:txBody>
          <a:bodyPr/>
          <a:lstStyle/>
          <a:p>
            <a:r>
              <a:rPr lang="en-US" sz="2400" dirty="0" smtClean="0"/>
              <a:t>import </a:t>
            </a:r>
            <a:r>
              <a:rPr lang="th-TH" sz="2400" dirty="0" smtClean="0"/>
              <a:t>และ </a:t>
            </a:r>
            <a:r>
              <a:rPr lang="en-US" sz="2400" dirty="0" smtClean="0"/>
              <a:t>from </a:t>
            </a:r>
            <a:r>
              <a:rPr lang="th-TH" sz="2400" dirty="0" smtClean="0"/>
              <a:t>เป็นการเรียกใช้งานไลบรารี (</a:t>
            </a:r>
            <a:r>
              <a:rPr lang="en-US" sz="2400" dirty="0" smtClean="0"/>
              <a:t>module)</a:t>
            </a:r>
            <a:r>
              <a:rPr lang="th-TH" sz="2400" dirty="0" smtClean="0"/>
              <a:t> แต่ต่างกันตรงที่</a:t>
            </a:r>
          </a:p>
          <a:p>
            <a:pPr lvl="1"/>
            <a:r>
              <a:rPr lang="en-US" dirty="0" smtClean="0"/>
              <a:t>import </a:t>
            </a:r>
            <a:r>
              <a:rPr lang="th-TH" dirty="0" smtClean="0"/>
              <a:t>เมื่อเรียกใช้งาน ต้องมีชื่อ </a:t>
            </a:r>
            <a:r>
              <a:rPr lang="en-US" dirty="0" smtClean="0"/>
              <a:t>module </a:t>
            </a:r>
            <a:r>
              <a:rPr lang="th-TH" dirty="0" smtClean="0"/>
              <a:t>นำหน้า</a:t>
            </a:r>
          </a:p>
          <a:p>
            <a:pPr lvl="1"/>
            <a:r>
              <a:rPr lang="en-US" dirty="0" smtClean="0"/>
              <a:t>from </a:t>
            </a:r>
            <a:r>
              <a:rPr lang="th-TH" dirty="0" smtClean="0"/>
              <a:t>เมื่อเรียกใช้งาน </a:t>
            </a:r>
            <a:r>
              <a:rPr lang="th-TH" dirty="0" smtClean="0">
                <a:solidFill>
                  <a:srgbClr val="FF0000"/>
                </a:solidFill>
              </a:rPr>
              <a:t>ไม</a:t>
            </a:r>
            <a:r>
              <a:rPr lang="th-TH" dirty="0" smtClean="0"/>
              <a:t>่ต้องมีชื่อ </a:t>
            </a:r>
            <a:r>
              <a:rPr lang="en-US" dirty="0" smtClean="0"/>
              <a:t>module </a:t>
            </a:r>
            <a:r>
              <a:rPr lang="th-TH" dirty="0" smtClean="0"/>
              <a:t>นำหน้า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th-TH" sz="2400" dirty="0" smtClean="0"/>
              <a:t>ถึงแม้ว่า </a:t>
            </a:r>
            <a:r>
              <a:rPr lang="en-US" sz="2400" dirty="0" smtClean="0"/>
              <a:t>from </a:t>
            </a:r>
            <a:r>
              <a:rPr lang="th-TH" sz="2400" dirty="0" smtClean="0"/>
              <a:t>จะใช้งานได้สะดวกกว่า แต่มีข้อเสีย</a:t>
            </a:r>
          </a:p>
          <a:p>
            <a:pPr lvl="1"/>
            <a:r>
              <a:rPr lang="th-TH" dirty="0" smtClean="0"/>
              <a:t>ทำให้ไม่สามารถรู้ได้จากโค้ดว่าคำสั่งใดเรียกใช้ไลบรารีอื่น</a:t>
            </a:r>
          </a:p>
          <a:p>
            <a:pPr lvl="1"/>
            <a:r>
              <a:rPr lang="th-TH" dirty="0" smtClean="0"/>
              <a:t>เกิดความกำกวมในกรณีที่คำสั่งเดียวอยู่ได้มากกว่า </a:t>
            </a:r>
            <a:r>
              <a:rPr lang="en-US" dirty="0" smtClean="0"/>
              <a:t>1 module</a:t>
            </a:r>
          </a:p>
          <a:p>
            <a:pPr lvl="2"/>
            <a:r>
              <a:rPr lang="en-US" dirty="0" smtClean="0"/>
              <a:t>open() </a:t>
            </a:r>
            <a:r>
              <a:rPr lang="th-TH" dirty="0" smtClean="0"/>
              <a:t>อยู่ในทั้ง </a:t>
            </a:r>
            <a:r>
              <a:rPr lang="en-US" dirty="0" err="1" smtClean="0"/>
              <a:t>os</a:t>
            </a:r>
            <a:r>
              <a:rPr lang="en-US" dirty="0" smtClean="0"/>
              <a:t>, </a:t>
            </a:r>
            <a:r>
              <a:rPr lang="en-US" dirty="0" err="1" smtClean="0"/>
              <a:t>urlib</a:t>
            </a:r>
            <a:endParaRPr lang="th-TH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21067" y="2424432"/>
            <a:ext cx="350919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import random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n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random.randint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(0, 9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1636" y="2422902"/>
            <a:ext cx="29551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from random import *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n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randint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(0, 9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7158" y="5158716"/>
            <a:ext cx="2816584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from </a:t>
            </a:r>
            <a:r>
              <a:rPr lang="en-US" sz="1800" b="1" dirty="0" err="1" smtClean="0">
                <a:latin typeface="Courier New"/>
                <a:cs typeface="Courier New"/>
              </a:rPr>
              <a:t>os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import *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from </a:t>
            </a:r>
            <a:r>
              <a:rPr lang="en-US" sz="1800" b="1" dirty="0" err="1" smtClean="0">
                <a:latin typeface="Courier New"/>
                <a:cs typeface="Courier New"/>
              </a:rPr>
              <a:t>urlib</a:t>
            </a:r>
            <a:r>
              <a:rPr lang="en-US" sz="1800" b="1" dirty="0" smtClean="0">
                <a:latin typeface="Courier New"/>
                <a:cs typeface="Courier New"/>
              </a:rPr>
              <a:t> import *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open(foo)</a:t>
            </a:r>
            <a:endParaRPr lang="en-US" sz="1800" dirty="0" smtClean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5875" y="5170011"/>
            <a:ext cx="2262496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/>
                <a:cs typeface="Courier New"/>
              </a:rPr>
              <a:t>import </a:t>
            </a:r>
            <a:r>
              <a:rPr lang="en-US" sz="1800" b="1" dirty="0" err="1" smtClean="0">
                <a:latin typeface="Courier New"/>
                <a:cs typeface="Courier New"/>
              </a:rPr>
              <a:t>os</a:t>
            </a:r>
            <a:endParaRPr lang="en-US" sz="1800" b="1" dirty="0" smtClean="0">
              <a:latin typeface="Courier New"/>
              <a:cs typeface="Courier New"/>
            </a:endParaRPr>
          </a:p>
          <a:p>
            <a:r>
              <a:rPr lang="en-US" sz="1800" b="1" dirty="0" smtClean="0">
                <a:latin typeface="Courier New"/>
                <a:cs typeface="Courier New"/>
              </a:rPr>
              <a:t>import </a:t>
            </a:r>
            <a:r>
              <a:rPr lang="en-US" sz="1800" b="1" dirty="0" err="1" smtClean="0">
                <a:latin typeface="Courier New"/>
                <a:cs typeface="Courier New"/>
              </a:rPr>
              <a:t>urlib</a:t>
            </a:r>
            <a:endParaRPr lang="en-US" sz="1800" b="1" dirty="0" smtClean="0">
              <a:latin typeface="Courier New"/>
              <a:cs typeface="Courier New"/>
            </a:endParaRPr>
          </a:p>
          <a:p>
            <a:r>
              <a:rPr lang="en-US" sz="1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urlib.open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(foo)</a:t>
            </a:r>
            <a:endParaRPr lang="en-US" sz="1800" dirty="0" smtClean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299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-3175" y="1587"/>
            <a:ext cx="9147175" cy="762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ไลบรารีอื่นๆ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684213" y="908050"/>
            <a:ext cx="7920036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8322" indent="-298322" defTabSz="795527">
              <a:spcBef>
                <a:spcPts val="500"/>
              </a:spcBef>
              <a:defRPr sz="2262"/>
            </a:pPr>
            <a:r>
              <a:rPr b="1" u="sng" dirty="0">
                <a:latin typeface="Tahoma"/>
                <a:cs typeface="Tahoma"/>
              </a:rPr>
              <a:t>matplotlib</a:t>
            </a:r>
          </a:p>
          <a:p>
            <a:pPr marL="0" indent="0" defTabSz="795527">
              <a:spcBef>
                <a:spcPts val="500"/>
              </a:spcBef>
              <a:buSzTx/>
              <a:buNone/>
              <a:defRPr sz="2262"/>
            </a:pPr>
            <a:r>
              <a:rPr dirty="0">
                <a:latin typeface="Tahoma"/>
                <a:cs typeface="Tahoma"/>
              </a:rPr>
              <a:t>เป็นไลบรารีหลักที่ใช้ในการวาดกราฟ 2 มิติ โดยให้คุณภาพภาพที่มีความละเอียดสูง มีลักษณะกราฟมากมายที่เหมาะกับการแสดงผลทางวิศวกรรม </a:t>
            </a:r>
          </a:p>
          <a:p>
            <a:pPr marL="298322" indent="-298322" defTabSz="795527">
              <a:spcBef>
                <a:spcPts val="500"/>
              </a:spcBef>
              <a:defRPr sz="2262"/>
            </a:pPr>
            <a:r>
              <a:rPr b="1" u="sng" dirty="0">
                <a:latin typeface="Tahoma"/>
                <a:cs typeface="Tahoma"/>
              </a:rPr>
              <a:t>PIL (Python Imaging Library)</a:t>
            </a:r>
          </a:p>
          <a:p>
            <a:pPr marL="0" indent="0" defTabSz="795527">
              <a:spcBef>
                <a:spcPts val="500"/>
              </a:spcBef>
              <a:buSzTx/>
              <a:buNone/>
              <a:defRPr sz="2262"/>
            </a:pPr>
            <a:r>
              <a:rPr dirty="0">
                <a:latin typeface="Tahoma"/>
                <a:cs typeface="Tahoma"/>
              </a:rPr>
              <a:t>เป็นไลบรารีหลักที่ใช้ในการประมวลผลรูปภาพกราฟิกส์ (image processing) ในไพธอน โดยรองรับไฟล์ภาพที่มีรูปแบบ (format) ที่หลากหลาย </a:t>
            </a:r>
          </a:p>
          <a:p>
            <a:pPr marL="298322" indent="-298322" defTabSz="795527">
              <a:spcBef>
                <a:spcPts val="500"/>
              </a:spcBef>
              <a:defRPr sz="2262"/>
            </a:pPr>
            <a:r>
              <a:rPr b="1" u="sng" dirty="0">
                <a:latin typeface="Tahoma"/>
                <a:cs typeface="Tahoma"/>
              </a:rPr>
              <a:t>SciPy </a:t>
            </a:r>
          </a:p>
          <a:p>
            <a:pPr marL="0" indent="0" defTabSz="795527">
              <a:spcBef>
                <a:spcPts val="500"/>
              </a:spcBef>
              <a:buSzTx/>
              <a:buNone/>
              <a:defRPr sz="2262"/>
            </a:pPr>
            <a:r>
              <a:rPr dirty="0">
                <a:latin typeface="Tahoma"/>
                <a:cs typeface="Tahoma"/>
              </a:rPr>
              <a:t>เป็นชุดของ open-source ซอฟต์แวร์ที่มีชุดของไลบรารีที่ช่วยในการคำนวณทางคณิตศาสตร์ วิทยาศาสตร์ และวิศวกรรมศาสตร์ NumPy และ matplotlib เป็นตัวอย่างของไลบรารีที่เป็นส่วนหนึ่งของ SciPy</a:t>
            </a:r>
          </a:p>
        </p:txBody>
      </p:sp>
    </p:spTree>
    <p:extLst>
      <p:ext uri="{BB962C8B-B14F-4D97-AF65-F5344CB8AC3E}">
        <p14:creationId xmlns:p14="http://schemas.microsoft.com/office/powerpoint/2010/main" val="3269946187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00"/>
                </a:solidFill>
              </a:rPr>
              <a:t>ตย การใช้งาน: การวาดกราฟ (sine curve)</a:t>
            </a:r>
          </a:p>
        </p:txBody>
      </p:sp>
      <p:sp>
        <p:nvSpPr>
          <p:cNvPr id="328" name="Shape 328"/>
          <p:cNvSpPr/>
          <p:nvPr/>
        </p:nvSpPr>
        <p:spPr>
          <a:xfrm>
            <a:off x="510425" y="1087310"/>
            <a:ext cx="8123150" cy="3917097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</a:p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sz="2300" b="1" dirty="0">
                <a:solidFill>
                  <a:srgbClr val="FF7E79"/>
                </a:solidFill>
                <a:latin typeface="Courier New"/>
                <a:ea typeface="Courier New"/>
                <a:cs typeface="Courier New"/>
                <a:sym typeface="Courier New"/>
              </a:rPr>
              <a:t>matplotlib.pyplot</a:t>
            </a: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 as plt</a:t>
            </a:r>
          </a:p>
          <a:p>
            <a:pPr lvl="0">
              <a:defRPr sz="1800"/>
            </a:pPr>
            <a:endParaRPr sz="2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# คำนวณค่าจุด x,y ที่จะอยู่บน sine curve</a:t>
            </a:r>
          </a:p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x = np.arange(0, 3 * np.pi, 0.1)</a:t>
            </a:r>
          </a:p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y = np.sin(x)</a:t>
            </a:r>
          </a:p>
          <a:p>
            <a:pPr lvl="0">
              <a:defRPr sz="1800"/>
            </a:pPr>
            <a:endParaRPr sz="2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# พล็อตกราฟ</a:t>
            </a:r>
          </a:p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plt.plot(x, y)</a:t>
            </a:r>
          </a:p>
          <a:p>
            <a:pPr lvl="0">
              <a:defRPr sz="1800"/>
            </a:pPr>
            <a:r>
              <a:rPr sz="2300" b="1" dirty="0" err="1">
                <a:latin typeface="Courier New"/>
                <a:ea typeface="Courier New"/>
                <a:cs typeface="Courier New"/>
                <a:sym typeface="Courier New"/>
              </a:rPr>
              <a:t>plt.show</a:t>
            </a:r>
            <a:r>
              <a:rPr sz="2300" b="1" dirty="0" smtClean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2300" b="1" dirty="0" smtClean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9" name="Screen Shot 2015-08-26 at 9.21.32 PM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3242" y="4025476"/>
            <a:ext cx="2922248" cy="2463232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Shape 330"/>
          <p:cNvSpPr/>
          <p:nvPr/>
        </p:nvSpPr>
        <p:spPr>
          <a:xfrm>
            <a:off x="4287088" y="6584950"/>
            <a:ext cx="4508337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1400">
                <a:solidFill>
                  <a:srgbClr val="0433FF"/>
                </a:solidFill>
                <a:hlinkClick r:id="rId3"/>
              </a:rPr>
              <a:t>http://cs231n.github.io/python-numpy-tutorial/#numpy</a:t>
            </a:r>
            <a:r>
              <a:rPr sz="1400">
                <a:solidFill>
                  <a:srgbClr val="0433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69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00"/>
                </a:solidFill>
              </a:rPr>
              <a:t>ตย การใช้งาน: การวาดกราฟ (sine และ cos curves)</a:t>
            </a:r>
          </a:p>
        </p:txBody>
      </p:sp>
      <p:sp>
        <p:nvSpPr>
          <p:cNvPr id="333" name="Shape 333"/>
          <p:cNvSpPr/>
          <p:nvPr/>
        </p:nvSpPr>
        <p:spPr>
          <a:xfrm>
            <a:off x="510425" y="937450"/>
            <a:ext cx="8123150" cy="5265158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sz="2000" b="1" dirty="0">
                <a:solidFill>
                  <a:srgbClr val="FF7E79"/>
                </a:solidFill>
                <a:latin typeface="Courier New"/>
                <a:ea typeface="Courier New"/>
                <a:cs typeface="Courier New"/>
                <a:sym typeface="Courier New"/>
              </a:rPr>
              <a:t>matplotlib.pyplot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as plt</a:t>
            </a:r>
          </a:p>
          <a:p>
            <a:pPr lvl="0">
              <a:defRPr sz="1800"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# คำนวณค่าจุด x,y ที่จะอยู่บน sine และ cos curves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x = np.arange(0, 3 * np.pi, 0.1)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y_sin = np.sin(x)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y_cos = np.cos(x)</a:t>
            </a:r>
          </a:p>
          <a:p>
            <a:pPr lvl="0">
              <a:defRPr sz="1800"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# พล็อตกราฟ​ โดยมีการระบุรายละเอียดของกราฟ 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plt.plot(x, y_sin)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plt.plot(x, y_cos)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plt.xlabel('x axis label')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plt.ylabel('y axis label')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plt.title('Sine and Cosine')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plt.legend(['Sine', 'Cosine'])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plt.show(</a:t>
            </a:r>
            <a:r>
              <a:rPr sz="2000" b="1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000" b="1" dirty="0" smtClean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4" name="Screen Shot 2015-08-26 at 9.24.46 PM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0591" y="4197687"/>
            <a:ext cx="2890210" cy="2420551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Shape 335"/>
          <p:cNvSpPr/>
          <p:nvPr/>
        </p:nvSpPr>
        <p:spPr>
          <a:xfrm>
            <a:off x="4443068" y="6584950"/>
            <a:ext cx="4469183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0433FF"/>
                </a:solidFill>
                <a:hlinkClick r:id="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433FF"/>
                </a:solidFill>
                <a:hlinkClick r:id="rId3"/>
              </a:rPr>
              <a:t>http://cs231n.github.io/python-numpy-tutorial/#numpy</a:t>
            </a:r>
          </a:p>
        </p:txBody>
      </p:sp>
      <p:sp>
        <p:nvSpPr>
          <p:cNvPr id="336" name="Shape 336"/>
          <p:cNvSpPr/>
          <p:nvPr/>
        </p:nvSpPr>
        <p:spPr>
          <a:xfrm>
            <a:off x="538857" y="4924910"/>
            <a:ext cx="5311726" cy="1299580"/>
          </a:xfrm>
          <a:prstGeom prst="rect">
            <a:avLst/>
          </a:prstGeom>
          <a:ln w="25400">
            <a:solidFill>
              <a:srgbClr val="9437FF"/>
            </a:solidFill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525898" y="2997218"/>
            <a:ext cx="3345210" cy="271761"/>
          </a:xfrm>
          <a:prstGeom prst="rect">
            <a:avLst/>
          </a:prstGeom>
          <a:ln w="25400">
            <a:solidFill>
              <a:srgbClr val="9437FF"/>
            </a:solidFill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525898" y="4557171"/>
            <a:ext cx="4055148" cy="271761"/>
          </a:xfrm>
          <a:prstGeom prst="rect">
            <a:avLst/>
          </a:prstGeom>
          <a:ln w="25400">
            <a:solidFill>
              <a:srgbClr val="9437FF"/>
            </a:solidFill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4681305" y="2997218"/>
            <a:ext cx="2675337" cy="430887"/>
          </a:xfrm>
          <a:prstGeom prst="rect">
            <a:avLst/>
          </a:prstGeom>
          <a:solidFill>
            <a:srgbClr val="73FCD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800" dirty="0">
                <a:latin typeface="Tahoma"/>
                <a:cs typeface="Tahoma"/>
              </a:rPr>
              <a:t>เพิ่มจากหน้าที่แล้ว</a:t>
            </a:r>
          </a:p>
        </p:txBody>
      </p:sp>
      <p:sp>
        <p:nvSpPr>
          <p:cNvPr id="340" name="Shape 340"/>
          <p:cNvSpPr/>
          <p:nvPr/>
        </p:nvSpPr>
        <p:spPr>
          <a:xfrm flipV="1">
            <a:off x="3928007" y="3233241"/>
            <a:ext cx="670742" cy="1"/>
          </a:xfrm>
          <a:prstGeom prst="line">
            <a:avLst/>
          </a:prstGeom>
          <a:ln w="25400">
            <a:solidFill>
              <a:srgbClr val="9437FF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 flipV="1">
            <a:off x="3865118" y="3453995"/>
            <a:ext cx="985001" cy="985001"/>
          </a:xfrm>
          <a:prstGeom prst="line">
            <a:avLst/>
          </a:prstGeom>
          <a:ln w="25400">
            <a:solidFill>
              <a:srgbClr val="9437FF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2" name="Shape 342"/>
          <p:cNvSpPr/>
          <p:nvPr/>
        </p:nvSpPr>
        <p:spPr>
          <a:xfrm flipV="1">
            <a:off x="5370818" y="3453995"/>
            <a:ext cx="1" cy="1324979"/>
          </a:xfrm>
          <a:prstGeom prst="line">
            <a:avLst/>
          </a:prstGeom>
          <a:ln w="25400">
            <a:solidFill>
              <a:srgbClr val="9437FF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" name="Shape 339"/>
          <p:cNvSpPr/>
          <p:nvPr/>
        </p:nvSpPr>
        <p:spPr>
          <a:xfrm>
            <a:off x="7398278" y="3877027"/>
            <a:ext cx="1383867" cy="430887"/>
          </a:xfrm>
          <a:prstGeom prst="rect">
            <a:avLst/>
          </a:prstGeom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lang="th-TH" sz="2800" dirty="0" smtClean="0">
                <a:solidFill>
                  <a:srgbClr val="FF0000"/>
                </a:solidFill>
                <a:latin typeface="Tahoma"/>
                <a:cs typeface="Tahoma"/>
              </a:rPr>
              <a:t>ไม่ต้องจำ</a:t>
            </a:r>
            <a:endParaRPr sz="2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760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00"/>
                </a:solidFill>
              </a:rPr>
              <a:t>ตย การใช้งาน: การวาดกราฟ (แยกเป็นสองกราฟ บน ล่าง)</a:t>
            </a:r>
          </a:p>
        </p:txBody>
      </p:sp>
      <p:sp>
        <p:nvSpPr>
          <p:cNvPr id="345" name="Shape 345"/>
          <p:cNvSpPr/>
          <p:nvPr/>
        </p:nvSpPr>
        <p:spPr>
          <a:xfrm>
            <a:off x="4331308" y="6584950"/>
            <a:ext cx="4469183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0433FF"/>
                </a:solidFill>
                <a:hlinkClick r:id="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433FF"/>
                </a:solidFill>
                <a:hlinkClick r:id="rId2"/>
              </a:rPr>
              <a:t>http://cs231n.github.io/python-numpy-tutorial/#numpy</a:t>
            </a:r>
          </a:p>
        </p:txBody>
      </p:sp>
      <p:sp>
        <p:nvSpPr>
          <p:cNvPr id="346" name="Shape 346"/>
          <p:cNvSpPr/>
          <p:nvPr/>
        </p:nvSpPr>
        <p:spPr>
          <a:xfrm>
            <a:off x="510425" y="823150"/>
            <a:ext cx="8123150" cy="5265158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sz="2000" b="1" dirty="0">
                <a:solidFill>
                  <a:srgbClr val="FF7E79"/>
                </a:solidFill>
                <a:latin typeface="Courier New"/>
                <a:ea typeface="Courier New"/>
                <a:cs typeface="Courier New"/>
                <a:sym typeface="Courier New"/>
              </a:rPr>
              <a:t>matplotlib.pyplot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as plt</a:t>
            </a:r>
          </a:p>
          <a:p>
            <a:pPr lvl="0">
              <a:defRPr sz="1800"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# คำนวณค่าจุด x,y ที่จะอยู่บน sine และ cos curves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x = np.arange(0, 3 * np.pi, 0.1)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y_sin = np.sin(x)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y_cos = np.cos(x)</a:t>
            </a:r>
          </a:p>
          <a:p>
            <a:pPr lvl="0">
              <a:defRPr sz="1800"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#ระบุรูปแบบการแสดงกราฟย่อย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plt.subplot(2, 1, 1)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plt.plot(x, y_sin)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plt.title('Sine')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plt.subplot(2, 1, 2)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plt.plot(x, y_cos)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plt.title('Cosine')</a:t>
            </a:r>
          </a:p>
          <a:p>
            <a:pPr lvl="0">
              <a:defRPr sz="1800"/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</a:p>
        </p:txBody>
      </p:sp>
      <p:grpSp>
        <p:nvGrpSpPr>
          <p:cNvPr id="354" name="Group 354"/>
          <p:cNvGrpSpPr/>
          <p:nvPr/>
        </p:nvGrpSpPr>
        <p:grpSpPr>
          <a:xfrm>
            <a:off x="510425" y="2620670"/>
            <a:ext cx="8487891" cy="3620141"/>
            <a:chOff x="0" y="-1"/>
            <a:chExt cx="8487890" cy="3620140"/>
          </a:xfrm>
        </p:grpSpPr>
        <p:pic>
          <p:nvPicPr>
            <p:cNvPr id="347" name="Screen Shot 2015-08-26 at 11.42.57 PM.png"/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11613" y="869495"/>
              <a:ext cx="3276277" cy="27506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53" name="Group 353"/>
            <p:cNvGrpSpPr/>
            <p:nvPr/>
          </p:nvGrpSpPr>
          <p:grpSpPr>
            <a:xfrm>
              <a:off x="0" y="-1"/>
              <a:ext cx="6341040" cy="3183375"/>
              <a:chOff x="0" y="0"/>
              <a:chExt cx="6341039" cy="3183373"/>
            </a:xfrm>
          </p:grpSpPr>
          <p:sp>
            <p:nvSpPr>
              <p:cNvPr id="348" name="Shape 348"/>
              <p:cNvSpPr/>
              <p:nvPr/>
            </p:nvSpPr>
            <p:spPr>
              <a:xfrm>
                <a:off x="0" y="1168448"/>
                <a:ext cx="3538538" cy="959792"/>
              </a:xfrm>
              <a:prstGeom prst="rect">
                <a:avLst/>
              </a:prstGeom>
              <a:noFill/>
              <a:ln w="25400" cap="flat">
                <a:solidFill>
                  <a:srgbClr val="9437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0" y="2223580"/>
                <a:ext cx="3538538" cy="959793"/>
              </a:xfrm>
              <a:prstGeom prst="rect">
                <a:avLst/>
              </a:prstGeom>
              <a:noFill/>
              <a:ln w="25400" cap="flat">
                <a:solidFill>
                  <a:srgbClr val="9437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3506931" y="0"/>
                <a:ext cx="2834108" cy="430887"/>
              </a:xfrm>
              <a:prstGeom prst="rect">
                <a:avLst/>
              </a:prstGeom>
              <a:solidFill>
                <a:srgbClr val="73FCD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2800" dirty="0">
                    <a:latin typeface="Tahoma"/>
                    <a:cs typeface="Tahoma"/>
                  </a:rPr>
                  <a:t>2 บรรทัด 1 คอลัมน์</a:t>
                </a:r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3474930" y="1570596"/>
                <a:ext cx="2380137" cy="1"/>
              </a:xfrm>
              <a:prstGeom prst="line">
                <a:avLst/>
              </a:prstGeom>
              <a:noFill/>
              <a:ln w="25400" cap="flat">
                <a:solidFill>
                  <a:srgbClr val="9437FF"/>
                </a:solidFill>
                <a:prstDash val="solid"/>
                <a:bevel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3474930" y="2651867"/>
                <a:ext cx="2380137" cy="1"/>
              </a:xfrm>
              <a:prstGeom prst="line">
                <a:avLst/>
              </a:prstGeom>
              <a:noFill/>
              <a:ln w="25400" cap="flat">
                <a:solidFill>
                  <a:srgbClr val="9437FF"/>
                </a:solidFill>
                <a:prstDash val="solid"/>
                <a:bevel/>
                <a:tailEnd type="triangle" w="med" len="med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13" name="Shape 339"/>
          <p:cNvSpPr/>
          <p:nvPr/>
        </p:nvSpPr>
        <p:spPr>
          <a:xfrm>
            <a:off x="6954410" y="3408526"/>
            <a:ext cx="1383867" cy="430887"/>
          </a:xfrm>
          <a:prstGeom prst="rect">
            <a:avLst/>
          </a:prstGeom>
          <a:ln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lang="th-TH" sz="2800" dirty="0" smtClean="0">
                <a:solidFill>
                  <a:srgbClr val="FF0000"/>
                </a:solidFill>
                <a:latin typeface="Tahoma"/>
                <a:cs typeface="Tahoma"/>
              </a:rPr>
              <a:t>ไม่ต้องจำ</a:t>
            </a:r>
            <a:endParaRPr sz="2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8936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-3175" y="1587"/>
            <a:ext cx="9147175" cy="762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latin typeface="Tahoma"/>
                <a:ea typeface="Tahoma"/>
                <a:cs typeface="Tahoma"/>
                <a:sym typeface="Tahoma"/>
              </a:rPr>
              <a:t>ตย การใช้งาน</a:t>
            </a:r>
            <a:r>
              <a:t>: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การวาดกราฟ </a:t>
            </a:r>
            <a:r>
              <a:t>(Bar Chart)</a:t>
            </a:r>
          </a:p>
        </p:txBody>
      </p:sp>
      <p:sp>
        <p:nvSpPr>
          <p:cNvPr id="167" name="Shape 167"/>
          <p:cNvSpPr/>
          <p:nvPr/>
        </p:nvSpPr>
        <p:spPr>
          <a:xfrm>
            <a:off x="48945" y="739524"/>
            <a:ext cx="9058959" cy="3972495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8" tIns="46798" rIns="46798" bIns="46798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>
                <a:solidFill>
                  <a:srgbClr val="D53BD3"/>
                </a:solidFill>
              </a:rPr>
              <a:t>import</a:t>
            </a:r>
            <a:r>
              <a:rPr sz="1800" dirty="0"/>
              <a:t> numpy </a:t>
            </a:r>
            <a:r>
              <a:rPr sz="1800" dirty="0">
                <a:solidFill>
                  <a:srgbClr val="AFAD24"/>
                </a:solidFill>
              </a:rPr>
              <a:t>as</a:t>
            </a:r>
            <a:r>
              <a:rPr sz="1800" dirty="0"/>
              <a:t> np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>
                <a:solidFill>
                  <a:srgbClr val="D53BD3"/>
                </a:solidFill>
              </a:rPr>
              <a:t>import</a:t>
            </a:r>
            <a:r>
              <a:rPr sz="1800" dirty="0"/>
              <a:t> matplotlib.pyplot </a:t>
            </a:r>
            <a:r>
              <a:rPr sz="1800" dirty="0">
                <a:solidFill>
                  <a:srgbClr val="AFAD24"/>
                </a:solidFill>
              </a:rPr>
              <a:t>as</a:t>
            </a:r>
            <a:r>
              <a:rPr sz="1800" dirty="0"/>
              <a:t> plt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endParaRPr sz="1800"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solidFill>
                  <a:srgbClr val="34BBC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/>
              <a:t># Example data</a:t>
            </a:r>
            <a:endParaRPr sz="1800" dirty="0">
              <a:solidFill>
                <a:srgbClr val="000000"/>
              </a:solidFill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/>
              <a:t>people = (</a:t>
            </a:r>
            <a:r>
              <a:rPr sz="1800" dirty="0">
                <a:solidFill>
                  <a:srgbClr val="CE7924"/>
                </a:solidFill>
              </a:rPr>
              <a:t>'Tom'</a:t>
            </a:r>
            <a:r>
              <a:rPr sz="1800" dirty="0"/>
              <a:t>, </a:t>
            </a:r>
            <a:r>
              <a:rPr sz="1800" dirty="0">
                <a:solidFill>
                  <a:srgbClr val="CE7924"/>
                </a:solidFill>
              </a:rPr>
              <a:t>'Dick'</a:t>
            </a:r>
            <a:r>
              <a:rPr sz="1800" dirty="0"/>
              <a:t>, </a:t>
            </a:r>
            <a:r>
              <a:rPr sz="1800" dirty="0">
                <a:solidFill>
                  <a:srgbClr val="CE7924"/>
                </a:solidFill>
              </a:rPr>
              <a:t>'Harry'</a:t>
            </a:r>
            <a:r>
              <a:rPr sz="1800" dirty="0"/>
              <a:t>, </a:t>
            </a:r>
            <a:r>
              <a:rPr sz="1800" dirty="0">
                <a:solidFill>
                  <a:srgbClr val="CE7924"/>
                </a:solidFill>
              </a:rPr>
              <a:t>'Slim'</a:t>
            </a:r>
            <a:r>
              <a:rPr sz="1800" dirty="0"/>
              <a:t>, </a:t>
            </a:r>
            <a:r>
              <a:rPr sz="1800" dirty="0">
                <a:solidFill>
                  <a:srgbClr val="CE7924"/>
                </a:solidFill>
              </a:rPr>
              <a:t>'Jim'</a:t>
            </a:r>
            <a:r>
              <a:rPr sz="1800" dirty="0"/>
              <a:t>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/>
              <a:t>x_pos = </a:t>
            </a:r>
            <a:r>
              <a:rPr sz="1800" dirty="0">
                <a:solidFill>
                  <a:schemeClr val="accent2"/>
                </a:solidFill>
              </a:rPr>
              <a:t>np.</a:t>
            </a:r>
            <a:r>
              <a:rPr sz="1800" dirty="0"/>
              <a:t>arange(</a:t>
            </a:r>
            <a:r>
              <a:rPr sz="1800" dirty="0">
                <a:solidFill>
                  <a:srgbClr val="34BBC7"/>
                </a:solidFill>
              </a:rPr>
              <a:t>len</a:t>
            </a:r>
            <a:r>
              <a:rPr sz="1800" dirty="0"/>
              <a:t>(people))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/>
              <a:t>performance = </a:t>
            </a:r>
            <a:r>
              <a:rPr sz="1800" dirty="0">
                <a:solidFill>
                  <a:srgbClr val="CE7924"/>
                </a:solidFill>
              </a:rPr>
              <a:t>3</a:t>
            </a:r>
            <a:r>
              <a:rPr sz="1800" dirty="0"/>
              <a:t> + </a:t>
            </a:r>
            <a:r>
              <a:rPr sz="1800" dirty="0">
                <a:solidFill>
                  <a:srgbClr val="CE7924"/>
                </a:solidFill>
              </a:rPr>
              <a:t>10</a:t>
            </a:r>
            <a:r>
              <a:rPr sz="1800" dirty="0"/>
              <a:t> * </a:t>
            </a:r>
            <a:r>
              <a:rPr sz="1800" dirty="0">
                <a:solidFill>
                  <a:schemeClr val="accent2"/>
                </a:solidFill>
              </a:rPr>
              <a:t>np.</a:t>
            </a:r>
            <a:r>
              <a:rPr sz="1800" dirty="0"/>
              <a:t>random.rand(</a:t>
            </a:r>
            <a:r>
              <a:rPr sz="1800" dirty="0">
                <a:solidFill>
                  <a:srgbClr val="34BBC7"/>
                </a:solidFill>
              </a:rPr>
              <a:t>len</a:t>
            </a:r>
            <a:r>
              <a:rPr sz="1800" dirty="0"/>
              <a:t>(people))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/>
              <a:t>error = np.random.rand(</a:t>
            </a:r>
            <a:r>
              <a:rPr sz="1800" dirty="0">
                <a:solidFill>
                  <a:srgbClr val="34BBC7"/>
                </a:solidFill>
              </a:rPr>
              <a:t>len</a:t>
            </a:r>
            <a:r>
              <a:rPr sz="1800" dirty="0"/>
              <a:t>(people))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endParaRPr sz="1800"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/>
              <a:t>plt.</a:t>
            </a:r>
            <a:r>
              <a:rPr sz="1800" dirty="0">
                <a:solidFill>
                  <a:schemeClr val="accent2"/>
                </a:solidFill>
              </a:rPr>
              <a:t>bar</a:t>
            </a:r>
            <a:r>
              <a:rPr sz="1800" dirty="0"/>
              <a:t>(x_pos, performance</a:t>
            </a:r>
            <a:r>
              <a:rPr sz="1800"/>
              <a:t>, </a:t>
            </a:r>
            <a:r>
              <a:rPr sz="1800" smtClean="0"/>
              <a:t>yerr=error,</a:t>
            </a:r>
            <a:r>
              <a:rPr lang="en-US" sz="1800" smtClean="0"/>
              <a:t> </a:t>
            </a:r>
            <a:r>
              <a:rPr sz="1800" smtClean="0"/>
              <a:t>align</a:t>
            </a:r>
            <a:r>
              <a:rPr sz="1800" dirty="0"/>
              <a:t>=</a:t>
            </a:r>
            <a:r>
              <a:rPr sz="1800">
                <a:solidFill>
                  <a:srgbClr val="CE7924"/>
                </a:solidFill>
              </a:rPr>
              <a:t>'center</a:t>
            </a:r>
            <a:r>
              <a:rPr sz="1800" smtClean="0">
                <a:solidFill>
                  <a:srgbClr val="CE7924"/>
                </a:solidFill>
              </a:rPr>
              <a:t>'</a:t>
            </a:r>
            <a:r>
              <a:rPr sz="1800" smtClean="0"/>
              <a:t>,alpha=</a:t>
            </a:r>
            <a:r>
              <a:rPr sz="1800" smtClean="0">
                <a:solidFill>
                  <a:srgbClr val="CE7924"/>
                </a:solidFill>
              </a:rPr>
              <a:t>0.4</a:t>
            </a:r>
            <a:r>
              <a:rPr sz="1800" dirty="0"/>
              <a:t>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/>
              <a:t>plt.xticks(x_pos, people)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solidFill>
                  <a:srgbClr val="CE792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>
                <a:solidFill>
                  <a:srgbClr val="000000"/>
                </a:solidFill>
              </a:rPr>
              <a:t>plt.ylabel(</a:t>
            </a:r>
            <a:r>
              <a:rPr sz="1800" dirty="0"/>
              <a:t>'Performance'</a:t>
            </a:r>
            <a:r>
              <a:rPr sz="1800" dirty="0">
                <a:solidFill>
                  <a:srgbClr val="000000"/>
                </a:solidFill>
              </a:rPr>
              <a:t>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solidFill>
                  <a:srgbClr val="CE7924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>
                <a:solidFill>
                  <a:srgbClr val="000000"/>
                </a:solidFill>
              </a:rPr>
              <a:t>plt.title(</a:t>
            </a:r>
            <a:r>
              <a:rPr sz="1800" dirty="0"/>
              <a:t>'How fast do you want to go today?'</a:t>
            </a:r>
            <a:r>
              <a:rPr sz="1800" dirty="0">
                <a:solidFill>
                  <a:srgbClr val="000000"/>
                </a:solidFill>
              </a:rPr>
              <a:t>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800" dirty="0"/>
              <a:t>plt.show(</a:t>
            </a:r>
            <a:r>
              <a:rPr sz="1800" dirty="0" smtClean="0"/>
              <a:t>)</a:t>
            </a:r>
            <a:endParaRPr lang="en-US" sz="1800" dirty="0" smtClean="0"/>
          </a:p>
        </p:txBody>
      </p:sp>
      <p:pic>
        <p:nvPicPr>
          <p:cNvPr id="168" name="Screen Shot 2015-10-22 at 2.02.58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6040" y="4407112"/>
            <a:ext cx="3167960" cy="24508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5390889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-3175" y="1587"/>
            <a:ext cx="9147175" cy="762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ลอง</a:t>
            </a:r>
            <a:r>
              <a:rPr/>
              <a:t>เขียน</a:t>
            </a:r>
            <a:r>
              <a:rPr smtClean="0"/>
              <a:t>ดู</a:t>
            </a:r>
            <a:r>
              <a:rPr lang="en-US" smtClean="0"/>
              <a:t> </a:t>
            </a:r>
            <a:r>
              <a:rPr smtClean="0"/>
              <a:t>CH08_5</a:t>
            </a:r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521653" y="999489"/>
            <a:ext cx="7920036" cy="51054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22959">
              <a:spcBef>
                <a:spcPts val="0"/>
              </a:spcBef>
              <a:buSzTx/>
              <a:buNone/>
              <a:defRPr sz="2159">
                <a:latin typeface="Tahoma"/>
                <a:ea typeface="Tahoma"/>
                <a:cs typeface="Tahoma"/>
                <a:sym typeface="Tahoma"/>
              </a:defRPr>
            </a:pPr>
            <a:r>
              <a:rPr sz="2000" dirty="0">
                <a:latin typeface="Tahoma"/>
                <a:cs typeface="Tahoma"/>
              </a:rPr>
              <a:t>เขียนโคดเพิ่มเติมจากโปรแกรมในโจทย์ CH08_4 แทนที่จะเขียนคะแนนรวมของนิสิตแต่ละคนใส่ในไฟล์ ให้นำคะแนนรวมชุดนี้ไปหาความถี่ของนิสิตในแต่ละช่วงคะแนนต่อไปนี้</a:t>
            </a:r>
          </a:p>
          <a:p>
            <a:pPr marL="0" indent="0" defTabSz="822959">
              <a:spcBef>
                <a:spcPts val="0"/>
              </a:spcBef>
              <a:buSzTx/>
              <a:buNone/>
              <a:defRPr sz="2159">
                <a:latin typeface="Tahoma"/>
                <a:ea typeface="Tahoma"/>
                <a:cs typeface="Tahoma"/>
                <a:sym typeface="Tahoma"/>
              </a:defRPr>
            </a:pPr>
            <a:endParaRPr sz="2000" dirty="0">
              <a:latin typeface="Tahoma"/>
              <a:cs typeface="Tahoma"/>
            </a:endParaRPr>
          </a:p>
          <a:p>
            <a:pPr marL="0" indent="0" defTabSz="822959">
              <a:spcBef>
                <a:spcPts val="0"/>
              </a:spcBef>
              <a:buSzTx/>
              <a:buNone/>
              <a:defRPr sz="2159">
                <a:latin typeface="Tahoma"/>
                <a:ea typeface="Tahoma"/>
                <a:cs typeface="Tahoma"/>
                <a:sym typeface="Tahoma"/>
              </a:defRPr>
            </a:pPr>
            <a:r>
              <a:rPr lang="en-US" sz="2000" smtClean="0">
                <a:latin typeface="Tahoma"/>
                <a:cs typeface="Tahoma"/>
              </a:rPr>
              <a:t>       </a:t>
            </a:r>
            <a:r>
              <a:rPr sz="2000" smtClean="0">
                <a:latin typeface="Tahoma"/>
                <a:cs typeface="Tahoma"/>
              </a:rPr>
              <a:t>x &lt;</a:t>
            </a:r>
            <a:r>
              <a:rPr lang="en-US" sz="2000" smtClean="0">
                <a:latin typeface="Tahoma"/>
                <a:cs typeface="Tahoma"/>
              </a:rPr>
              <a:t> </a:t>
            </a:r>
            <a:r>
              <a:rPr sz="2000" smtClean="0">
                <a:latin typeface="Tahoma"/>
                <a:cs typeface="Tahoma"/>
              </a:rPr>
              <a:t>50</a:t>
            </a:r>
            <a:endParaRPr sz="2000" dirty="0">
              <a:latin typeface="Tahoma"/>
              <a:cs typeface="Tahoma"/>
            </a:endParaRPr>
          </a:p>
          <a:p>
            <a:pPr marL="0" indent="0" defTabSz="822959">
              <a:spcBef>
                <a:spcPts val="0"/>
              </a:spcBef>
              <a:buSzTx/>
              <a:buNone/>
              <a:defRPr sz="2159">
                <a:latin typeface="Tahoma"/>
                <a:ea typeface="Tahoma"/>
                <a:cs typeface="Tahoma"/>
                <a:sym typeface="Tahoma"/>
              </a:defRPr>
            </a:pPr>
            <a:r>
              <a:rPr sz="2000" smtClean="0">
                <a:latin typeface="Tahoma"/>
                <a:cs typeface="Tahoma"/>
              </a:rPr>
              <a:t>50</a:t>
            </a:r>
            <a:r>
              <a:rPr lang="en-US" sz="2000" smtClean="0">
                <a:latin typeface="Tahoma"/>
                <a:cs typeface="Tahoma"/>
              </a:rPr>
              <a:t> </a:t>
            </a:r>
            <a:r>
              <a:rPr lang="en-US" sz="2000" smtClean="0">
                <a:latin typeface="Tahoma"/>
                <a:cs typeface="Tahoma"/>
                <a:sym typeface="Symbol" panose="05050102010706020507" pitchFamily="18" charset="2"/>
              </a:rPr>
              <a:t></a:t>
            </a:r>
            <a:r>
              <a:rPr sz="2000" smtClean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 &lt; 60</a:t>
            </a:r>
          </a:p>
          <a:p>
            <a:pPr marL="0" indent="0" defTabSz="822959">
              <a:spcBef>
                <a:spcPts val="0"/>
              </a:spcBef>
              <a:buSzTx/>
              <a:buNone/>
              <a:defRPr sz="2159">
                <a:latin typeface="Tahoma"/>
                <a:ea typeface="Tahoma"/>
                <a:cs typeface="Tahoma"/>
                <a:sym typeface="Tahoma"/>
              </a:defRPr>
            </a:pPr>
            <a:r>
              <a:rPr sz="2000" smtClean="0">
                <a:latin typeface="Tahoma"/>
                <a:cs typeface="Tahoma"/>
              </a:rPr>
              <a:t>60</a:t>
            </a:r>
            <a:r>
              <a:rPr lang="en-US" sz="2000">
                <a:latin typeface="Tahoma"/>
                <a:cs typeface="Tahoma"/>
                <a:sym typeface="Symbol" panose="05050102010706020507" pitchFamily="18" charset="2"/>
              </a:rPr>
              <a:t> </a:t>
            </a:r>
            <a:r>
              <a:rPr sz="2000" smtClean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 &lt; 70</a:t>
            </a:r>
          </a:p>
          <a:p>
            <a:pPr marL="0" indent="0" defTabSz="822959">
              <a:spcBef>
                <a:spcPts val="0"/>
              </a:spcBef>
              <a:buSzTx/>
              <a:buNone/>
              <a:defRPr sz="2159">
                <a:latin typeface="Tahoma"/>
                <a:ea typeface="Tahoma"/>
                <a:cs typeface="Tahoma"/>
                <a:sym typeface="Tahoma"/>
              </a:defRPr>
            </a:pPr>
            <a:r>
              <a:rPr sz="2000" smtClean="0">
                <a:latin typeface="Tahoma"/>
                <a:cs typeface="Tahoma"/>
              </a:rPr>
              <a:t>70</a:t>
            </a:r>
            <a:r>
              <a:rPr lang="en-US" sz="2000">
                <a:latin typeface="Tahoma"/>
                <a:cs typeface="Tahoma"/>
                <a:sym typeface="Symbol" panose="05050102010706020507" pitchFamily="18" charset="2"/>
              </a:rPr>
              <a:t> </a:t>
            </a:r>
            <a:r>
              <a:rPr sz="2000" smtClean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 &lt; 80</a:t>
            </a:r>
          </a:p>
          <a:p>
            <a:pPr marL="0" indent="0" defTabSz="822959">
              <a:spcBef>
                <a:spcPts val="0"/>
              </a:spcBef>
              <a:buSzTx/>
              <a:buNone/>
              <a:defRPr sz="2159">
                <a:latin typeface="Tahoma"/>
                <a:ea typeface="Tahoma"/>
                <a:cs typeface="Tahoma"/>
                <a:sym typeface="Tahoma"/>
              </a:defRPr>
            </a:pPr>
            <a:r>
              <a:rPr sz="2000" smtClean="0">
                <a:latin typeface="Tahoma"/>
                <a:cs typeface="Tahoma"/>
              </a:rPr>
              <a:t>80</a:t>
            </a:r>
            <a:r>
              <a:rPr lang="en-US" sz="2000">
                <a:latin typeface="Tahoma"/>
                <a:cs typeface="Tahoma"/>
                <a:sym typeface="Symbol" panose="05050102010706020507" pitchFamily="18" charset="2"/>
              </a:rPr>
              <a:t>  </a:t>
            </a:r>
            <a:r>
              <a:rPr sz="2000" smtClean="0">
                <a:latin typeface="Tahoma"/>
                <a:cs typeface="Tahoma"/>
              </a:rPr>
              <a:t>x</a:t>
            </a:r>
            <a:endParaRPr sz="2000" dirty="0">
              <a:latin typeface="Tahoma"/>
              <a:cs typeface="Tahoma"/>
            </a:endParaRPr>
          </a:p>
          <a:p>
            <a:pPr marL="0" indent="0" defTabSz="822959">
              <a:spcBef>
                <a:spcPts val="0"/>
              </a:spcBef>
              <a:buSzTx/>
              <a:buNone/>
              <a:defRPr sz="2159">
                <a:latin typeface="Tahoma"/>
                <a:ea typeface="Tahoma"/>
                <a:cs typeface="Tahoma"/>
                <a:sym typeface="Tahoma"/>
              </a:defRPr>
            </a:pPr>
            <a:endParaRPr sz="2000" dirty="0">
              <a:latin typeface="Tahoma"/>
              <a:cs typeface="Tahoma"/>
            </a:endParaRPr>
          </a:p>
          <a:p>
            <a:pPr marL="0" indent="0" defTabSz="822959">
              <a:spcBef>
                <a:spcPts val="0"/>
              </a:spcBef>
              <a:buSzTx/>
              <a:buNone/>
              <a:defRPr sz="2159">
                <a:latin typeface="Tahoma"/>
                <a:ea typeface="Tahoma"/>
                <a:cs typeface="Tahoma"/>
                <a:sym typeface="Tahoma"/>
              </a:defRPr>
            </a:pPr>
            <a:r>
              <a:rPr sz="2000" dirty="0">
                <a:latin typeface="Tahoma"/>
                <a:cs typeface="Tahoma"/>
              </a:rPr>
              <a:t>แล้วใช้ matplotlib เพื่อการวาดกราฟแสดงความถี่ออกมา </a:t>
            </a:r>
            <a:r>
              <a:rPr sz="2000" dirty="0" err="1">
                <a:latin typeface="Tahoma"/>
                <a:cs typeface="Tahoma"/>
              </a:rPr>
              <a:t>นอกจากนี้</a:t>
            </a:r>
            <a:r>
              <a:rPr sz="2000" dirty="0">
                <a:latin typeface="Tahoma"/>
                <a:cs typeface="Tahoma"/>
              </a:rPr>
              <a:t> </a:t>
            </a:r>
            <a:endParaRPr lang="en-US" sz="2000" dirty="0" smtClean="0">
              <a:latin typeface="Tahoma"/>
              <a:cs typeface="Tahoma"/>
            </a:endParaRPr>
          </a:p>
          <a:p>
            <a:pPr marL="0" indent="0" defTabSz="822959">
              <a:spcBef>
                <a:spcPts val="0"/>
              </a:spcBef>
              <a:buSzTx/>
              <a:buNone/>
              <a:defRPr sz="2159">
                <a:latin typeface="Tahoma"/>
                <a:ea typeface="Tahoma"/>
                <a:cs typeface="Tahoma"/>
                <a:sym typeface="Tahoma"/>
              </a:defRPr>
            </a:pPr>
            <a:r>
              <a:rPr sz="2000" dirty="0" smtClean="0">
                <a:latin typeface="Tahoma"/>
                <a:cs typeface="Tahoma"/>
              </a:rPr>
              <a:t>1</a:t>
            </a:r>
            <a:r>
              <a:rPr sz="2000" dirty="0">
                <a:latin typeface="Tahoma"/>
                <a:cs typeface="Tahoma"/>
              </a:rPr>
              <a:t>) ทำการ label แต่ละช่วงเป็นเกรด F, D, C, B, A ในแกน x </a:t>
            </a:r>
            <a:r>
              <a:rPr sz="2000" dirty="0" err="1" smtClean="0">
                <a:latin typeface="Tahoma"/>
                <a:cs typeface="Tahoma"/>
              </a:rPr>
              <a:t>ตามลำดับ</a:t>
            </a:r>
            <a:r>
              <a:rPr sz="2000" dirty="0" smtClean="0">
                <a:latin typeface="Tahoma"/>
                <a:cs typeface="Tahoma"/>
              </a:rPr>
              <a:t> </a:t>
            </a:r>
            <a:endParaRPr lang="th-TH" sz="2000" dirty="0" smtClean="0">
              <a:latin typeface="Tahoma"/>
              <a:cs typeface="Tahoma"/>
            </a:endParaRPr>
          </a:p>
          <a:p>
            <a:pPr marL="0" indent="0" defTabSz="822959">
              <a:spcBef>
                <a:spcPts val="0"/>
              </a:spcBef>
              <a:buSzTx/>
              <a:buNone/>
              <a:defRPr sz="2159">
                <a:latin typeface="Tahoma"/>
                <a:ea typeface="Tahoma"/>
                <a:cs typeface="Tahoma"/>
                <a:sym typeface="Tahoma"/>
              </a:defRPr>
            </a:pPr>
            <a:r>
              <a:rPr sz="2000" dirty="0" smtClean="0">
                <a:latin typeface="Tahoma"/>
                <a:cs typeface="Tahoma"/>
              </a:rPr>
              <a:t>2</a:t>
            </a:r>
            <a:r>
              <a:rPr sz="2000" dirty="0">
                <a:latin typeface="Tahoma"/>
                <a:cs typeface="Tahoma"/>
              </a:rPr>
              <a:t>) </a:t>
            </a:r>
            <a:r>
              <a:rPr sz="2000" dirty="0" err="1">
                <a:latin typeface="Tahoma"/>
                <a:cs typeface="Tahoma"/>
              </a:rPr>
              <a:t>แสดง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lang="en-US" sz="2000" dirty="0" smtClean="0">
                <a:latin typeface="Tahoma"/>
                <a:cs typeface="Tahoma"/>
              </a:rPr>
              <a:t>mean </a:t>
            </a:r>
            <a:r>
              <a:rPr lang="th-TH" sz="2000" dirty="0" smtClean="0">
                <a:latin typeface="Tahoma"/>
                <a:cs typeface="Tahoma"/>
              </a:rPr>
              <a:t>และ </a:t>
            </a:r>
            <a:r>
              <a:rPr sz="2000" dirty="0" smtClean="0">
                <a:latin typeface="Tahoma"/>
                <a:cs typeface="Tahoma"/>
              </a:rPr>
              <a:t>standard </a:t>
            </a:r>
            <a:r>
              <a:rPr sz="2000" dirty="0">
                <a:latin typeface="Tahoma"/>
                <a:cs typeface="Tahoma"/>
              </a:rPr>
              <a:t>deviation </a:t>
            </a:r>
            <a:r>
              <a:rPr sz="2000" dirty="0" err="1">
                <a:latin typeface="Tahoma"/>
                <a:cs typeface="Tahoma"/>
              </a:rPr>
              <a:t>ของแต่ละช่วงคะแนน</a:t>
            </a:r>
            <a:r>
              <a:rPr sz="2000" dirty="0">
                <a:latin typeface="Tahoma"/>
                <a:cs typeface="Tahoma"/>
              </a:rPr>
              <a:t> </a:t>
            </a:r>
            <a:endParaRPr lang="en-US" sz="2000" dirty="0" smtClean="0">
              <a:latin typeface="Tahoma"/>
              <a:cs typeface="Tahoma"/>
            </a:endParaRPr>
          </a:p>
          <a:p>
            <a:pPr marL="0" indent="0" defTabSz="822959">
              <a:spcBef>
                <a:spcPts val="0"/>
              </a:spcBef>
              <a:buSzTx/>
              <a:buNone/>
              <a:defRPr sz="2159">
                <a:latin typeface="Tahoma"/>
                <a:ea typeface="Tahoma"/>
                <a:cs typeface="Tahoma"/>
                <a:sym typeface="Tahoma"/>
              </a:defRPr>
            </a:pPr>
            <a:r>
              <a:rPr sz="2000" dirty="0" smtClean="0">
                <a:latin typeface="Tahoma"/>
                <a:cs typeface="Tahoma"/>
              </a:rPr>
              <a:t>3</a:t>
            </a:r>
            <a:r>
              <a:rPr sz="2000" dirty="0">
                <a:latin typeface="Tahoma"/>
                <a:cs typeface="Tahoma"/>
              </a:rPr>
              <a:t>) มี label แกน x เป็น “Grade distribution” </a:t>
            </a:r>
            <a:endParaRPr lang="en-US" sz="2000" dirty="0" smtClean="0">
              <a:latin typeface="Tahoma"/>
              <a:cs typeface="Tahoma"/>
            </a:endParaRPr>
          </a:p>
          <a:p>
            <a:pPr marL="0" indent="0" defTabSz="822959">
              <a:spcBef>
                <a:spcPts val="0"/>
              </a:spcBef>
              <a:buSzTx/>
              <a:buNone/>
              <a:defRPr sz="2159">
                <a:latin typeface="Tahoma"/>
                <a:ea typeface="Tahoma"/>
                <a:cs typeface="Tahoma"/>
                <a:sym typeface="Tahoma"/>
              </a:defRPr>
            </a:pPr>
            <a:r>
              <a:rPr sz="2000" dirty="0" smtClean="0">
                <a:latin typeface="Tahoma"/>
                <a:cs typeface="Tahoma"/>
              </a:rPr>
              <a:t>4</a:t>
            </a:r>
            <a:r>
              <a:rPr sz="2000" dirty="0">
                <a:latin typeface="Tahoma"/>
                <a:cs typeface="Tahoma"/>
              </a:rPr>
              <a:t>) มี label </a:t>
            </a:r>
            <a:r>
              <a:rPr sz="2000" dirty="0" err="1">
                <a:latin typeface="Tahoma"/>
                <a:cs typeface="Tahoma"/>
              </a:rPr>
              <a:t>แกน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dirty="0" smtClean="0">
                <a:latin typeface="Tahoma"/>
                <a:cs typeface="Tahoma"/>
              </a:rPr>
              <a:t>y</a:t>
            </a:r>
            <a:r>
              <a:rPr lang="en-US" sz="2000" dirty="0" smtClean="0">
                <a:latin typeface="Tahoma"/>
                <a:cs typeface="Tahoma"/>
              </a:rPr>
              <a:t> (1</a:t>
            </a:r>
            <a:r>
              <a:rPr lang="en-US" sz="2000" baseline="30000" dirty="0" smtClean="0">
                <a:latin typeface="Tahoma"/>
                <a:cs typeface="Tahoma"/>
              </a:rPr>
              <a:t>st</a:t>
            </a:r>
            <a:r>
              <a:rPr lang="en-US" sz="2000" dirty="0" smtClean="0">
                <a:latin typeface="Tahoma"/>
                <a:cs typeface="Tahoma"/>
              </a:rPr>
              <a:t> y-axis)</a:t>
            </a:r>
            <a:r>
              <a:rPr sz="2000" dirty="0" smtClean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เป็น “Number of students</a:t>
            </a:r>
            <a:r>
              <a:rPr sz="2000" dirty="0" smtClean="0">
                <a:latin typeface="Tahoma"/>
                <a:cs typeface="Tahoma"/>
              </a:rPr>
              <a:t>”</a:t>
            </a:r>
            <a:endParaRPr lang="th-TH" sz="2000" dirty="0" smtClean="0">
              <a:latin typeface="Tahoma"/>
              <a:cs typeface="Tahoma"/>
            </a:endParaRPr>
          </a:p>
          <a:p>
            <a:pPr marL="0" indent="0" defTabSz="822959">
              <a:spcBef>
                <a:spcPts val="0"/>
              </a:spcBef>
              <a:buSzTx/>
              <a:buNone/>
              <a:defRPr sz="2159">
                <a:latin typeface="Tahoma"/>
                <a:ea typeface="Tahoma"/>
                <a:cs typeface="Tahoma"/>
                <a:sym typeface="Tahoma"/>
              </a:defRPr>
            </a:pPr>
            <a:r>
              <a:rPr lang="en-US" sz="2000" dirty="0" smtClean="0">
                <a:latin typeface="Tahoma"/>
                <a:cs typeface="Tahoma"/>
              </a:rPr>
              <a:t>5) </a:t>
            </a:r>
            <a:r>
              <a:rPr lang="th-TH" sz="2000" dirty="0" smtClean="0">
                <a:latin typeface="Tahoma"/>
                <a:cs typeface="Tahoma"/>
              </a:rPr>
              <a:t>มี </a:t>
            </a:r>
            <a:r>
              <a:rPr lang="en-US" sz="2000" dirty="0" smtClean="0">
                <a:latin typeface="Tahoma"/>
                <a:cs typeface="Tahoma"/>
              </a:rPr>
              <a:t>label </a:t>
            </a:r>
            <a:r>
              <a:rPr lang="th-TH" sz="2000" dirty="0" smtClean="0">
                <a:latin typeface="Tahoma"/>
                <a:cs typeface="Tahoma"/>
              </a:rPr>
              <a:t>แกน </a:t>
            </a:r>
            <a:r>
              <a:rPr lang="en-US" sz="2000" dirty="0" smtClean="0">
                <a:latin typeface="Tahoma"/>
                <a:cs typeface="Tahoma"/>
              </a:rPr>
              <a:t>y’ (2</a:t>
            </a:r>
            <a:r>
              <a:rPr lang="en-US" sz="2000" baseline="30000" dirty="0" smtClean="0">
                <a:latin typeface="Tahoma"/>
                <a:cs typeface="Tahoma"/>
              </a:rPr>
              <a:t>nd</a:t>
            </a:r>
            <a:r>
              <a:rPr lang="en-US" sz="2000" dirty="0" smtClean="0">
                <a:latin typeface="Tahoma"/>
                <a:cs typeface="Tahoma"/>
              </a:rPr>
              <a:t> y-axis) </a:t>
            </a:r>
            <a:r>
              <a:rPr lang="th-TH" sz="2000" dirty="0" smtClean="0">
                <a:latin typeface="Tahoma"/>
                <a:cs typeface="Tahoma"/>
              </a:rPr>
              <a:t>เป็น </a:t>
            </a:r>
            <a:r>
              <a:rPr lang="en-US" sz="2000" dirty="0" smtClean="0">
                <a:latin typeface="Tahoma"/>
                <a:cs typeface="Tahoma"/>
              </a:rPr>
              <a:t>Score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5559" y="1720750"/>
            <a:ext cx="3159984" cy="236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5598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ลิสต์ใน </a:t>
            </a:r>
            <a:r>
              <a:rPr lang="en-US" dirty="0"/>
              <a:t>Python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15322" y="1095208"/>
            <a:ext cx="5182178" cy="16333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ro-RO" sz="2000" b="1" dirty="0">
                <a:latin typeface="Courier New" pitchFamily="49" charset="0"/>
                <a:cs typeface="Tahoma" pitchFamily="34" charset="0"/>
              </a:rPr>
              <a:t>x = [1,2,3,4,5,6,7,8,9,10]</a:t>
            </a:r>
          </a:p>
          <a:p>
            <a:r>
              <a:rPr lang="ro-RO" sz="2000" b="1" dirty="0">
                <a:latin typeface="Courier New" pitchFamily="49" charset="0"/>
                <a:cs typeface="Tahoma" pitchFamily="34" charset="0"/>
              </a:rPr>
              <a:t>y = [1]*5 + [2]*</a:t>
            </a:r>
            <a:r>
              <a:rPr lang="ro-RO" sz="2000" b="1" dirty="0" smtClean="0">
                <a:latin typeface="Courier New" pitchFamily="49" charset="0"/>
                <a:cs typeface="Tahoma" pitchFamily="34" charset="0"/>
              </a:rPr>
              <a:t>5</a:t>
            </a:r>
            <a:endParaRPr lang="ro-RO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ro-RO" sz="2000" b="1" dirty="0">
                <a:latin typeface="Courier New" pitchFamily="49" charset="0"/>
                <a:cs typeface="Tahoma" pitchFamily="34" charset="0"/>
              </a:rPr>
              <a:t>sum = [0]*len(x)</a:t>
            </a:r>
          </a:p>
          <a:p>
            <a:r>
              <a:rPr lang="ro-RO" sz="2000" b="1" dirty="0">
                <a:latin typeface="Courier New" pitchFamily="49" charset="0"/>
                <a:cs typeface="Tahoma" pitchFamily="34" charset="0"/>
              </a:rPr>
              <a:t>for i in range</a:t>
            </a:r>
            <a:r>
              <a:rPr lang="ro-RO" sz="2000" b="1" dirty="0" smtClean="0">
                <a:latin typeface="Courier New" pitchFamily="49" charset="0"/>
                <a:cs typeface="Tahoma" pitchFamily="34" charset="0"/>
              </a:rPr>
              <a:t>(len</a:t>
            </a:r>
            <a:r>
              <a:rPr lang="ro-RO" sz="2000" b="1" dirty="0">
                <a:latin typeface="Courier New" pitchFamily="49" charset="0"/>
                <a:cs typeface="Tahoma" pitchFamily="34" charset="0"/>
              </a:rPr>
              <a:t>(x</a:t>
            </a:r>
            <a:r>
              <a:rPr lang="ro-RO" sz="2000" b="1" dirty="0" smtClean="0">
                <a:latin typeface="Courier New" pitchFamily="49" charset="0"/>
                <a:cs typeface="Tahoma" pitchFamily="34" charset="0"/>
              </a:rPr>
              <a:t>))</a:t>
            </a:r>
            <a:r>
              <a:rPr lang="ro-RO" sz="2000" b="1" dirty="0">
                <a:latin typeface="Courier New" pitchFamily="49" charset="0"/>
                <a:cs typeface="Tahoma" pitchFamily="34" charset="0"/>
              </a:rPr>
              <a:t>:</a:t>
            </a:r>
          </a:p>
          <a:p>
            <a:r>
              <a:rPr lang="ro-RO" sz="2000" b="1" dirty="0">
                <a:latin typeface="Courier New" pitchFamily="49" charset="0"/>
                <a:cs typeface="Tahoma" pitchFamily="34" charset="0"/>
              </a:rPr>
              <a:t>   sum[i] = x[i] + y[i</a:t>
            </a:r>
            <a:r>
              <a:rPr lang="ro-RO" sz="2000" b="1" dirty="0" smtClean="0">
                <a:latin typeface="Courier New" pitchFamily="49" charset="0"/>
                <a:cs typeface="Tahoma" pitchFamily="34" charset="0"/>
              </a:rPr>
              <a:t>]</a:t>
            </a:r>
            <a:endParaRPr lang="ro-RO" sz="20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4218" y="2920457"/>
            <a:ext cx="5352032" cy="25567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ro-RO" sz="2000" b="1" dirty="0">
                <a:latin typeface="Courier New" pitchFamily="49" charset="0"/>
                <a:cs typeface="Tahoma" pitchFamily="34" charset="0"/>
              </a:rPr>
              <a:t>&gt;&gt;&gt; print(sum)</a:t>
            </a:r>
          </a:p>
          <a:p>
            <a:r>
              <a:rPr lang="ro-RO" sz="2000" b="1" dirty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[2, 3, 4, 5, 6, 8, 9, 10, 11, 12]</a:t>
            </a:r>
          </a:p>
          <a:p>
            <a:r>
              <a:rPr lang="ro-RO" sz="2000" b="1" dirty="0">
                <a:latin typeface="Courier New" pitchFamily="49" charset="0"/>
                <a:cs typeface="Tahoma" pitchFamily="34" charset="0"/>
              </a:rPr>
              <a:t>&gt;&gt;&gt; print(sum[0])</a:t>
            </a:r>
          </a:p>
          <a:p>
            <a:r>
              <a:rPr lang="ro-RO" sz="2000" b="1" dirty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2</a:t>
            </a:r>
          </a:p>
          <a:p>
            <a:r>
              <a:rPr lang="ro-RO" sz="2000" b="1" dirty="0">
                <a:latin typeface="Courier New" pitchFamily="49" charset="0"/>
                <a:cs typeface="Tahoma" pitchFamily="34" charset="0"/>
              </a:rPr>
              <a:t>&gt;&gt;&gt; print(sum[-1])</a:t>
            </a:r>
          </a:p>
          <a:p>
            <a:r>
              <a:rPr lang="ro-RO" sz="2000" b="1" dirty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12</a:t>
            </a:r>
          </a:p>
          <a:p>
            <a:r>
              <a:rPr lang="ro-RO" sz="2000" b="1" dirty="0">
                <a:latin typeface="Courier New" pitchFamily="49" charset="0"/>
                <a:cs typeface="Tahoma" pitchFamily="34" charset="0"/>
              </a:rPr>
              <a:t>&gt;&gt;&gt; print(sum[8:10])</a:t>
            </a:r>
          </a:p>
          <a:p>
            <a:r>
              <a:rPr lang="ro-RO" sz="2000" b="1" dirty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[11, 12</a:t>
            </a:r>
            <a:r>
              <a:rPr lang="ro-RO" sz="2000" b="1" dirty="0" smtClean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]</a:t>
            </a:r>
            <a:endParaRPr lang="ro-RO" sz="2000" b="1" dirty="0">
              <a:solidFill>
                <a:srgbClr val="0000FF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782044" y="1535427"/>
            <a:ext cx="3000375" cy="41289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50000"/>
              </a:lnSpc>
            </a:pPr>
            <a:r>
              <a:rPr lang="th-TH" sz="2200" b="1" u="sng" dirty="0" smtClean="0">
                <a:latin typeface="Courier New" pitchFamily="49" charset="0"/>
                <a:cs typeface="Tahoma" pitchFamily="34" charset="0"/>
              </a:rPr>
              <a:t>คำสั่งน่ารู้</a:t>
            </a:r>
            <a:endParaRPr lang="en-US" sz="2200" b="1" u="sng" dirty="0" smtClean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x.append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(e)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x.insert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, e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x.pop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 err="1" smtClean="0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x.remove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(e)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x.count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(e)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x.sort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x.reverse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 smtClean="0">
                <a:latin typeface="Courier New" pitchFamily="49" charset="0"/>
                <a:cs typeface="Tahoma" pitchFamily="34" charset="0"/>
              </a:rPr>
              <a:t>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5215446" y="1089494"/>
            <a:ext cx="2231682" cy="428624"/>
          </a:xfrm>
          <a:prstGeom prst="wedgeRoundRectCallout">
            <a:avLst>
              <a:gd name="adj1" fmla="val -50518"/>
              <a:gd name="adj2" fmla="val 16017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h-TH" sz="2000" dirty="0" smtClean="0">
                <a:latin typeface="Tahoma" pitchFamily="34" charset="0"/>
                <a:cs typeface="Tahoma" pitchFamily="34" charset="0"/>
              </a:rPr>
              <a:t>ลองทำ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print(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x+y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)</a:t>
            </a:r>
            <a:endParaRPr lang="th-TH" sz="20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-3175" y="1587"/>
            <a:ext cx="9147175" cy="762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ลองเขียนดู </a:t>
            </a:r>
            <a:r>
              <a:rPr dirty="0" smtClean="0"/>
              <a:t>CH08_5</a:t>
            </a:r>
            <a:r>
              <a:rPr lang="en-US" dirty="0" smtClean="0"/>
              <a:t> </a:t>
            </a:r>
            <a:r>
              <a:rPr lang="th-TH" dirty="0" smtClean="0"/>
              <a:t>(ต่อ)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119" y="851291"/>
            <a:ext cx="7110586" cy="533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11280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CH08_5: Hints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5536" y="763588"/>
            <a:ext cx="880975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b="1" smtClean="0">
                <a:latin typeface="Tahoma" pitchFamily="34" charset="0"/>
                <a:cs typeface="Tahoma" pitchFamily="34" charset="0"/>
              </a:rPr>
              <a:t>จากคะแนนดิบที่อ่านเข้ามา </a:t>
            </a:r>
          </a:p>
          <a:p>
            <a:r>
              <a:rPr lang="th-TH" sz="1600" b="1" smtClean="0">
                <a:latin typeface="Tahoma" pitchFamily="34" charset="0"/>
                <a:cs typeface="Tahoma" pitchFamily="34" charset="0"/>
              </a:rPr>
              <a:t>หา </a:t>
            </a:r>
            <a:r>
              <a:rPr lang="en-US" sz="1600" b="1" smtClean="0">
                <a:latin typeface="Tahoma" pitchFamily="34" charset="0"/>
                <a:cs typeface="Tahoma" pitchFamily="34" charset="0"/>
              </a:rPr>
              <a:t>sum_scores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> (list </a:t>
            </a:r>
            <a:r>
              <a:rPr lang="th-TH" sz="1600" smtClean="0">
                <a:latin typeface="Tahoma" pitchFamily="34" charset="0"/>
                <a:cs typeface="Tahoma" pitchFamily="34" charset="0"/>
              </a:rPr>
              <a:t>ที่เก็บผลรวมคะแนนของนิสิตแต่ละคน)</a:t>
            </a:r>
            <a:endParaRPr lang="en-US" sz="1600" smtClean="0">
              <a:latin typeface="Tahoma" pitchFamily="34" charset="0"/>
              <a:cs typeface="Tahoma" pitchFamily="34" charset="0"/>
            </a:endParaRPr>
          </a:p>
          <a:p>
            <a:r>
              <a:rPr lang="en-US" sz="1600" smtClean="0">
                <a:latin typeface="Tahoma" pitchFamily="34" charset="0"/>
                <a:cs typeface="Tahoma" pitchFamily="34" charset="0"/>
              </a:rPr>
              <a:t>[ </a:t>
            </a:r>
            <a:r>
              <a:rPr lang="en-US" sz="1600">
                <a:latin typeface="Tahoma" pitchFamily="34" charset="0"/>
                <a:cs typeface="Tahoma" pitchFamily="34" charset="0"/>
              </a:rPr>
              <a:t>81.  69.  58.  52.  59.  53.  59.  59.  69.  52.  59.  54.  76.  55.  46.</a:t>
            </a:r>
          </a:p>
          <a:p>
            <a:r>
              <a:rPr lang="en-US" sz="1600">
                <a:latin typeface="Tahoma" pitchFamily="34" charset="0"/>
                <a:cs typeface="Tahoma" pitchFamily="34" charset="0"/>
              </a:rPr>
              <a:t>  60.  48.  78.  64.  68.  64.  56.  42.  62.  51.  58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>.]</a:t>
            </a:r>
          </a:p>
          <a:p>
            <a:endParaRPr lang="th-TH" sz="1600" smtClean="0">
              <a:latin typeface="Tahoma" pitchFamily="34" charset="0"/>
              <a:cs typeface="Tahoma" pitchFamily="34" charset="0"/>
            </a:endParaRPr>
          </a:p>
          <a:p>
            <a:r>
              <a:rPr lang="th-TH" sz="1600" b="1">
                <a:latin typeface="Tahoma" pitchFamily="34" charset="0"/>
                <a:cs typeface="Tahoma" pitchFamily="34" charset="0"/>
              </a:rPr>
              <a:t>หา </a:t>
            </a:r>
            <a:r>
              <a:rPr lang="en-US" sz="1600" b="1" smtClean="0">
                <a:latin typeface="Tahoma" pitchFamily="34" charset="0"/>
                <a:cs typeface="Tahoma" pitchFamily="34" charset="0"/>
              </a:rPr>
              <a:t>grades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> (list </a:t>
            </a:r>
            <a:r>
              <a:rPr lang="th-TH" sz="1600" smtClean="0">
                <a:latin typeface="Tahoma" pitchFamily="34" charset="0"/>
                <a:cs typeface="Tahoma" pitchFamily="34" charset="0"/>
              </a:rPr>
              <a:t>ของ 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>tuple (</a:t>
            </a:r>
            <a:r>
              <a:rPr lang="th-TH" sz="1600" smtClean="0">
                <a:latin typeface="Tahoma" pitchFamily="34" charset="0"/>
                <a:cs typeface="Tahoma" pitchFamily="34" charset="0"/>
              </a:rPr>
              <a:t>เกรด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>, </a:t>
            </a:r>
            <a:r>
              <a:rPr lang="th-TH" sz="1600" smtClean="0">
                <a:latin typeface="Tahoma" pitchFamily="34" charset="0"/>
                <a:cs typeface="Tahoma" pitchFamily="34" charset="0"/>
              </a:rPr>
              <a:t>คะแนน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>) </a:t>
            </a:r>
            <a:r>
              <a:rPr lang="th-TH" sz="1600" smtClean="0">
                <a:latin typeface="Tahoma" pitchFamily="34" charset="0"/>
                <a:cs typeface="Tahoma" pitchFamily="34" charset="0"/>
              </a:rPr>
              <a:t>ของนิสิตแต่ละคน</a:t>
            </a:r>
            <a:endParaRPr lang="en-US" sz="1600">
              <a:latin typeface="Tahoma" pitchFamily="34" charset="0"/>
              <a:cs typeface="Tahoma" pitchFamily="34" charset="0"/>
            </a:endParaRPr>
          </a:p>
          <a:p>
            <a:r>
              <a:rPr lang="en-US" sz="1600">
                <a:latin typeface="Tahoma" pitchFamily="34" charset="0"/>
                <a:cs typeface="Tahoma" pitchFamily="34" charset="0"/>
              </a:rPr>
              <a:t>[('A', 81.0), ('C', 69.0), ('D', 58.0), ('D', 52.0), ('D', 59.0), ('D', 53.0), ('D', 59.0), ('D', 59.0), 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/>
            </a:r>
            <a:br>
              <a:rPr lang="en-US" sz="1600" smtClean="0">
                <a:latin typeface="Tahoma" pitchFamily="34" charset="0"/>
                <a:cs typeface="Tahoma" pitchFamily="34" charset="0"/>
              </a:rPr>
            </a:br>
            <a:r>
              <a:rPr lang="en-US" sz="1600" smtClean="0">
                <a:latin typeface="Tahoma" pitchFamily="34" charset="0"/>
                <a:cs typeface="Tahoma" pitchFamily="34" charset="0"/>
              </a:rPr>
              <a:t>(</a:t>
            </a:r>
            <a:r>
              <a:rPr lang="en-US" sz="1600">
                <a:latin typeface="Tahoma" pitchFamily="34" charset="0"/>
                <a:cs typeface="Tahoma" pitchFamily="34" charset="0"/>
              </a:rPr>
              <a:t>'C', 69.0), ('D', 52.0), ('D', 59.0), ('D', 54.0), ('B', 76.0), ('D', 55.0), ('F', 46.0), ('C', 60.0), 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/>
            </a:r>
            <a:br>
              <a:rPr lang="en-US" sz="1600" smtClean="0">
                <a:latin typeface="Tahoma" pitchFamily="34" charset="0"/>
                <a:cs typeface="Tahoma" pitchFamily="34" charset="0"/>
              </a:rPr>
            </a:br>
            <a:r>
              <a:rPr lang="en-US" sz="1600" smtClean="0">
                <a:latin typeface="Tahoma" pitchFamily="34" charset="0"/>
                <a:cs typeface="Tahoma" pitchFamily="34" charset="0"/>
              </a:rPr>
              <a:t>(</a:t>
            </a:r>
            <a:r>
              <a:rPr lang="en-US" sz="1600">
                <a:latin typeface="Tahoma" pitchFamily="34" charset="0"/>
                <a:cs typeface="Tahoma" pitchFamily="34" charset="0"/>
              </a:rPr>
              <a:t>'F', 48.0), ('B', 78.0), ('C', 64.0), ('C', 68.0), ('C', 64.0), ('D', 56.0), ('F', 42.0), ('C', 62.0), 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/>
            </a:r>
            <a:br>
              <a:rPr lang="en-US" sz="1600" smtClean="0">
                <a:latin typeface="Tahoma" pitchFamily="34" charset="0"/>
                <a:cs typeface="Tahoma" pitchFamily="34" charset="0"/>
              </a:rPr>
            </a:br>
            <a:r>
              <a:rPr lang="en-US" sz="1600" smtClean="0">
                <a:latin typeface="Tahoma" pitchFamily="34" charset="0"/>
                <a:cs typeface="Tahoma" pitchFamily="34" charset="0"/>
              </a:rPr>
              <a:t>(</a:t>
            </a:r>
            <a:r>
              <a:rPr lang="en-US" sz="1600">
                <a:latin typeface="Tahoma" pitchFamily="34" charset="0"/>
                <a:cs typeface="Tahoma" pitchFamily="34" charset="0"/>
              </a:rPr>
              <a:t>'D', 51.0), ('D', 58.0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>)]</a:t>
            </a:r>
          </a:p>
          <a:p>
            <a:endParaRPr lang="th-TH" sz="1600" smtClean="0">
              <a:latin typeface="Tahoma" pitchFamily="34" charset="0"/>
              <a:cs typeface="Tahoma" pitchFamily="34" charset="0"/>
            </a:endParaRPr>
          </a:p>
          <a:p>
            <a:r>
              <a:rPr lang="th-TH" sz="1600" b="1">
                <a:latin typeface="Tahoma" pitchFamily="34" charset="0"/>
                <a:cs typeface="Tahoma" pitchFamily="34" charset="0"/>
              </a:rPr>
              <a:t>หา </a:t>
            </a:r>
            <a:r>
              <a:rPr lang="en-US" sz="1600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freq</a:t>
            </a:r>
            <a:r>
              <a:rPr lang="en-US" sz="1600" b="1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>(list </a:t>
            </a:r>
            <a:r>
              <a:rPr lang="th-TH" sz="1600" smtClean="0">
                <a:latin typeface="Tahoma" pitchFamily="34" charset="0"/>
                <a:cs typeface="Tahoma" pitchFamily="34" charset="0"/>
              </a:rPr>
              <a:t>ห้าช่อง ที่เก็บจำนวนนิสิตที่ได้เกรดแต่ละเกรด ช่อง 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>0 </a:t>
            </a:r>
            <a:r>
              <a:rPr lang="th-TH" sz="1600" smtClean="0">
                <a:latin typeface="Tahoma" pitchFamily="34" charset="0"/>
                <a:cs typeface="Tahoma" pitchFamily="34" charset="0"/>
              </a:rPr>
              <a:t>คือจำนวน 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>F, ...</a:t>
            </a:r>
            <a:r>
              <a:rPr lang="th-TH" sz="1600" smtClean="0">
                <a:latin typeface="Tahoma" pitchFamily="34" charset="0"/>
                <a:cs typeface="Tahoma" pitchFamily="34" charset="0"/>
              </a:rPr>
              <a:t>)</a:t>
            </a:r>
            <a:endParaRPr lang="en-US" sz="1600">
              <a:latin typeface="Tahoma" pitchFamily="34" charset="0"/>
              <a:cs typeface="Tahoma" pitchFamily="34" charset="0"/>
            </a:endParaRPr>
          </a:p>
          <a:p>
            <a:r>
              <a:rPr lang="en-US" sz="1600">
                <a:latin typeface="Tahoma" pitchFamily="34" charset="0"/>
                <a:cs typeface="Tahoma" pitchFamily="34" charset="0"/>
              </a:rPr>
              <a:t>[3, 13, 7, 2, 1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>]</a:t>
            </a:r>
          </a:p>
          <a:p>
            <a:endParaRPr lang="en-US" sz="1600" smtClean="0">
              <a:latin typeface="Tahoma" pitchFamily="34" charset="0"/>
              <a:cs typeface="Tahoma" pitchFamily="34" charset="0"/>
            </a:endParaRPr>
          </a:p>
          <a:p>
            <a:r>
              <a:rPr lang="th-TH" sz="1600" b="1">
                <a:latin typeface="Tahoma" pitchFamily="34" charset="0"/>
                <a:cs typeface="Tahoma" pitchFamily="34" charset="0"/>
              </a:rPr>
              <a:t>หา </a:t>
            </a:r>
            <a:r>
              <a:rPr lang="en-US" sz="1600" b="1" smtClean="0">
                <a:latin typeface="Tahoma" pitchFamily="34" charset="0"/>
                <a:cs typeface="Tahoma" pitchFamily="34" charset="0"/>
              </a:rPr>
              <a:t>grouped_scores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> (list </a:t>
            </a:r>
            <a:r>
              <a:rPr lang="th-TH" sz="1600" smtClean="0">
                <a:latin typeface="Tahoma" pitchFamily="34" charset="0"/>
                <a:cs typeface="Tahoma" pitchFamily="34" charset="0"/>
              </a:rPr>
              <a:t>ห้าช่อง ที่เก็บ 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>list </a:t>
            </a:r>
            <a:r>
              <a:rPr lang="th-TH" sz="1600" smtClean="0">
                <a:latin typeface="Tahoma" pitchFamily="34" charset="0"/>
                <a:cs typeface="Tahoma" pitchFamily="34" charset="0"/>
              </a:rPr>
              <a:t>ของคะแนนในแต่ละเกรด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>) </a:t>
            </a:r>
            <a:endParaRPr lang="en-US" sz="1600">
              <a:latin typeface="Tahoma" pitchFamily="34" charset="0"/>
              <a:cs typeface="Tahoma" pitchFamily="34" charset="0"/>
            </a:endParaRPr>
          </a:p>
          <a:p>
            <a:r>
              <a:rPr lang="en-US" sz="1600">
                <a:latin typeface="Tahoma" pitchFamily="34" charset="0"/>
                <a:cs typeface="Tahoma" pitchFamily="34" charset="0"/>
              </a:rPr>
              <a:t>[[46.0, 48.0, 42.0], [58.0, 52.0, 59.0, 53.0, 59.0, 59.0, 52.0, 59.0, 54.0, 55.0, 56.0, 51.0, 58.0], [69.0, 69.0, 60.0, 64.0, 68.0, 64.0, 62.0], [76.0, 78.0], [81.0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>]]</a:t>
            </a:r>
          </a:p>
          <a:p>
            <a:endParaRPr lang="th-TH" sz="1600" smtClean="0">
              <a:latin typeface="Tahoma" pitchFamily="34" charset="0"/>
              <a:cs typeface="Tahoma" pitchFamily="34" charset="0"/>
            </a:endParaRPr>
          </a:p>
          <a:p>
            <a:r>
              <a:rPr lang="th-TH" sz="1600" b="1">
                <a:latin typeface="Tahoma" pitchFamily="34" charset="0"/>
                <a:cs typeface="Tahoma" pitchFamily="34" charset="0"/>
              </a:rPr>
              <a:t>หา </a:t>
            </a:r>
            <a:r>
              <a:rPr lang="en-US" sz="1600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std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>
                <a:latin typeface="Tahoma" pitchFamily="34" charset="0"/>
                <a:cs typeface="Tahoma" pitchFamily="34" charset="0"/>
              </a:rPr>
              <a:t>(list </a:t>
            </a:r>
            <a:r>
              <a:rPr lang="th-TH" sz="1600">
                <a:latin typeface="Tahoma" pitchFamily="34" charset="0"/>
                <a:cs typeface="Tahoma" pitchFamily="34" charset="0"/>
              </a:rPr>
              <a:t>ห้าช่อง ที่เก็บ 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>standard deviation </a:t>
            </a:r>
            <a:r>
              <a:rPr lang="th-TH" sz="1600" smtClean="0">
                <a:latin typeface="Tahoma" pitchFamily="34" charset="0"/>
                <a:cs typeface="Tahoma" pitchFamily="34" charset="0"/>
              </a:rPr>
              <a:t>ของคะแนน</a:t>
            </a:r>
            <a:r>
              <a:rPr lang="th-TH" sz="1600">
                <a:latin typeface="Tahoma" pitchFamily="34" charset="0"/>
                <a:cs typeface="Tahoma" pitchFamily="34" charset="0"/>
              </a:rPr>
              <a:t>ในแต่ละเกรด</a:t>
            </a:r>
            <a:r>
              <a:rPr lang="en-US" sz="1600">
                <a:latin typeface="Tahoma" pitchFamily="34" charset="0"/>
                <a:cs typeface="Tahoma" pitchFamily="34" charset="0"/>
              </a:rPr>
              <a:t>)</a:t>
            </a:r>
          </a:p>
          <a:p>
            <a:r>
              <a:rPr lang="en-US" sz="1600">
                <a:latin typeface="Tahoma" pitchFamily="34" charset="0"/>
                <a:cs typeface="Tahoma" pitchFamily="34" charset="0"/>
              </a:rPr>
              <a:t>[2.4944382578492941, 2.9652823488302129, 3.3135467156409146, 1.0, 0.0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>]</a:t>
            </a:r>
          </a:p>
          <a:p>
            <a:endParaRPr lang="en-US" sz="1600">
              <a:latin typeface="Tahoma" pitchFamily="34" charset="0"/>
              <a:cs typeface="Tahoma" pitchFamily="34" charset="0"/>
            </a:endParaRPr>
          </a:p>
          <a:p>
            <a:r>
              <a:rPr lang="th-TH" sz="1600" b="1">
                <a:latin typeface="Tahoma" pitchFamily="34" charset="0"/>
                <a:cs typeface="Tahoma" pitchFamily="34" charset="0"/>
              </a:rPr>
              <a:t>หา </a:t>
            </a:r>
            <a:r>
              <a:rPr lang="en-US" sz="1600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mean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>
                <a:latin typeface="Tahoma" pitchFamily="34" charset="0"/>
                <a:cs typeface="Tahoma" pitchFamily="34" charset="0"/>
              </a:rPr>
              <a:t>(list </a:t>
            </a:r>
            <a:r>
              <a:rPr lang="th-TH" sz="1600">
                <a:latin typeface="Tahoma" pitchFamily="34" charset="0"/>
                <a:cs typeface="Tahoma" pitchFamily="34" charset="0"/>
              </a:rPr>
              <a:t>ห้าช่อง ที่เก็บ 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>mean </a:t>
            </a:r>
            <a:r>
              <a:rPr lang="th-TH" sz="1600">
                <a:latin typeface="Tahoma" pitchFamily="34" charset="0"/>
                <a:cs typeface="Tahoma" pitchFamily="34" charset="0"/>
              </a:rPr>
              <a:t>ของคะแนนในแต่ละเกรด</a:t>
            </a:r>
            <a:r>
              <a:rPr lang="en-US" sz="1600">
                <a:latin typeface="Tahoma" pitchFamily="34" charset="0"/>
                <a:cs typeface="Tahoma" pitchFamily="34" charset="0"/>
              </a:rPr>
              <a:t>)</a:t>
            </a:r>
          </a:p>
          <a:p>
            <a:r>
              <a:rPr lang="en-US" sz="1600" smtClean="0">
                <a:latin typeface="Tahoma" pitchFamily="34" charset="0"/>
                <a:cs typeface="Tahoma" pitchFamily="34" charset="0"/>
              </a:rPr>
              <a:t>[</a:t>
            </a:r>
            <a:r>
              <a:rPr lang="en-US" sz="1600">
                <a:latin typeface="Tahoma" pitchFamily="34" charset="0"/>
                <a:cs typeface="Tahoma" pitchFamily="34" charset="0"/>
              </a:rPr>
              <a:t>45.333333333333336, 55.769230769230766, 65.142857142857139, 77.0, 81.0]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9902" y="6396335"/>
            <a:ext cx="4915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smtClean="0">
                <a:latin typeface="Tahoma" pitchFamily="34" charset="0"/>
                <a:cs typeface="Tahoma" pitchFamily="34" charset="0"/>
              </a:rPr>
              <a:t>นำ </a:t>
            </a:r>
            <a:r>
              <a:rPr lang="en-US" sz="24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freq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24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std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, </a:t>
            </a:r>
            <a:r>
              <a:rPr lang="th-TH" sz="2400" smtClean="0">
                <a:latin typeface="Tahoma" pitchFamily="34" charset="0"/>
                <a:cs typeface="Tahoma" pitchFamily="34" charset="0"/>
              </a:rPr>
              <a:t>และ </a:t>
            </a:r>
            <a:r>
              <a:rPr lang="en-US" sz="24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mean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smtClean="0">
                <a:latin typeface="Tahoma" pitchFamily="34" charset="0"/>
                <a:cs typeface="Tahoma" pitchFamily="34" charset="0"/>
              </a:rPr>
              <a:t>ไปวาดกราฟ</a:t>
            </a:r>
            <a:endParaRPr lang="en-US" sz="24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1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CH08_5 : Hints</a:t>
            </a:r>
            <a:endParaRPr lang="en-US"/>
          </a:p>
        </p:txBody>
      </p:sp>
      <p:sp>
        <p:nvSpPr>
          <p:cNvPr id="3" name="Shape 167"/>
          <p:cNvSpPr/>
          <p:nvPr/>
        </p:nvSpPr>
        <p:spPr>
          <a:xfrm>
            <a:off x="0" y="607176"/>
            <a:ext cx="9144000" cy="6326985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8" tIns="46798" rIns="46798" bIns="46798">
            <a:spAutoFit/>
          </a:bodyPr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/>
              <a:t>import </a:t>
            </a:r>
            <a:r>
              <a:rPr lang="en-US" sz="1800">
                <a:cs typeface="Tahoma" panose="020B0604030504040204" pitchFamily="34" charset="0"/>
              </a:rPr>
              <a:t>numpy as np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>
                <a:cs typeface="Tahoma" panose="020B0604030504040204" pitchFamily="34" charset="0"/>
              </a:rPr>
              <a:t>import matplotlib.pyplot as </a:t>
            </a:r>
            <a:r>
              <a:rPr lang="en-US" sz="1800" smtClean="0">
                <a:cs typeface="Tahoma" panose="020B0604030504040204" pitchFamily="34" charset="0"/>
              </a:rPr>
              <a:t>plt</a:t>
            </a:r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smtClean="0">
                <a:cs typeface="Tahoma" panose="020B0604030504040204" pitchFamily="34" charset="0"/>
              </a:rPr>
              <a:t>def read_sum_scores():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>
                <a:cs typeface="Tahoma" panose="020B0604030504040204" pitchFamily="34" charset="0"/>
              </a:rPr>
              <a:t> </a:t>
            </a:r>
            <a:r>
              <a:rPr lang="en-US" sz="1800" smtClean="0">
                <a:cs typeface="Tahoma" panose="020B0604030504040204" pitchFamily="34" charset="0"/>
              </a:rPr>
              <a:t>  </a:t>
            </a:r>
            <a:r>
              <a:rPr lang="en-US" sz="1800" smtClean="0">
                <a:solidFill>
                  <a:srgbClr val="FF0000"/>
                </a:solidFill>
                <a:cs typeface="Tahoma" panose="020B0604030504040204" pitchFamily="34" charset="0"/>
              </a:rPr>
              <a:t>???</a:t>
            </a:r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smtClean="0">
                <a:cs typeface="Tahoma" panose="020B0604030504040204" pitchFamily="34" charset="0"/>
              </a:rPr>
              <a:t>def get_grade_stat(sum_scores):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>
                <a:cs typeface="Tahoma" panose="020B0604030504040204" pitchFamily="34" charset="0"/>
              </a:rPr>
              <a:t> </a:t>
            </a:r>
            <a:r>
              <a:rPr lang="en-US" sz="1800" smtClean="0">
                <a:cs typeface="Tahoma" panose="020B0604030504040204" pitchFamily="34" charset="0"/>
              </a:rPr>
              <a:t>  </a:t>
            </a:r>
            <a:r>
              <a:rPr lang="en-US" sz="1800" smtClean="0">
                <a:solidFill>
                  <a:srgbClr val="FF0000"/>
                </a:solidFill>
                <a:cs typeface="Tahoma" panose="020B0604030504040204" pitchFamily="34" charset="0"/>
              </a:rPr>
              <a:t>???</a:t>
            </a:r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smtClean="0">
                <a:cs typeface="Tahoma" panose="020B0604030504040204" pitchFamily="34" charset="0"/>
              </a:rPr>
              <a:t>sum_scores </a:t>
            </a:r>
            <a:r>
              <a:rPr lang="en-US" sz="1800">
                <a:cs typeface="Tahoma" panose="020B0604030504040204" pitchFamily="34" charset="0"/>
              </a:rPr>
              <a:t>= read_sum_scores</a:t>
            </a:r>
            <a:r>
              <a:rPr lang="en-US" sz="1800" smtClean="0">
                <a:cs typeface="Tahoma" panose="020B0604030504040204" pitchFamily="34" charset="0"/>
              </a:rPr>
              <a:t>() #</a:t>
            </a:r>
            <a:r>
              <a:rPr lang="th-TH" sz="1800">
                <a:cs typeface="Tahoma" panose="020B0604030504040204" pitchFamily="34" charset="0"/>
              </a:rPr>
              <a:t> อ่านแฟ้มเพื่อหาคะแนนรวมของนิสิตแต่ละคน </a:t>
            </a:r>
            <a:endParaRPr lang="th-TH" sz="1800" smtClean="0">
              <a:cs typeface="Tahoma" panose="020B0604030504040204" pitchFamily="34" charset="0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smtClean="0">
                <a:solidFill>
                  <a:srgbClr val="FF0000"/>
                </a:solidFill>
                <a:cs typeface="Tahoma" panose="020B0604030504040204" pitchFamily="34" charset="0"/>
              </a:rPr>
              <a:t>freq</a:t>
            </a:r>
            <a:r>
              <a:rPr lang="en-US" sz="1800">
                <a:cs typeface="Tahoma" panose="020B0604030504040204" pitchFamily="34" charset="0"/>
              </a:rPr>
              <a:t>, </a:t>
            </a:r>
            <a:r>
              <a:rPr lang="en-US" sz="1800" smtClean="0">
                <a:solidFill>
                  <a:srgbClr val="FF0000"/>
                </a:solidFill>
                <a:cs typeface="Tahoma" panose="020B0604030504040204" pitchFamily="34" charset="0"/>
              </a:rPr>
              <a:t>std</a:t>
            </a:r>
            <a:r>
              <a:rPr lang="en-US" sz="1800">
                <a:cs typeface="Tahoma" panose="020B0604030504040204" pitchFamily="34" charset="0"/>
              </a:rPr>
              <a:t>, </a:t>
            </a:r>
            <a:r>
              <a:rPr lang="en-US" sz="1800">
                <a:solidFill>
                  <a:srgbClr val="FF0000"/>
                </a:solidFill>
                <a:cs typeface="Tahoma" panose="020B0604030504040204" pitchFamily="34" charset="0"/>
              </a:rPr>
              <a:t>mean</a:t>
            </a:r>
            <a:r>
              <a:rPr lang="en-US" sz="1800">
                <a:cs typeface="Tahoma" panose="020B0604030504040204" pitchFamily="34" charset="0"/>
              </a:rPr>
              <a:t> = </a:t>
            </a:r>
            <a:r>
              <a:rPr lang="en-US" sz="1800" smtClean="0">
                <a:cs typeface="Tahoma" panose="020B0604030504040204" pitchFamily="34" charset="0"/>
              </a:rPr>
              <a:t>get_grade_stat(sum_scores) #</a:t>
            </a:r>
            <a:r>
              <a:rPr lang="th-TH" sz="1800" smtClean="0">
                <a:cs typeface="Tahoma" panose="020B0604030504040204" pitchFamily="34" charset="0"/>
              </a:rPr>
              <a:t>หาสถิติที่ต้องการ</a:t>
            </a:r>
            <a:endParaRPr lang="th-TH" sz="1800">
              <a:cs typeface="Tahoma" panose="020B0604030504040204" pitchFamily="34" charset="0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smtClean="0">
                <a:cs typeface="Tahoma" panose="020B0604030504040204" pitchFamily="34" charset="0"/>
              </a:rPr>
              <a:t>fig</a:t>
            </a:r>
            <a:r>
              <a:rPr lang="en-US" sz="1800">
                <a:cs typeface="Tahoma" panose="020B0604030504040204" pitchFamily="34" charset="0"/>
              </a:rPr>
              <a:t>, ax = plt.subplots(1, 1)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>
                <a:cs typeface="Tahoma" panose="020B0604030504040204" pitchFamily="34" charset="0"/>
              </a:rPr>
              <a:t>ax2 = ax.twinx</a:t>
            </a:r>
            <a:r>
              <a:rPr lang="en-US" sz="1800" smtClean="0">
                <a:cs typeface="Tahoma" panose="020B0604030504040204" pitchFamily="34" charset="0"/>
              </a:rPr>
              <a:t>()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>
                <a:cs typeface="Tahoma" panose="020B0604030504040204" pitchFamily="34" charset="0"/>
              </a:rPr>
              <a:t>grades = ('F', 'D', 'C', 'B', 'A')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smtClean="0">
                <a:cs typeface="Tahoma" panose="020B0604030504040204" pitchFamily="34" charset="0"/>
              </a:rPr>
              <a:t>x_pos </a:t>
            </a:r>
            <a:r>
              <a:rPr lang="en-US" sz="1800">
                <a:cs typeface="Tahoma" panose="020B0604030504040204" pitchFamily="34" charset="0"/>
              </a:rPr>
              <a:t>= np.arange(len(grades))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>
                <a:cs typeface="Tahoma" panose="020B0604030504040204" pitchFamily="34" charset="0"/>
              </a:rPr>
              <a:t>plt.xticks(x_pos, grades)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smtClean="0">
                <a:cs typeface="Tahoma" panose="020B0604030504040204" pitchFamily="34" charset="0"/>
              </a:rPr>
              <a:t>ax.set_xlabel</a:t>
            </a:r>
            <a:r>
              <a:rPr lang="en-US" sz="1800">
                <a:cs typeface="Tahoma" panose="020B0604030504040204" pitchFamily="34" charset="0"/>
              </a:rPr>
              <a:t>("Grade distribution")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>
                <a:cs typeface="Tahoma" panose="020B0604030504040204" pitchFamily="34" charset="0"/>
              </a:rPr>
              <a:t>ax.set_ylabel("Number of students")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>
                <a:cs typeface="Tahoma" panose="020B0604030504040204" pitchFamily="34" charset="0"/>
              </a:rPr>
              <a:t>ax.bar(x_pos, np.array(</a:t>
            </a:r>
            <a:r>
              <a:rPr lang="en-US" sz="1800">
                <a:solidFill>
                  <a:srgbClr val="FF0000"/>
                </a:solidFill>
                <a:cs typeface="Tahoma" panose="020B0604030504040204" pitchFamily="34" charset="0"/>
              </a:rPr>
              <a:t>freq</a:t>
            </a:r>
            <a:r>
              <a:rPr lang="en-US" sz="1800">
                <a:cs typeface="Tahoma" panose="020B0604030504040204" pitchFamily="34" charset="0"/>
              </a:rPr>
              <a:t>),  align='center', alpha=0.4)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>
                <a:cs typeface="Tahoma" panose="020B0604030504040204" pitchFamily="34" charset="0"/>
              </a:rPr>
              <a:t>ax2.set_ylabel("Mean scores")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>
                <a:cs typeface="Tahoma" panose="020B0604030504040204" pitchFamily="34" charset="0"/>
              </a:rPr>
              <a:t>ax2.set_ylim(0, 100)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smtClean="0">
                <a:cs typeface="Tahoma" panose="020B0604030504040204" pitchFamily="34" charset="0"/>
              </a:rPr>
              <a:t>plt.errorbar(x_pos</a:t>
            </a:r>
            <a:r>
              <a:rPr lang="en-US" sz="1800">
                <a:cs typeface="Tahoma" panose="020B0604030504040204" pitchFamily="34" charset="0"/>
              </a:rPr>
              <a:t>, np.array(</a:t>
            </a:r>
            <a:r>
              <a:rPr lang="en-US" sz="1800">
                <a:solidFill>
                  <a:srgbClr val="FF0000"/>
                </a:solidFill>
                <a:cs typeface="Tahoma" panose="020B0604030504040204" pitchFamily="34" charset="0"/>
              </a:rPr>
              <a:t>mean</a:t>
            </a:r>
            <a:r>
              <a:rPr lang="en-US" sz="1800">
                <a:cs typeface="Tahoma" panose="020B0604030504040204" pitchFamily="34" charset="0"/>
              </a:rPr>
              <a:t>), np.array(</a:t>
            </a:r>
            <a:r>
              <a:rPr lang="en-US" sz="1800">
                <a:solidFill>
                  <a:srgbClr val="FF0000"/>
                </a:solidFill>
                <a:cs typeface="Tahoma" panose="020B0604030504040204" pitchFamily="34" charset="0"/>
              </a:rPr>
              <a:t>std</a:t>
            </a:r>
            <a:r>
              <a:rPr lang="en-US" sz="1800">
                <a:cs typeface="Tahoma" panose="020B0604030504040204" pitchFamily="34" charset="0"/>
              </a:rPr>
              <a:t>), </a:t>
            </a:r>
            <a:r>
              <a:rPr lang="en-US" sz="1800" smtClean="0">
                <a:cs typeface="Tahoma" panose="020B0604030504040204" pitchFamily="34" charset="0"/>
              </a:rPr>
              <a:t>\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>
                <a:cs typeface="Tahoma" panose="020B0604030504040204" pitchFamily="34" charset="0"/>
              </a:rPr>
              <a:t> </a:t>
            </a:r>
            <a:r>
              <a:rPr lang="en-US" sz="1800" smtClean="0">
                <a:cs typeface="Tahoma" panose="020B0604030504040204" pitchFamily="34" charset="0"/>
              </a:rPr>
              <a:t>            linestyle</a:t>
            </a:r>
            <a:r>
              <a:rPr lang="en-US" sz="1800">
                <a:cs typeface="Tahoma" panose="020B0604030504040204" pitchFamily="34" charset="0"/>
              </a:rPr>
              <a:t>='None', marker='*')</a:t>
            </a: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smtClean="0">
                <a:cs typeface="Tahoma" panose="020B0604030504040204" pitchFamily="34" charset="0"/>
              </a:rPr>
              <a:t>plt.show</a:t>
            </a:r>
            <a:r>
              <a:rPr lang="en-US" sz="1800">
                <a:cs typeface="Tahoma" panose="020B0604030504040204" pitchFamily="34" charset="0"/>
              </a:rPr>
              <a:t>()</a:t>
            </a:r>
            <a:endParaRPr lang="en-US" sz="1800" dirty="0" smtClean="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5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00"/>
                </a:solidFill>
              </a:rPr>
              <a:t>ตัวอย่างการแสดงผลของ  matplotlib อื่นๆ</a:t>
            </a:r>
          </a:p>
        </p:txBody>
      </p:sp>
      <p:sp>
        <p:nvSpPr>
          <p:cNvPr id="357" name="Shape 357"/>
          <p:cNvSpPr/>
          <p:nvPr/>
        </p:nvSpPr>
        <p:spPr>
          <a:xfrm>
            <a:off x="2143417" y="6135359"/>
            <a:ext cx="4635362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400">
                <a:solidFill>
                  <a:srgbClr val="0433FF"/>
                </a:solidFill>
                <a:hlinkClick r:id="rId2"/>
              </a:rPr>
              <a:t>http://matplotlib.org/gallery.html</a:t>
            </a:r>
            <a:r>
              <a:rPr sz="2400">
                <a:solidFill>
                  <a:srgbClr val="0433FF"/>
                </a:solidFill>
              </a:rPr>
              <a:t> </a:t>
            </a:r>
          </a:p>
        </p:txBody>
      </p:sp>
      <p:pic>
        <p:nvPicPr>
          <p:cNvPr id="358" name="Screen Shot 2015-10-07 at 11.57.51 AM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316" y="856216"/>
            <a:ext cx="7903879" cy="53423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548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-1588" y="2501900"/>
            <a:ext cx="9147176" cy="765177"/>
          </a:xfrm>
          <a:prstGeom prst="rect">
            <a:avLst/>
          </a:prstGeom>
        </p:spPr>
        <p:txBody>
          <a:bodyPr/>
          <a:lstStyle/>
          <a:p>
            <a:r>
              <a:rPr/>
              <a:t>Application </a:t>
            </a:r>
            <a:r>
              <a:rPr lang="en-US" dirty="0"/>
              <a:t>1</a:t>
            </a:r>
            <a:r>
              <a:rPr smtClean="0"/>
              <a:t>: </a:t>
            </a:r>
            <a:r>
              <a:rPr lang="en-US" smtClean="0"/>
              <a:t>Basic Image Processing</a:t>
            </a:r>
            <a:endParaRPr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4213" y="3417454"/>
            <a:ext cx="7920037" cy="25959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en-US" sz="1400" dirty="0" smtClean="0">
                <a:hlinkClick r:id="rId2"/>
              </a:rPr>
              <a:t>https://softwaredevelopmentperestroika.wordpress.com/2014/02/11/image-processing-with-python-numpy-scipy-image-convolution/</a:t>
            </a:r>
            <a:r>
              <a:rPr 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03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th-TH" sz="3200" smtClean="0">
                <a:solidFill>
                  <a:srgbClr val="FFFF00"/>
                </a:solidFill>
              </a:rPr>
              <a:t>การแสดงรูปภาพใน </a:t>
            </a:r>
            <a:r>
              <a:rPr lang="en-US" sz="3200" smtClean="0">
                <a:solidFill>
                  <a:srgbClr val="FFFF00"/>
                </a:solidFill>
              </a:rPr>
              <a:t>python </a:t>
            </a:r>
            <a:r>
              <a:rPr lang="th-TH" sz="3200" smtClean="0">
                <a:solidFill>
                  <a:srgbClr val="FFFF00"/>
                </a:solidFill>
              </a:rPr>
              <a:t>ด้วย </a:t>
            </a:r>
            <a:r>
              <a:rPr lang="en-US" sz="3200" smtClean="0">
                <a:solidFill>
                  <a:srgbClr val="FFFF00"/>
                </a:solidFill>
              </a:rPr>
              <a:t>matplotlib</a:t>
            </a:r>
            <a:endParaRPr sz="3200" dirty="0">
              <a:solidFill>
                <a:srgbClr val="FFFF00"/>
              </a:solidFill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522755" y="823150"/>
            <a:ext cx="8123150" cy="2248948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matplotlib.pyplot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matplotlib.image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mpimg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image = mpimg.imread('monument.png')</a:t>
            </a:r>
          </a:p>
          <a:p>
            <a:pPr lvl="0">
              <a:defRPr sz="1800"/>
            </a:pP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plt.imshow(image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defRPr sz="1800"/>
            </a:pPr>
            <a:endParaRPr lang="en-US"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plt.show</a:t>
            </a: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th-TH" sz="2000" b="1" dirty="0" smtClean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4331308" y="6584950"/>
            <a:ext cx="4469183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0433FF"/>
                </a:solidFill>
                <a:hlinkClick r:id="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433FF"/>
                </a:solidFill>
                <a:hlinkClick r:id="rId2"/>
              </a:rPr>
              <a:t>http://cs231n.github.io/python-numpy-tutorial/#numpy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31308" y="2163067"/>
            <a:ext cx="3572471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ahoma" pitchFamily="34" charset="0"/>
                <a:cs typeface="Tahoma" pitchFamily="34" charset="0"/>
              </a:rPr>
              <a:t>image </a:t>
            </a:r>
            <a:r>
              <a:rPr lang="th-TH" sz="2000" smtClean="0">
                <a:latin typeface="Tahoma" pitchFamily="34" charset="0"/>
                <a:cs typeface="Tahoma" pitchFamily="34" charset="0"/>
              </a:rPr>
              <a:t>เป็นอาเรย์ที่แต่ละช่อง</a:t>
            </a:r>
            <a:br>
              <a:rPr lang="th-TH" sz="2000" smtClean="0">
                <a:latin typeface="Tahoma" pitchFamily="34" charset="0"/>
                <a:cs typeface="Tahoma" pitchFamily="34" charset="0"/>
              </a:rPr>
            </a:br>
            <a:r>
              <a:rPr lang="th-TH" sz="2000" smtClean="0">
                <a:latin typeface="Tahoma" pitchFamily="34" charset="0"/>
                <a:cs typeface="Tahoma" pitchFamily="34" charset="0"/>
              </a:rPr>
              <a:t>มีค่า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0 </a:t>
            </a:r>
            <a:r>
              <a:rPr lang="th-TH" sz="2000" smtClean="0">
                <a:latin typeface="Tahoma" pitchFamily="34" charset="0"/>
                <a:cs typeface="Tahoma" pitchFamily="34" charset="0"/>
              </a:rPr>
              <a:t>ถึง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1 </a:t>
            </a:r>
            <a:r>
              <a:rPr lang="th-TH" sz="2000" smtClean="0">
                <a:latin typeface="Tahoma" pitchFamily="34" charset="0"/>
                <a:cs typeface="Tahoma" pitchFamily="34" charset="0"/>
              </a:rPr>
              <a:t>แทนความเข้มของสี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55" y="3563187"/>
            <a:ext cx="3571875" cy="283845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075215" y="4463110"/>
            <a:ext cx="4570122" cy="2277066"/>
            <a:chOff x="3058510" y="4376811"/>
            <a:chExt cx="4570122" cy="22770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06453" y="4376811"/>
              <a:ext cx="3022179" cy="2277066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3058510" y="5391807"/>
              <a:ext cx="1511902" cy="588579"/>
              <a:chOff x="3058510" y="5391807"/>
              <a:chExt cx="1511902" cy="588579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3058510" y="5391807"/>
                <a:ext cx="1036120" cy="588579"/>
              </a:xfrm>
              <a:prstGeom prst="ellipse">
                <a:avLst/>
              </a:prstGeom>
              <a:noFill/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2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9" name="Straight Arrow Connector 8"/>
              <p:cNvCxnSpPr>
                <a:stCxn id="7" idx="6"/>
              </p:cNvCxnSpPr>
              <p:nvPr/>
            </p:nvCxnSpPr>
            <p:spPr bwMode="auto">
              <a:xfrm flipV="1">
                <a:off x="4094630" y="5528441"/>
                <a:ext cx="475782" cy="15765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grpSp>
        <p:nvGrpSpPr>
          <p:cNvPr id="19" name="Group 18"/>
          <p:cNvGrpSpPr/>
          <p:nvPr/>
        </p:nvGrpSpPr>
        <p:grpSpPr>
          <a:xfrm>
            <a:off x="4698124" y="3106213"/>
            <a:ext cx="3972912" cy="1613579"/>
            <a:chOff x="4698124" y="3106213"/>
            <a:chExt cx="3972912" cy="1613579"/>
          </a:xfrm>
        </p:grpSpPr>
        <p:grpSp>
          <p:nvGrpSpPr>
            <p:cNvPr id="18" name="Group 17"/>
            <p:cNvGrpSpPr/>
            <p:nvPr/>
          </p:nvGrpSpPr>
          <p:grpSpPr>
            <a:xfrm>
              <a:off x="4698124" y="3563187"/>
              <a:ext cx="3972912" cy="1156605"/>
              <a:chOff x="4698124" y="3563187"/>
              <a:chExt cx="3972912" cy="115660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698124" y="3563187"/>
                <a:ext cx="3972912" cy="405476"/>
                <a:chOff x="4698124" y="3563187"/>
                <a:chExt cx="3972912" cy="405476"/>
              </a:xfrm>
            </p:grpSpPr>
            <p:sp>
              <p:nvSpPr>
                <p:cNvPr id="13" name="Rectangle 12"/>
                <p:cNvSpPr/>
                <p:nvPr/>
              </p:nvSpPr>
              <p:spPr bwMode="auto">
                <a:xfrm>
                  <a:off x="4698124" y="3563187"/>
                  <a:ext cx="1324304" cy="405476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200" smtClean="0">
                      <a:latin typeface="Tahoma" pitchFamily="34" charset="0"/>
                      <a:cs typeface="Tahoma" pitchFamily="34" charset="0"/>
                    </a:rPr>
                    <a:t>0.98762</a:t>
                  </a:r>
                  <a:endParaRPr lang="en-US" sz="2200" dirty="0" smtClean="0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6022428" y="3563187"/>
                  <a:ext cx="1324304" cy="405476"/>
                </a:xfrm>
                <a:prstGeom prst="rect">
                  <a:avLst/>
                </a:prstGeom>
                <a:solidFill>
                  <a:srgbClr val="00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200" smtClean="0">
                      <a:latin typeface="Tahoma" pitchFamily="34" charset="0"/>
                      <a:cs typeface="Tahoma" pitchFamily="34" charset="0"/>
                    </a:rPr>
                    <a:t>0.72549</a:t>
                  </a:r>
                  <a:endParaRPr lang="en-US" sz="2200" dirty="0" smtClean="0">
                    <a:latin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7346732" y="3563187"/>
                  <a:ext cx="1324304" cy="405476"/>
                </a:xfrm>
                <a:prstGeom prst="rect">
                  <a:avLst/>
                </a:prstGeom>
                <a:solidFill>
                  <a:srgbClr val="0000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200" smtClean="0">
                      <a:latin typeface="Tahoma" pitchFamily="34" charset="0"/>
                      <a:cs typeface="Tahoma" pitchFamily="34" charset="0"/>
                    </a:rPr>
                    <a:t>0.35294</a:t>
                  </a:r>
                  <a:endParaRPr lang="en-US" sz="2200" dirty="0" smtClean="0">
                    <a:latin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6529441" y="3972450"/>
                <a:ext cx="252895" cy="747342"/>
                <a:chOff x="8498437" y="4104836"/>
                <a:chExt cx="252895" cy="747342"/>
              </a:xfrm>
            </p:grpSpPr>
            <p:sp>
              <p:nvSpPr>
                <p:cNvPr id="16" name="Rectangle 15"/>
                <p:cNvSpPr/>
                <p:nvPr/>
              </p:nvSpPr>
              <p:spPr bwMode="auto">
                <a:xfrm>
                  <a:off x="8498437" y="4599283"/>
                  <a:ext cx="252895" cy="252895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sz="2200" dirty="0" smtClean="0">
                    <a:latin typeface="Tahoma" pitchFamily="34" charset="0"/>
                    <a:cs typeface="Tahoma" pitchFamily="34" charset="0"/>
                  </a:endParaRPr>
                </a:p>
              </p:txBody>
            </p:sp>
            <p:cxnSp>
              <p:nvCxnSpPr>
                <p:cNvPr id="28" name="Straight Arrow Connector 27"/>
                <p:cNvCxnSpPr/>
                <p:nvPr/>
              </p:nvCxnSpPr>
              <p:spPr bwMode="auto">
                <a:xfrm flipV="1">
                  <a:off x="8632327" y="4104836"/>
                  <a:ext cx="0" cy="494447"/>
                </a:xfrm>
                <a:prstGeom prst="straightConnector1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  <p:sp>
          <p:nvSpPr>
            <p:cNvPr id="31" name="TextBox 30"/>
            <p:cNvSpPr txBox="1"/>
            <p:nvPr/>
          </p:nvSpPr>
          <p:spPr>
            <a:xfrm>
              <a:off x="5008604" y="3106213"/>
              <a:ext cx="3294568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latin typeface="Tahoma" pitchFamily="34" charset="0"/>
                  <a:cs typeface="Tahoma" pitchFamily="34" charset="0"/>
                </a:rPr>
                <a:t>1 pixel = 1 </a:t>
              </a:r>
              <a:r>
                <a:rPr lang="th-TH" sz="2000" smtClean="0">
                  <a:latin typeface="Tahoma" pitchFamily="34" charset="0"/>
                  <a:cs typeface="Tahoma" pitchFamily="34" charset="0"/>
                </a:rPr>
                <a:t>จุดสี มี </a:t>
              </a:r>
              <a:r>
                <a:rPr lang="en-US" sz="2000" smtClean="0">
                  <a:latin typeface="Tahoma" pitchFamily="34" charset="0"/>
                  <a:cs typeface="Tahoma" pitchFamily="34" charset="0"/>
                </a:rPr>
                <a:t>3 </a:t>
              </a:r>
              <a:r>
                <a:rPr lang="th-TH" sz="2000" smtClean="0">
                  <a:latin typeface="Tahoma" pitchFamily="34" charset="0"/>
                  <a:cs typeface="Tahoma" pitchFamily="34" charset="0"/>
                </a:rPr>
                <a:t>สีย่อย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571529" y="772055"/>
            <a:ext cx="3572471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th-TH" sz="2000" smtClean="0">
                <a:latin typeface="Tahoma" pitchFamily="34" charset="0"/>
                <a:cs typeface="Tahoma" pitchFamily="34" charset="0"/>
              </a:rPr>
              <a:t>เพื่อความง่ายโปรแกรมที่จะเขียนจากนี้ไปใช้กับแฟ้ม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png </a:t>
            </a:r>
            <a:r>
              <a:rPr lang="th-TH" sz="2000" smtClean="0">
                <a:latin typeface="Tahoma" pitchFamily="34" charset="0"/>
                <a:cs typeface="Tahoma" pitchFamily="34" charset="0"/>
              </a:rPr>
              <a:t>เท่านั้น</a:t>
            </a:r>
          </a:p>
        </p:txBody>
      </p:sp>
    </p:spTree>
    <p:extLst>
      <p:ext uri="{BB962C8B-B14F-4D97-AF65-F5344CB8AC3E}">
        <p14:creationId xmlns:p14="http://schemas.microsoft.com/office/powerpoint/2010/main" val="160998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 </a:t>
            </a:r>
            <a:r>
              <a:rPr lang="th-TH" smtClean="0"/>
              <a:t>ภาพ เป็นอาเรย์ </a:t>
            </a:r>
            <a:r>
              <a:rPr lang="en-US" smtClean="0"/>
              <a:t>3 </a:t>
            </a:r>
            <a:r>
              <a:rPr lang="th-TH" smtClean="0"/>
              <a:t>สามมิติ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908050"/>
            <a:ext cx="7920037" cy="3190984"/>
          </a:xfrm>
        </p:spPr>
        <p:txBody>
          <a:bodyPr/>
          <a:lstStyle/>
          <a:p>
            <a:r>
              <a:rPr lang="en-US" smtClean="0"/>
              <a:t>monument.png </a:t>
            </a:r>
            <a:r>
              <a:rPr lang="th-TH"/>
              <a:t>เป็นภาพ</a:t>
            </a:r>
            <a:r>
              <a:rPr lang="th-TH" smtClean="0"/>
              <a:t>ขนาด</a:t>
            </a:r>
            <a:r>
              <a:rPr lang="en-US" smtClean="0"/>
              <a:t> 350 x 449</a:t>
            </a:r>
          </a:p>
          <a:p>
            <a:r>
              <a:rPr lang="th-TH" smtClean="0"/>
              <a:t>ภาพขนาด </a:t>
            </a:r>
            <a:r>
              <a:rPr lang="en-US"/>
              <a:t>350 x 449</a:t>
            </a:r>
            <a:r>
              <a:rPr lang="en-US" smtClean="0"/>
              <a:t>  </a:t>
            </a:r>
            <a:r>
              <a:rPr lang="th-TH" smtClean="0"/>
              <a:t> มี </a:t>
            </a:r>
            <a:r>
              <a:rPr lang="en-US"/>
              <a:t>350 x 449</a:t>
            </a:r>
            <a:r>
              <a:rPr lang="en-US" smtClean="0"/>
              <a:t> </a:t>
            </a:r>
            <a:r>
              <a:rPr lang="th-TH" smtClean="0"/>
              <a:t>จุด</a:t>
            </a:r>
            <a:endParaRPr lang="en-US" smtClean="0"/>
          </a:p>
          <a:p>
            <a:r>
              <a:rPr lang="en-US" smtClean="0"/>
              <a:t>1 </a:t>
            </a:r>
            <a:r>
              <a:rPr lang="th-TH" smtClean="0"/>
              <a:t>จุด เก็บค่า</a:t>
            </a:r>
            <a:r>
              <a:rPr lang="th-TH" smtClean="0">
                <a:sym typeface="Wingdings" panose="05000000000000000000" pitchFamily="2" charset="2"/>
              </a:rPr>
              <a:t>ความเข้มของ</a:t>
            </a:r>
            <a:r>
              <a:rPr lang="th-TH" smtClean="0"/>
              <a:t> </a:t>
            </a:r>
            <a:r>
              <a:rPr lang="en-US" smtClean="0"/>
              <a:t>3 </a:t>
            </a:r>
            <a:r>
              <a:rPr lang="th-TH" smtClean="0"/>
              <a:t>สีย่อย  </a:t>
            </a:r>
            <a:r>
              <a:rPr lang="en-US" smtClean="0"/>
              <a:t>R</a:t>
            </a:r>
            <a:r>
              <a:rPr lang="th-TH" smtClean="0"/>
              <a:t> </a:t>
            </a:r>
            <a:r>
              <a:rPr lang="en-US" smtClean="0"/>
              <a:t>G B</a:t>
            </a:r>
          </a:p>
          <a:p>
            <a:r>
              <a:rPr lang="th-TH" smtClean="0"/>
              <a:t>ภาพนี้จึงเก็บข้อมูล </a:t>
            </a:r>
            <a:r>
              <a:rPr lang="en-US"/>
              <a:t>350 x 449</a:t>
            </a:r>
            <a:r>
              <a:rPr lang="en-US" smtClean="0"/>
              <a:t> x 3 </a:t>
            </a:r>
            <a:r>
              <a:rPr lang="th-TH" smtClean="0"/>
              <a:t>ค่า</a:t>
            </a:r>
          </a:p>
          <a:p>
            <a:pPr marL="0" indent="0">
              <a:buNone/>
            </a:pPr>
            <a:r>
              <a:rPr lang="en-US"/>
              <a:t>img = </a:t>
            </a:r>
            <a:r>
              <a:rPr lang="en-US" smtClean="0"/>
              <a:t>mpimg.imread</a:t>
            </a:r>
            <a:r>
              <a:rPr lang="en-US"/>
              <a:t>('monument.png</a:t>
            </a:r>
            <a:r>
              <a:rPr lang="en-US" smtClean="0"/>
              <a:t>')</a:t>
            </a:r>
          </a:p>
          <a:p>
            <a:pPr marL="0" indent="0">
              <a:buNone/>
            </a:pPr>
            <a:r>
              <a:rPr lang="en-US" smtClean="0"/>
              <a:t>img.shape </a:t>
            </a:r>
            <a:r>
              <a:rPr lang="th-TH"/>
              <a:t> </a:t>
            </a:r>
            <a:r>
              <a:rPr lang="en-US" smtClean="0">
                <a:sym typeface="Wingdings" panose="05000000000000000000" pitchFamily="2" charset="2"/>
              </a:rPr>
              <a:t>  (</a:t>
            </a:r>
            <a:r>
              <a:rPr lang="en-US" smtClean="0"/>
              <a:t>350, 449, 3)</a:t>
            </a:r>
          </a:p>
        </p:txBody>
      </p:sp>
    </p:spTree>
    <p:extLst>
      <p:ext uri="{BB962C8B-B14F-4D97-AF65-F5344CB8AC3E}">
        <p14:creationId xmlns:p14="http://schemas.microsoft.com/office/powerpoint/2010/main" val="263918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1 </a:t>
            </a:r>
            <a:r>
              <a:rPr lang="th-TH" sz="2800"/>
              <a:t>ภาพ เป็นอาเรย์ </a:t>
            </a:r>
            <a:r>
              <a:rPr lang="en-US" sz="2800"/>
              <a:t>3 </a:t>
            </a:r>
            <a:r>
              <a:rPr lang="th-TH" sz="2800"/>
              <a:t>สาม</a:t>
            </a:r>
            <a:r>
              <a:rPr lang="th-TH" sz="2800" smtClean="0"/>
              <a:t>มิติเก็บค่าความเข้มของ </a:t>
            </a:r>
            <a:r>
              <a:rPr lang="en-US" sz="2800" smtClean="0"/>
              <a:t>R G B</a:t>
            </a:r>
            <a:endParaRPr lang="en-US" sz="2800" dirty="0"/>
          </a:p>
        </p:txBody>
      </p:sp>
      <p:sp>
        <p:nvSpPr>
          <p:cNvPr id="4" name="Shape 361"/>
          <p:cNvSpPr/>
          <p:nvPr/>
        </p:nvSpPr>
        <p:spPr>
          <a:xfrm>
            <a:off x="890598" y="1065620"/>
            <a:ext cx="7207956" cy="710065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image.shape</a:t>
            </a: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(350, 449, 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3)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06294" y="4378547"/>
            <a:ext cx="2184158" cy="80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800" dirty="0" smtClean="0">
                <a:latin typeface="Tahoma"/>
                <a:cs typeface="Tahoma"/>
              </a:rPr>
              <a:t>อาร์เรย์ </a:t>
            </a:r>
            <a:r>
              <a:rPr lang="en-US" sz="1800" smtClean="0">
                <a:latin typeface="Tahoma"/>
                <a:cs typeface="Tahoma"/>
              </a:rPr>
              <a:t>2 </a:t>
            </a:r>
            <a:r>
              <a:rPr lang="th-TH" sz="1800" smtClean="0">
                <a:latin typeface="Tahoma"/>
                <a:cs typeface="Tahoma"/>
              </a:rPr>
              <a:t>มิติสีแดง</a:t>
            </a:r>
            <a:endParaRPr lang="en-US" sz="1800" smtClean="0">
              <a:latin typeface="Tahoma"/>
              <a:cs typeface="Tahoma"/>
            </a:endParaRPr>
          </a:p>
          <a:p>
            <a:pPr marL="0" indent="0" algn="ctr">
              <a:buNone/>
            </a:pPr>
            <a:r>
              <a:rPr lang="en-US" sz="1800" smtClean="0">
                <a:latin typeface="Tahoma"/>
                <a:cs typeface="Tahoma"/>
              </a:rPr>
              <a:t>image[:,:,</a:t>
            </a:r>
            <a:r>
              <a:rPr lang="en-US" sz="1800" smtClean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r>
              <a:rPr lang="en-US" sz="1800" smtClean="0">
                <a:latin typeface="Tahoma"/>
                <a:cs typeface="Tahoma"/>
              </a:rPr>
              <a:t>]</a:t>
            </a:r>
            <a:endParaRPr lang="en-US" sz="1800" dirty="0">
              <a:latin typeface="Tahoma"/>
              <a:cs typeface="Tahoma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478333" y="4420928"/>
            <a:ext cx="2184158" cy="80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800" smtClean="0">
                <a:latin typeface="Tahoma"/>
                <a:cs typeface="Tahoma"/>
              </a:rPr>
              <a:t>อาร์เรย์ </a:t>
            </a:r>
            <a:r>
              <a:rPr lang="en-US" sz="1800" smtClean="0">
                <a:latin typeface="Tahoma"/>
                <a:cs typeface="Tahoma"/>
              </a:rPr>
              <a:t>2 </a:t>
            </a:r>
            <a:r>
              <a:rPr lang="th-TH" sz="1800" smtClean="0">
                <a:latin typeface="Tahoma"/>
                <a:cs typeface="Tahoma"/>
              </a:rPr>
              <a:t>มิติสี</a:t>
            </a:r>
            <a:r>
              <a:rPr lang="th-TH" sz="1800" dirty="0" smtClean="0">
                <a:latin typeface="Tahoma"/>
                <a:cs typeface="Tahoma"/>
              </a:rPr>
              <a:t>เขียว</a:t>
            </a:r>
            <a:endParaRPr lang="en-US" sz="1800" dirty="0" smtClean="0">
              <a:latin typeface="Tahoma"/>
              <a:cs typeface="Tahoma"/>
            </a:endParaRPr>
          </a:p>
          <a:p>
            <a:pPr marL="0" indent="0" algn="ctr">
              <a:buNone/>
            </a:pPr>
            <a:r>
              <a:rPr lang="en-US" sz="1800" smtClean="0">
                <a:latin typeface="Tahoma"/>
                <a:cs typeface="Tahoma"/>
              </a:rPr>
              <a:t>image[:,:,</a:t>
            </a:r>
            <a:r>
              <a:rPr lang="en-US" sz="1800" dirty="0" smtClean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lang="en-US" sz="1800" dirty="0" smtClean="0">
                <a:latin typeface="Tahoma"/>
                <a:cs typeface="Tahoma"/>
              </a:rPr>
              <a:t>]</a:t>
            </a:r>
            <a:endParaRPr lang="en-US" sz="1800" dirty="0">
              <a:latin typeface="Tahoma"/>
              <a:cs typeface="Tahoma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106871" y="4420928"/>
            <a:ext cx="2184158" cy="80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800" smtClean="0">
                <a:latin typeface="Tahoma"/>
                <a:cs typeface="Tahoma"/>
              </a:rPr>
              <a:t>อาร์เรย์ </a:t>
            </a:r>
            <a:r>
              <a:rPr lang="en-US" sz="1800" smtClean="0">
                <a:latin typeface="Tahoma"/>
                <a:cs typeface="Tahoma"/>
              </a:rPr>
              <a:t>2 </a:t>
            </a:r>
            <a:r>
              <a:rPr lang="th-TH" sz="1800" smtClean="0">
                <a:latin typeface="Tahoma"/>
                <a:cs typeface="Tahoma"/>
              </a:rPr>
              <a:t>มิติสี</a:t>
            </a:r>
            <a:r>
              <a:rPr lang="th-TH" sz="1800" dirty="0" smtClean="0">
                <a:latin typeface="Tahoma"/>
                <a:cs typeface="Tahoma"/>
              </a:rPr>
              <a:t>น้ำเงิน</a:t>
            </a:r>
            <a:endParaRPr lang="en-US" sz="1800" dirty="0" smtClean="0">
              <a:latin typeface="Tahoma"/>
              <a:cs typeface="Tahoma"/>
            </a:endParaRPr>
          </a:p>
          <a:p>
            <a:pPr marL="0" indent="0" algn="ctr">
              <a:buNone/>
            </a:pPr>
            <a:r>
              <a:rPr lang="en-US" sz="1800" smtClean="0">
                <a:latin typeface="Tahoma"/>
                <a:cs typeface="Tahoma"/>
              </a:rPr>
              <a:t>image[:,:,</a:t>
            </a:r>
            <a:r>
              <a:rPr lang="en-US" sz="1800" dirty="0" smtClean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lang="en-US" sz="1800" dirty="0" smtClean="0">
                <a:latin typeface="Tahoma"/>
                <a:cs typeface="Tahoma"/>
              </a:rPr>
              <a:t>]</a:t>
            </a:r>
            <a:endParaRPr lang="en-US" sz="1800" dirty="0">
              <a:latin typeface="Tahoma"/>
              <a:cs typeface="Tahom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54" y="2283047"/>
            <a:ext cx="77628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การประมวลผลภาพเบื้องต้น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908050"/>
            <a:ext cx="8324705" cy="3190984"/>
          </a:xfrm>
        </p:spPr>
        <p:txBody>
          <a:bodyPr/>
          <a:lstStyle/>
          <a:p>
            <a:r>
              <a:rPr lang="en-US" smtClean="0"/>
              <a:t>image </a:t>
            </a:r>
            <a:r>
              <a:rPr lang="en-US"/>
              <a:t>= </a:t>
            </a:r>
            <a:r>
              <a:rPr lang="en-US" smtClean="0"/>
              <a:t>mpimg.imread</a:t>
            </a:r>
            <a:r>
              <a:rPr lang="en-US"/>
              <a:t>('monument.png</a:t>
            </a:r>
            <a:r>
              <a:rPr lang="en-US" smtClean="0"/>
              <a:t>')</a:t>
            </a:r>
          </a:p>
          <a:p>
            <a:r>
              <a:rPr lang="en-US" smtClean="0"/>
              <a:t>image.shape </a:t>
            </a:r>
            <a:r>
              <a:rPr lang="th-TH" smtClean="0"/>
              <a:t> </a:t>
            </a:r>
            <a:r>
              <a:rPr lang="en-US" smtClean="0">
                <a:sym typeface="Wingdings" panose="05000000000000000000" pitchFamily="2" charset="2"/>
              </a:rPr>
              <a:t>  (</a:t>
            </a:r>
            <a:r>
              <a:rPr lang="en-US" smtClean="0"/>
              <a:t>350, 449, 3)</a:t>
            </a:r>
          </a:p>
          <a:p>
            <a:r>
              <a:rPr lang="en-US" smtClean="0"/>
              <a:t>image = 1 – image      </a:t>
            </a:r>
            <a:r>
              <a:rPr lang="en-US" sz="2400" smtClean="0"/>
              <a:t>(broadcast &amp; element-wise op.)</a:t>
            </a:r>
            <a:endParaRPr lang="en-US" smtClean="0"/>
          </a:p>
        </p:txBody>
      </p:sp>
      <p:sp>
        <p:nvSpPr>
          <p:cNvPr id="15" name="TextBox 14"/>
          <p:cNvSpPr txBox="1"/>
          <p:nvPr/>
        </p:nvSpPr>
        <p:spPr>
          <a:xfrm>
            <a:off x="1743691" y="4687057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ahoma" pitchFamily="34" charset="0"/>
                <a:cs typeface="Tahoma" pitchFamily="34" charset="0"/>
              </a:rPr>
              <a:t>image</a:t>
            </a:r>
            <a:endParaRPr lang="en-US" sz="24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90936" y="4688172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ahoma" pitchFamily="34" charset="0"/>
                <a:cs typeface="Tahoma" pitchFamily="34" charset="0"/>
              </a:rPr>
              <a:t>1 – image</a:t>
            </a:r>
            <a:endParaRPr lang="en-US" sz="24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7324" y="5590824"/>
            <a:ext cx="5599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smtClean="0">
                <a:latin typeface="Tahoma" pitchFamily="34" charset="0"/>
                <a:cs typeface="Tahoma" pitchFamily="34" charset="0"/>
              </a:rPr>
              <a:t>ทำแบบนี้แล้ว ภาพเปลี่ยนแปลงไปอย่างไร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?</a:t>
            </a:r>
            <a:endParaRPr lang="en-US" sz="24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4103255" y="3563128"/>
            <a:ext cx="632257" cy="5359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16" y="2894446"/>
            <a:ext cx="3084374" cy="1862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794" y="2894446"/>
            <a:ext cx="2981420" cy="19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การประมวลผลภาพเบื้องต้น</a:t>
            </a:r>
            <a:r>
              <a:rPr lang="en-US" smtClean="0"/>
              <a:t> : </a:t>
            </a:r>
            <a:r>
              <a:rPr lang="th-TH" smtClean="0"/>
              <a:t>ภาพ </a:t>
            </a:r>
            <a:r>
              <a:rPr lang="en-US" smtClean="0"/>
              <a:t>Negative</a:t>
            </a:r>
            <a:endParaRPr lang="en-US"/>
          </a:p>
        </p:txBody>
      </p:sp>
      <p:sp>
        <p:nvSpPr>
          <p:cNvPr id="3" name="Shape 361"/>
          <p:cNvSpPr/>
          <p:nvPr/>
        </p:nvSpPr>
        <p:spPr>
          <a:xfrm>
            <a:off x="522755" y="823150"/>
            <a:ext cx="8123150" cy="4095607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matplotlib.pyplot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matplotlib.image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mpimg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image = mpimg.imread('monument.png')</a:t>
            </a: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plt.subplot(1, 2, 1)</a:t>
            </a: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plt.imshow(image)</a:t>
            </a:r>
          </a:p>
          <a:p>
            <a:pPr lvl="0">
              <a:defRPr sz="1800"/>
            </a:pPr>
            <a:endParaRPr lang="en-US"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negative = 1 - image </a:t>
            </a: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plt.subplot(1, 2, 2)</a:t>
            </a: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plt.imshow(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negative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defRPr sz="1800"/>
            </a:pPr>
            <a:endParaRPr lang="en-US"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</a:br>
            <a:endParaRPr lang="th-TH" sz="2000" b="1" dirty="0" smtClean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2562" y="4031616"/>
            <a:ext cx="6537929" cy="25256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3172" y="2593955"/>
            <a:ext cx="4770651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ahoma" pitchFamily="34" charset="0"/>
                <a:cs typeface="Tahoma" pitchFamily="34" charset="0"/>
              </a:rPr>
              <a:t>1 – image </a:t>
            </a:r>
            <a:r>
              <a:rPr lang="th-TH" sz="2000" smtClean="0">
                <a:latin typeface="Tahoma" pitchFamily="34" charset="0"/>
                <a:cs typeface="Tahoma" pitchFamily="34" charset="0"/>
              </a:rPr>
              <a:t>คือนำค่าทุกช่องไปลบออกจาก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1 </a:t>
            </a:r>
            <a:r>
              <a:rPr lang="th-TH" sz="2000" smtClean="0">
                <a:latin typeface="Tahoma" pitchFamily="34" charset="0"/>
                <a:cs typeface="Tahoma" pitchFamily="34" charset="0"/>
              </a:rPr>
              <a:t>ความเข้มสีเปลี่ยนเป็นตรงข้าม </a:t>
            </a:r>
            <a:br>
              <a:rPr lang="th-TH" sz="2000" smtClean="0">
                <a:latin typeface="Tahoma" pitchFamily="34" charset="0"/>
                <a:cs typeface="Tahoma" pitchFamily="34" charset="0"/>
              </a:rPr>
            </a:br>
            <a:r>
              <a:rPr lang="th-TH" sz="2000" smtClean="0">
                <a:latin typeface="Tahoma" pitchFamily="34" charset="0"/>
                <a:cs typeface="Tahoma" pitchFamily="34" charset="0"/>
              </a:rPr>
              <a:t>(ขาว 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 </a:t>
            </a:r>
            <a:r>
              <a:rPr lang="th-TH" sz="200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ดำ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, </a:t>
            </a:r>
            <a:r>
              <a:rPr lang="th-TH" sz="200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เหลือง 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 </a:t>
            </a:r>
            <a:r>
              <a:rPr lang="th-TH" sz="200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น้ำเงิน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, ...</a:t>
            </a:r>
            <a:r>
              <a:rPr lang="th-TH" sz="200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)</a:t>
            </a:r>
            <a:endParaRPr lang="en-US" sz="2000" smtClean="0">
              <a:latin typeface="Tahoma" pitchFamily="34" charset="0"/>
              <a:cs typeface="Tahoma" pitchFamily="34" charset="0"/>
              <a:sym typeface="Wingdings" panose="05000000000000000000" pitchFamily="2" charset="2"/>
            </a:endParaRPr>
          </a:p>
          <a:p>
            <a:r>
              <a:rPr lang="en-US" sz="2000" i="1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broadcast &amp; element-wise subtract</a:t>
            </a:r>
            <a:endParaRPr lang="th-TH" sz="2000" i="1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26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ลิสต์ใน </a:t>
            </a:r>
            <a:r>
              <a:rPr lang="en-US" dirty="0"/>
              <a:t>Python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1054677"/>
            <a:ext cx="5016500" cy="19411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fr-FR" sz="2000" b="1" dirty="0">
                <a:latin typeface="Courier New" pitchFamily="49" charset="0"/>
                <a:cs typeface="Tahoma" pitchFamily="34" charset="0"/>
              </a:rPr>
              <a:t>&gt;&gt;&gt; x = [1,2,3,4,5,6,7,8,9,10]</a:t>
            </a:r>
            <a:endParaRPr lang="fr-FR" sz="2000" b="1" dirty="0" smtClean="0">
              <a:latin typeface="Courier New" pitchFamily="49" charset="0"/>
              <a:cs typeface="Tahoma" pitchFamily="34" charset="0"/>
            </a:endParaRPr>
          </a:p>
          <a:p>
            <a:r>
              <a:rPr lang="fr-FR" sz="2000" b="1" dirty="0" smtClean="0">
                <a:latin typeface="Courier New" pitchFamily="49" charset="0"/>
                <a:cs typeface="Tahoma" pitchFamily="34" charset="0"/>
              </a:rPr>
              <a:t>&gt;</a:t>
            </a:r>
            <a:r>
              <a:rPr lang="fr-FR" sz="2000" b="1" dirty="0">
                <a:latin typeface="Courier New" pitchFamily="49" charset="0"/>
                <a:cs typeface="Tahoma" pitchFamily="34" charset="0"/>
              </a:rPr>
              <a:t>&gt;&gt; y = x</a:t>
            </a:r>
          </a:p>
          <a:p>
            <a:r>
              <a:rPr lang="fr-FR" sz="20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fr-FR" sz="2000" b="1" dirty="0" err="1">
                <a:latin typeface="Courier New" pitchFamily="49" charset="0"/>
                <a:cs typeface="Tahoma" pitchFamily="34" charset="0"/>
              </a:rPr>
              <a:t>print</a:t>
            </a:r>
            <a:r>
              <a:rPr lang="fr-FR" sz="2000" b="1" dirty="0">
                <a:latin typeface="Courier New" pitchFamily="49" charset="0"/>
                <a:cs typeface="Tahoma" pitchFamily="34" charset="0"/>
              </a:rPr>
              <a:t>(x == y)</a:t>
            </a:r>
          </a:p>
          <a:p>
            <a:r>
              <a:rPr lang="fr-FR" sz="2000" b="1" dirty="0" err="1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True</a:t>
            </a:r>
            <a:endParaRPr lang="fr-FR" sz="2000" b="1" dirty="0">
              <a:solidFill>
                <a:srgbClr val="0000FF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fr-FR" sz="20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fr-FR" sz="2000" b="1" dirty="0" err="1">
                <a:latin typeface="Courier New" pitchFamily="49" charset="0"/>
                <a:cs typeface="Tahoma" pitchFamily="34" charset="0"/>
              </a:rPr>
              <a:t>print</a:t>
            </a:r>
            <a:r>
              <a:rPr lang="fr-FR" sz="2000" b="1" dirty="0">
                <a:latin typeface="Courier New" pitchFamily="49" charset="0"/>
                <a:cs typeface="Tahoma" pitchFamily="34" charset="0"/>
              </a:rPr>
              <a:t>(x </a:t>
            </a:r>
            <a:r>
              <a:rPr lang="fr-FR" sz="2000" b="1" dirty="0" err="1">
                <a:latin typeface="Courier New" pitchFamily="49" charset="0"/>
                <a:cs typeface="Tahoma" pitchFamily="34" charset="0"/>
              </a:rPr>
              <a:t>is</a:t>
            </a:r>
            <a:r>
              <a:rPr lang="fr-FR" sz="2000" b="1" dirty="0">
                <a:latin typeface="Courier New" pitchFamily="49" charset="0"/>
                <a:cs typeface="Tahoma" pitchFamily="34" charset="0"/>
              </a:rPr>
              <a:t> y)</a:t>
            </a:r>
          </a:p>
          <a:p>
            <a:r>
              <a:rPr lang="fr-FR" sz="2000" b="1" dirty="0" err="1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True</a:t>
            </a:r>
            <a:endParaRPr lang="ro-RO" sz="2000" b="1" dirty="0">
              <a:solidFill>
                <a:srgbClr val="0000FF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3397827"/>
            <a:ext cx="5018657" cy="19411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fr-FR" sz="2000" b="1" dirty="0">
                <a:latin typeface="Courier New" pitchFamily="49" charset="0"/>
                <a:cs typeface="Tahoma" pitchFamily="34" charset="0"/>
              </a:rPr>
              <a:t>&gt;&gt;&gt; x = [1,2,3,4,5,6,7,8,9,10]</a:t>
            </a:r>
            <a:endParaRPr lang="fr-FR" sz="2000" b="1" dirty="0" smtClean="0">
              <a:latin typeface="Courier New" pitchFamily="49" charset="0"/>
              <a:cs typeface="Tahoma" pitchFamily="34" charset="0"/>
            </a:endParaRPr>
          </a:p>
          <a:p>
            <a:r>
              <a:rPr lang="es-ES_tradnl" sz="2000" b="1" dirty="0">
                <a:latin typeface="Courier New" pitchFamily="49" charset="0"/>
                <a:cs typeface="Tahoma" pitchFamily="34" charset="0"/>
              </a:rPr>
              <a:t>&gt;&gt;&gt; y = </a:t>
            </a:r>
            <a:r>
              <a:rPr lang="es-ES_tradnl" sz="2000" b="1" dirty="0" err="1" smtClean="0">
                <a:latin typeface="Courier New" pitchFamily="49" charset="0"/>
                <a:cs typeface="Tahoma" pitchFamily="34" charset="0"/>
              </a:rPr>
              <a:t>list</a:t>
            </a:r>
            <a:r>
              <a:rPr lang="es-ES_tradnl" sz="2000" b="1" dirty="0" smtClean="0">
                <a:latin typeface="Courier New" pitchFamily="49" charset="0"/>
                <a:cs typeface="Tahoma" pitchFamily="34" charset="0"/>
              </a:rPr>
              <a:t>(x)</a:t>
            </a:r>
            <a:endParaRPr lang="es-ES_tradnl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s-ES_tradnl" sz="20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s-ES_tradnl" sz="2000" b="1" dirty="0" err="1">
                <a:latin typeface="Courier New" pitchFamily="49" charset="0"/>
                <a:cs typeface="Tahoma" pitchFamily="34" charset="0"/>
              </a:rPr>
              <a:t>print</a:t>
            </a:r>
            <a:r>
              <a:rPr lang="es-ES_tradnl" sz="2000" b="1" dirty="0">
                <a:latin typeface="Courier New" pitchFamily="49" charset="0"/>
                <a:cs typeface="Tahoma" pitchFamily="34" charset="0"/>
              </a:rPr>
              <a:t>(x == y)</a:t>
            </a:r>
          </a:p>
          <a:p>
            <a:r>
              <a:rPr lang="es-ES_tradnl" sz="2000" b="1" dirty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True</a:t>
            </a:r>
          </a:p>
          <a:p>
            <a:r>
              <a:rPr lang="es-ES_tradnl" sz="20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es-ES_tradnl" sz="2000" b="1" dirty="0" err="1">
                <a:latin typeface="Courier New" pitchFamily="49" charset="0"/>
                <a:cs typeface="Tahoma" pitchFamily="34" charset="0"/>
              </a:rPr>
              <a:t>print</a:t>
            </a:r>
            <a:r>
              <a:rPr lang="es-ES_tradnl" sz="2000" b="1" dirty="0">
                <a:latin typeface="Courier New" pitchFamily="49" charset="0"/>
                <a:cs typeface="Tahoma" pitchFamily="34" charset="0"/>
              </a:rPr>
              <a:t>(x </a:t>
            </a:r>
            <a:r>
              <a:rPr lang="es-ES_tradnl" sz="2000" b="1" dirty="0" err="1">
                <a:latin typeface="Courier New" pitchFamily="49" charset="0"/>
                <a:cs typeface="Tahoma" pitchFamily="34" charset="0"/>
              </a:rPr>
              <a:t>is</a:t>
            </a:r>
            <a:r>
              <a:rPr lang="es-ES_tradnl" sz="2000" b="1" dirty="0">
                <a:latin typeface="Courier New" pitchFamily="49" charset="0"/>
                <a:cs typeface="Tahoma" pitchFamily="34" charset="0"/>
              </a:rPr>
              <a:t> y)</a:t>
            </a:r>
          </a:p>
          <a:p>
            <a:r>
              <a:rPr lang="es-ES_tradnl" sz="2000" b="1" dirty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False</a:t>
            </a:r>
            <a:endParaRPr lang="ro-RO" sz="2000" b="1" dirty="0">
              <a:solidFill>
                <a:srgbClr val="0000FF"/>
              </a:solidFill>
              <a:latin typeface="Courier New" pitchFamily="49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1802300"/>
            <a:ext cx="5302250" cy="13663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249" y="4297743"/>
            <a:ext cx="5108575" cy="185223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891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ลองทำดู </a:t>
            </a:r>
            <a:r>
              <a:rPr lang="en-US" smtClean="0"/>
              <a:t>: </a:t>
            </a:r>
            <a:r>
              <a:rPr lang="th-TH" smtClean="0"/>
              <a:t>การลดความสว่างภาพ</a:t>
            </a:r>
            <a:endParaRPr lang="en-US"/>
          </a:p>
        </p:txBody>
      </p:sp>
      <p:sp>
        <p:nvSpPr>
          <p:cNvPr id="361" name="Shape 361"/>
          <p:cNvSpPr/>
          <p:nvPr/>
        </p:nvSpPr>
        <p:spPr>
          <a:xfrm>
            <a:off x="508837" y="883308"/>
            <a:ext cx="8123150" cy="4403384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import </a:t>
            </a:r>
            <a:r>
              <a:rPr lang="en-US" sz="2000" b="1" dirty="0" err="1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matplotlib.pyplot</a:t>
            </a:r>
            <a:r>
              <a:rPr lang="en-US" sz="2000" b="1" dirty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 as </a:t>
            </a:r>
            <a:r>
              <a:rPr lang="en-US" sz="2000" b="1" dirty="0" err="1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plt</a:t>
            </a:r>
            <a:r>
              <a:rPr lang="en-US" sz="2000" b="1" dirty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/>
            </a:r>
            <a:br>
              <a:rPr lang="en-US" sz="2000" b="1" dirty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</a:br>
            <a:r>
              <a:rPr lang="en-US" sz="2000" b="1" dirty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import </a:t>
            </a:r>
            <a:r>
              <a:rPr lang="en-US" sz="2000" b="1" dirty="0" err="1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matplotlib.image</a:t>
            </a:r>
            <a:r>
              <a:rPr lang="en-US" sz="2000" b="1" dirty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 as </a:t>
            </a:r>
            <a:r>
              <a:rPr lang="en-US" sz="2000" b="1" dirty="0" err="1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mpimg</a:t>
            </a:r>
            <a:r>
              <a:rPr lang="en-US" sz="2000" b="1" dirty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/>
            </a:r>
            <a:br>
              <a:rPr lang="en-US" sz="2000" b="1" dirty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</a:br>
            <a:r>
              <a:rPr lang="en-US" sz="2000" b="1" dirty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/>
            </a:r>
            <a:br>
              <a:rPr lang="en-US" sz="2000" b="1" dirty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</a:br>
            <a:r>
              <a:rPr lang="en-US" sz="2000" b="1" dirty="0" err="1" smtClean="0">
                <a:solidFill>
                  <a:srgbClr val="0070C0"/>
                </a:solidFill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img</a:t>
            </a:r>
            <a:r>
              <a:rPr lang="en-US" sz="2000" b="1" dirty="0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 </a:t>
            </a:r>
            <a:r>
              <a:rPr lang="en-US" sz="2000" b="1" dirty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= </a:t>
            </a:r>
            <a:r>
              <a:rPr lang="en-US" sz="2000" b="1" err="1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mpimg.imread</a:t>
            </a:r>
            <a:r>
              <a:rPr lang="en-US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("monument.png")</a:t>
            </a:r>
            <a:endParaRPr lang="th-TH" sz="2000" b="1" smtClean="0">
              <a:latin typeface="Courier New"/>
              <a:ea typeface="Courier New"/>
              <a:cs typeface="Tahoma" panose="020B0604030504040204" pitchFamily="34" charset="0"/>
              <a:sym typeface="Courier New"/>
            </a:endParaRP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/>
            </a:r>
            <a:br>
              <a:rPr lang="en-US" sz="2000" b="1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</a:br>
            <a:r>
              <a:rPr lang="en-US" sz="2000" b="1" smtClean="0">
                <a:solidFill>
                  <a:srgbClr val="FF0000"/>
                </a:solidFill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img_dim 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=</a:t>
            </a:r>
            <a:r>
              <a:rPr lang="en-US" sz="2000" b="1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_______________________________  # ???</a:t>
            </a:r>
            <a:r>
              <a:rPr lang="en-US" sz="2000" b="1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/>
            </a:r>
            <a:br>
              <a:rPr lang="en-US" sz="2000" b="1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</a:br>
            <a:r>
              <a:rPr lang="en-US" sz="2000" b="1" dirty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/>
            </a:r>
            <a:br>
              <a:rPr lang="en-US" sz="2000" b="1" dirty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</a:br>
            <a:r>
              <a:rPr lang="en-US" sz="2000" b="1" dirty="0" err="1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plt.subplot</a:t>
            </a:r>
            <a:r>
              <a:rPr lang="en-US" sz="2000" b="1" dirty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(1, 2, </a:t>
            </a:r>
            <a:r>
              <a:rPr lang="en-US" sz="2000" b="1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1</a:t>
            </a:r>
            <a:r>
              <a:rPr lang="en-US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)  #</a:t>
            </a:r>
            <a:r>
              <a:rPr lang="th-TH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 </a:t>
            </a:r>
            <a:r>
              <a:rPr lang="en-US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1 </a:t>
            </a:r>
            <a:r>
              <a:rPr lang="th-TH" sz="2000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แถว</a:t>
            </a:r>
            <a:r>
              <a:rPr lang="th-TH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 </a:t>
            </a:r>
            <a:r>
              <a:rPr lang="en-US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 2</a:t>
            </a:r>
            <a:r>
              <a:rPr lang="th-TH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 </a:t>
            </a:r>
            <a:r>
              <a:rPr lang="th-TH" sz="2000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คอลัมน์</a:t>
            </a:r>
            <a:r>
              <a:rPr lang="th-TH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 </a:t>
            </a:r>
            <a:r>
              <a:rPr lang="en-US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 </a:t>
            </a:r>
            <a:r>
              <a:rPr lang="th-TH" sz="2000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คอลัมน์ที่</a:t>
            </a:r>
            <a:r>
              <a:rPr lang="th-TH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 </a:t>
            </a:r>
            <a:r>
              <a:rPr lang="en-US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1</a:t>
            </a:r>
          </a:p>
          <a:p>
            <a:pPr lvl="0">
              <a:defRPr sz="1800"/>
            </a:pPr>
            <a:r>
              <a:rPr lang="en-US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plt.imshow(</a:t>
            </a:r>
            <a:r>
              <a:rPr lang="en-US" sz="2000" b="1" smtClean="0">
                <a:solidFill>
                  <a:srgbClr val="0070C0"/>
                </a:solidFill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img</a:t>
            </a:r>
            <a:r>
              <a:rPr lang="en-US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)       #</a:t>
            </a:r>
            <a:r>
              <a:rPr lang="th-TH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 </a:t>
            </a:r>
            <a:r>
              <a:rPr lang="th-TH" sz="2000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วาดลงหน่วยความจำก่อน</a:t>
            </a:r>
            <a:r>
              <a:rPr lang="en-US" sz="2000" b="1" dirty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/>
            </a:r>
            <a:br>
              <a:rPr lang="en-US" sz="2000" b="1" dirty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</a:br>
            <a:r>
              <a:rPr lang="en-US" sz="2000" b="1" dirty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/>
            </a:r>
            <a:br>
              <a:rPr lang="en-US" sz="2000" b="1" dirty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</a:br>
            <a:r>
              <a:rPr lang="en-US" sz="2000" b="1" dirty="0" err="1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plt.subplot</a:t>
            </a:r>
            <a:r>
              <a:rPr lang="en-US" sz="2000" b="1" dirty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(1, 2, </a:t>
            </a:r>
            <a:r>
              <a:rPr lang="en-US" sz="2000" b="1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2) </a:t>
            </a:r>
            <a:r>
              <a:rPr lang="en-US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 #</a:t>
            </a:r>
            <a:r>
              <a:rPr lang="th-TH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 </a:t>
            </a:r>
            <a:r>
              <a:rPr lang="en-US" sz="2000" b="1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1 </a:t>
            </a:r>
            <a:r>
              <a:rPr lang="th-TH" sz="200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แถว</a:t>
            </a:r>
            <a:r>
              <a:rPr lang="th-TH" sz="2000" b="1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 </a:t>
            </a:r>
            <a:r>
              <a:rPr lang="en-US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 2</a:t>
            </a:r>
            <a:r>
              <a:rPr lang="th-TH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 </a:t>
            </a:r>
            <a:r>
              <a:rPr lang="th-TH" sz="2000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คอลัมน์</a:t>
            </a:r>
            <a:r>
              <a:rPr lang="th-TH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 </a:t>
            </a:r>
            <a:r>
              <a:rPr lang="en-US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 </a:t>
            </a:r>
            <a:r>
              <a:rPr lang="th-TH" sz="2000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คอลัมน์ที่</a:t>
            </a:r>
            <a:r>
              <a:rPr lang="th-TH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 </a:t>
            </a:r>
            <a:r>
              <a:rPr lang="en-US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2</a:t>
            </a:r>
            <a:r>
              <a:rPr lang="en-US" sz="2000" b="1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/>
            </a:r>
            <a:br>
              <a:rPr lang="en-US" sz="2000" b="1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</a:br>
            <a:r>
              <a:rPr lang="en-US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plt.imshow(</a:t>
            </a:r>
            <a:r>
              <a:rPr lang="en-US" sz="2000" b="1" smtClean="0">
                <a:solidFill>
                  <a:srgbClr val="FF0000"/>
                </a:solidFill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img_dim</a:t>
            </a:r>
            <a:r>
              <a:rPr lang="en-US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)   #</a:t>
            </a:r>
            <a:r>
              <a:rPr lang="th-TH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 </a:t>
            </a:r>
            <a:r>
              <a:rPr lang="th-TH" sz="200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วาดลงหน่วยความจำก่อน</a:t>
            </a:r>
            <a:endParaRPr lang="en-US" sz="2000" b="1" dirty="0">
              <a:latin typeface="Courier New"/>
              <a:ea typeface="Courier New"/>
              <a:cs typeface="Tahoma" panose="020B0604030504040204" pitchFamily="34" charset="0"/>
              <a:sym typeface="Courier New"/>
            </a:endParaRPr>
          </a:p>
          <a:p>
            <a:pPr lvl="0">
              <a:defRPr sz="1800"/>
            </a:pPr>
            <a:r>
              <a:rPr lang="en-US" sz="2000" b="1" err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plt.show</a:t>
            </a:r>
            <a:r>
              <a:rPr lang="en-US" sz="2000" b="1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() #</a:t>
            </a:r>
            <a:r>
              <a:rPr lang="th-TH" sz="2000" smtClean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>แสดงออกจอภาพ</a:t>
            </a:r>
            <a:r>
              <a:rPr lang="en-US" sz="2000" dirty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  <a:t/>
            </a:r>
            <a:br>
              <a:rPr lang="en-US" sz="2000" dirty="0">
                <a:latin typeface="Courier New"/>
                <a:ea typeface="Courier New"/>
                <a:cs typeface="Tahoma" panose="020B0604030504040204" pitchFamily="34" charset="0"/>
                <a:sym typeface="Courier New"/>
              </a:rPr>
            </a:br>
            <a:endParaRPr lang="th-TH" sz="2000" dirty="0" smtClean="0">
              <a:latin typeface="Courier New"/>
              <a:ea typeface="Courier New"/>
              <a:cs typeface="Tahoma" panose="020B0604030504040204" pitchFamily="34" charset="0"/>
              <a:sym typeface="Courier New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4331308" y="6584950"/>
            <a:ext cx="4469183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0433FF"/>
                </a:solidFill>
                <a:hlinkClick r:id="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433FF"/>
                </a:solidFill>
                <a:hlinkClick r:id="rId3"/>
              </a:rPr>
              <a:t>http://cs231n.github.io/python-numpy-tutorial/#numpy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4819812"/>
            <a:ext cx="5257800" cy="203818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6112042" y="649705"/>
            <a:ext cx="890338" cy="1840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496942" y="2259704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urier New"/>
                <a:ea typeface="Courier New"/>
                <a:cs typeface="Tahoma" panose="020B0604030504040204" pitchFamily="34" charset="0"/>
              </a:rPr>
              <a:t>img * 0.5</a:t>
            </a:r>
            <a:endParaRPr lang="en-US" sz="2400" b="1" dirty="0">
              <a:solidFill>
                <a:schemeClr val="bg1"/>
              </a:solidFill>
              <a:latin typeface="Courier New"/>
              <a:ea typeface="Courier New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การประมวลผลภาพเบื้องต้น</a:t>
            </a:r>
            <a:r>
              <a:rPr lang="en-US" smtClean="0"/>
              <a:t> : </a:t>
            </a:r>
            <a:r>
              <a:rPr lang="th-TH" smtClean="0"/>
              <a:t>ภาพสีเทา</a:t>
            </a:r>
            <a:endParaRPr lang="en-US"/>
          </a:p>
        </p:txBody>
      </p:sp>
      <p:sp>
        <p:nvSpPr>
          <p:cNvPr id="3" name="Shape 361"/>
          <p:cNvSpPr/>
          <p:nvPr/>
        </p:nvSpPr>
        <p:spPr>
          <a:xfrm>
            <a:off x="0" y="763588"/>
            <a:ext cx="9143999" cy="5018937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import matplotlib.pyplot as plt</a:t>
            </a: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import matplotlib.image as mpimg</a:t>
            </a:r>
          </a:p>
          <a:p>
            <a:pPr lvl="0">
              <a:defRPr sz="1800"/>
            </a:pPr>
            <a:endParaRPr lang="en-US"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image = mpimg.imread('monument.png')</a:t>
            </a: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plt.subplot(1, 2, 1)</a:t>
            </a: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plt.imshow(image</a:t>
            </a: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gray = np.ndarray(image.shape)</a:t>
            </a:r>
          </a:p>
          <a:p>
            <a:pPr lvl="0">
              <a:defRPr sz="1800"/>
            </a:pP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gray[:,:,0]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= \</a:t>
            </a:r>
          </a:p>
          <a:p>
            <a:pPr lvl="0">
              <a:defRPr sz="1800"/>
            </a:pPr>
            <a:r>
              <a:rPr lang="en-US" sz="20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gray[:,:,1]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= \</a:t>
            </a:r>
          </a:p>
          <a:p>
            <a:pPr lvl="0">
              <a:defRPr sz="1800"/>
            </a:pPr>
            <a:r>
              <a:rPr lang="en-US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gray[:,:,2]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= (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image[:,:,0]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000" b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image[:,:,1]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image[:,:,2]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) / 3 </a:t>
            </a: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plt.subplot(1, 2, 2)</a:t>
            </a: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plt.imshow(gray)</a:t>
            </a:r>
          </a:p>
          <a:p>
            <a:pPr lvl="0">
              <a:defRPr sz="1800"/>
            </a:pPr>
            <a:endParaRPr lang="en-US"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</a:br>
            <a:endParaRPr lang="th-TH" sz="2000" b="1" dirty="0" smtClean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9065" y="4445876"/>
            <a:ext cx="5834935" cy="23070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39754" y="2644346"/>
            <a:ext cx="440424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2000" smtClean="0">
                <a:latin typeface="Tahoma" pitchFamily="34" charset="0"/>
                <a:cs typeface="Tahoma" pitchFamily="34" charset="0"/>
              </a:rPr>
              <a:t>นำค่าความเข้มของ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R G B </a:t>
            </a:r>
            <a:r>
              <a:rPr lang="th-TH" sz="2000" smtClean="0">
                <a:latin typeface="Tahoma" pitchFamily="34" charset="0"/>
                <a:cs typeface="Tahoma" pitchFamily="34" charset="0"/>
              </a:rPr>
              <a:t>มาหาค่าเฉลี่ย</a:t>
            </a:r>
          </a:p>
          <a:p>
            <a:r>
              <a:rPr lang="th-TH" sz="2000" smtClean="0">
                <a:latin typeface="Tahoma" pitchFamily="34" charset="0"/>
                <a:cs typeface="Tahoma" pitchFamily="34" charset="0"/>
              </a:rPr>
              <a:t>แล้วเปลี่ยน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R G B </a:t>
            </a:r>
            <a:r>
              <a:rPr lang="th-TH" sz="2000" smtClean="0">
                <a:latin typeface="Tahoma" pitchFamily="34" charset="0"/>
                <a:cs typeface="Tahoma" pitchFamily="34" charset="0"/>
              </a:rPr>
              <a:t>ให้เป็นความเข้มระดับเดียวกัน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4835" y="763588"/>
            <a:ext cx="3699163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2000" smtClean="0">
                <a:latin typeface="Tahoma" pitchFamily="34" charset="0"/>
                <a:cs typeface="Tahoma" pitchFamily="34" charset="0"/>
              </a:rPr>
              <a:t>จุดสีที่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R G B </a:t>
            </a:r>
            <a:r>
              <a:rPr lang="th-TH" sz="2000" smtClean="0">
                <a:latin typeface="Tahoma" pitchFamily="34" charset="0"/>
                <a:cs typeface="Tahoma" pitchFamily="34" charset="0"/>
              </a:rPr>
              <a:t>มีค่าความเข้มเท่ากัน ได้จุดสีเทา</a:t>
            </a:r>
          </a:p>
        </p:txBody>
      </p:sp>
    </p:spTree>
    <p:extLst>
      <p:ext uri="{BB962C8B-B14F-4D97-AF65-F5344CB8AC3E}">
        <p14:creationId xmlns:p14="http://schemas.microsoft.com/office/powerpoint/2010/main" val="381138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ภาพสีเทาแบบประหยัดเนื้อที่</a:t>
            </a:r>
            <a:endParaRPr lang="en-US"/>
          </a:p>
        </p:txBody>
      </p:sp>
      <p:sp>
        <p:nvSpPr>
          <p:cNvPr id="3" name="Shape 361"/>
          <p:cNvSpPr/>
          <p:nvPr/>
        </p:nvSpPr>
        <p:spPr>
          <a:xfrm>
            <a:off x="0" y="763588"/>
            <a:ext cx="9143999" cy="4095607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import matplotlib.pyplot as plt</a:t>
            </a: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import matplotlib.image as mpimg</a:t>
            </a:r>
          </a:p>
          <a:p>
            <a:pPr lvl="0">
              <a:defRPr sz="1800"/>
            </a:pPr>
            <a:endParaRPr lang="en-US"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image = mpimg.imread('monument.png')</a:t>
            </a: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plt.subplot(1, 2, 1)</a:t>
            </a: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plt.imshow(image</a:t>
            </a: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gray = np.ndarray(</a:t>
            </a:r>
            <a:r>
              <a:rPr lang="en-US" sz="20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image.shape(0:2)</a:t>
            </a: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defRPr sz="1800"/>
            </a:pPr>
            <a:r>
              <a:rPr lang="en-US" sz="20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gray = </a:t>
            </a: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image[:,:,0]</a:t>
            </a: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000" b="1" smtClean="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image[:,:,1]</a:t>
            </a: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000" b="1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image[:,:,2]</a:t>
            </a: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) / 3 </a:t>
            </a:r>
          </a:p>
          <a:p>
            <a:pPr lvl="0">
              <a:defRPr sz="1800"/>
            </a:pP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plt.subplot(1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, 2, 2)</a:t>
            </a:r>
          </a:p>
          <a:p>
            <a:pPr lvl="0">
              <a:defRPr sz="1800"/>
            </a:pP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plt.imshow(gray, </a:t>
            </a:r>
            <a:r>
              <a:rPr lang="en-US" sz="20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cmap='gray'</a:t>
            </a: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lang="en-US"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plt.show</a:t>
            </a: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th-TH" sz="2000" b="1" dirty="0" smtClean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9065" y="4445876"/>
            <a:ext cx="5834935" cy="2307019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 bwMode="auto">
          <a:xfrm>
            <a:off x="4762465" y="3684732"/>
            <a:ext cx="2511639" cy="462337"/>
          </a:xfrm>
          <a:prstGeom prst="wedgeRoundRectCallout">
            <a:avLst>
              <a:gd name="adj1" fmla="val -59623"/>
              <a:gd name="adj2" fmla="val 3138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200" smtClean="0">
                <a:latin typeface="Tahoma" pitchFamily="34" charset="0"/>
                <a:cs typeface="Tahoma" pitchFamily="34" charset="0"/>
              </a:rPr>
              <a:t>ถ้าไม่ใส่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 </a:t>
            </a:r>
            <a:r>
              <a:rPr lang="th-TH" sz="2200" smtClean="0">
                <a:latin typeface="Tahoma" pitchFamily="34" charset="0"/>
                <a:cs typeface="Tahoma" pitchFamily="34" charset="0"/>
              </a:rPr>
              <a:t>สีเพี้ยนๆ</a:t>
            </a: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310399" y="2452290"/>
            <a:ext cx="4833599" cy="462337"/>
          </a:xfrm>
          <a:prstGeom prst="wedgeRoundRectCallout">
            <a:avLst>
              <a:gd name="adj1" fmla="val -54261"/>
              <a:gd name="adj2" fmla="val 5133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200" smtClean="0">
                <a:latin typeface="Tahoma" pitchFamily="34" charset="0"/>
                <a:cs typeface="Tahoma" pitchFamily="34" charset="0"/>
              </a:rPr>
              <a:t>ภาพ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 350x449 </a:t>
            </a:r>
            <a:r>
              <a:rPr lang="th-TH" sz="2200" smtClean="0">
                <a:latin typeface="Tahoma" pitchFamily="34" charset="0"/>
                <a:cs typeface="Tahoma" pitchFamily="34" charset="0"/>
              </a:rPr>
              <a:t>ใช้อาเรย์ขนาด 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350x449</a:t>
            </a:r>
            <a:r>
              <a:rPr lang="th-TH" sz="2200" smtClean="0">
                <a:latin typeface="Tahoma" pitchFamily="34" charset="0"/>
                <a:cs typeface="Tahoma" pitchFamily="34" charset="0"/>
              </a:rPr>
              <a:t> </a:t>
            </a: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5455" y="763588"/>
            <a:ext cx="3948543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2000" smtClean="0">
                <a:latin typeface="Tahoma" pitchFamily="34" charset="0"/>
                <a:cs typeface="Tahoma" pitchFamily="34" charset="0"/>
              </a:rPr>
              <a:t>ใช้อาเรย์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2 </a:t>
            </a:r>
            <a:r>
              <a:rPr lang="th-TH" sz="2000" smtClean="0">
                <a:latin typeface="Tahoma" pitchFamily="34" charset="0"/>
                <a:cs typeface="Tahoma" pitchFamily="34" charset="0"/>
              </a:rPr>
              <a:t>มิติ เก็บค่าความเข้มสีเทา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95457" y="1284412"/>
            <a:ext cx="3948543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smtClean="0">
                <a:latin typeface="Tahoma" pitchFamily="34" charset="0"/>
                <a:cs typeface="Tahoma" pitchFamily="34" charset="0"/>
              </a:rPr>
              <a:t>image.shape 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 (350,449,3)</a:t>
            </a:r>
          </a:p>
          <a:p>
            <a:pPr algn="r"/>
            <a:r>
              <a:rPr lang="en-US" sz="200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image.shape(0:2)     (350,449)</a:t>
            </a:r>
            <a:endParaRPr lang="th-TH" sz="200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8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เขียนฟังก์ชันทำภาพสีเทาแบบประหยัดเนื้อที่</a:t>
            </a:r>
            <a:endParaRPr lang="en-US"/>
          </a:p>
        </p:txBody>
      </p:sp>
      <p:sp>
        <p:nvSpPr>
          <p:cNvPr id="3" name="Shape 361"/>
          <p:cNvSpPr/>
          <p:nvPr/>
        </p:nvSpPr>
        <p:spPr>
          <a:xfrm>
            <a:off x="0" y="763588"/>
            <a:ext cx="9143999" cy="5018937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import matplotlib.pyplot as plt</a:t>
            </a: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import matplotlib.image as mpimg</a:t>
            </a:r>
          </a:p>
          <a:p>
            <a:pPr lvl="0">
              <a:defRPr sz="1800"/>
            </a:pP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#-----------------------------------------</a:t>
            </a:r>
            <a:endParaRPr lang="th-TH" sz="2000" b="1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grayscale(image):</a:t>
            </a:r>
          </a:p>
          <a:p>
            <a:pPr lvl="0">
              <a:defRPr sz="1800"/>
            </a:pP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(image[:,:,0</a:t>
            </a:r>
            <a:r>
              <a:rPr lang="en-US" sz="20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]+image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[:,:,1</a:t>
            </a:r>
            <a:r>
              <a:rPr lang="en-US" sz="20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]+image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[:,:,2]) / </a:t>
            </a:r>
            <a:r>
              <a:rPr lang="en-US" sz="20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defRPr sz="1800"/>
            </a:pP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#-----------------------------------------</a:t>
            </a:r>
            <a:endParaRPr lang="th-TH"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image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= mpimg.imread('monument.png')</a:t>
            </a: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plt.subplot(1, 2, 1)</a:t>
            </a: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plt.imshow(image</a:t>
            </a: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lang="en-US" sz="2000" b="1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gray = </a:t>
            </a:r>
            <a:r>
              <a:rPr lang="en-US" sz="20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grayscale(image)</a:t>
            </a:r>
          </a:p>
          <a:p>
            <a:pPr lvl="0">
              <a:defRPr sz="1800"/>
            </a:pP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plt.subplot(1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, 2, 2)</a:t>
            </a:r>
          </a:p>
          <a:p>
            <a:pPr lvl="0">
              <a:defRPr sz="1800"/>
            </a:pP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plt.imshow(gray, cmap='gray')</a:t>
            </a:r>
            <a:endParaRPr lang="en-US"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lang="en-US"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plt.show</a:t>
            </a: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th-TH" sz="2000" b="1" dirty="0" smtClean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7003473" y="2841253"/>
            <a:ext cx="1808018" cy="1004160"/>
          </a:xfrm>
          <a:prstGeom prst="wedgeRoundRectCallout">
            <a:avLst>
              <a:gd name="adj1" fmla="val 10814"/>
              <a:gd name="adj2" fmla="val -7573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broadcast 3 &amp;</a:t>
            </a:r>
            <a:br>
              <a:rPr lang="en-US" sz="1800" smtClean="0">
                <a:latin typeface="Tahoma" pitchFamily="34" charset="0"/>
                <a:cs typeface="Tahoma" pitchFamily="34" charset="0"/>
              </a:rPr>
            </a:br>
            <a:r>
              <a:rPr lang="en-US" sz="1800" smtClean="0">
                <a:latin typeface="Tahoma" pitchFamily="34" charset="0"/>
                <a:cs typeface="Tahoma" pitchFamily="34" charset="0"/>
              </a:rPr>
              <a:t>element-wise division</a:t>
            </a:r>
            <a:endParaRPr lang="en-US" sz="18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018810" y="1810515"/>
            <a:ext cx="2462646" cy="417077"/>
          </a:xfrm>
          <a:prstGeom prst="wedgeRoundRectCallout">
            <a:avLst>
              <a:gd name="adj1" fmla="val -61173"/>
              <a:gd name="adj2" fmla="val 5726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element-wise addition</a:t>
            </a:r>
            <a:endParaRPr lang="en-US" sz="18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6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latin typeface="Tahoma"/>
                <a:cs typeface="Tahoma"/>
              </a:rPr>
              <a:t>สีเทา เขาว่าสูตรนี้ดีกว่า </a:t>
            </a:r>
            <a:r>
              <a:rPr lang="pt-BR" sz="2800" smtClean="0">
                <a:latin typeface="Tahoma"/>
                <a:cs typeface="Tahoma"/>
              </a:rPr>
              <a:t>0.299*</a:t>
            </a:r>
            <a:r>
              <a:rPr lang="en-US" sz="2800">
                <a:latin typeface="Tahoma"/>
                <a:cs typeface="Tahoma"/>
              </a:rPr>
              <a:t>R</a:t>
            </a:r>
            <a:r>
              <a:rPr lang="pt-BR" sz="2800">
                <a:latin typeface="Tahoma"/>
                <a:cs typeface="Tahoma"/>
              </a:rPr>
              <a:t> + 0.587*G + </a:t>
            </a:r>
            <a:r>
              <a:rPr lang="pt-BR" sz="2800" smtClean="0">
                <a:latin typeface="Tahoma"/>
                <a:cs typeface="Tahoma"/>
              </a:rPr>
              <a:t>0.114*B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/>
                <a:cs typeface="Tahoma"/>
              </a:rPr>
              <a:t>CH08_6 </a:t>
            </a:r>
            <a:r>
              <a:rPr lang="th-TH" smtClean="0">
                <a:latin typeface="Tahoma"/>
                <a:cs typeface="Tahoma"/>
              </a:rPr>
              <a:t>จง</a:t>
            </a:r>
            <a:r>
              <a:rPr lang="th-TH" dirty="0" smtClean="0">
                <a:latin typeface="Tahoma"/>
                <a:cs typeface="Tahoma"/>
              </a:rPr>
              <a:t>เขียนโปรแกรมเพื่อแปลงรูปภาพจากรูปสีให้</a:t>
            </a:r>
            <a:r>
              <a:rPr lang="th-TH" smtClean="0">
                <a:latin typeface="Tahoma"/>
                <a:cs typeface="Tahoma"/>
              </a:rPr>
              <a:t>เป็นรูปสีเทา (</a:t>
            </a:r>
            <a:r>
              <a:rPr lang="en-US" smtClean="0">
                <a:latin typeface="Tahoma"/>
                <a:cs typeface="Tahoma"/>
              </a:rPr>
              <a:t>gray scale</a:t>
            </a:r>
            <a:r>
              <a:rPr lang="th-TH" smtClean="0">
                <a:latin typeface="Tahoma"/>
                <a:cs typeface="Tahoma"/>
              </a:rPr>
              <a:t>)</a:t>
            </a:r>
            <a:r>
              <a:rPr lang="en-US" smtClean="0">
                <a:latin typeface="Tahoma"/>
                <a:cs typeface="Tahoma"/>
              </a:rPr>
              <a:t> </a:t>
            </a:r>
            <a:r>
              <a:rPr lang="th-TH" smtClean="0">
                <a:latin typeface="Tahoma"/>
                <a:cs typeface="Tahoma"/>
              </a:rPr>
              <a:t>ด้วยสูตรข้างบนนี้ เทียบกับสูตร </a:t>
            </a:r>
            <a:r>
              <a:rPr lang="en-US" smtClean="0">
                <a:latin typeface="Tahoma"/>
                <a:cs typeface="Tahoma"/>
              </a:rPr>
              <a:t>(R + G + B)/3</a:t>
            </a:r>
            <a:endParaRPr lang="th-TH" dirty="0" smtClean="0">
              <a:latin typeface="Tahoma"/>
              <a:cs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192" y="2516331"/>
            <a:ext cx="7042439" cy="267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1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</a:t>
            </a:r>
            <a:r>
              <a:rPr lang="en-US" dirty="0"/>
              <a:t>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ahoma"/>
                <a:cs typeface="Tahoma"/>
              </a:rPr>
              <a:t>Image Convolution </a:t>
            </a:r>
            <a:r>
              <a:rPr lang="th-TH" sz="2000" dirty="0" smtClean="0">
                <a:latin typeface="Tahoma"/>
                <a:cs typeface="Tahoma"/>
              </a:rPr>
              <a:t>คือการนำรูปภาพมาผ่านตัวกรอง </a:t>
            </a:r>
            <a:r>
              <a:rPr lang="en-US" sz="2000" dirty="0" smtClean="0">
                <a:latin typeface="Tahoma"/>
                <a:cs typeface="Tahoma"/>
              </a:rPr>
              <a:t>(kernel) </a:t>
            </a:r>
            <a:r>
              <a:rPr lang="th-TH" sz="2000" dirty="0" smtClean="0">
                <a:latin typeface="Tahoma"/>
                <a:cs typeface="Tahoma"/>
              </a:rPr>
              <a:t>เพื่อให้ได้ผลลัพธ์ตามที่ต้องการเช่น </a:t>
            </a:r>
            <a:r>
              <a:rPr lang="en-US" sz="2000" dirty="0" smtClean="0">
                <a:latin typeface="Tahoma"/>
                <a:cs typeface="Tahoma"/>
              </a:rPr>
              <a:t>blur</a:t>
            </a:r>
            <a:r>
              <a:rPr lang="th-TH" sz="2000" dirty="0" smtClean="0">
                <a:latin typeface="Tahoma"/>
                <a:cs typeface="Tahoma"/>
              </a:rPr>
              <a:t>, ขยับรูป, จับขอบรูป เป็นต้น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6192" y="1870732"/>
            <a:ext cx="6423160" cy="2188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5476" y="4207365"/>
            <a:ext cx="6373091" cy="249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7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524952" y="1198995"/>
            <a:ext cx="2322513" cy="1868055"/>
            <a:chOff x="3078" y="1288"/>
            <a:chExt cx="1694" cy="1248"/>
          </a:xfrm>
        </p:grpSpPr>
        <p:pic>
          <p:nvPicPr>
            <p:cNvPr id="46112" name="Picture 49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8" y="1288"/>
              <a:ext cx="1694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113" name="Picture 4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4" y="1437"/>
              <a:ext cx="1580" cy="1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081790" y="1198995"/>
            <a:ext cx="2322512" cy="1868055"/>
            <a:chOff x="967" y="1287"/>
            <a:chExt cx="1694" cy="1248"/>
          </a:xfrm>
        </p:grpSpPr>
        <p:pic>
          <p:nvPicPr>
            <p:cNvPr id="46110" name="Picture 47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" y="1287"/>
              <a:ext cx="1694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111" name="Picture 4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" y="1431"/>
              <a:ext cx="1616" cy="1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4" name="Rectangle 23"/>
          <p:cNvSpPr>
            <a:spLocks noChangeArrowheads="1"/>
          </p:cNvSpPr>
          <p:nvPr/>
        </p:nvSpPr>
        <p:spPr bwMode="auto">
          <a:xfrm>
            <a:off x="0" y="2724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th-TH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1051718" y="3378979"/>
            <a:ext cx="6581775" cy="404813"/>
            <a:chOff x="412" y="2808"/>
            <a:chExt cx="4146" cy="255"/>
          </a:xfrm>
        </p:grpSpPr>
        <p:sp>
          <p:nvSpPr>
            <p:cNvPr id="46103" name="Text Box 53"/>
            <p:cNvSpPr txBox="1">
              <a:spLocks noChangeArrowheads="1"/>
            </p:cNvSpPr>
            <p:nvPr/>
          </p:nvSpPr>
          <p:spPr bwMode="auto">
            <a:xfrm>
              <a:off x="412" y="2811"/>
              <a:ext cx="4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th-TH" sz="20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in</a:t>
              </a:r>
              <a:endParaRPr lang="th-TH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104" name="Text Box 54"/>
            <p:cNvSpPr txBox="1">
              <a:spLocks noChangeArrowheads="1"/>
            </p:cNvSpPr>
            <p:nvPr/>
          </p:nvSpPr>
          <p:spPr bwMode="auto">
            <a:xfrm>
              <a:off x="927" y="2808"/>
              <a:ext cx="605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endParaRPr lang="th-TH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105" name="Text Box 55"/>
            <p:cNvSpPr txBox="1">
              <a:spLocks noChangeArrowheads="1"/>
            </p:cNvSpPr>
            <p:nvPr/>
          </p:nvSpPr>
          <p:spPr bwMode="auto">
            <a:xfrm>
              <a:off x="1532" y="2808"/>
              <a:ext cx="607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12</a:t>
              </a:r>
              <a:endParaRPr lang="th-TH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106" name="Text Box 56"/>
            <p:cNvSpPr txBox="1">
              <a:spLocks noChangeArrowheads="1"/>
            </p:cNvSpPr>
            <p:nvPr/>
          </p:nvSpPr>
          <p:spPr bwMode="auto">
            <a:xfrm>
              <a:off x="2139" y="2808"/>
              <a:ext cx="605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  <a:endParaRPr lang="th-TH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107" name="Text Box 57"/>
            <p:cNvSpPr txBox="1">
              <a:spLocks noChangeArrowheads="1"/>
            </p:cNvSpPr>
            <p:nvPr/>
          </p:nvSpPr>
          <p:spPr bwMode="auto">
            <a:xfrm>
              <a:off x="2746" y="2808"/>
              <a:ext cx="607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12</a:t>
              </a:r>
              <a:endParaRPr lang="th-TH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108" name="Text Box 58"/>
            <p:cNvSpPr txBox="1">
              <a:spLocks noChangeArrowheads="1"/>
            </p:cNvSpPr>
            <p:nvPr/>
          </p:nvSpPr>
          <p:spPr bwMode="auto">
            <a:xfrm>
              <a:off x="3353" y="2808"/>
              <a:ext cx="605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endParaRPr lang="th-TH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109" name="Text Box 59"/>
            <p:cNvSpPr txBox="1">
              <a:spLocks noChangeArrowheads="1"/>
            </p:cNvSpPr>
            <p:nvPr/>
          </p:nvSpPr>
          <p:spPr bwMode="auto">
            <a:xfrm>
              <a:off x="3953" y="2808"/>
              <a:ext cx="605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endParaRPr lang="th-TH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57122" name="Text Box 66"/>
          <p:cNvSpPr txBox="1">
            <a:spLocks noChangeArrowheads="1"/>
          </p:cNvSpPr>
          <p:nvPr/>
        </p:nvSpPr>
        <p:spPr bwMode="auto">
          <a:xfrm>
            <a:off x="1869280" y="4309254"/>
            <a:ext cx="96043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11</a:t>
            </a:r>
            <a:endParaRPr lang="th-TH" sz="18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7123" name="Text Box 67"/>
          <p:cNvSpPr txBox="1">
            <a:spLocks noChangeArrowheads="1"/>
          </p:cNvSpPr>
          <p:nvPr/>
        </p:nvSpPr>
        <p:spPr bwMode="auto">
          <a:xfrm>
            <a:off x="2829718" y="4309254"/>
            <a:ext cx="963612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11.67</a:t>
            </a:r>
            <a:endParaRPr lang="th-TH" sz="18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7124" name="Text Box 68"/>
          <p:cNvSpPr txBox="1">
            <a:spLocks noChangeArrowheads="1"/>
          </p:cNvSpPr>
          <p:nvPr/>
        </p:nvSpPr>
        <p:spPr bwMode="auto">
          <a:xfrm>
            <a:off x="3793330" y="4309254"/>
            <a:ext cx="96043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12.33</a:t>
            </a:r>
            <a:endParaRPr lang="th-TH" sz="18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7125" name="Text Box 69"/>
          <p:cNvSpPr txBox="1">
            <a:spLocks noChangeArrowheads="1"/>
          </p:cNvSpPr>
          <p:nvPr/>
        </p:nvSpPr>
        <p:spPr bwMode="auto">
          <a:xfrm>
            <a:off x="4756943" y="4309254"/>
            <a:ext cx="963612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13.33</a:t>
            </a:r>
            <a:endParaRPr lang="th-TH" sz="18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7126" name="Text Box 70"/>
          <p:cNvSpPr txBox="1">
            <a:spLocks noChangeArrowheads="1"/>
          </p:cNvSpPr>
          <p:nvPr/>
        </p:nvSpPr>
        <p:spPr bwMode="auto">
          <a:xfrm>
            <a:off x="5720555" y="4309254"/>
            <a:ext cx="96043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12.33</a:t>
            </a:r>
            <a:endParaRPr lang="th-TH" sz="18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7127" name="Text Box 71"/>
          <p:cNvSpPr txBox="1">
            <a:spLocks noChangeArrowheads="1"/>
          </p:cNvSpPr>
          <p:nvPr/>
        </p:nvSpPr>
        <p:spPr bwMode="auto">
          <a:xfrm>
            <a:off x="6673055" y="4309254"/>
            <a:ext cx="96043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12.5</a:t>
            </a:r>
            <a:endParaRPr lang="th-TH" sz="18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2039143" y="3290079"/>
            <a:ext cx="2554287" cy="973138"/>
            <a:chOff x="1189" y="2752"/>
            <a:chExt cx="1609" cy="613"/>
          </a:xfrm>
        </p:grpSpPr>
        <p:sp>
          <p:nvSpPr>
            <p:cNvPr id="46101" name="AutoShape 72"/>
            <p:cNvSpPr>
              <a:spLocks noChangeArrowheads="1"/>
            </p:cNvSpPr>
            <p:nvPr/>
          </p:nvSpPr>
          <p:spPr bwMode="auto">
            <a:xfrm>
              <a:off x="1189" y="2752"/>
              <a:ext cx="1609" cy="34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th-TH"/>
            </a:p>
          </p:txBody>
        </p:sp>
        <p:sp>
          <p:nvSpPr>
            <p:cNvPr id="46102" name="Line 73"/>
            <p:cNvSpPr>
              <a:spLocks noChangeShapeType="1"/>
            </p:cNvSpPr>
            <p:nvPr/>
          </p:nvSpPr>
          <p:spPr bwMode="auto">
            <a:xfrm>
              <a:off x="1993" y="3099"/>
              <a:ext cx="0" cy="2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h-TH"/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1951830" y="3296429"/>
            <a:ext cx="1582738" cy="973138"/>
            <a:chOff x="329" y="3707"/>
            <a:chExt cx="997" cy="613"/>
          </a:xfrm>
        </p:grpSpPr>
        <p:sp>
          <p:nvSpPr>
            <p:cNvPr id="46099" name="AutoShape 76"/>
            <p:cNvSpPr>
              <a:spLocks noChangeArrowheads="1"/>
            </p:cNvSpPr>
            <p:nvPr/>
          </p:nvSpPr>
          <p:spPr bwMode="auto">
            <a:xfrm>
              <a:off x="329" y="3707"/>
              <a:ext cx="997" cy="34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th-TH"/>
            </a:p>
          </p:txBody>
        </p:sp>
        <p:sp>
          <p:nvSpPr>
            <p:cNvPr id="46100" name="Line 77"/>
            <p:cNvSpPr>
              <a:spLocks noChangeShapeType="1"/>
            </p:cNvSpPr>
            <p:nvPr/>
          </p:nvSpPr>
          <p:spPr bwMode="auto">
            <a:xfrm>
              <a:off x="553" y="4054"/>
              <a:ext cx="0" cy="2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h-TH"/>
            </a:p>
          </p:txBody>
        </p:sp>
      </p:grpSp>
      <p:grpSp>
        <p:nvGrpSpPr>
          <p:cNvPr id="7" name="Group 79"/>
          <p:cNvGrpSpPr>
            <a:grpSpLocks/>
          </p:cNvGrpSpPr>
          <p:nvPr/>
        </p:nvGrpSpPr>
        <p:grpSpPr bwMode="auto">
          <a:xfrm flipH="1">
            <a:off x="5885655" y="3310717"/>
            <a:ext cx="1582738" cy="973137"/>
            <a:chOff x="329" y="3707"/>
            <a:chExt cx="997" cy="613"/>
          </a:xfrm>
        </p:grpSpPr>
        <p:sp>
          <p:nvSpPr>
            <p:cNvPr id="46097" name="AutoShape 80"/>
            <p:cNvSpPr>
              <a:spLocks noChangeArrowheads="1"/>
            </p:cNvSpPr>
            <p:nvPr/>
          </p:nvSpPr>
          <p:spPr bwMode="auto">
            <a:xfrm>
              <a:off x="329" y="3707"/>
              <a:ext cx="997" cy="34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th-TH"/>
            </a:p>
          </p:txBody>
        </p:sp>
        <p:sp>
          <p:nvSpPr>
            <p:cNvPr id="46098" name="Line 81"/>
            <p:cNvSpPr>
              <a:spLocks noChangeShapeType="1"/>
            </p:cNvSpPr>
            <p:nvPr/>
          </p:nvSpPr>
          <p:spPr bwMode="auto">
            <a:xfrm>
              <a:off x="553" y="4054"/>
              <a:ext cx="0" cy="2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h-TH"/>
            </a:p>
          </p:txBody>
        </p:sp>
      </p:grp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ทบทวน </a:t>
            </a:r>
            <a:r>
              <a:rPr lang="en-US" smtClean="0"/>
              <a:t>: Moving Average</a:t>
            </a:r>
            <a:r>
              <a:rPr lang="th-TH" smtClean="0"/>
              <a:t> หนึ่งมิติ</a:t>
            </a:r>
            <a:endParaRPr lang="th-TH" dirty="0"/>
          </a:p>
        </p:txBody>
      </p:sp>
      <p:sp>
        <p:nvSpPr>
          <p:cNvPr id="35" name="Text Box 53"/>
          <p:cNvSpPr txBox="1">
            <a:spLocks noChangeArrowheads="1"/>
          </p:cNvSpPr>
          <p:nvPr/>
        </p:nvSpPr>
        <p:spPr bwMode="auto">
          <a:xfrm>
            <a:off x="918368" y="4302904"/>
            <a:ext cx="836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</a:t>
            </a:r>
            <a:endParaRPr lang="th-TH" sz="20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94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8.67052E-7 L 0.10156 8.67052E-7 " pathEditMode="relative" ptsTypes="AA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56 -2.02312E-6 L 0.21267 -2.02312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5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68 4.85549E-6 L 0.3158 4.85549E-6 " pathEditMode="relative" ptsTypes="AA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5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5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122" grpId="0" animBg="1"/>
      <p:bldP spid="557123" grpId="0" animBg="1"/>
      <p:bldP spid="557124" grpId="0" animBg="1"/>
      <p:bldP spid="557125" grpId="0" animBg="1"/>
      <p:bldP spid="557126" grpId="0" animBg="1"/>
      <p:bldP spid="557127" grpId="0" animBg="1"/>
      <p:bldP spid="3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Moving Average 2 </a:t>
            </a:r>
            <a:r>
              <a:rPr lang="th-TH" smtClean="0"/>
              <a:t>มิติกับภาพ ได้ภาพเบลอ </a:t>
            </a:r>
            <a:r>
              <a:rPr lang="en-US" smtClean="0"/>
              <a:t>(blur)</a:t>
            </a:r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191" y="18080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57225" y="1217613"/>
          <a:ext cx="8118475" cy="312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Picture" r:id="rId3" imgW="6000840" imgH="2314440" progId="Word.Picture.8">
                  <p:embed/>
                </p:oleObj>
              </mc:Choice>
              <mc:Fallback>
                <p:oleObj name="Picture" r:id="rId3" imgW="6000840" imgH="23144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217613"/>
                        <a:ext cx="8118475" cy="3122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30489" y="75407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r,c</a:t>
            </a:r>
            <a:endParaRPr lang="en-US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816212" y="1215736"/>
            <a:ext cx="166255" cy="16625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816211" y="3335481"/>
            <a:ext cx="166255" cy="16625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Shape 361"/>
          <p:cNvSpPr/>
          <p:nvPr/>
        </p:nvSpPr>
        <p:spPr>
          <a:xfrm>
            <a:off x="367911" y="4446440"/>
            <a:ext cx="8405002" cy="1633395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fr-FR" sz="2000" b="1" smtClean="0">
                <a:latin typeface="Courier New"/>
                <a:ea typeface="Courier New"/>
                <a:cs typeface="Courier New"/>
                <a:sym typeface="Courier New"/>
              </a:rPr>
              <a:t>kernel = </a:t>
            </a:r>
            <a:r>
              <a:rPr lang="fr-FR" sz="2000" b="1">
                <a:latin typeface="Courier New"/>
                <a:ea typeface="Courier New"/>
                <a:cs typeface="Courier New"/>
                <a:sym typeface="Courier New"/>
              </a:rPr>
              <a:t>np.array([[1/9, 1/9, 1/9],</a:t>
            </a:r>
          </a:p>
          <a:p>
            <a:pPr lvl="0">
              <a:defRPr sz="1800"/>
            </a:pPr>
            <a:r>
              <a:rPr lang="fr-FR" sz="2000" b="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-FR" sz="2000" b="1" smtClean="0">
                <a:latin typeface="Courier New"/>
                <a:ea typeface="Courier New"/>
                <a:cs typeface="Courier New"/>
                <a:sym typeface="Courier New"/>
              </a:rPr>
              <a:t>                 [</a:t>
            </a:r>
            <a:r>
              <a:rPr lang="fr-FR" sz="2000" b="1">
                <a:latin typeface="Courier New"/>
                <a:ea typeface="Courier New"/>
                <a:cs typeface="Courier New"/>
                <a:sym typeface="Courier New"/>
              </a:rPr>
              <a:t>1/9, 1/9, 1/9],</a:t>
            </a:r>
          </a:p>
          <a:p>
            <a:pPr lvl="0">
              <a:defRPr sz="1800"/>
            </a:pPr>
            <a:r>
              <a:rPr lang="fr-FR" sz="20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2000" b="1" smtClean="0">
                <a:latin typeface="Courier New"/>
                <a:ea typeface="Courier New"/>
                <a:cs typeface="Courier New"/>
                <a:sym typeface="Courier New"/>
              </a:rPr>
              <a:t>               [</a:t>
            </a:r>
            <a:r>
              <a:rPr lang="fr-FR" sz="2000" b="1">
                <a:latin typeface="Courier New"/>
                <a:ea typeface="Courier New"/>
                <a:cs typeface="Courier New"/>
                <a:sym typeface="Courier New"/>
              </a:rPr>
              <a:t>1/9, 1/9, 1/9]])</a:t>
            </a:r>
            <a:endParaRPr lang="en-US" sz="2000" b="1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>
              <a:defRPr sz="1800"/>
            </a:pP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blur[</a:t>
            </a:r>
            <a:r>
              <a:rPr lang="en-US" sz="20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r+1,c+1</a:t>
            </a: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np.sum( </a:t>
            </a:r>
            <a:r>
              <a:rPr lang="en-US" sz="20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img[r:r+3,c:c+3</a:t>
            </a: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]*kernel )</a:t>
            </a:r>
            <a:endParaRPr lang="th-TH" sz="2000" b="1" dirty="0" smtClean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6798" y="1189615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endParaRPr lang="en-US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0322" y="359435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blur</a:t>
            </a:r>
            <a:endParaRPr lang="en-US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39773" y="2262984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endParaRPr lang="en-US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20157" y="805151"/>
            <a:ext cx="337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img[r:r+3,c:c+3]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2809" y="299078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r,c</a:t>
            </a:r>
            <a:endParaRPr lang="en-US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899338" y="1298863"/>
            <a:ext cx="1168953" cy="83127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2157302" y="6076398"/>
            <a:ext cx="5313762" cy="462337"/>
          </a:xfrm>
          <a:prstGeom prst="wedgeRoundRectCallout">
            <a:avLst>
              <a:gd name="adj1" fmla="val -55242"/>
              <a:gd name="adj2" fmla="val -4502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200" smtClean="0">
                <a:latin typeface="Tahoma" pitchFamily="34" charset="0"/>
                <a:cs typeface="Tahoma" pitchFamily="34" charset="0"/>
              </a:rPr>
              <a:t>คำนวณตรงนี้ได้ค่าความเข้มสีเทาแค่จุดเดียว</a:t>
            </a: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6999466" y="4988873"/>
            <a:ext cx="1614598" cy="663345"/>
          </a:xfrm>
          <a:prstGeom prst="wedgeRoundRectCallout">
            <a:avLst>
              <a:gd name="adj1" fmla="val -68113"/>
              <a:gd name="adj2" fmla="val 4269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element-wise multiplication</a:t>
            </a:r>
            <a:endParaRPr lang="en-US" sz="18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1259502" y="5273965"/>
            <a:ext cx="1976252" cy="343533"/>
          </a:xfrm>
          <a:prstGeom prst="wedgeRoundRectCallout">
            <a:avLst>
              <a:gd name="adj1" fmla="val 61231"/>
              <a:gd name="adj2" fmla="val 6084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sum all elements</a:t>
            </a:r>
            <a:endParaRPr lang="en-US" sz="18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92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ต้องคำนวณ </a:t>
            </a:r>
            <a:r>
              <a:rPr lang="en-US" smtClean="0"/>
              <a:t>moving average </a:t>
            </a:r>
            <a:r>
              <a:rPr lang="th-TH" smtClean="0"/>
              <a:t>ของทุกจุดในภาพ</a:t>
            </a:r>
            <a:endParaRPr lang="en-US"/>
          </a:p>
        </p:txBody>
      </p:sp>
      <p:sp>
        <p:nvSpPr>
          <p:cNvPr id="7" name="Shape 361"/>
          <p:cNvSpPr/>
          <p:nvPr/>
        </p:nvSpPr>
        <p:spPr>
          <a:xfrm>
            <a:off x="208343" y="872118"/>
            <a:ext cx="8724135" cy="2218170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fr-FR" sz="2000" b="1" smtClean="0">
                <a:latin typeface="Courier New"/>
                <a:ea typeface="Courier New"/>
                <a:cs typeface="Courier New"/>
                <a:sym typeface="Courier New"/>
              </a:rPr>
              <a:t>kernel = </a:t>
            </a:r>
            <a:r>
              <a:rPr lang="fr-FR" sz="2000" b="1">
                <a:latin typeface="Courier New"/>
                <a:ea typeface="Courier New"/>
                <a:cs typeface="Courier New"/>
                <a:sym typeface="Courier New"/>
              </a:rPr>
              <a:t>np.array([[1/9, 1/9, 1/9],</a:t>
            </a:r>
          </a:p>
          <a:p>
            <a:pPr lvl="0">
              <a:defRPr sz="1800"/>
            </a:pPr>
            <a:r>
              <a:rPr lang="fr-FR" sz="2000" b="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-FR" sz="2000" b="1" smtClean="0">
                <a:latin typeface="Courier New"/>
                <a:ea typeface="Courier New"/>
                <a:cs typeface="Courier New"/>
                <a:sym typeface="Courier New"/>
              </a:rPr>
              <a:t>                 [</a:t>
            </a:r>
            <a:r>
              <a:rPr lang="fr-FR" sz="2000" b="1">
                <a:latin typeface="Courier New"/>
                <a:ea typeface="Courier New"/>
                <a:cs typeface="Courier New"/>
                <a:sym typeface="Courier New"/>
              </a:rPr>
              <a:t>1/9, 1/9, 1/9],</a:t>
            </a:r>
          </a:p>
          <a:p>
            <a:pPr lvl="0">
              <a:defRPr sz="1800"/>
            </a:pPr>
            <a:r>
              <a:rPr lang="fr-FR" sz="20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2000" b="1" smtClean="0">
                <a:latin typeface="Courier New"/>
                <a:ea typeface="Courier New"/>
                <a:cs typeface="Courier New"/>
                <a:sym typeface="Courier New"/>
              </a:rPr>
              <a:t>               [</a:t>
            </a:r>
            <a:r>
              <a:rPr lang="fr-FR" sz="2000" b="1">
                <a:latin typeface="Courier New"/>
                <a:ea typeface="Courier New"/>
                <a:cs typeface="Courier New"/>
                <a:sym typeface="Courier New"/>
              </a:rPr>
              <a:t>1/9, 1/9, 1/9]])</a:t>
            </a:r>
            <a:endParaRPr lang="en-US" sz="2000" b="1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blur = np.ndarray(img.shape</a:t>
            </a: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) #</a:t>
            </a:r>
            <a:r>
              <a:rPr lang="th-TH" sz="2000" b="1" smtClean="0">
                <a:latin typeface="Courier New"/>
                <a:ea typeface="Courier New"/>
                <a:cs typeface="Courier New"/>
                <a:sym typeface="Courier New"/>
              </a:rPr>
              <a:t>จองอาเรย์ผลลัพธ์ก่อน</a:t>
            </a:r>
            <a:endParaRPr lang="en-US"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0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(r,c)</a:t>
            </a: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,e in np.ndenumerate( </a:t>
            </a:r>
            <a:r>
              <a:rPr lang="en-US" sz="20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img[1:-1, 1:-1] </a:t>
            </a: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>
              <a:lnSpc>
                <a:spcPct val="150000"/>
              </a:lnSpc>
              <a:defRPr sz="1800"/>
            </a:pP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   blur[</a:t>
            </a:r>
            <a:r>
              <a:rPr lang="en-US" sz="20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r+1,c+1</a:t>
            </a: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np.sum( img[r:r+3,c:c+3]*kernel )</a:t>
            </a:r>
            <a:endParaRPr lang="th-TH" sz="2000" b="1" dirty="0" smtClean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343" y="3075708"/>
            <a:ext cx="65009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ahoma" pitchFamily="34" charset="0"/>
                <a:cs typeface="Tahoma" pitchFamily="34" charset="0"/>
              </a:rPr>
              <a:t>img.shape  		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	(350,449)</a:t>
            </a:r>
          </a:p>
          <a:p>
            <a:r>
              <a:rPr lang="en-US" sz="240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img[1:-1,1:-1].shape		(348,447)</a:t>
            </a:r>
          </a:p>
          <a:p>
            <a:r>
              <a:rPr lang="en-US" sz="240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for </a:t>
            </a:r>
            <a:r>
              <a:rPr lang="en-US" sz="24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(r,c)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,e in np.ndenumerate(</a:t>
            </a:r>
            <a:r>
              <a:rPr lang="en-US" sz="24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img[1:-1,1:-1]) 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:</a:t>
            </a:r>
          </a:p>
          <a:p>
            <a:r>
              <a:rPr lang="en-US" sz="240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th-TH" sz="240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ได้  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(r,c) 	(0,0), (0,1), ..., (0,446),</a:t>
            </a:r>
          </a:p>
          <a:p>
            <a:r>
              <a:rPr lang="en-US" sz="240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	(1,0), (1,1), ..., (1,446),</a:t>
            </a:r>
          </a:p>
          <a:p>
            <a:r>
              <a:rPr lang="en-US" sz="240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	 ...</a:t>
            </a:r>
          </a:p>
          <a:p>
            <a:r>
              <a:rPr lang="en-US" sz="240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(347,0), (347,1), ..., (347,446)</a:t>
            </a:r>
            <a:endParaRPr lang="en-US" sz="24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15636" y="4763855"/>
            <a:ext cx="1448095" cy="805672"/>
          </a:xfrm>
          <a:prstGeom prst="wedgeRoundRectCallout">
            <a:avLst>
              <a:gd name="adj1" fmla="val 64335"/>
              <a:gd name="adj2" fmla="val -4635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200" smtClean="0">
                <a:latin typeface="Tahoma" pitchFamily="34" charset="0"/>
                <a:cs typeface="Tahoma" pitchFamily="34" charset="0"/>
              </a:rPr>
              <a:t>ไม่คำนวณ</a:t>
            </a:r>
            <a:br>
              <a:rPr lang="th-TH" sz="2200" smtClean="0">
                <a:latin typeface="Tahoma" pitchFamily="34" charset="0"/>
                <a:cs typeface="Tahoma" pitchFamily="34" charset="0"/>
              </a:rPr>
            </a:br>
            <a:r>
              <a:rPr lang="th-TH" sz="2200" smtClean="0">
                <a:latin typeface="Tahoma" pitchFamily="34" charset="0"/>
                <a:cs typeface="Tahoma" pitchFamily="34" charset="0"/>
              </a:rPr>
              <a:t>จุดที่ขอบ</a:t>
            </a: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6521" y="4796410"/>
            <a:ext cx="2085714" cy="17047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89716" y="5504549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r,c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918798" y="4796410"/>
            <a:ext cx="166255" cy="16625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944800" y="5771177"/>
            <a:ext cx="166255" cy="16625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39627" y="441453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42016" y="553732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blur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7599378" y="1587975"/>
            <a:ext cx="1242834" cy="663345"/>
          </a:xfrm>
          <a:prstGeom prst="wedgeRoundRectCallout">
            <a:avLst>
              <a:gd name="adj1" fmla="val -68113"/>
              <a:gd name="adj2" fmla="val 4269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1800" smtClean="0">
                <a:latin typeface="Tahoma" pitchFamily="34" charset="0"/>
                <a:cs typeface="Tahoma" pitchFamily="34" charset="0"/>
              </a:rPr>
              <a:t>ไม่คำนวณตรงขอบ</a:t>
            </a:r>
            <a:endParaRPr lang="en-US" sz="18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40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การประมวลผลภาพเบื้องต้น</a:t>
            </a:r>
            <a:r>
              <a:rPr lang="en-US" smtClean="0"/>
              <a:t> : </a:t>
            </a:r>
            <a:r>
              <a:rPr lang="th-TH" smtClean="0"/>
              <a:t>ภาพเบลอ</a:t>
            </a:r>
            <a:endParaRPr lang="en-US"/>
          </a:p>
        </p:txBody>
      </p:sp>
      <p:sp>
        <p:nvSpPr>
          <p:cNvPr id="3" name="Shape 361"/>
          <p:cNvSpPr/>
          <p:nvPr/>
        </p:nvSpPr>
        <p:spPr>
          <a:xfrm>
            <a:off x="7216" y="615331"/>
            <a:ext cx="9119340" cy="6188488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import matplotlib.pyplot as plt</a:t>
            </a: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import matplotlib.image as 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mpimg</a:t>
            </a:r>
          </a:p>
          <a:p>
            <a:pPr lvl="0">
              <a:defRPr sz="1800"/>
            </a:pPr>
            <a:r>
              <a:rPr lang="en-US" sz="18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blur(img):</a:t>
            </a:r>
            <a:endParaRPr lang="en-US"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kernel = np.array([[1/9, 1/9, 1/9],</a:t>
            </a:r>
          </a:p>
          <a:p>
            <a:pPr lvl="0">
              <a:defRPr sz="1800"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[1/9, 1/9, 1/9],</a:t>
            </a:r>
          </a:p>
          <a:p>
            <a:pPr lvl="0">
              <a:defRPr sz="1800"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[1/9, 1/9, 1/9]])</a:t>
            </a:r>
          </a:p>
          <a:p>
            <a:pPr lvl="0">
              <a:defRPr sz="1800"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blur = </a:t>
            </a:r>
            <a:r>
              <a:rPr lang="en-US" sz="18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np.ndarray(img.shape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defRPr sz="1800"/>
            </a:pPr>
            <a:r>
              <a:rPr lang="en-US" sz="18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(r, c), e in </a:t>
            </a:r>
            <a:r>
              <a:rPr lang="en-US" sz="18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np.ndenumerate(img[1:-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1,1:-1]):</a:t>
            </a:r>
          </a:p>
          <a:p>
            <a:pPr lvl="0">
              <a:defRPr sz="1800"/>
            </a:pPr>
            <a:r>
              <a:rPr lang="en-US" sz="18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blur[r+1,c+1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8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 np.sum(img[r:r+3,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c:c+3] * kernel)</a:t>
            </a:r>
          </a:p>
          <a:p>
            <a:pPr lvl="0">
              <a:defRPr sz="1800"/>
            </a:pP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blur</a:t>
            </a:r>
          </a:p>
          <a:p>
            <a:pPr lvl="0">
              <a:defRPr sz="1800"/>
            </a:pPr>
            <a:endParaRPr lang="en-US"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def grayscale(image):</a:t>
            </a: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return (image[:,:,0] + image[:,:,1] + image[:,:,2]) / 3</a:t>
            </a:r>
          </a:p>
          <a:p>
            <a:pPr lvl="0">
              <a:defRPr sz="1800"/>
            </a:pPr>
            <a:endParaRPr lang="en-US"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image = mpimg.imread('monument.png')</a:t>
            </a: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imggray = grayscale(image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plt.subplot(1, 2, 1)</a:t>
            </a: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plt.imshow(imggray, cmap='gray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plt.subplot(1, 2, 2)</a:t>
            </a: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plt.imshow(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blur(imggray)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, cmap='gray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plt.show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407663" y="1968701"/>
            <a:ext cx="1818410" cy="805672"/>
          </a:xfrm>
          <a:prstGeom prst="wedgeRoundRectCallout">
            <a:avLst>
              <a:gd name="adj1" fmla="val -66804"/>
              <a:gd name="adj2" fmla="val 4392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200" smtClean="0">
                <a:latin typeface="Tahoma" pitchFamily="34" charset="0"/>
                <a:cs typeface="Tahoma" pitchFamily="34" charset="0"/>
              </a:rPr>
              <a:t>เรียกส่วนนี้ว่า 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convolution</a:t>
            </a: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ลิ</a:t>
            </a:r>
            <a:r>
              <a:rPr lang="th-TH" dirty="0" smtClean="0"/>
              <a:t>สต์ของลิสต์ใน </a:t>
            </a:r>
            <a:r>
              <a:rPr lang="en-US" dirty="0"/>
              <a:t>Python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8560" y="1379933"/>
            <a:ext cx="3054350" cy="44033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fr-FR" sz="2000" b="1" dirty="0">
                <a:latin typeface="Courier New" pitchFamily="49" charset="0"/>
                <a:cs typeface="Tahoma" pitchFamily="34" charset="0"/>
              </a:rPr>
              <a:t>m = [[0, 0, 0]</a:t>
            </a:r>
            <a:r>
              <a:rPr lang="fr-FR" sz="2000" b="1" dirty="0" smtClean="0">
                <a:latin typeface="Courier New" pitchFamily="49" charset="0"/>
                <a:cs typeface="Tahoma" pitchFamily="34" charset="0"/>
              </a:rPr>
              <a:t>,</a:t>
            </a:r>
            <a:endParaRPr lang="fr-FR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fr-FR" sz="2000" b="1" dirty="0">
                <a:latin typeface="Courier New" pitchFamily="49" charset="0"/>
                <a:cs typeface="Tahoma" pitchFamily="34" charset="0"/>
              </a:rPr>
              <a:t>     [1, 1, 1]</a:t>
            </a:r>
            <a:r>
              <a:rPr lang="fr-FR" sz="2000" b="1" dirty="0" smtClean="0">
                <a:latin typeface="Courier New" pitchFamily="49" charset="0"/>
                <a:cs typeface="Tahoma" pitchFamily="34" charset="0"/>
              </a:rPr>
              <a:t>,</a:t>
            </a:r>
            <a:endParaRPr lang="fr-FR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fr-FR" sz="2000" b="1" dirty="0">
                <a:latin typeface="Courier New" pitchFamily="49" charset="0"/>
                <a:cs typeface="Tahoma" pitchFamily="34" charset="0"/>
              </a:rPr>
              <a:t>     [2, 2, 2]</a:t>
            </a:r>
            <a:r>
              <a:rPr lang="fr-FR" sz="2000" b="1" dirty="0" smtClean="0">
                <a:latin typeface="Courier New" pitchFamily="49" charset="0"/>
                <a:cs typeface="Tahoma" pitchFamily="34" charset="0"/>
              </a:rPr>
              <a:t>,</a:t>
            </a:r>
            <a:endParaRPr lang="fr-FR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fr-FR" sz="2000" b="1" dirty="0">
                <a:latin typeface="Courier New" pitchFamily="49" charset="0"/>
                <a:cs typeface="Tahoma" pitchFamily="34" charset="0"/>
              </a:rPr>
              <a:t>     [3, 3, 3]</a:t>
            </a:r>
            <a:r>
              <a:rPr lang="fr-FR" sz="2000" b="1" dirty="0" smtClean="0">
                <a:latin typeface="Courier New" pitchFamily="49" charset="0"/>
                <a:cs typeface="Tahoma" pitchFamily="34" charset="0"/>
              </a:rPr>
              <a:t>]</a:t>
            </a:r>
          </a:p>
          <a:p>
            <a:r>
              <a:rPr lang="fr-FR" sz="20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fr-FR" sz="2000" b="1" dirty="0" err="1">
                <a:latin typeface="Courier New" pitchFamily="49" charset="0"/>
                <a:cs typeface="Tahoma" pitchFamily="34" charset="0"/>
              </a:rPr>
              <a:t>len</a:t>
            </a:r>
            <a:r>
              <a:rPr lang="fr-FR" sz="2000" b="1" dirty="0">
                <a:latin typeface="Courier New" pitchFamily="49" charset="0"/>
                <a:cs typeface="Tahoma" pitchFamily="34" charset="0"/>
              </a:rPr>
              <a:t>(m)</a:t>
            </a:r>
          </a:p>
          <a:p>
            <a:r>
              <a:rPr lang="fr-FR" sz="2000" b="1" dirty="0" smtClean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4</a:t>
            </a:r>
            <a:endParaRPr lang="fr-FR" sz="2000" b="1" dirty="0" smtClean="0">
              <a:latin typeface="Courier New" pitchFamily="49" charset="0"/>
              <a:cs typeface="Tahoma" pitchFamily="34" charset="0"/>
            </a:endParaRPr>
          </a:p>
          <a:p>
            <a:r>
              <a:rPr lang="fr-FR" sz="2000" b="1" dirty="0">
                <a:latin typeface="Courier New" pitchFamily="49" charset="0"/>
                <a:cs typeface="Tahoma" pitchFamily="34" charset="0"/>
              </a:rPr>
              <a:t>&gt;&gt;&gt; m[1]</a:t>
            </a:r>
          </a:p>
          <a:p>
            <a:r>
              <a:rPr lang="fr-FR" sz="2000" b="1" dirty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[1, 1, 1]</a:t>
            </a:r>
          </a:p>
          <a:p>
            <a:r>
              <a:rPr lang="fr-FR" sz="2000" b="1" dirty="0" smtClean="0">
                <a:latin typeface="Courier New" pitchFamily="49" charset="0"/>
                <a:cs typeface="Tahoma" pitchFamily="34" charset="0"/>
              </a:rPr>
              <a:t>&gt;</a:t>
            </a:r>
            <a:r>
              <a:rPr lang="fr-FR" sz="2000" b="1" dirty="0">
                <a:latin typeface="Courier New" pitchFamily="49" charset="0"/>
                <a:cs typeface="Tahoma" pitchFamily="34" charset="0"/>
              </a:rPr>
              <a:t>&gt;&gt; m[1][:]</a:t>
            </a:r>
          </a:p>
          <a:p>
            <a:r>
              <a:rPr lang="fr-FR" sz="2000" b="1" dirty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[1, 1, 1]</a:t>
            </a:r>
          </a:p>
          <a:p>
            <a:r>
              <a:rPr lang="fr-FR" sz="2000" b="1" dirty="0">
                <a:latin typeface="Courier New" pitchFamily="49" charset="0"/>
                <a:cs typeface="Tahoma" pitchFamily="34" charset="0"/>
              </a:rPr>
              <a:t>&gt;&gt;&gt; m[1][0]</a:t>
            </a:r>
          </a:p>
          <a:p>
            <a:r>
              <a:rPr lang="fr-FR" sz="2000" b="1" dirty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1</a:t>
            </a:r>
          </a:p>
          <a:p>
            <a:r>
              <a:rPr lang="fr-FR" sz="2000" b="1" dirty="0">
                <a:latin typeface="Courier New" pitchFamily="49" charset="0"/>
                <a:cs typeface="Tahoma" pitchFamily="34" charset="0"/>
              </a:rPr>
              <a:t>&gt;&gt;&gt; </a:t>
            </a:r>
            <a:r>
              <a:rPr lang="fr-FR" sz="2000" b="1" dirty="0" err="1">
                <a:latin typeface="Courier New" pitchFamily="49" charset="0"/>
                <a:cs typeface="Tahoma" pitchFamily="34" charset="0"/>
              </a:rPr>
              <a:t>len</a:t>
            </a:r>
            <a:r>
              <a:rPr lang="fr-FR" sz="2000" b="1" dirty="0">
                <a:latin typeface="Courier New" pitchFamily="49" charset="0"/>
                <a:cs typeface="Tahoma" pitchFamily="34" charset="0"/>
              </a:rPr>
              <a:t>(m[1])</a:t>
            </a:r>
          </a:p>
          <a:p>
            <a:r>
              <a:rPr lang="fr-FR" sz="2000" b="1" dirty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04" y="1235981"/>
            <a:ext cx="53467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7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Convolution</a:t>
            </a:r>
            <a:endParaRPr lang="en-US" dirty="0"/>
          </a:p>
        </p:txBody>
      </p:sp>
      <p:pic>
        <p:nvPicPr>
          <p:cNvPr id="4" name="Picture 3" descr="kernel_convolu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7249" y="1075061"/>
            <a:ext cx="4788461" cy="3694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2570" y="2583780"/>
            <a:ext cx="73629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ahoma"/>
                <a:cs typeface="Tahoma"/>
              </a:rPr>
              <a:t>kernel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282" y="4501265"/>
            <a:ext cx="192953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600" dirty="0" smtClean="0">
                <a:latin typeface="Tahoma"/>
                <a:cs typeface="Tahoma"/>
              </a:rPr>
              <a:t>ผลการทำ </a:t>
            </a:r>
            <a:r>
              <a:rPr lang="en-US" sz="1600" dirty="0" smtClean="0">
                <a:latin typeface="Tahoma"/>
                <a:cs typeface="Tahoma"/>
              </a:rPr>
              <a:t>convolute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3710" y="5248587"/>
            <a:ext cx="575554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smtClean="0">
                <a:latin typeface="Tahoma"/>
                <a:cs typeface="Tahoma"/>
              </a:rPr>
              <a:t>เปลี่ยนค่าของเมทริกซ์ </a:t>
            </a:r>
            <a:r>
              <a:rPr lang="en-US" sz="2400" smtClean="0">
                <a:latin typeface="Tahoma"/>
                <a:cs typeface="Tahoma"/>
              </a:rPr>
              <a:t>kernel </a:t>
            </a:r>
            <a:r>
              <a:rPr lang="th-TH" sz="2400" smtClean="0">
                <a:latin typeface="Tahoma"/>
                <a:cs typeface="Tahoma"/>
              </a:rPr>
              <a:t/>
            </a:r>
            <a:br>
              <a:rPr lang="th-TH" sz="2400" smtClean="0">
                <a:latin typeface="Tahoma"/>
                <a:cs typeface="Tahoma"/>
              </a:rPr>
            </a:br>
            <a:r>
              <a:rPr lang="th-TH" sz="2400" smtClean="0">
                <a:latin typeface="Tahoma"/>
                <a:cs typeface="Tahoma"/>
              </a:rPr>
              <a:t>จะได้การประมวลผลภาพแบบอื่น ๆ </a:t>
            </a:r>
            <a:endParaRPr lang="en-US" sz="2400" dirty="0" smtClean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8617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เขียนฟังก์ชัน </a:t>
            </a:r>
            <a:r>
              <a:rPr lang="en-US" smtClean="0"/>
              <a:t>convolute : blur </a:t>
            </a:r>
            <a:r>
              <a:rPr lang="th-TH" smtClean="0"/>
              <a:t>เรียกใช้ </a:t>
            </a:r>
            <a:r>
              <a:rPr lang="en-US" smtClean="0"/>
              <a:t>convolute</a:t>
            </a:r>
            <a:endParaRPr lang="en-US"/>
          </a:p>
        </p:txBody>
      </p:sp>
      <p:sp>
        <p:nvSpPr>
          <p:cNvPr id="3" name="Shape 361"/>
          <p:cNvSpPr/>
          <p:nvPr/>
        </p:nvSpPr>
        <p:spPr>
          <a:xfrm>
            <a:off x="7216" y="615331"/>
            <a:ext cx="9119340" cy="6188488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18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convolute(img, kernel</a:t>
            </a:r>
            <a:r>
              <a:rPr lang="en-US" sz="18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:  # 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assume kernel is a 3x3 matrix</a:t>
            </a: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result = np.ndarray(img.shape)</a:t>
            </a: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for (r, c), e in np.ndenumerate(img[1:-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1,1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:-1]):</a:t>
            </a:r>
          </a:p>
          <a:p>
            <a:pPr lvl="0">
              <a:defRPr sz="1800"/>
            </a:pP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        v = np.sum(img[r:r+3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, c:c+3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] * 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kernel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defRPr sz="1800"/>
            </a:pP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result[r+1,c+1] =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min(1,max(0,v))</a:t>
            </a: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endParaRPr lang="en-US"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lang="en-US"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def blur(img):</a:t>
            </a: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blur_matrix = np.array([[1/9, 1/9, 1/9],</a:t>
            </a: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                        [1/9, 1/9, 1/9],</a:t>
            </a: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                        [1/9, 1/9, 1/9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lang="th-TH"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th-TH" sz="1800" b="1" smtClean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img = convolute(img, blur_matrix)</a:t>
            </a:r>
            <a:endParaRPr lang="en-US"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return img</a:t>
            </a:r>
            <a:endParaRPr lang="en-US" sz="1800" b="1" smtClea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lang="en-US"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600" b="1" smtClean="0">
                <a:latin typeface="Courier New"/>
                <a:ea typeface="Courier New"/>
                <a:cs typeface="Courier New"/>
                <a:sym typeface="Courier New"/>
              </a:rPr>
              <a:t>grayscale(image):</a:t>
            </a:r>
            <a:endParaRPr lang="en-US"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return (image[:,:,0] + image[:,:,1] + image[:,:,2]) / </a:t>
            </a:r>
            <a:r>
              <a:rPr lang="en-US" sz="1600" b="1" smtClean="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lang="en-US"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image = mpimg.imread('monument.png')</a:t>
            </a:r>
          </a:p>
          <a:p>
            <a:pPr lvl="0">
              <a:defRPr sz="1800"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imggray = grayscale(image</a:t>
            </a:r>
            <a:r>
              <a:rPr lang="en-US" sz="1600" b="1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plt.subplot(1, 2, 1)</a:t>
            </a:r>
          </a:p>
          <a:p>
            <a:pPr lvl="0">
              <a:defRPr sz="1800"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plt.imshow(imggray, cmap='gray</a:t>
            </a:r>
            <a:r>
              <a:rPr lang="en-US" sz="1600" b="1" smtClean="0"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plt.subplot(1, 2, 2)</a:t>
            </a:r>
          </a:p>
          <a:p>
            <a:pPr lvl="0">
              <a:defRPr sz="1800"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plt.imshow(blur(imggray), cmap='gray</a:t>
            </a:r>
            <a:r>
              <a:rPr lang="en-US" sz="1600" b="1" smtClean="0"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plt.show</a:t>
            </a:r>
            <a:r>
              <a:rPr lang="en-US" sz="1600" b="1" smtClean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064761" y="1854401"/>
            <a:ext cx="2424611" cy="525118"/>
          </a:xfrm>
          <a:prstGeom prst="wedgeRoundRectCallout">
            <a:avLst>
              <a:gd name="adj1" fmla="val -66090"/>
              <a:gd name="adj2" fmla="val -3268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200" smtClean="0">
                <a:latin typeface="Tahoma" pitchFamily="34" charset="0"/>
                <a:cs typeface="Tahoma" pitchFamily="34" charset="0"/>
              </a:rPr>
              <a:t>ตัดให้อยู่ช่วง 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[0,1]</a:t>
            </a: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498456" y="3709200"/>
            <a:ext cx="3292254" cy="426006"/>
          </a:xfrm>
          <a:prstGeom prst="wedgeRoundRectCallout">
            <a:avLst>
              <a:gd name="adj1" fmla="val -58014"/>
              <a:gd name="adj2" fmla="val -2674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000" smtClean="0">
                <a:latin typeface="Tahoma" pitchFamily="34" charset="0"/>
                <a:cs typeface="Tahoma" pitchFamily="34" charset="0"/>
              </a:rPr>
              <a:t>ต้องการ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blur </a:t>
            </a:r>
            <a:r>
              <a:rPr lang="th-TH" sz="2000" smtClean="0">
                <a:latin typeface="Tahoma" pitchFamily="34" charset="0"/>
                <a:cs typeface="Tahoma" pitchFamily="34" charset="0"/>
              </a:rPr>
              <a:t>มากๆ เรียกซ้ำ ๆ </a:t>
            </a:r>
            <a:endParaRPr lang="en-US" sz="20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10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การประมวลผลภาพ </a:t>
            </a:r>
            <a:r>
              <a:rPr lang="en-US" smtClean="0"/>
              <a:t>: </a:t>
            </a:r>
            <a:r>
              <a:rPr lang="th-TH" smtClean="0"/>
              <a:t>อีก</a:t>
            </a:r>
            <a:endParaRPr lang="en-US"/>
          </a:p>
        </p:txBody>
      </p:sp>
      <p:sp>
        <p:nvSpPr>
          <p:cNvPr id="3" name="Shape 361"/>
          <p:cNvSpPr/>
          <p:nvPr/>
        </p:nvSpPr>
        <p:spPr>
          <a:xfrm>
            <a:off x="1669762" y="1176440"/>
            <a:ext cx="5583093" cy="1756505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def ????????(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img):</a:t>
            </a: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kernel 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= np.array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18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[1,  1, 1]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lang="en-US"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-US" sz="18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[1, -8, 1]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lang="en-US"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-US" sz="18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[1,  1, 1]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lang="th-TH"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th-TH" sz="1800" b="1" smtClean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img = convolute(img, kernel)</a:t>
            </a:r>
            <a:endParaRPr lang="en-US"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return img</a:t>
            </a:r>
            <a:endParaRPr lang="en-US" sz="1800" b="1" smtClea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hape 361"/>
          <p:cNvSpPr/>
          <p:nvPr/>
        </p:nvSpPr>
        <p:spPr>
          <a:xfrm>
            <a:off x="1669762" y="3435928"/>
            <a:ext cx="5583093" cy="1756505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def ????????(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img):</a:t>
            </a: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kernel 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= np.array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([[1,  1, 1],</a:t>
            </a:r>
            <a:endParaRPr lang="en-US"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[1, -8, 1],</a:t>
            </a:r>
            <a:endParaRPr lang="en-US"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[1,  1, 1]])</a:t>
            </a:r>
            <a:endParaRPr lang="th-TH"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th-TH" sz="1800" b="1" smtClean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img = convolute(img, kernel)</a:t>
            </a:r>
            <a:endParaRPr lang="en-US"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smtClean="0"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800" b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-img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160044" y="894492"/>
            <a:ext cx="2185621" cy="525118"/>
          </a:xfrm>
          <a:prstGeom prst="wedgeRoundRectCallout">
            <a:avLst>
              <a:gd name="adj1" fmla="val -66230"/>
              <a:gd name="adj2" fmla="val 4845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200" smtClean="0">
                <a:latin typeface="Tahoma" pitchFamily="34" charset="0"/>
                <a:cs typeface="Tahoma" pitchFamily="34" charset="0"/>
              </a:rPr>
              <a:t>แบบนี้ทำอะไร 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?</a:t>
            </a: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644768" y="5303349"/>
            <a:ext cx="2667132" cy="525118"/>
          </a:xfrm>
          <a:prstGeom prst="wedgeRoundRectCallout">
            <a:avLst>
              <a:gd name="adj1" fmla="val -60520"/>
              <a:gd name="adj2" fmla="val -5928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200" smtClean="0">
                <a:latin typeface="Tahoma" pitchFamily="34" charset="0"/>
                <a:cs typeface="Tahoma" pitchFamily="34" charset="0"/>
              </a:rPr>
              <a:t>ติดลบตรงนี้ได้อะไร 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?</a:t>
            </a: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6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สรุป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4213" y="908050"/>
            <a:ext cx="8324705" cy="5105400"/>
          </a:xfrm>
        </p:spPr>
        <p:txBody>
          <a:bodyPr/>
          <a:lstStyle/>
          <a:p>
            <a:r>
              <a:rPr lang="th-TH" smtClean="0"/>
              <a:t>นิสิตต้อง</a:t>
            </a:r>
          </a:p>
          <a:p>
            <a:pPr lvl="1"/>
            <a:r>
              <a:rPr lang="th-TH" smtClean="0"/>
              <a:t>รู้จักการแสดงภาพและประมวลผลภาพเบื้องต้น</a:t>
            </a:r>
          </a:p>
          <a:p>
            <a:pPr lvl="1"/>
            <a:r>
              <a:rPr lang="th-TH" smtClean="0"/>
              <a:t>เข้าใจการใช้ </a:t>
            </a:r>
            <a:r>
              <a:rPr lang="en-US" smtClean="0"/>
              <a:t>broadcasting </a:t>
            </a:r>
            <a:r>
              <a:rPr lang="th-TH" smtClean="0"/>
              <a:t>และ </a:t>
            </a:r>
            <a:r>
              <a:rPr lang="en-US" smtClean="0"/>
              <a:t>element-wise operation </a:t>
            </a:r>
            <a:r>
              <a:rPr lang="th-TH" smtClean="0"/>
              <a:t>กับ </a:t>
            </a:r>
            <a:r>
              <a:rPr lang="en-US" smtClean="0"/>
              <a:t>numpy array</a:t>
            </a:r>
            <a:endParaRPr lang="th-TH" smtClean="0"/>
          </a:p>
          <a:p>
            <a:pPr lvl="1"/>
            <a:r>
              <a:rPr lang="th-TH" smtClean="0"/>
              <a:t>เขียนการประมวลผลเมทริกซ์แบบ </a:t>
            </a:r>
            <a:r>
              <a:rPr lang="en-US" smtClean="0"/>
              <a:t>convolution </a:t>
            </a:r>
            <a:r>
              <a:rPr lang="th-TH" smtClean="0"/>
              <a:t>ได้</a:t>
            </a:r>
          </a:p>
          <a:p>
            <a:pPr lvl="1"/>
            <a:r>
              <a:rPr lang="th-TH" smtClean="0"/>
              <a:t>เขียนการประมวลผลภาพเบื้องต้นได้</a:t>
            </a:r>
            <a:endParaRPr lang="en-US" smtClean="0"/>
          </a:p>
          <a:p>
            <a:endParaRPr lang="th-TH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xfrm>
            <a:off x="-1588" y="2501900"/>
            <a:ext cx="9147176" cy="765177"/>
          </a:xfrm>
          <a:prstGeom prst="rect">
            <a:avLst/>
          </a:prstGeom>
        </p:spPr>
        <p:txBody>
          <a:bodyPr/>
          <a:lstStyle/>
          <a:p>
            <a:r>
              <a:rPr/>
              <a:t>Application </a:t>
            </a:r>
            <a:r>
              <a:rPr lang="en-US"/>
              <a:t>2</a:t>
            </a:r>
            <a:r>
              <a:rPr smtClean="0"/>
              <a:t>: </a:t>
            </a:r>
            <a:r>
              <a:t>Linear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9880922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โปรแกรมลากเส้นจากรายการของจุด</a:t>
            </a:r>
            <a:endParaRPr lang="en-US"/>
          </a:p>
        </p:txBody>
      </p:sp>
      <p:sp>
        <p:nvSpPr>
          <p:cNvPr id="3" name="Shape 140"/>
          <p:cNvSpPr/>
          <p:nvPr/>
        </p:nvSpPr>
        <p:spPr>
          <a:xfrm>
            <a:off x="385914" y="753314"/>
            <a:ext cx="8368996" cy="355391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7" tIns="46797" rIns="46797" bIns="46797">
            <a:spAutoFit/>
          </a:bodyPr>
          <a:lstStyle/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import numpy as np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import matplotlib.pyplot as plt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000"/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xy = </a:t>
            </a:r>
            <a:r>
              <a:rPr lang="en-US" sz="2000" smtClean="0"/>
              <a:t>np.loadtxt("polyline.csv</a:t>
            </a:r>
            <a:r>
              <a:rPr lang="en-US" sz="2000"/>
              <a:t>", delimiter=",")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/>
              <a:t># xy = np.array([[</a:t>
            </a:r>
            <a:r>
              <a:rPr lang="en-US" sz="2000" smtClean="0">
                <a:solidFill>
                  <a:srgbClr val="FF0000"/>
                </a:solidFill>
              </a:rPr>
              <a:t>41</a:t>
            </a:r>
            <a:r>
              <a:rPr lang="en-US" sz="2000" smtClean="0"/>
              <a:t>,</a:t>
            </a:r>
            <a:r>
              <a:rPr lang="en-US" sz="2000" smtClean="0">
                <a:solidFill>
                  <a:srgbClr val="0070C0"/>
                </a:solidFill>
              </a:rPr>
              <a:t>17</a:t>
            </a:r>
            <a:r>
              <a:rPr lang="en-US" sz="2000" smtClean="0"/>
              <a:t>],[</a:t>
            </a:r>
            <a:r>
              <a:rPr lang="en-US" sz="2000" smtClean="0">
                <a:solidFill>
                  <a:srgbClr val="FF0000"/>
                </a:solidFill>
              </a:rPr>
              <a:t>49</a:t>
            </a:r>
            <a:r>
              <a:rPr lang="en-US" sz="2000" smtClean="0"/>
              <a:t>,</a:t>
            </a:r>
            <a:r>
              <a:rPr lang="en-US" sz="2000" smtClean="0">
                <a:solidFill>
                  <a:srgbClr val="0070C0"/>
                </a:solidFill>
              </a:rPr>
              <a:t>32</a:t>
            </a:r>
            <a:r>
              <a:rPr lang="en-US" sz="2000" smtClean="0"/>
              <a:t>],[</a:t>
            </a:r>
            <a:r>
              <a:rPr lang="en-US" sz="2000" smtClean="0">
                <a:solidFill>
                  <a:srgbClr val="FF0000"/>
                </a:solidFill>
              </a:rPr>
              <a:t>54</a:t>
            </a:r>
            <a:r>
              <a:rPr lang="en-US" sz="2000" smtClean="0"/>
              <a:t>,</a:t>
            </a:r>
            <a:r>
              <a:rPr lang="en-US" sz="2000" smtClean="0">
                <a:solidFill>
                  <a:srgbClr val="0070C0"/>
                </a:solidFill>
              </a:rPr>
              <a:t>44</a:t>
            </a:r>
            <a:r>
              <a:rPr lang="en-US" sz="2000" smtClean="0"/>
              <a:t>],...,[</a:t>
            </a:r>
            <a:r>
              <a:rPr lang="en-US" sz="2000" smtClean="0">
                <a:solidFill>
                  <a:srgbClr val="FF0000"/>
                </a:solidFill>
              </a:rPr>
              <a:t>451</a:t>
            </a:r>
            <a:r>
              <a:rPr lang="en-US" sz="2000" smtClean="0"/>
              <a:t>,</a:t>
            </a:r>
            <a:r>
              <a:rPr lang="en-US" sz="2000" smtClean="0">
                <a:solidFill>
                  <a:srgbClr val="0070C0"/>
                </a:solidFill>
              </a:rPr>
              <a:t>80</a:t>
            </a:r>
            <a:r>
              <a:rPr lang="en-US" sz="2000" smtClean="0"/>
              <a:t>])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/>
              <a:t># xy[:,0] </a:t>
            </a:r>
            <a:r>
              <a:rPr lang="th-TH" sz="1600"/>
              <a:t>คือ</a:t>
            </a:r>
            <a:r>
              <a:rPr lang="en-US" sz="1600"/>
              <a:t> </a:t>
            </a:r>
            <a:r>
              <a:rPr lang="en-US" sz="2000" smtClean="0"/>
              <a:t>np.array([</a:t>
            </a:r>
            <a:r>
              <a:rPr lang="en-US" sz="2000" smtClean="0">
                <a:solidFill>
                  <a:srgbClr val="FF0000"/>
                </a:solidFill>
              </a:rPr>
              <a:t>41</a:t>
            </a:r>
            <a:r>
              <a:rPr lang="en-US" sz="2000" smtClean="0"/>
              <a:t>,</a:t>
            </a:r>
            <a:r>
              <a:rPr lang="en-US" sz="2000" smtClean="0">
                <a:solidFill>
                  <a:srgbClr val="FF0000"/>
                </a:solidFill>
              </a:rPr>
              <a:t>49</a:t>
            </a:r>
            <a:r>
              <a:rPr lang="en-US" sz="2000" smtClean="0"/>
              <a:t>,</a:t>
            </a:r>
            <a:r>
              <a:rPr lang="en-US" sz="2000" smtClean="0">
                <a:solidFill>
                  <a:srgbClr val="FF0000"/>
                </a:solidFill>
              </a:rPr>
              <a:t>54</a:t>
            </a:r>
            <a:r>
              <a:rPr lang="en-US" sz="2000" smtClean="0"/>
              <a:t>,...,</a:t>
            </a:r>
            <a:r>
              <a:rPr lang="en-US" sz="2000" smtClean="0">
                <a:solidFill>
                  <a:srgbClr val="FF0000"/>
                </a:solidFill>
              </a:rPr>
              <a:t>451</a:t>
            </a:r>
            <a:r>
              <a:rPr lang="en-US" sz="2000" smtClean="0"/>
              <a:t>]) </a:t>
            </a:r>
            <a:r>
              <a:rPr lang="th-TH" sz="1600" smtClean="0"/>
              <a:t>พิกัด </a:t>
            </a:r>
            <a:r>
              <a:rPr lang="en-US" sz="2000" smtClean="0"/>
              <a:t>x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# xy</a:t>
            </a:r>
            <a:r>
              <a:rPr lang="en-US" sz="2000" smtClean="0"/>
              <a:t>[:,1] </a:t>
            </a:r>
            <a:r>
              <a:rPr lang="th-TH" sz="1600"/>
              <a:t>คือ</a:t>
            </a:r>
            <a:r>
              <a:rPr lang="en-US" sz="1600"/>
              <a:t> </a:t>
            </a:r>
            <a:r>
              <a:rPr lang="en-US" sz="2000" smtClean="0"/>
              <a:t>np.array([</a:t>
            </a:r>
            <a:r>
              <a:rPr lang="en-US" sz="2000" smtClean="0">
                <a:solidFill>
                  <a:srgbClr val="0070C0"/>
                </a:solidFill>
              </a:rPr>
              <a:t>17</a:t>
            </a:r>
            <a:r>
              <a:rPr lang="en-US" sz="2000" smtClean="0"/>
              <a:t>,</a:t>
            </a:r>
            <a:r>
              <a:rPr lang="en-US" sz="2000" smtClean="0">
                <a:solidFill>
                  <a:srgbClr val="0070C0"/>
                </a:solidFill>
              </a:rPr>
              <a:t>32</a:t>
            </a:r>
            <a:r>
              <a:rPr lang="en-US" sz="2000" smtClean="0"/>
              <a:t>,</a:t>
            </a:r>
            <a:r>
              <a:rPr lang="en-US" sz="2000" smtClean="0">
                <a:solidFill>
                  <a:srgbClr val="0070C0"/>
                </a:solidFill>
              </a:rPr>
              <a:t>44</a:t>
            </a:r>
            <a:r>
              <a:rPr lang="en-US" sz="2000" smtClean="0"/>
              <a:t>,...,</a:t>
            </a:r>
            <a:r>
              <a:rPr lang="en-US" sz="2000" smtClean="0">
                <a:solidFill>
                  <a:srgbClr val="0070C0"/>
                </a:solidFill>
              </a:rPr>
              <a:t>80</a:t>
            </a:r>
            <a:r>
              <a:rPr lang="en-US" sz="2000" smtClean="0"/>
              <a:t>])  </a:t>
            </a:r>
            <a:r>
              <a:rPr lang="th-TH" sz="1600" smtClean="0"/>
              <a:t>พิกัด </a:t>
            </a:r>
            <a:r>
              <a:rPr lang="en-US" sz="2000" smtClean="0"/>
              <a:t>y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000"/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/>
              <a:t>plt.axis</a:t>
            </a:r>
            <a:r>
              <a:rPr lang="en-US" sz="2000"/>
              <a:t>((-500,500,-500,500))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/>
              <a:t>plt.plot(</a:t>
            </a:r>
            <a:r>
              <a:rPr lang="th-TH" sz="2000" smtClean="0"/>
              <a:t> </a:t>
            </a:r>
            <a:r>
              <a:rPr lang="en-US" sz="2000" smtClean="0"/>
              <a:t>xy</a:t>
            </a:r>
            <a:r>
              <a:rPr lang="en-US" sz="2000"/>
              <a:t>[:,0</a:t>
            </a:r>
            <a:r>
              <a:rPr lang="en-US" sz="2000" smtClean="0"/>
              <a:t>],</a:t>
            </a:r>
            <a:r>
              <a:rPr lang="th-TH" sz="2000" smtClean="0"/>
              <a:t> </a:t>
            </a:r>
            <a:r>
              <a:rPr lang="en-US" sz="2000" smtClean="0"/>
              <a:t>xy</a:t>
            </a:r>
            <a:r>
              <a:rPr lang="en-US" sz="2000"/>
              <a:t>[:,</a:t>
            </a:r>
            <a:r>
              <a:rPr lang="en-US" sz="2000" smtClean="0"/>
              <a:t>1]</a:t>
            </a:r>
            <a:r>
              <a:rPr lang="th-TH" sz="2000" smtClean="0"/>
              <a:t> </a:t>
            </a:r>
            <a:r>
              <a:rPr lang="en-US" sz="2000" smtClean="0"/>
              <a:t>)</a:t>
            </a:r>
            <a:endParaRPr lang="en-US" sz="2000"/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/>
              <a:t>plt.show</a:t>
            </a:r>
            <a:r>
              <a:rPr lang="en-US" sz="2000"/>
              <a:t>()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0444" y="3586535"/>
            <a:ext cx="4323556" cy="3271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0715" y="4362367"/>
            <a:ext cx="96051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41, 17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49, 32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54, 44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61, 56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69, 68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446, 70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451, 80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34358" y="3012357"/>
            <a:ext cx="259398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ahoma" pitchFamily="34" charset="0"/>
                <a:cs typeface="Tahoma" pitchFamily="34" charset="0"/>
              </a:rPr>
              <a:t>xmin,  xmax,  ymin,  ymax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27759" y="4985090"/>
            <a:ext cx="3176818" cy="960702"/>
            <a:chOff x="5827759" y="4985090"/>
            <a:chExt cx="3176818" cy="960702"/>
          </a:xfrm>
        </p:grpSpPr>
        <p:sp>
          <p:nvSpPr>
            <p:cNvPr id="11" name="TextBox 10"/>
            <p:cNvSpPr txBox="1"/>
            <p:nvPr/>
          </p:nvSpPr>
          <p:spPr>
            <a:xfrm>
              <a:off x="5827759" y="5316474"/>
              <a:ext cx="1015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Tahoma" pitchFamily="34" charset="0"/>
                  <a:cs typeface="Tahoma" pitchFamily="34" charset="0"/>
                </a:rPr>
                <a:t>(</a:t>
              </a:r>
              <a:r>
                <a:rPr lang="en-US" sz="2000" smtClean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41</a:t>
              </a:r>
              <a:r>
                <a:rPr lang="en-US" sz="2000" smtClean="0">
                  <a:latin typeface="Tahoma" pitchFamily="34" charset="0"/>
                  <a:cs typeface="Tahoma" pitchFamily="34" charset="0"/>
                </a:rPr>
                <a:t>,</a:t>
              </a:r>
              <a:r>
                <a:rPr lang="en-US" sz="2000" smtClean="0">
                  <a:solidFill>
                    <a:srgbClr val="0070C0"/>
                  </a:solidFill>
                  <a:latin typeface="Tahoma" pitchFamily="34" charset="0"/>
                  <a:cs typeface="Tahoma" pitchFamily="34" charset="0"/>
                </a:rPr>
                <a:t>17</a:t>
              </a:r>
              <a:r>
                <a:rPr lang="en-US" sz="2000" smtClean="0">
                  <a:latin typeface="Tahoma" pitchFamily="34" charset="0"/>
                  <a:cs typeface="Tahoma" pitchFamily="34" charset="0"/>
                </a:rPr>
                <a:t>)</a:t>
              </a:r>
              <a:endParaRPr lang="en-US" sz="2000" dirty="0" smtClean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50094" y="5545682"/>
              <a:ext cx="11544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Tahoma" pitchFamily="34" charset="0"/>
                  <a:cs typeface="Tahoma" pitchFamily="34" charset="0"/>
                </a:rPr>
                <a:t>(</a:t>
              </a:r>
              <a:r>
                <a:rPr lang="en-US" sz="2000" smtClean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451</a:t>
              </a:r>
              <a:r>
                <a:rPr lang="en-US" sz="2000" smtClean="0">
                  <a:latin typeface="Tahoma" pitchFamily="34" charset="0"/>
                  <a:cs typeface="Tahoma" pitchFamily="34" charset="0"/>
                </a:rPr>
                <a:t>,</a:t>
              </a:r>
              <a:r>
                <a:rPr lang="en-US" sz="2000" smtClean="0">
                  <a:solidFill>
                    <a:srgbClr val="0070C0"/>
                  </a:solidFill>
                  <a:latin typeface="Tahoma" pitchFamily="34" charset="0"/>
                  <a:cs typeface="Tahoma" pitchFamily="34" charset="0"/>
                </a:rPr>
                <a:t>80</a:t>
              </a:r>
              <a:r>
                <a:rPr lang="en-US" sz="2000" smtClean="0">
                  <a:latin typeface="Tahoma" pitchFamily="34" charset="0"/>
                  <a:cs typeface="Tahoma" pitchFamily="34" charset="0"/>
                </a:rPr>
                <a:t>)</a:t>
              </a:r>
              <a:endParaRPr lang="en-US" sz="2000" dirty="0" smtClean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6801492" y="5178175"/>
              <a:ext cx="472611" cy="410967"/>
            </a:xfrm>
            <a:custGeom>
              <a:avLst/>
              <a:gdLst>
                <a:gd name="connsiteX0" fmla="*/ 0 w 472611"/>
                <a:gd name="connsiteY0" fmla="*/ 410967 h 410967"/>
                <a:gd name="connsiteX1" fmla="*/ 339047 w 472611"/>
                <a:gd name="connsiteY1" fmla="*/ 339047 h 410967"/>
                <a:gd name="connsiteX2" fmla="*/ 472611 w 472611"/>
                <a:gd name="connsiteY2" fmla="*/ 0 h 41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611" h="410967">
                  <a:moveTo>
                    <a:pt x="0" y="410967"/>
                  </a:moveTo>
                  <a:cubicBezTo>
                    <a:pt x="130139" y="409254"/>
                    <a:pt x="260279" y="407541"/>
                    <a:pt x="339047" y="339047"/>
                  </a:cubicBezTo>
                  <a:cubicBezTo>
                    <a:pt x="417815" y="270553"/>
                    <a:pt x="472611" y="0"/>
                    <a:pt x="472611" y="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V="1">
              <a:off x="8754910" y="4985090"/>
              <a:ext cx="83073" cy="53143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7" name="Oval 16"/>
          <p:cNvSpPr/>
          <p:nvPr/>
        </p:nvSpPr>
        <p:spPr bwMode="auto">
          <a:xfrm>
            <a:off x="3604640" y="4310997"/>
            <a:ext cx="885168" cy="4094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604640" y="6261291"/>
            <a:ext cx="965772" cy="4094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24914" y="3910780"/>
            <a:ext cx="74411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sz="1600" smtClean="0">
                <a:latin typeface="Tahoma" pitchFamily="34" charset="0"/>
                <a:cs typeface="Tahoma" pitchFamily="34" charset="0"/>
              </a:rPr>
              <a:t>พิกัด 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>x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0816" y="3910780"/>
            <a:ext cx="74411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sz="1600" smtClean="0">
                <a:latin typeface="Tahoma" pitchFamily="34" charset="0"/>
                <a:cs typeface="Tahoma" pitchFamily="34" charset="0"/>
              </a:rPr>
              <a:t>พิกัด </a:t>
            </a:r>
            <a:r>
              <a:rPr lang="en-US" sz="1600" smtClean="0">
                <a:latin typeface="Tahoma" pitchFamily="34" charset="0"/>
                <a:cs typeface="Tahoma" pitchFamily="34" charset="0"/>
              </a:rPr>
              <a:t>y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21150" y="4481285"/>
            <a:ext cx="2470548" cy="1964857"/>
            <a:chOff x="421150" y="4481285"/>
            <a:chExt cx="2470548" cy="1964857"/>
          </a:xfrm>
        </p:grpSpPr>
        <p:grpSp>
          <p:nvGrpSpPr>
            <p:cNvPr id="7" name="Group 6"/>
            <p:cNvGrpSpPr/>
            <p:nvPr/>
          </p:nvGrpSpPr>
          <p:grpSpPr>
            <a:xfrm>
              <a:off x="1173576" y="4481285"/>
              <a:ext cx="1337354" cy="1481963"/>
              <a:chOff x="994490" y="4688418"/>
              <a:chExt cx="1337354" cy="1481963"/>
            </a:xfrm>
          </p:grpSpPr>
          <p:sp>
            <p:nvSpPr>
              <p:cNvPr id="4" name="Freeform 3"/>
              <p:cNvSpPr/>
              <p:nvPr/>
            </p:nvSpPr>
            <p:spPr bwMode="auto">
              <a:xfrm>
                <a:off x="1059872" y="4757463"/>
                <a:ext cx="1227221" cy="1347537"/>
              </a:xfrm>
              <a:custGeom>
                <a:avLst/>
                <a:gdLst>
                  <a:gd name="connsiteX0" fmla="*/ 0 w 1227221"/>
                  <a:gd name="connsiteY0" fmla="*/ 1347537 h 1347537"/>
                  <a:gd name="connsiteX1" fmla="*/ 228600 w 1227221"/>
                  <a:gd name="connsiteY1" fmla="*/ 866274 h 1347537"/>
                  <a:gd name="connsiteX2" fmla="*/ 529389 w 1227221"/>
                  <a:gd name="connsiteY2" fmla="*/ 372979 h 1347537"/>
                  <a:gd name="connsiteX3" fmla="*/ 914400 w 1227221"/>
                  <a:gd name="connsiteY3" fmla="*/ 24063 h 1347537"/>
                  <a:gd name="connsiteX4" fmla="*/ 1227221 w 1227221"/>
                  <a:gd name="connsiteY4" fmla="*/ 0 h 1347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7221" h="1347537">
                    <a:moveTo>
                      <a:pt x="0" y="1347537"/>
                    </a:moveTo>
                    <a:lnTo>
                      <a:pt x="228600" y="866274"/>
                    </a:lnTo>
                    <a:lnTo>
                      <a:pt x="529389" y="372979"/>
                    </a:lnTo>
                    <a:lnTo>
                      <a:pt x="914400" y="24063"/>
                    </a:lnTo>
                    <a:lnTo>
                      <a:pt x="1227221" y="0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itchFamily="18" charset="-34"/>
                </a:endParaRP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994490" y="6039618"/>
                <a:ext cx="130763" cy="13076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2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1215274" y="5573789"/>
                <a:ext cx="130763" cy="13076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2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1477338" y="5108043"/>
                <a:ext cx="130763" cy="13076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2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1903595" y="4746316"/>
                <a:ext cx="130763" cy="13076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2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2201081" y="4688418"/>
                <a:ext cx="130763" cy="130763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2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21150" y="5984477"/>
              <a:ext cx="2470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400" smtClean="0">
                  <a:latin typeface="Tahoma" pitchFamily="34" charset="0"/>
                  <a:cs typeface="Tahoma" pitchFamily="34" charset="0"/>
                </a:rPr>
                <a:t>ลากเส้นระหว่างจุด</a:t>
              </a:r>
              <a:endParaRPr lang="en-US" sz="2400" dirty="0" smtClean="0">
                <a:latin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90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การแปลงพิกัดของจุดแบบง่าย (มีหลายแบบ)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65443" y="982169"/>
            <a:ext cx="96051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41, 17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49, 32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54, 44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61, 56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69, 68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446, 70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451, 80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907" y="1668108"/>
            <a:ext cx="5372100" cy="4105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65442" y="3930852"/>
            <a:ext cx="104387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41, -17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49, -32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54, -44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61, -56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69, -68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446, -70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451, -80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177" y="3930852"/>
            <a:ext cx="11272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-41, -17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-49, -32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-54, -44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-61, -56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-69, -68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smtClean="0">
                <a:latin typeface="Tahoma" pitchFamily="34" charset="0"/>
                <a:cs typeface="Tahoma" pitchFamily="34" charset="0"/>
              </a:rPr>
              <a:t>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-446, -70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-451, -80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177" y="982169"/>
            <a:ext cx="104387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-41, 17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-49, 32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-54, 44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-61, 56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-69, 68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 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-446, 70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-451, 80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671640" y="1089060"/>
            <a:ext cx="5736027" cy="1972639"/>
            <a:chOff x="1671640" y="1089060"/>
            <a:chExt cx="5736027" cy="1972639"/>
          </a:xfrm>
        </p:grpSpPr>
        <p:sp>
          <p:nvSpPr>
            <p:cNvPr id="6" name="TextBox 5"/>
            <p:cNvSpPr txBox="1"/>
            <p:nvPr/>
          </p:nvSpPr>
          <p:spPr>
            <a:xfrm>
              <a:off x="2284690" y="1089060"/>
              <a:ext cx="4571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Tahoma" pitchFamily="34" charset="0"/>
                  <a:cs typeface="Tahoma" pitchFamily="34" charset="0"/>
                </a:rPr>
                <a:t>x </a:t>
              </a:r>
              <a:r>
                <a:rPr lang="th-TH" sz="2400" smtClean="0">
                  <a:latin typeface="Tahoma" pitchFamily="34" charset="0"/>
                  <a:cs typeface="Tahoma" pitchFamily="34" charset="0"/>
                </a:rPr>
                <a:t>ใหม่คือ </a:t>
              </a:r>
              <a:r>
                <a:rPr lang="en-US" sz="2400" smtClean="0">
                  <a:latin typeface="Tahoma" pitchFamily="34" charset="0"/>
                  <a:cs typeface="Tahoma" pitchFamily="34" charset="0"/>
                </a:rPr>
                <a:t>–x </a:t>
              </a:r>
              <a:r>
                <a:rPr lang="th-TH" sz="2400" smtClean="0">
                  <a:latin typeface="Tahoma" pitchFamily="34" charset="0"/>
                  <a:cs typeface="Tahoma" pitchFamily="34" charset="0"/>
                </a:rPr>
                <a:t>เดิม</a:t>
              </a:r>
              <a:r>
                <a:rPr lang="en-US" sz="2400" smtClean="0">
                  <a:latin typeface="Tahoma" pitchFamily="34" charset="0"/>
                  <a:cs typeface="Tahoma" pitchFamily="34" charset="0"/>
                </a:rPr>
                <a:t>, </a:t>
              </a:r>
              <a:r>
                <a:rPr lang="th-TH" sz="2400" smtClean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400" smtClean="0">
                  <a:latin typeface="Tahoma" pitchFamily="34" charset="0"/>
                  <a:cs typeface="Tahoma" pitchFamily="34" charset="0"/>
                </a:rPr>
                <a:t>y </a:t>
              </a:r>
              <a:r>
                <a:rPr lang="th-TH" sz="2400" smtClean="0">
                  <a:latin typeface="Tahoma" pitchFamily="34" charset="0"/>
                  <a:cs typeface="Tahoma" pitchFamily="34" charset="0"/>
                </a:rPr>
                <a:t>ใหม่คือ </a:t>
              </a:r>
              <a:r>
                <a:rPr lang="en-US" sz="2400" smtClean="0">
                  <a:latin typeface="Tahoma" pitchFamily="34" charset="0"/>
                  <a:cs typeface="Tahoma" pitchFamily="34" charset="0"/>
                </a:rPr>
                <a:t>y </a:t>
              </a:r>
              <a:r>
                <a:rPr lang="th-TH" sz="2400" smtClean="0">
                  <a:latin typeface="Tahoma" pitchFamily="34" charset="0"/>
                  <a:cs typeface="Tahoma" pitchFamily="34" charset="0"/>
                </a:rPr>
                <a:t>เดิม</a:t>
              </a:r>
              <a:endParaRPr lang="en-US" sz="2400" dirty="0" smtClean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3" name="Straight Arrow Connector 12"/>
            <p:cNvCxnSpPr>
              <a:endCxn id="6" idx="3"/>
            </p:cNvCxnSpPr>
            <p:nvPr/>
          </p:nvCxnSpPr>
          <p:spPr bwMode="auto">
            <a:xfrm flipH="1">
              <a:off x="6856134" y="1315092"/>
              <a:ext cx="551533" cy="480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>
              <a:off x="1671640" y="1319892"/>
              <a:ext cx="551533" cy="480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H="1">
              <a:off x="6647472" y="2568539"/>
              <a:ext cx="734753" cy="49316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1680842" y="2568539"/>
              <a:ext cx="1093180" cy="42124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cxnSp>
        <p:nvCxnSpPr>
          <p:cNvPr id="27" name="Straight Arrow Connector 26"/>
          <p:cNvCxnSpPr/>
          <p:nvPr/>
        </p:nvCxnSpPr>
        <p:spPr bwMode="auto">
          <a:xfrm flipH="1" flipV="1">
            <a:off x="6493267" y="4310345"/>
            <a:ext cx="888959" cy="4448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1745625" y="4310345"/>
            <a:ext cx="1047479" cy="4448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037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การแปลงพิกัดของจุดแบบง่าย (มีหลายแบบ)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65443" y="982169"/>
            <a:ext cx="96051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17, 41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32, 49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44, 54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56, 61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68, 69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70, 446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80, 451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26" y="1639477"/>
            <a:ext cx="5381625" cy="4133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65443" y="3961678"/>
            <a:ext cx="104387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17, -41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32, -49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44, -54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56, -61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68, -69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70, -446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80, -451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0203" y="982169"/>
            <a:ext cx="104387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-17, 41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-32, 49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-44, 54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-56, 61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-68, 69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 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-70, 446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-80, 451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0202" y="3961678"/>
            <a:ext cx="11272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-17, -41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-32, -49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-44, -54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-56, -61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-68, -69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 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-70, -446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-80, -451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19865" y="3540076"/>
            <a:ext cx="784189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Tahoma" pitchFamily="34" charset="0"/>
                <a:cs typeface="Tahoma" pitchFamily="34" charset="0"/>
              </a:rPr>
              <a:t>41, 17</a:t>
            </a:r>
            <a:endParaRPr lang="en-US" sz="1400">
              <a:latin typeface="Tahoma" pitchFamily="34" charset="0"/>
              <a:cs typeface="Tahoma" pitchFamily="34" charset="0"/>
            </a:endParaRPr>
          </a:p>
          <a:p>
            <a:r>
              <a:rPr lang="en-US" sz="1400" smtClean="0">
                <a:latin typeface="Tahoma" pitchFamily="34" charset="0"/>
                <a:cs typeface="Tahoma" pitchFamily="34" charset="0"/>
              </a:rPr>
              <a:t>49, 32</a:t>
            </a:r>
            <a:endParaRPr lang="en-US" sz="1400">
              <a:latin typeface="Tahoma" pitchFamily="34" charset="0"/>
              <a:cs typeface="Tahoma" pitchFamily="34" charset="0"/>
            </a:endParaRPr>
          </a:p>
          <a:p>
            <a:r>
              <a:rPr lang="en-US" sz="1400" smtClean="0">
                <a:latin typeface="Tahoma" pitchFamily="34" charset="0"/>
                <a:cs typeface="Tahoma" pitchFamily="34" charset="0"/>
              </a:rPr>
              <a:t>54, 44</a:t>
            </a:r>
            <a:endParaRPr lang="en-US" sz="1400">
              <a:latin typeface="Tahoma" pitchFamily="34" charset="0"/>
              <a:cs typeface="Tahoma" pitchFamily="34" charset="0"/>
            </a:endParaRPr>
          </a:p>
          <a:p>
            <a:r>
              <a:rPr lang="en-US" sz="1400" smtClean="0">
                <a:latin typeface="Tahoma" pitchFamily="34" charset="0"/>
                <a:cs typeface="Tahoma" pitchFamily="34" charset="0"/>
              </a:rPr>
              <a:t>61, 56</a:t>
            </a:r>
            <a:endParaRPr lang="en-US" sz="1400">
              <a:latin typeface="Tahoma" pitchFamily="34" charset="0"/>
              <a:cs typeface="Tahoma" pitchFamily="34" charset="0"/>
            </a:endParaRPr>
          </a:p>
          <a:p>
            <a:r>
              <a:rPr lang="en-US" sz="1400" smtClean="0">
                <a:latin typeface="Tahoma" pitchFamily="34" charset="0"/>
                <a:cs typeface="Tahoma" pitchFamily="34" charset="0"/>
              </a:rPr>
              <a:t>69, 68</a:t>
            </a:r>
            <a:endParaRPr lang="en-US" sz="1400">
              <a:latin typeface="Tahoma" pitchFamily="34" charset="0"/>
              <a:cs typeface="Tahoma" pitchFamily="34" charset="0"/>
            </a:endParaRPr>
          </a:p>
          <a:p>
            <a:r>
              <a:rPr lang="en-US" sz="1400" smtClean="0">
                <a:latin typeface="Tahoma" pitchFamily="34" charset="0"/>
                <a:cs typeface="Tahoma" pitchFamily="34" charset="0"/>
              </a:rPr>
              <a:t>...</a:t>
            </a:r>
          </a:p>
          <a:p>
            <a:r>
              <a:rPr lang="en-US" sz="1400" smtClean="0">
                <a:latin typeface="Tahoma" pitchFamily="34" charset="0"/>
                <a:cs typeface="Tahoma" pitchFamily="34" charset="0"/>
              </a:rPr>
              <a:t>446, 70</a:t>
            </a:r>
            <a:endParaRPr lang="en-US" sz="1400">
              <a:latin typeface="Tahoma" pitchFamily="34" charset="0"/>
              <a:cs typeface="Tahoma" pitchFamily="34" charset="0"/>
            </a:endParaRPr>
          </a:p>
          <a:p>
            <a:r>
              <a:rPr lang="en-US" sz="1400" smtClean="0">
                <a:latin typeface="Tahoma" pitchFamily="34" charset="0"/>
                <a:cs typeface="Tahoma" pitchFamily="34" charset="0"/>
              </a:rPr>
              <a:t>451, 80</a:t>
            </a:r>
            <a:endParaRPr lang="en-US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4031" y="5833014"/>
            <a:ext cx="462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Tahoma" pitchFamily="34" charset="0"/>
                <a:cs typeface="Tahoma" pitchFamily="34" charset="0"/>
              </a:rPr>
              <a:t>x </a:t>
            </a:r>
            <a:r>
              <a:rPr lang="th-TH" sz="2400" smtClean="0">
                <a:latin typeface="Tahoma" pitchFamily="34" charset="0"/>
                <a:cs typeface="Tahoma" pitchFamily="34" charset="0"/>
              </a:rPr>
              <a:t>ใหม่คือ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-y </a:t>
            </a:r>
            <a:r>
              <a:rPr lang="th-TH" sz="2400" smtClean="0">
                <a:latin typeface="Tahoma" pitchFamily="34" charset="0"/>
                <a:cs typeface="Tahoma" pitchFamily="34" charset="0"/>
              </a:rPr>
              <a:t>เดิม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, </a:t>
            </a:r>
            <a:r>
              <a:rPr lang="th-TH" sz="24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y </a:t>
            </a:r>
            <a:r>
              <a:rPr lang="th-TH" sz="2400" smtClean="0">
                <a:latin typeface="Tahoma" pitchFamily="34" charset="0"/>
                <a:cs typeface="Tahoma" pitchFamily="34" charset="0"/>
              </a:rPr>
              <a:t>ใหม่คือ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-x </a:t>
            </a:r>
            <a:r>
              <a:rPr lang="th-TH" sz="2400" smtClean="0">
                <a:latin typeface="Tahoma" pitchFamily="34" charset="0"/>
                <a:cs typeface="Tahoma" pitchFamily="34" charset="0"/>
              </a:rPr>
              <a:t>เดิม</a:t>
            </a:r>
            <a:endParaRPr lang="en-US" sz="2400" dirty="0" smtClean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1743754" y="4726112"/>
            <a:ext cx="1999895" cy="94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5919865" y="5444296"/>
            <a:ext cx="291030" cy="5350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1684962" y="6063846"/>
            <a:ext cx="48906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5562899" y="3540076"/>
            <a:ext cx="291030" cy="3728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416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</a:t>
            </a:r>
            <a:r>
              <a:rPr lang="th-TH"/>
              <a:t>แปลง</a:t>
            </a:r>
            <a:r>
              <a:rPr lang="th-TH" smtClean="0"/>
              <a:t>พิกัดของจุดแบบซับซ้อนขึ้น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65443" y="982169"/>
            <a:ext cx="96051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41, 17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49, 32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54, 44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61, 56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69, 68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446, 70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451, 80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62" y="1451674"/>
            <a:ext cx="5372100" cy="4114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65443" y="3786088"/>
            <a:ext cx="1170513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124, -183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117, -168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110, -156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105, -144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101, </a:t>
            </a:r>
            <a:r>
              <a:rPr lang="en-US" sz="1800">
                <a:latin typeface="Tahoma" pitchFamily="34" charset="0"/>
                <a:cs typeface="Tahoma" pitchFamily="34" charset="0"/>
              </a:rPr>
              <a:t>-</a:t>
            </a:r>
            <a:r>
              <a:rPr lang="en-US" sz="1800" smtClean="0">
                <a:latin typeface="Tahoma" pitchFamily="34" charset="0"/>
                <a:cs typeface="Tahoma" pitchFamily="34" charset="0"/>
              </a:rPr>
              <a:t>132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800">
                <a:latin typeface="Tahoma" pitchFamily="34" charset="0"/>
                <a:cs typeface="Tahoma" pitchFamily="34" charset="0"/>
              </a:rPr>
              <a:t>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476, </a:t>
            </a:r>
            <a:r>
              <a:rPr lang="en-US" sz="1800">
                <a:latin typeface="Tahoma" pitchFamily="34" charset="0"/>
                <a:cs typeface="Tahoma" pitchFamily="34" charset="0"/>
              </a:rPr>
              <a:t>-</a:t>
            </a:r>
            <a:r>
              <a:rPr lang="en-US" sz="1800" smtClean="0">
                <a:latin typeface="Tahoma" pitchFamily="34" charset="0"/>
                <a:cs typeface="Tahoma" pitchFamily="34" charset="0"/>
              </a:rPr>
              <a:t>130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471, </a:t>
            </a:r>
            <a:r>
              <a:rPr lang="en-US" sz="1800">
                <a:latin typeface="Tahoma" pitchFamily="34" charset="0"/>
                <a:cs typeface="Tahoma" pitchFamily="34" charset="0"/>
              </a:rPr>
              <a:t>-</a:t>
            </a:r>
            <a:r>
              <a:rPr lang="en-US" sz="1800" smtClean="0">
                <a:latin typeface="Tahoma" pitchFamily="34" charset="0"/>
                <a:cs typeface="Tahoma" pitchFamily="34" charset="0"/>
              </a:rPr>
              <a:t>120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0203" y="982169"/>
            <a:ext cx="181812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-35.22, 27.00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-52.21, 26.43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-65.10, 24.76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-78.99, 24.82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-93.38, 25.75</a:t>
            </a:r>
          </a:p>
          <a:p>
            <a:r>
              <a:rPr lang="en-US" sz="180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smtClean="0">
                <a:latin typeface="Tahoma" pitchFamily="34" charset="0"/>
                <a:cs typeface="Tahoma" pitchFamily="34" charset="0"/>
              </a:rPr>
              <a:t>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-283.62, 351.24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-294.78, 350.57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258329" y="2145813"/>
            <a:ext cx="772547" cy="3919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Straight Arrow Connector 22"/>
          <p:cNvCxnSpPr>
            <a:stCxn id="16" idx="1"/>
          </p:cNvCxnSpPr>
          <p:nvPr/>
        </p:nvCxnSpPr>
        <p:spPr bwMode="auto">
          <a:xfrm flipH="1">
            <a:off x="6575460" y="2136331"/>
            <a:ext cx="989983" cy="5770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 flipV="1">
            <a:off x="6452171" y="4263775"/>
            <a:ext cx="1113272" cy="3994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8852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วิธีแปลงพิกัด </a:t>
            </a:r>
            <a:r>
              <a:rPr lang="en-US" smtClean="0"/>
              <a:t>(x,y) </a:t>
            </a:r>
            <a:r>
              <a:rPr lang="th-TH" smtClean="0"/>
              <a:t>ของจุดด้วยการคูณเมทริกซ์</a:t>
            </a:r>
            <a:r>
              <a:rPr lang="en-US" smtClean="0"/>
              <a:t> 2x2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8204" y="1187654"/>
            <a:ext cx="96051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41, 17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49, 32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54, 44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61, 56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69, 68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446, 70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451, 80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6522" y="1187654"/>
            <a:ext cx="104387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-41, 17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-49, 32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-54, 44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-61, 56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-69, 68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 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-446, 70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-451, 80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61306" y="1187654"/>
                <a:ext cx="3467552" cy="799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Tahoma" pitchFamily="34" charset="0"/>
                    <a:cs typeface="Tahoma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06" y="1187654"/>
                <a:ext cx="3467552" cy="7993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76113" y="664345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x, y</a:t>
            </a:r>
            <a:endParaRPr lang="en-US" sz="3200" i="1" dirty="0" smtClean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8600" y="664345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x', y'</a:t>
            </a:r>
            <a:endParaRPr lang="en-US" sz="3200" i="1" dirty="0" smtClean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2178119" y="831368"/>
            <a:ext cx="1941815" cy="380983"/>
          </a:xfrm>
          <a:custGeom>
            <a:avLst/>
            <a:gdLst>
              <a:gd name="connsiteX0" fmla="*/ 0 w 1941815"/>
              <a:gd name="connsiteY0" fmla="*/ 165226 h 380983"/>
              <a:gd name="connsiteX1" fmla="*/ 667820 w 1941815"/>
              <a:gd name="connsiteY1" fmla="*/ 840 h 380983"/>
              <a:gd name="connsiteX2" fmla="*/ 1469204 w 1941815"/>
              <a:gd name="connsiteY2" fmla="*/ 113855 h 380983"/>
              <a:gd name="connsiteX3" fmla="*/ 1941815 w 1941815"/>
              <a:gd name="connsiteY3" fmla="*/ 380983 h 38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815" h="380983">
                <a:moveTo>
                  <a:pt x="0" y="165226"/>
                </a:moveTo>
                <a:cubicBezTo>
                  <a:pt x="211476" y="87314"/>
                  <a:pt x="422953" y="9402"/>
                  <a:pt x="667820" y="840"/>
                </a:cubicBezTo>
                <a:cubicBezTo>
                  <a:pt x="912687" y="-7722"/>
                  <a:pt x="1256872" y="50498"/>
                  <a:pt x="1469204" y="113855"/>
                </a:cubicBezTo>
                <a:cubicBezTo>
                  <a:pt x="1681536" y="177212"/>
                  <a:pt x="1941815" y="380983"/>
                  <a:pt x="1941815" y="38098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17" name="Freeform 16"/>
          <p:cNvSpPr/>
          <p:nvPr/>
        </p:nvSpPr>
        <p:spPr bwMode="auto">
          <a:xfrm flipH="1">
            <a:off x="5835719" y="868137"/>
            <a:ext cx="1082881" cy="380983"/>
          </a:xfrm>
          <a:custGeom>
            <a:avLst/>
            <a:gdLst>
              <a:gd name="connsiteX0" fmla="*/ 0 w 1941815"/>
              <a:gd name="connsiteY0" fmla="*/ 165226 h 380983"/>
              <a:gd name="connsiteX1" fmla="*/ 667820 w 1941815"/>
              <a:gd name="connsiteY1" fmla="*/ 840 h 380983"/>
              <a:gd name="connsiteX2" fmla="*/ 1469204 w 1941815"/>
              <a:gd name="connsiteY2" fmla="*/ 113855 h 380983"/>
              <a:gd name="connsiteX3" fmla="*/ 1941815 w 1941815"/>
              <a:gd name="connsiteY3" fmla="*/ 380983 h 38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815" h="380983">
                <a:moveTo>
                  <a:pt x="0" y="165226"/>
                </a:moveTo>
                <a:cubicBezTo>
                  <a:pt x="211476" y="87314"/>
                  <a:pt x="422953" y="9402"/>
                  <a:pt x="667820" y="840"/>
                </a:cubicBezTo>
                <a:cubicBezTo>
                  <a:pt x="912687" y="-7722"/>
                  <a:pt x="1256872" y="50498"/>
                  <a:pt x="1469204" y="113855"/>
                </a:cubicBezTo>
                <a:cubicBezTo>
                  <a:pt x="1681536" y="177212"/>
                  <a:pt x="1941815" y="380983"/>
                  <a:pt x="1941815" y="38098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98204" y="4166623"/>
            <a:ext cx="96051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41, 17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49, 32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54, 44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61, 56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69, 68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446, 70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451, 80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61306" y="4166623"/>
                <a:ext cx="3021083" cy="799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Tahoma" pitchFamily="34" charset="0"/>
                    <a:cs typeface="Tahoma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06" y="4166623"/>
                <a:ext cx="3021083" cy="7993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376113" y="3643314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x, y</a:t>
            </a:r>
            <a:endParaRPr lang="en-US" sz="3200" i="1" dirty="0" smtClean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18600" y="3643314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x', y'</a:t>
            </a:r>
            <a:endParaRPr lang="en-US" sz="3200" i="1" dirty="0" smtClean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2178119" y="3810337"/>
            <a:ext cx="1941815" cy="380983"/>
          </a:xfrm>
          <a:custGeom>
            <a:avLst/>
            <a:gdLst>
              <a:gd name="connsiteX0" fmla="*/ 0 w 1941815"/>
              <a:gd name="connsiteY0" fmla="*/ 165226 h 380983"/>
              <a:gd name="connsiteX1" fmla="*/ 667820 w 1941815"/>
              <a:gd name="connsiteY1" fmla="*/ 840 h 380983"/>
              <a:gd name="connsiteX2" fmla="*/ 1469204 w 1941815"/>
              <a:gd name="connsiteY2" fmla="*/ 113855 h 380983"/>
              <a:gd name="connsiteX3" fmla="*/ 1941815 w 1941815"/>
              <a:gd name="connsiteY3" fmla="*/ 380983 h 38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815" h="380983">
                <a:moveTo>
                  <a:pt x="0" y="165226"/>
                </a:moveTo>
                <a:cubicBezTo>
                  <a:pt x="211476" y="87314"/>
                  <a:pt x="422953" y="9402"/>
                  <a:pt x="667820" y="840"/>
                </a:cubicBezTo>
                <a:cubicBezTo>
                  <a:pt x="912687" y="-7722"/>
                  <a:pt x="1256872" y="50498"/>
                  <a:pt x="1469204" y="113855"/>
                </a:cubicBezTo>
                <a:cubicBezTo>
                  <a:pt x="1681536" y="177212"/>
                  <a:pt x="1941815" y="380983"/>
                  <a:pt x="1941815" y="38098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24" name="Freeform 23"/>
          <p:cNvSpPr/>
          <p:nvPr/>
        </p:nvSpPr>
        <p:spPr bwMode="auto">
          <a:xfrm flipH="1">
            <a:off x="5373382" y="3847106"/>
            <a:ext cx="1545218" cy="380983"/>
          </a:xfrm>
          <a:custGeom>
            <a:avLst/>
            <a:gdLst>
              <a:gd name="connsiteX0" fmla="*/ 0 w 1941815"/>
              <a:gd name="connsiteY0" fmla="*/ 165226 h 380983"/>
              <a:gd name="connsiteX1" fmla="*/ 667820 w 1941815"/>
              <a:gd name="connsiteY1" fmla="*/ 840 h 380983"/>
              <a:gd name="connsiteX2" fmla="*/ 1469204 w 1941815"/>
              <a:gd name="connsiteY2" fmla="*/ 113855 h 380983"/>
              <a:gd name="connsiteX3" fmla="*/ 1941815 w 1941815"/>
              <a:gd name="connsiteY3" fmla="*/ 380983 h 38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815" h="380983">
                <a:moveTo>
                  <a:pt x="0" y="165226"/>
                </a:moveTo>
                <a:cubicBezTo>
                  <a:pt x="211476" y="87314"/>
                  <a:pt x="422953" y="9402"/>
                  <a:pt x="667820" y="840"/>
                </a:cubicBezTo>
                <a:cubicBezTo>
                  <a:pt x="912687" y="-7722"/>
                  <a:pt x="1256872" y="50498"/>
                  <a:pt x="1469204" y="113855"/>
                </a:cubicBezTo>
                <a:cubicBezTo>
                  <a:pt x="1681536" y="177212"/>
                  <a:pt x="1941815" y="380983"/>
                  <a:pt x="1941815" y="38098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5270" y="4228089"/>
            <a:ext cx="96051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17, 41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32, 49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44, 54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56, 61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68, 69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70, 446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80, 451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9298" y="2121677"/>
            <a:ext cx="3591567" cy="14726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02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ลิสต์ของลิสต์ใน </a:t>
            </a:r>
            <a:r>
              <a:rPr lang="en-US" dirty="0" smtClean="0"/>
              <a:t>Python (cont.)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8275" y="899102"/>
            <a:ext cx="3879850" cy="3172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fr-FR" sz="2000" b="1" dirty="0">
                <a:latin typeface="Courier New" pitchFamily="49" charset="0"/>
                <a:cs typeface="Tahoma" pitchFamily="34" charset="0"/>
              </a:rPr>
              <a:t>m = [[0, 0, 0],</a:t>
            </a:r>
          </a:p>
          <a:p>
            <a:r>
              <a:rPr lang="fr-FR" sz="2000" b="1" dirty="0">
                <a:latin typeface="Courier New" pitchFamily="49" charset="0"/>
                <a:cs typeface="Tahoma" pitchFamily="34" charset="0"/>
              </a:rPr>
              <a:t>     [1, 1, 1],</a:t>
            </a:r>
          </a:p>
          <a:p>
            <a:r>
              <a:rPr lang="fr-FR" sz="2000" b="1" dirty="0">
                <a:latin typeface="Courier New" pitchFamily="49" charset="0"/>
                <a:cs typeface="Tahoma" pitchFamily="34" charset="0"/>
              </a:rPr>
              <a:t>     [2, 2, 2],</a:t>
            </a:r>
          </a:p>
          <a:p>
            <a:r>
              <a:rPr lang="fr-FR" sz="2000" b="1" dirty="0">
                <a:latin typeface="Courier New" pitchFamily="49" charset="0"/>
                <a:cs typeface="Tahoma" pitchFamily="34" charset="0"/>
              </a:rPr>
              <a:t>     [3, 3, 3]]</a:t>
            </a:r>
          </a:p>
          <a:p>
            <a:r>
              <a:rPr lang="nl-NL" sz="2000" b="1" dirty="0" err="1" smtClean="0">
                <a:latin typeface="Courier New" pitchFamily="49" charset="0"/>
                <a:cs typeface="Tahoma" pitchFamily="34" charset="0"/>
              </a:rPr>
              <a:t>m.append</a:t>
            </a:r>
            <a:r>
              <a:rPr lang="nl-NL" sz="2000" b="1" dirty="0">
                <a:latin typeface="Courier New" pitchFamily="49" charset="0"/>
                <a:cs typeface="Tahoma" pitchFamily="34" charset="0"/>
              </a:rPr>
              <a:t>([4,4]</a:t>
            </a:r>
            <a:r>
              <a:rPr lang="nl-NL" sz="2000" b="1" dirty="0" smtClean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nl-NL" sz="2000" b="1" dirty="0" err="1" smtClean="0">
                <a:latin typeface="Courier New" pitchFamily="49" charset="0"/>
                <a:cs typeface="Tahoma" pitchFamily="34" charset="0"/>
              </a:rPr>
              <a:t>m.append</a:t>
            </a:r>
            <a:r>
              <a:rPr lang="nl-NL" sz="2000" b="1" dirty="0">
                <a:latin typeface="Courier New" pitchFamily="49" charset="0"/>
                <a:cs typeface="Tahoma" pitchFamily="34" charset="0"/>
              </a:rPr>
              <a:t>("HELLO"</a:t>
            </a:r>
            <a:r>
              <a:rPr lang="nl-NL" sz="2000" b="1" dirty="0" smtClean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fr-FR" sz="2000" b="1" dirty="0" smtClean="0">
                <a:latin typeface="Courier New" pitchFamily="49" charset="0"/>
                <a:cs typeface="Tahoma" pitchFamily="34" charset="0"/>
              </a:rPr>
              <a:t>m</a:t>
            </a:r>
            <a:r>
              <a:rPr lang="fr-FR" sz="2000" b="1" dirty="0">
                <a:latin typeface="Courier New" pitchFamily="49" charset="0"/>
                <a:cs typeface="Tahoma" pitchFamily="34" charset="0"/>
              </a:rPr>
              <a:t>[1][2] = </a:t>
            </a:r>
            <a:r>
              <a:rPr lang="tr-TR" sz="2000" b="1" dirty="0">
                <a:latin typeface="Courier New" pitchFamily="49" charset="0"/>
                <a:cs typeface="Tahoma" pitchFamily="34" charset="0"/>
              </a:rPr>
              <a:t>'A'</a:t>
            </a:r>
            <a:endParaRPr lang="th-TH" sz="2000" b="1" dirty="0" smtClean="0">
              <a:latin typeface="Courier New" pitchFamily="49" charset="0"/>
              <a:cs typeface="Tahoma" pitchFamily="34" charset="0"/>
            </a:endParaRPr>
          </a:p>
          <a:p>
            <a:endParaRPr lang="th-TH" sz="2000" b="1" dirty="0" smtClean="0">
              <a:latin typeface="Courier New" pitchFamily="49" charset="0"/>
              <a:cs typeface="Tahoma" pitchFamily="34" charset="0"/>
            </a:endParaRPr>
          </a:p>
          <a:p>
            <a:endParaRPr lang="fr-FR" sz="2000" b="1" dirty="0" smtClean="0">
              <a:latin typeface="Courier New" pitchFamily="49" charset="0"/>
              <a:cs typeface="Tahoma" pitchFamily="34" charset="0"/>
            </a:endParaRPr>
          </a:p>
          <a:p>
            <a:endParaRPr lang="fr-FR" sz="2000" b="1" dirty="0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7800" y="5385377"/>
            <a:ext cx="8966200" cy="64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fr-FR" sz="1800" b="1" dirty="0">
                <a:latin typeface="Courier New" pitchFamily="49" charset="0"/>
                <a:cs typeface="Tahoma" pitchFamily="34" charset="0"/>
              </a:rPr>
              <a:t>&gt;&gt;&gt; m</a:t>
            </a:r>
          </a:p>
          <a:p>
            <a:r>
              <a:rPr lang="fr-FR" sz="1800" b="1" dirty="0">
                <a:solidFill>
                  <a:srgbClr val="0000FF"/>
                </a:solidFill>
                <a:latin typeface="Courier New" pitchFamily="49" charset="0"/>
                <a:cs typeface="Tahoma" pitchFamily="34" charset="0"/>
              </a:rPr>
              <a:t>[[0, 0, 0], [1, 1, 'A'], [2, 2, 2], [3, 3, 3], [4, 4], 'HELLO']</a:t>
            </a:r>
            <a:endParaRPr lang="fr-FR" sz="1800" b="1" dirty="0" smtClean="0">
              <a:solidFill>
                <a:srgbClr val="0000FF"/>
              </a:solidFill>
              <a:latin typeface="Courier New" pitchFamily="49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650" y="1412875"/>
            <a:ext cx="6135350" cy="360362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0972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วิธีแปลงพิกัด </a:t>
            </a:r>
            <a:r>
              <a:rPr lang="en-US"/>
              <a:t>(x,y) </a:t>
            </a:r>
            <a:r>
              <a:rPr lang="th-TH"/>
              <a:t>ของจุดด้วยการคูณเมทริกซ์</a:t>
            </a:r>
            <a:r>
              <a:rPr lang="en-US"/>
              <a:t> 2x2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5443" y="982169"/>
            <a:ext cx="96051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41, 17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49, 32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54, 44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61, 56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69, 68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446, 70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451, 80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907" y="1668108"/>
            <a:ext cx="5372100" cy="4105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65442" y="3930852"/>
            <a:ext cx="104387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41, -17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49, -32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54, -44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61, -56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69, -68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446, -70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451, -80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177" y="3930852"/>
            <a:ext cx="11272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-41, -17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-49, -32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-54, -44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-61, -56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-69, -68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smtClean="0">
                <a:latin typeface="Tahoma" pitchFamily="34" charset="0"/>
                <a:cs typeface="Tahoma" pitchFamily="34" charset="0"/>
              </a:rPr>
              <a:t>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-446, -70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-451, -80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177" y="982169"/>
            <a:ext cx="104387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-41, 17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-49, 32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-54, 44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-61, 56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-69, 68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 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-446, 70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-451, 80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46254" y="958170"/>
                <a:ext cx="2135969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Tahoma" pitchFamily="34" charset="0"/>
                    <a:cs typeface="Tahoma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254" y="958170"/>
                <a:ext cx="2135969" cy="7099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17025" y="5884207"/>
                <a:ext cx="2689006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 ? 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 ? 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 ? 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 ?  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Tahoma" pitchFamily="34" charset="0"/>
                    <a:cs typeface="Tahoma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025" y="5884207"/>
                <a:ext cx="2689006" cy="7099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69506" y="938493"/>
                <a:ext cx="2590453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Tahoma" pitchFamily="34" charset="0"/>
                    <a:cs typeface="Tahoma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06" y="938493"/>
                <a:ext cx="2590453" cy="7099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29854" y="5884207"/>
                <a:ext cx="2823658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 ? 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  ?  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  ? 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 ? 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Tahoma" pitchFamily="34" charset="0"/>
                    <a:cs typeface="Tahoma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854" y="5884207"/>
                <a:ext cx="2823658" cy="7099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2501900" y="4748854"/>
            <a:ext cx="3446447" cy="1169346"/>
            <a:chOff x="2501900" y="4748854"/>
            <a:chExt cx="3446447" cy="1169346"/>
          </a:xfrm>
        </p:grpSpPr>
        <p:sp>
          <p:nvSpPr>
            <p:cNvPr id="5" name="TextBox 4"/>
            <p:cNvSpPr txBox="1"/>
            <p:nvPr/>
          </p:nvSpPr>
          <p:spPr>
            <a:xfrm>
              <a:off x="4036183" y="4748854"/>
              <a:ext cx="1276311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th-TH" sz="2400" smtClean="0">
                  <a:latin typeface="Tahoma" pitchFamily="34" charset="0"/>
                  <a:cs typeface="Tahoma" pitchFamily="34" charset="0"/>
                </a:rPr>
                <a:t>ลองคิดดู</a:t>
              </a:r>
              <a:endParaRPr lang="en-US" sz="2400" dirty="0" smtClean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2501900" y="4923696"/>
              <a:ext cx="1549400" cy="994504"/>
            </a:xfrm>
            <a:custGeom>
              <a:avLst/>
              <a:gdLst>
                <a:gd name="connsiteX0" fmla="*/ 1549400 w 1549400"/>
                <a:gd name="connsiteY0" fmla="*/ 67404 h 994504"/>
                <a:gd name="connsiteX1" fmla="*/ 800100 w 1549400"/>
                <a:gd name="connsiteY1" fmla="*/ 16604 h 994504"/>
                <a:gd name="connsiteX2" fmla="*/ 406400 w 1549400"/>
                <a:gd name="connsiteY2" fmla="*/ 321404 h 994504"/>
                <a:gd name="connsiteX3" fmla="*/ 0 w 1549400"/>
                <a:gd name="connsiteY3" fmla="*/ 994504 h 99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994504">
                  <a:moveTo>
                    <a:pt x="1549400" y="67404"/>
                  </a:moveTo>
                  <a:cubicBezTo>
                    <a:pt x="1270000" y="20837"/>
                    <a:pt x="990600" y="-25729"/>
                    <a:pt x="800100" y="16604"/>
                  </a:cubicBezTo>
                  <a:cubicBezTo>
                    <a:pt x="609600" y="58937"/>
                    <a:pt x="539750" y="158421"/>
                    <a:pt x="406400" y="321404"/>
                  </a:cubicBezTo>
                  <a:cubicBezTo>
                    <a:pt x="273050" y="484387"/>
                    <a:pt x="0" y="994504"/>
                    <a:pt x="0" y="994504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5283200" y="4990834"/>
              <a:ext cx="665147" cy="901966"/>
            </a:xfrm>
            <a:custGeom>
              <a:avLst/>
              <a:gdLst>
                <a:gd name="connsiteX0" fmla="*/ 0 w 665147"/>
                <a:gd name="connsiteY0" fmla="*/ 266 h 901966"/>
                <a:gd name="connsiteX1" fmla="*/ 571500 w 665147"/>
                <a:gd name="connsiteY1" fmla="*/ 63766 h 901966"/>
                <a:gd name="connsiteX2" fmla="*/ 635000 w 665147"/>
                <a:gd name="connsiteY2" fmla="*/ 393966 h 901966"/>
                <a:gd name="connsiteX3" fmla="*/ 266700 w 665147"/>
                <a:gd name="connsiteY3" fmla="*/ 901966 h 90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147" h="901966">
                  <a:moveTo>
                    <a:pt x="0" y="266"/>
                  </a:moveTo>
                  <a:cubicBezTo>
                    <a:pt x="232833" y="-793"/>
                    <a:pt x="465667" y="-1851"/>
                    <a:pt x="571500" y="63766"/>
                  </a:cubicBezTo>
                  <a:cubicBezTo>
                    <a:pt x="677333" y="129383"/>
                    <a:pt x="685800" y="254266"/>
                    <a:pt x="635000" y="393966"/>
                  </a:cubicBezTo>
                  <a:cubicBezTo>
                    <a:pt x="584200" y="533666"/>
                    <a:pt x="328083" y="874449"/>
                    <a:pt x="266700" y="901966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0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วิธีแปลงพิกัด </a:t>
            </a:r>
            <a:r>
              <a:rPr lang="en-US"/>
              <a:t>(x,y) </a:t>
            </a:r>
            <a:r>
              <a:rPr lang="th-TH"/>
              <a:t>ของจุดด้วยการคูณเมทริกซ์</a:t>
            </a:r>
            <a:r>
              <a:rPr lang="en-US"/>
              <a:t> 2x2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5443" y="982169"/>
            <a:ext cx="96051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17, 41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32, 49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44, 54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56, 61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68, 69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70, 446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80, 451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26" y="1639477"/>
            <a:ext cx="5381625" cy="4133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65443" y="3961678"/>
            <a:ext cx="104387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17, -41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32, -49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44, -54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56, -61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68, -69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70, -446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80, -451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0203" y="982169"/>
            <a:ext cx="104387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-17, 41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-32, 49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-44, 54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-56, 61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-68, 69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 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-70, 446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-80, 451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0202" y="3961678"/>
            <a:ext cx="11272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-17, -41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-32, -49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-44, -54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-56, -61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-68, -69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 ...</a:t>
            </a: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-70, -446</a:t>
            </a:r>
            <a:endParaRPr lang="en-US" sz="1800">
              <a:latin typeface="Tahoma" pitchFamily="34" charset="0"/>
              <a:cs typeface="Tahoma" pitchFamily="34" charset="0"/>
            </a:endParaRPr>
          </a:p>
          <a:p>
            <a:r>
              <a:rPr lang="en-US" sz="1800" smtClean="0">
                <a:latin typeface="Tahoma" pitchFamily="34" charset="0"/>
                <a:cs typeface="Tahoma" pitchFamily="34" charset="0"/>
              </a:rPr>
              <a:t>-80, -451</a:t>
            </a:r>
            <a:endParaRPr lang="en-US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89043" y="3498978"/>
            <a:ext cx="784189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Tahoma" pitchFamily="34" charset="0"/>
                <a:cs typeface="Tahoma" pitchFamily="34" charset="0"/>
              </a:rPr>
              <a:t>41, 17</a:t>
            </a:r>
            <a:endParaRPr lang="en-US" sz="1400">
              <a:latin typeface="Tahoma" pitchFamily="34" charset="0"/>
              <a:cs typeface="Tahoma" pitchFamily="34" charset="0"/>
            </a:endParaRPr>
          </a:p>
          <a:p>
            <a:r>
              <a:rPr lang="en-US" sz="1400" smtClean="0">
                <a:latin typeface="Tahoma" pitchFamily="34" charset="0"/>
                <a:cs typeface="Tahoma" pitchFamily="34" charset="0"/>
              </a:rPr>
              <a:t>49, 32</a:t>
            </a:r>
            <a:endParaRPr lang="en-US" sz="1400">
              <a:latin typeface="Tahoma" pitchFamily="34" charset="0"/>
              <a:cs typeface="Tahoma" pitchFamily="34" charset="0"/>
            </a:endParaRPr>
          </a:p>
          <a:p>
            <a:r>
              <a:rPr lang="en-US" sz="1400" smtClean="0">
                <a:latin typeface="Tahoma" pitchFamily="34" charset="0"/>
                <a:cs typeface="Tahoma" pitchFamily="34" charset="0"/>
              </a:rPr>
              <a:t>54, 44</a:t>
            </a:r>
            <a:endParaRPr lang="en-US" sz="1400">
              <a:latin typeface="Tahoma" pitchFamily="34" charset="0"/>
              <a:cs typeface="Tahoma" pitchFamily="34" charset="0"/>
            </a:endParaRPr>
          </a:p>
          <a:p>
            <a:r>
              <a:rPr lang="en-US" sz="1400" smtClean="0">
                <a:latin typeface="Tahoma" pitchFamily="34" charset="0"/>
                <a:cs typeface="Tahoma" pitchFamily="34" charset="0"/>
              </a:rPr>
              <a:t>61, 56</a:t>
            </a:r>
            <a:endParaRPr lang="en-US" sz="1400">
              <a:latin typeface="Tahoma" pitchFamily="34" charset="0"/>
              <a:cs typeface="Tahoma" pitchFamily="34" charset="0"/>
            </a:endParaRPr>
          </a:p>
          <a:p>
            <a:r>
              <a:rPr lang="en-US" sz="1400" smtClean="0">
                <a:latin typeface="Tahoma" pitchFamily="34" charset="0"/>
                <a:cs typeface="Tahoma" pitchFamily="34" charset="0"/>
              </a:rPr>
              <a:t>69, 68</a:t>
            </a:r>
            <a:endParaRPr lang="en-US" sz="1400">
              <a:latin typeface="Tahoma" pitchFamily="34" charset="0"/>
              <a:cs typeface="Tahoma" pitchFamily="34" charset="0"/>
            </a:endParaRPr>
          </a:p>
          <a:p>
            <a:r>
              <a:rPr lang="en-US" sz="1400" smtClean="0">
                <a:latin typeface="Tahoma" pitchFamily="34" charset="0"/>
                <a:cs typeface="Tahoma" pitchFamily="34" charset="0"/>
              </a:rPr>
              <a:t>...</a:t>
            </a:r>
          </a:p>
          <a:p>
            <a:r>
              <a:rPr lang="en-US" sz="1400" smtClean="0">
                <a:latin typeface="Tahoma" pitchFamily="34" charset="0"/>
                <a:cs typeface="Tahoma" pitchFamily="34" charset="0"/>
              </a:rPr>
              <a:t>446, 70</a:t>
            </a:r>
            <a:endParaRPr lang="en-US" sz="1400">
              <a:latin typeface="Tahoma" pitchFamily="34" charset="0"/>
              <a:cs typeface="Tahoma" pitchFamily="34" charset="0"/>
            </a:endParaRPr>
          </a:p>
          <a:p>
            <a:r>
              <a:rPr lang="en-US" sz="1400" smtClean="0">
                <a:latin typeface="Tahoma" pitchFamily="34" charset="0"/>
                <a:cs typeface="Tahoma" pitchFamily="34" charset="0"/>
              </a:rPr>
              <a:t>451, 80</a:t>
            </a:r>
            <a:endParaRPr lang="en-US" sz="1400">
              <a:latin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13152" y="882727"/>
                <a:ext cx="2135969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Tahoma" pitchFamily="34" charset="0"/>
                    <a:cs typeface="Tahoma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152" y="882727"/>
                <a:ext cx="2135969" cy="7099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13152" y="5855519"/>
                <a:ext cx="2365199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Tahoma" pitchFamily="34" charset="0"/>
                    <a:cs typeface="Tahoma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152" y="5855519"/>
                <a:ext cx="2365199" cy="7099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83756" y="5855519"/>
                <a:ext cx="2325124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 ? 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 ? 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 ? 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 ? 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Tahoma" pitchFamily="34" charset="0"/>
                    <a:cs typeface="Tahoma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756" y="5855519"/>
                <a:ext cx="2325124" cy="7099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783755" y="888443"/>
                <a:ext cx="2325124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 ? 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 ? 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 ? 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 ? 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Tahoma" pitchFamily="34" charset="0"/>
                    <a:cs typeface="Tahoma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755" y="888443"/>
                <a:ext cx="2325124" cy="7099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2468053" y="1485900"/>
            <a:ext cx="1276311" cy="4495800"/>
            <a:chOff x="2468053" y="1485900"/>
            <a:chExt cx="1276311" cy="4495800"/>
          </a:xfrm>
        </p:grpSpPr>
        <p:sp>
          <p:nvSpPr>
            <p:cNvPr id="18" name="TextBox 17"/>
            <p:cNvSpPr txBox="1"/>
            <p:nvPr/>
          </p:nvSpPr>
          <p:spPr>
            <a:xfrm>
              <a:off x="2468053" y="3237573"/>
              <a:ext cx="1276311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th-TH" sz="2400" smtClean="0">
                  <a:latin typeface="Tahoma" pitchFamily="34" charset="0"/>
                  <a:cs typeface="Tahoma" pitchFamily="34" charset="0"/>
                </a:rPr>
                <a:t>ลองคิดดู</a:t>
              </a:r>
              <a:endParaRPr lang="en-US" sz="2400" dirty="0" smtClean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 flipH="1" flipV="1">
              <a:off x="2468053" y="1485900"/>
              <a:ext cx="638155" cy="175167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7" name="Straight Arrow Connector 6"/>
            <p:cNvCxnSpPr>
              <a:stCxn id="18" idx="2"/>
            </p:cNvCxnSpPr>
            <p:nvPr/>
          </p:nvCxnSpPr>
          <p:spPr bwMode="auto">
            <a:xfrm flipH="1">
              <a:off x="2468053" y="3699238"/>
              <a:ext cx="638156" cy="228246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784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โปรแกรมแปลงพิกัดของจุดต่าง ๆ ด้วยวิธีคูณเมทริกซ์</a:t>
            </a:r>
            <a:endParaRPr lang="en-US"/>
          </a:p>
        </p:txBody>
      </p:sp>
      <p:sp>
        <p:nvSpPr>
          <p:cNvPr id="3" name="Shape 140"/>
          <p:cNvSpPr/>
          <p:nvPr/>
        </p:nvSpPr>
        <p:spPr>
          <a:xfrm>
            <a:off x="385914" y="753314"/>
            <a:ext cx="8368996" cy="60038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7" tIns="46797" rIns="46797" bIns="46797">
            <a:spAutoFit/>
          </a:bodyPr>
          <a:lstStyle/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import numpy as np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import matplotlib.pyplot as plt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000" smtClean="0"/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>
                <a:solidFill>
                  <a:srgbClr val="FF0000"/>
                </a:solidFill>
              </a:rPr>
              <a:t>def transform(points, M):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</a:rPr>
              <a:t> newp = []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>
                <a:solidFill>
                  <a:srgbClr val="FF0000"/>
                </a:solidFill>
              </a:rPr>
              <a:t>  for (x,y) in points: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</a:rPr>
              <a:t>    newp.append( </a:t>
            </a:r>
            <a:r>
              <a:rPr lang="en-US" sz="2000" smtClean="0"/>
              <a:t>np.dot(</a:t>
            </a:r>
            <a:r>
              <a:rPr lang="en-US" sz="2000" smtClean="0">
                <a:solidFill>
                  <a:srgbClr val="FF0000"/>
                </a:solidFill>
              </a:rPr>
              <a:t>M</a:t>
            </a:r>
            <a:r>
              <a:rPr lang="en-US" sz="2000" smtClean="0"/>
              <a:t>,(x,y)) </a:t>
            </a:r>
            <a:r>
              <a:rPr lang="en-US" sz="2000" smtClean="0">
                <a:solidFill>
                  <a:srgbClr val="FF0000"/>
                </a:solidFill>
              </a:rPr>
              <a:t>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</a:rPr>
              <a:t> return np.array(newp)</a:t>
            </a:r>
            <a:endParaRPr lang="th-TH" sz="2000" smtClean="0">
              <a:solidFill>
                <a:srgbClr val="FF0000"/>
              </a:solidFill>
            </a:endParaRP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endParaRPr lang="th-TH" sz="2000" smtClean="0"/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/>
              <a:t>xy </a:t>
            </a:r>
            <a:r>
              <a:rPr lang="en-US" sz="2000"/>
              <a:t>= </a:t>
            </a:r>
            <a:r>
              <a:rPr lang="en-US" sz="2000" smtClean="0"/>
              <a:t>np.loadtxt("polyline.csv</a:t>
            </a:r>
            <a:r>
              <a:rPr lang="en-US" sz="2000"/>
              <a:t>", delimiter=",")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/>
              <a:t># xy </a:t>
            </a:r>
            <a:r>
              <a:rPr lang="th-TH" sz="2000" smtClean="0"/>
              <a:t>อาเรย์ </a:t>
            </a:r>
            <a:r>
              <a:rPr lang="en-US" sz="2000" smtClean="0"/>
              <a:t>2 </a:t>
            </a:r>
            <a:r>
              <a:rPr lang="th-TH" sz="2000" smtClean="0"/>
              <a:t>มิติ มิติแรกแทนแถว มิติที่สองแทนหลัก</a:t>
            </a:r>
            <a:endParaRPr lang="en-US" sz="2000" smtClean="0"/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/>
              <a:t>M_flipHor = np.array(</a:t>
            </a:r>
            <a:r>
              <a:rPr lang="en-US" sz="2000" smtClean="0">
                <a:solidFill>
                  <a:srgbClr val="FF0000"/>
                </a:solidFill>
              </a:rPr>
              <a:t>[[-1,0],[0,1]]</a:t>
            </a:r>
            <a:r>
              <a:rPr lang="en-US" sz="2000" smtClean="0"/>
              <a:t>)</a:t>
            </a:r>
            <a:endParaRPr lang="th-TH" sz="2000" smtClean="0"/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/>
              <a:t>newxy = transform(xy,M_flipHor)</a:t>
            </a:r>
            <a:endParaRPr lang="th-TH" sz="2000"/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000" smtClean="0"/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/>
              <a:t>plt.axis</a:t>
            </a:r>
            <a:r>
              <a:rPr lang="en-US" sz="2000"/>
              <a:t>((-500,500,-500,500))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/>
              <a:t>plt.plot( xy</a:t>
            </a:r>
            <a:r>
              <a:rPr lang="en-US" sz="2000"/>
              <a:t>[:,0</a:t>
            </a:r>
            <a:r>
              <a:rPr lang="en-US" sz="2000" smtClean="0"/>
              <a:t>],</a:t>
            </a:r>
            <a:r>
              <a:rPr lang="th-TH" sz="2000" smtClean="0"/>
              <a:t> </a:t>
            </a:r>
            <a:r>
              <a:rPr lang="en-US" sz="2000" smtClean="0"/>
              <a:t>xy</a:t>
            </a:r>
            <a:r>
              <a:rPr lang="en-US" sz="2000"/>
              <a:t>[:,</a:t>
            </a:r>
            <a:r>
              <a:rPr lang="en-US" sz="2000" smtClean="0"/>
              <a:t>1]</a:t>
            </a:r>
            <a:r>
              <a:rPr lang="th-TH" sz="2000" smtClean="0"/>
              <a:t> </a:t>
            </a:r>
            <a:r>
              <a:rPr lang="en-US" sz="2000" smtClean="0"/>
              <a:t>)       # </a:t>
            </a:r>
            <a:r>
              <a:rPr lang="th-TH" sz="2000" smtClean="0"/>
              <a:t>วาดเส้นเดิม</a:t>
            </a:r>
            <a:r>
              <a:rPr lang="en-US" sz="2000" smtClean="0"/>
              <a:t>  </a:t>
            </a:r>
            <a:endParaRPr lang="en-US" sz="2000"/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plt.plot(</a:t>
            </a:r>
            <a:r>
              <a:rPr lang="th-TH" sz="2000"/>
              <a:t> </a:t>
            </a:r>
            <a:r>
              <a:rPr lang="en-US" sz="2000"/>
              <a:t>newxy[:,0],</a:t>
            </a:r>
            <a:r>
              <a:rPr lang="th-TH" sz="2000"/>
              <a:t> </a:t>
            </a:r>
            <a:r>
              <a:rPr lang="en-US" sz="2000"/>
              <a:t>newxy[:,1]</a:t>
            </a:r>
            <a:r>
              <a:rPr lang="th-TH" sz="2000"/>
              <a:t> </a:t>
            </a:r>
            <a:r>
              <a:rPr lang="en-US" sz="2000" smtClean="0"/>
              <a:t>) # </a:t>
            </a:r>
            <a:r>
              <a:rPr lang="th-TH" sz="2000" smtClean="0"/>
              <a:t>วาดเส้นใหม่</a:t>
            </a:r>
            <a:endParaRPr lang="en-US" sz="2000"/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/>
              <a:t>plt.show</a:t>
            </a:r>
            <a:r>
              <a:rPr lang="en-US" sz="2000"/>
              <a:t>()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91343" y="4169777"/>
                <a:ext cx="1835374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343" y="4169777"/>
                <a:ext cx="1835374" cy="7099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961863" y="1410397"/>
            <a:ext cx="3793047" cy="110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2200" smtClean="0">
                <a:latin typeface="Tahoma" pitchFamily="34" charset="0"/>
                <a:cs typeface="Tahoma" pitchFamily="34" charset="0"/>
              </a:rPr>
              <a:t>หยิบแต่ละจุดใน 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points </a:t>
            </a:r>
            <a:r>
              <a:rPr lang="th-TH" sz="2200" smtClean="0">
                <a:latin typeface="Tahoma" pitchFamily="34" charset="0"/>
                <a:cs typeface="Tahoma" pitchFamily="34" charset="0"/>
              </a:rPr>
              <a:t>มาคูณกับเมทริกซ์ 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M </a:t>
            </a:r>
            <a:r>
              <a:rPr lang="th-TH" sz="2200" smtClean="0">
                <a:latin typeface="Tahoma" pitchFamily="34" charset="0"/>
                <a:cs typeface="Tahoma" pitchFamily="34" charset="0"/>
              </a:rPr>
              <a:t>ได้พิกัดใหม่เก็บใส่ 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newp </a:t>
            </a: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952463" y="2560181"/>
                <a:ext cx="2313134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463" y="2560181"/>
                <a:ext cx="2313134" cy="7099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4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Horizontal Flip : [[-1,0],[0,1]]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957638"/>
            <a:ext cx="5353050" cy="4038600"/>
          </a:xfrm>
          <a:prstGeom prst="rect">
            <a:avLst/>
          </a:prstGeom>
        </p:spPr>
      </p:pic>
      <p:sp>
        <p:nvSpPr>
          <p:cNvPr id="4" name="Shape 140"/>
          <p:cNvSpPr/>
          <p:nvPr/>
        </p:nvSpPr>
        <p:spPr>
          <a:xfrm>
            <a:off x="1895475" y="5140380"/>
            <a:ext cx="5353050" cy="71006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7" tIns="46797" rIns="46797" bIns="46797">
            <a:spAutoFit/>
          </a:bodyPr>
          <a:lstStyle/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/>
              <a:t>M_hflip = np.array(</a:t>
            </a:r>
            <a:r>
              <a:rPr lang="en-US" sz="2000" smtClean="0">
                <a:solidFill>
                  <a:srgbClr val="FF0000"/>
                </a:solidFill>
              </a:rPr>
              <a:t>[[-1,0],[0,1]]</a:t>
            </a:r>
            <a:r>
              <a:rPr lang="en-US" sz="2000" smtClean="0"/>
              <a:t>)</a:t>
            </a:r>
            <a:endParaRPr lang="th-TH" sz="2000" smtClean="0"/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/>
              <a:t>newxy = transform(xy,M)</a:t>
            </a:r>
            <a:endParaRPr lang="th-TH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52725" y="5994583"/>
                <a:ext cx="1835374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25" y="5994583"/>
                <a:ext cx="1835374" cy="7099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3053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เมทริกซ์การแปลงพิกัดแบบอื่น</a:t>
            </a:r>
            <a:r>
              <a:rPr lang="en-US" smtClean="0"/>
              <a:t> (scale)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2206" y="1141693"/>
                <a:ext cx="3726394" cy="1064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 smtClean="0">
                    <a:latin typeface="Tahoma" pitchFamily="34" charset="0"/>
                    <a:cs typeface="Tahoma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06" y="1141693"/>
                <a:ext cx="3726394" cy="10645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54500" y="1673986"/>
            <a:ext cx="4389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smtClean="0">
                <a:latin typeface="Tahoma" pitchFamily="34" charset="0"/>
                <a:cs typeface="Tahoma" pitchFamily="34" charset="0"/>
              </a:rPr>
              <a:t>ปรับขนาดตามแนวนอนและแนวตั้ง</a:t>
            </a:r>
            <a:endParaRPr lang="en-US" sz="2400" dirty="0" smtClean="0">
              <a:latin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2206" y="4598655"/>
                <a:ext cx="3158600" cy="99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 smtClean="0">
                    <a:latin typeface="Tahoma" pitchFamily="34" charset="0"/>
                    <a:cs typeface="Tahoma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06" y="4598655"/>
                <a:ext cx="3158600" cy="9976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806" y="4440253"/>
            <a:ext cx="5419725" cy="1314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2206" y="3125455"/>
                <a:ext cx="3158600" cy="91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 smtClean="0">
                    <a:latin typeface="Tahoma" pitchFamily="34" charset="0"/>
                    <a:cs typeface="Tahoma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06" y="3125455"/>
                <a:ext cx="3158600" cy="915892"/>
              </a:xfrm>
              <a:prstGeom prst="rect">
                <a:avLst/>
              </a:prstGeom>
              <a:blipFill rotWithShape="0"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1281" y="2859290"/>
            <a:ext cx="54292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4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เมทริกซ์การแปลงพิกัดแบบอื่น</a:t>
            </a:r>
            <a:r>
              <a:rPr lang="en-US" smtClean="0"/>
              <a:t> (rotate)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1806" y="1040093"/>
                <a:ext cx="7015694" cy="1019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itchFamily="34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32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itchFamily="34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itchFamily="34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itchFamily="34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 smtClean="0">
                    <a:latin typeface="Tahoma" pitchFamily="34" charset="0"/>
                    <a:cs typeface="Tahoma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eqArr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itchFamily="34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itchFamily="34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itchFamily="34" charset="0"/>
                              </a:rPr>
                              <m:t>𝑦</m:t>
                            </m:r>
                            <m:func>
                              <m:func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itchFamily="34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itchFamily="34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itchFamily="34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itchFamily="34" charset="0"/>
                              </a:rPr>
                              <m:t>+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itchFamily="34" charset="0"/>
                              </a:rPr>
                              <m:t>𝑦</m:t>
                            </m:r>
                            <m:func>
                              <m:func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itchFamily="34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itchFamily="34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sz="32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06" y="1040093"/>
                <a:ext cx="7015694" cy="10198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306" y="2978257"/>
                <a:ext cx="3053294" cy="145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06" y="2978257"/>
                <a:ext cx="3053294" cy="14529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71106" y="4850637"/>
                <a:ext cx="1719794" cy="709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106" y="4850637"/>
                <a:ext cx="1719794" cy="7099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000" y="2336429"/>
            <a:ext cx="4737100" cy="36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sym typeface="Symbol" panose="05050102010706020507" pitchFamily="18" charset="2"/>
              </a:rPr>
              <a:t>ตัวอย่าง </a:t>
            </a:r>
            <a:r>
              <a:rPr lang="en-US" smtClean="0">
                <a:sym typeface="Symbol" panose="05050102010706020507" pitchFamily="18" charset="2"/>
              </a:rPr>
              <a:t>: </a:t>
            </a:r>
            <a:r>
              <a:rPr lang="th-TH" smtClean="0">
                <a:sym typeface="Symbol" panose="05050102010706020507" pitchFamily="18" charset="2"/>
              </a:rPr>
              <a:t>วาดแล้ว</a:t>
            </a:r>
            <a:r>
              <a:rPr lang="th-TH"/>
              <a:t>หมุนทีละ </a:t>
            </a:r>
            <a:r>
              <a:rPr lang="en-US">
                <a:sym typeface="Symbol" panose="05050102010706020507" pitchFamily="18" charset="2"/>
              </a:rPr>
              <a:t></a:t>
            </a:r>
            <a:r>
              <a:rPr lang="en-US" smtClean="0">
                <a:sym typeface="Symbol" panose="05050102010706020507" pitchFamily="18" charset="2"/>
              </a:rPr>
              <a:t>/6 </a:t>
            </a:r>
            <a:r>
              <a:rPr lang="th-TH" smtClean="0">
                <a:sym typeface="Symbol" panose="05050102010706020507" pitchFamily="18" charset="2"/>
              </a:rPr>
              <a:t> จำนวน </a:t>
            </a:r>
            <a:r>
              <a:rPr lang="en-US" smtClean="0">
                <a:sym typeface="Symbol" panose="05050102010706020507" pitchFamily="18" charset="2"/>
              </a:rPr>
              <a:t>12 </a:t>
            </a:r>
            <a:r>
              <a:rPr lang="th-TH" smtClean="0">
                <a:sym typeface="Symbol" panose="05050102010706020507" pitchFamily="18" charset="2"/>
              </a:rPr>
              <a:t>ครั้ง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88" y="1195387"/>
            <a:ext cx="6090047" cy="476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โปรแกรมสาธิตการแปลงพิกัด</a:t>
            </a:r>
            <a:endParaRPr lang="en-US"/>
          </a:p>
        </p:txBody>
      </p:sp>
      <p:sp>
        <p:nvSpPr>
          <p:cNvPr id="3" name="Shape 140"/>
          <p:cNvSpPr/>
          <p:nvPr/>
        </p:nvSpPr>
        <p:spPr>
          <a:xfrm>
            <a:off x="385914" y="613614"/>
            <a:ext cx="8368996" cy="62500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7" tIns="46797" rIns="46797" bIns="46797">
            <a:spAutoFit/>
          </a:bodyPr>
          <a:lstStyle/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import numpy as np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import matplotlib.pyplot as plt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/>
              <a:t>import math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>
                <a:solidFill>
                  <a:srgbClr val="FF0000"/>
                </a:solidFill>
              </a:rPr>
              <a:t>def transform(points, M):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</a:rPr>
              <a:t> newp = []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>
                <a:solidFill>
                  <a:srgbClr val="FF0000"/>
                </a:solidFill>
              </a:rPr>
              <a:t>  for (x,y) in points: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</a:rPr>
              <a:t>    newp.append( </a:t>
            </a:r>
            <a:r>
              <a:rPr lang="en-US" sz="2000" smtClean="0"/>
              <a:t>np.dot(M,(x,y)) </a:t>
            </a:r>
            <a:r>
              <a:rPr lang="en-US" sz="2000" smtClean="0">
                <a:solidFill>
                  <a:srgbClr val="FF0000"/>
                </a:solidFill>
              </a:rPr>
              <a:t>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</a:rPr>
              <a:t> return np.array(newp)</a:t>
            </a:r>
            <a:endParaRPr lang="th-TH" sz="2000" smtClean="0">
              <a:solidFill>
                <a:srgbClr val="FF0000"/>
              </a:solidFill>
            </a:endParaRP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endParaRPr lang="th-TH" sz="2000" smtClean="0"/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/>
              <a:t>xy </a:t>
            </a:r>
            <a:r>
              <a:rPr lang="en-US" sz="2000"/>
              <a:t>= </a:t>
            </a:r>
            <a:r>
              <a:rPr lang="en-US" sz="2000" smtClean="0"/>
              <a:t>np.loadtxt("polyline.csv</a:t>
            </a:r>
            <a:r>
              <a:rPr lang="en-US" sz="2000"/>
              <a:t>", delimiter=",")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pt-BR" sz="2000" smtClean="0"/>
              <a:t>theta = math.pi/6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pt-BR" sz="2000" smtClean="0">
                <a:solidFill>
                  <a:srgbClr val="FF0000"/>
                </a:solidFill>
              </a:rPr>
              <a:t>M </a:t>
            </a:r>
            <a:r>
              <a:rPr lang="pt-BR" sz="2000">
                <a:solidFill>
                  <a:srgbClr val="FF0000"/>
                </a:solidFill>
              </a:rPr>
              <a:t>= np.array([[</a:t>
            </a:r>
            <a:r>
              <a:rPr lang="pt-BR" sz="2000" smtClean="0">
                <a:solidFill>
                  <a:srgbClr val="FF0000"/>
                </a:solidFill>
              </a:rPr>
              <a:t>math.cos(theta), </a:t>
            </a:r>
            <a:r>
              <a:rPr lang="pt-BR" sz="2000">
                <a:solidFill>
                  <a:srgbClr val="FF0000"/>
                </a:solidFill>
              </a:rPr>
              <a:t>-</a:t>
            </a:r>
            <a:r>
              <a:rPr lang="pt-BR" sz="2000" smtClean="0">
                <a:solidFill>
                  <a:srgbClr val="FF0000"/>
                </a:solidFill>
              </a:rPr>
              <a:t>math.sin(theta)], \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pt-BR" sz="2000" smtClean="0">
                <a:solidFill>
                  <a:srgbClr val="FF0000"/>
                </a:solidFill>
              </a:rPr>
              <a:t>              [math.sin(theta),  math.cos(theta)]])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plt.axis((-500,500,-500,500))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000" smtClean="0"/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>
                <a:solidFill>
                  <a:srgbClr val="FF0000"/>
                </a:solidFill>
              </a:rPr>
              <a:t>for i in range(12):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</a:rPr>
              <a:t> plt.plot</a:t>
            </a:r>
            <a:r>
              <a:rPr lang="en-US" sz="2000">
                <a:solidFill>
                  <a:srgbClr val="FF0000"/>
                </a:solidFill>
              </a:rPr>
              <a:t>( xy[:,0],</a:t>
            </a:r>
            <a:r>
              <a:rPr lang="th-TH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xy[:,1]</a:t>
            </a:r>
            <a:r>
              <a:rPr lang="th-TH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)</a:t>
            </a:r>
            <a:endParaRPr lang="en-US" sz="2000" smtClean="0">
              <a:solidFill>
                <a:srgbClr val="FF0000"/>
              </a:solidFill>
            </a:endParaRP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>
                <a:solidFill>
                  <a:srgbClr val="FF0000"/>
                </a:solidFill>
              </a:rPr>
              <a:t>  xy = transform(xy, M)</a:t>
            </a:r>
            <a:endParaRPr lang="th-TH" sz="2000">
              <a:solidFill>
                <a:srgbClr val="FF0000"/>
              </a:solidFill>
            </a:endParaRP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000" smtClean="0"/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/>
              <a:t>plt.show</a:t>
            </a:r>
            <a:r>
              <a:rPr lang="en-US" sz="2000"/>
              <a:t>()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228950" y="5360097"/>
            <a:ext cx="2480337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2200" smtClean="0">
                <a:latin typeface="Tahoma" pitchFamily="34" charset="0"/>
                <a:cs typeface="Tahoma" pitchFamily="34" charset="0"/>
              </a:rPr>
              <a:t>วาดแล้วหมุนไป </a:t>
            </a:r>
            <a:r>
              <a:rPr lang="en-US" sz="2200" smtClean="0">
                <a:latin typeface="Tahoma" pitchFamily="34" charset="0"/>
                <a:cs typeface="Tahoma" pitchFamily="34" charset="0"/>
                <a:sym typeface="Symbol" panose="05050102010706020507" pitchFamily="18" charset="2"/>
              </a:rPr>
              <a:t>/6 </a:t>
            </a:r>
            <a:r>
              <a:rPr lang="th-TH" sz="2200" smtClean="0">
                <a:latin typeface="Tahoma" pitchFamily="34" charset="0"/>
                <a:cs typeface="Tahoma" pitchFamily="34" charset="0"/>
                <a:sym typeface="Symbol" panose="05050102010706020507" pitchFamily="18" charset="2"/>
              </a:rPr>
              <a:t>จำนวน </a:t>
            </a:r>
            <a:r>
              <a:rPr lang="en-US" sz="2200" smtClean="0">
                <a:latin typeface="Tahoma" pitchFamily="34" charset="0"/>
                <a:cs typeface="Tahoma" pitchFamily="34" charset="0"/>
                <a:sym typeface="Symbol" panose="05050102010706020507" pitchFamily="18" charset="2"/>
              </a:rPr>
              <a:t>12 </a:t>
            </a:r>
            <a:r>
              <a:rPr lang="th-TH" sz="2200" smtClean="0">
                <a:latin typeface="Tahoma" pitchFamily="34" charset="0"/>
                <a:cs typeface="Tahoma" pitchFamily="34" charset="0"/>
                <a:sym typeface="Symbol" panose="05050102010706020507" pitchFamily="18" charset="2"/>
              </a:rPr>
              <a:t>ครั้ง</a:t>
            </a: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2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การแปลงพิกัดแบบไม่ต้องใช้วงวนแปลงทีละจุด</a:t>
            </a:r>
            <a:endParaRPr lang="en-US"/>
          </a:p>
        </p:txBody>
      </p:sp>
      <p:sp>
        <p:nvSpPr>
          <p:cNvPr id="4" name="Shape 140"/>
          <p:cNvSpPr/>
          <p:nvPr/>
        </p:nvSpPr>
        <p:spPr>
          <a:xfrm>
            <a:off x="991469" y="737232"/>
            <a:ext cx="7157886" cy="194116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7" tIns="46797" rIns="46797" bIns="46797">
            <a:spAutoFit/>
          </a:bodyPr>
          <a:lstStyle/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smtClean="0"/>
              <a:t>def transform(points, M):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/>
              <a:t> </a:t>
            </a:r>
            <a:r>
              <a:rPr lang="en-US" sz="2400" smtClean="0"/>
              <a:t> newp = []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smtClean="0">
                <a:solidFill>
                  <a:srgbClr val="0070C0"/>
                </a:solidFill>
              </a:rPr>
              <a:t>  for (x,y) in points: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/>
              <a:t> </a:t>
            </a:r>
            <a:r>
              <a:rPr lang="en-US" sz="2400" smtClean="0"/>
              <a:t>    </a:t>
            </a:r>
            <a:r>
              <a:rPr lang="en-US" sz="2400" smtClean="0">
                <a:solidFill>
                  <a:srgbClr val="0070C0"/>
                </a:solidFill>
              </a:rPr>
              <a:t>newp.append(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FF0000"/>
                </a:solidFill>
              </a:rPr>
              <a:t>np.dot(M,(x,y))</a:t>
            </a:r>
            <a:r>
              <a:rPr lang="en-US" sz="2400" smtClean="0">
                <a:solidFill>
                  <a:srgbClr val="0070C0"/>
                </a:solidFill>
              </a:rPr>
              <a:t> 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/>
              <a:t> </a:t>
            </a:r>
            <a:r>
              <a:rPr lang="en-US" sz="2400" smtClean="0"/>
              <a:t> return np.array(newp)</a:t>
            </a:r>
            <a:endParaRPr lang="th-TH" sz="2400" smtClean="0"/>
          </a:p>
        </p:txBody>
      </p:sp>
      <p:sp>
        <p:nvSpPr>
          <p:cNvPr id="5" name="Shape 140"/>
          <p:cNvSpPr/>
          <p:nvPr/>
        </p:nvSpPr>
        <p:spPr>
          <a:xfrm>
            <a:off x="991469" y="2908411"/>
            <a:ext cx="7157886" cy="83317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7" tIns="46797" rIns="46797" bIns="46797">
            <a:spAutoFit/>
          </a:bodyPr>
          <a:lstStyle/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smtClean="0"/>
              <a:t>def transform(points, M):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th-TH" sz="2400" smtClean="0"/>
              <a:t>  </a:t>
            </a:r>
            <a:r>
              <a:rPr lang="en-US" sz="2400" smtClean="0"/>
              <a:t>return</a:t>
            </a:r>
            <a:r>
              <a:rPr lang="th-TH" sz="2400" smtClean="0"/>
              <a:t> </a:t>
            </a:r>
            <a:r>
              <a:rPr lang="en-US" sz="2400" smtClean="0">
                <a:solidFill>
                  <a:srgbClr val="FF0000"/>
                </a:solidFill>
              </a:rPr>
              <a:t>np.dot(points, </a:t>
            </a:r>
            <a:r>
              <a:rPr lang="en-US" sz="2400">
                <a:solidFill>
                  <a:srgbClr val="FF0000"/>
                </a:solidFill>
              </a:rPr>
              <a:t>M.T)</a:t>
            </a:r>
            <a:endParaRPr lang="th-TH" sz="240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6672" y="3063387"/>
            <a:ext cx="2336028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mtClean="0">
                <a:latin typeface="Tahoma" pitchFamily="34" charset="0"/>
                <a:cs typeface="Tahoma" pitchFamily="34" charset="0"/>
              </a:rPr>
              <a:t>จริงหรือเนี่ย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!!!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1013" y="3879065"/>
                <a:ext cx="3924587" cy="796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ahoma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+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𝑏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𝑐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+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𝑑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13" y="3879065"/>
                <a:ext cx="3924587" cy="7964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1013" y="4876092"/>
                <a:ext cx="3111500" cy="145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ahom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ahoma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ahoma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cs typeface="Tahom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ahoma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ahoma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ahoma" pitchFamily="34" charset="0"/>
                    <a:cs typeface="Tahoma" pitchFamily="34" charset="0"/>
                  </a:rPr>
                  <a:t>=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13" y="4876092"/>
                <a:ext cx="3111500" cy="14529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31781" y="4876092"/>
                <a:ext cx="2948032" cy="145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ahom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ahoma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ahoma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cs typeface="Tahom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ahoma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ahoma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Tahoma" pitchFamily="34" charset="0"/>
                    <a:cs typeface="Tahoma" pitchFamily="34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781" y="4876092"/>
                <a:ext cx="2948032" cy="14529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88968" y="4876092"/>
                <a:ext cx="3411196" cy="1565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+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𝑏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𝑐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+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𝑑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+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𝑏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𝑐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+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𝑑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𝑎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𝑐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968" y="4876092"/>
                <a:ext cx="3411196" cy="15652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267247" y="4383783"/>
            <a:ext cx="2060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x'             y'</a:t>
            </a:r>
            <a:endParaRPr lang="en-US" sz="3200" i="1" dirty="0" smtClean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42672" y="3844504"/>
            <a:ext cx="896940" cy="830997"/>
            <a:chOff x="3870754" y="3988340"/>
            <a:chExt cx="896940" cy="830997"/>
          </a:xfrm>
        </p:grpSpPr>
        <p:sp>
          <p:nvSpPr>
            <p:cNvPr id="14" name="TextBox 13"/>
            <p:cNvSpPr txBox="1"/>
            <p:nvPr/>
          </p:nvSpPr>
          <p:spPr>
            <a:xfrm>
              <a:off x="4289678" y="3988340"/>
              <a:ext cx="4780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i="1" baseline="-2500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400" i="1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'</a:t>
              </a:r>
            </a:p>
            <a:p>
              <a:r>
                <a:rPr lang="en-US" sz="2400" i="1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400" i="1" baseline="-2500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400" i="1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'</a:t>
              </a:r>
              <a:endParaRPr lang="en-US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 flipH="1" flipV="1">
              <a:off x="3870754" y="4267488"/>
              <a:ext cx="418924" cy="32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 flipV="1">
              <a:off x="3883857" y="4646276"/>
              <a:ext cx="418924" cy="32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028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ตัวอย่างฟังก์ชันแปลงพิกัดแบบต่าง ๆ</a:t>
            </a:r>
            <a:endParaRPr lang="en-US"/>
          </a:p>
        </p:txBody>
      </p:sp>
      <p:sp>
        <p:nvSpPr>
          <p:cNvPr id="3" name="Shape 140"/>
          <p:cNvSpPr/>
          <p:nvPr/>
        </p:nvSpPr>
        <p:spPr>
          <a:xfrm>
            <a:off x="385914" y="880742"/>
            <a:ext cx="8368996" cy="532671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7" tIns="46797" rIns="46797" bIns="46797">
            <a:spAutoFit/>
          </a:bodyPr>
          <a:lstStyle/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>
                <a:solidFill>
                  <a:srgbClr val="FF0000"/>
                </a:solidFill>
              </a:rPr>
              <a:t>def transform(points, M)</a:t>
            </a:r>
            <a:r>
              <a:rPr lang="en-US" sz="2000"/>
              <a:t>: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th-TH" sz="2000" smtClean="0"/>
              <a:t>  </a:t>
            </a:r>
            <a:r>
              <a:rPr lang="en-US" sz="2000" smtClean="0"/>
              <a:t>return </a:t>
            </a:r>
            <a:r>
              <a:rPr lang="en-US" sz="2000"/>
              <a:t>np.dot(points, M.T</a:t>
            </a:r>
            <a:r>
              <a:rPr lang="en-US" sz="2000" smtClean="0"/>
              <a:t>)</a:t>
            </a:r>
            <a:endParaRPr lang="th-TH" sz="2000" smtClean="0"/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000"/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>
                <a:solidFill>
                  <a:srgbClr val="FF0000"/>
                </a:solidFill>
              </a:rPr>
              <a:t>def flipHor(points)</a:t>
            </a:r>
            <a:r>
              <a:rPr lang="en-US" sz="2000"/>
              <a:t>: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  return transform(points,np.array([[-1,0],[0,1]]))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000"/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>
                <a:solidFill>
                  <a:srgbClr val="FF0000"/>
                </a:solidFill>
              </a:rPr>
              <a:t>def flipVer(points)</a:t>
            </a:r>
            <a:r>
              <a:rPr lang="en-US" sz="2000"/>
              <a:t>: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  return transform(points,np.array([[1,0],[0,-1]]))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000"/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>
                <a:solidFill>
                  <a:srgbClr val="FF0000"/>
                </a:solidFill>
              </a:rPr>
              <a:t>def scale(points, sx</a:t>
            </a:r>
            <a:r>
              <a:rPr lang="en-US" sz="2000" smtClean="0">
                <a:solidFill>
                  <a:srgbClr val="FF0000"/>
                </a:solidFill>
              </a:rPr>
              <a:t>, sy</a:t>
            </a:r>
            <a:r>
              <a:rPr lang="en-US" sz="2000">
                <a:solidFill>
                  <a:srgbClr val="FF0000"/>
                </a:solidFill>
              </a:rPr>
              <a:t>)</a:t>
            </a:r>
            <a:r>
              <a:rPr lang="en-US" sz="2000"/>
              <a:t>: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  return transform(points,np.array([[sx,0],[0,sy]]))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    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>
                <a:solidFill>
                  <a:srgbClr val="FF0000"/>
                </a:solidFill>
              </a:rPr>
              <a:t>def rotate(points, degree)</a:t>
            </a:r>
            <a:r>
              <a:rPr lang="en-US" sz="2000"/>
              <a:t>: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  rad = math.radians(degree)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  M = np.array([[math.cos(rad), -math.sin(rad)], \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                [math.sin(rad),  math.cos(rad)]])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  return transform(points,M)</a:t>
            </a:r>
          </a:p>
        </p:txBody>
      </p:sp>
    </p:spTree>
    <p:extLst>
      <p:ext uri="{BB962C8B-B14F-4D97-AF65-F5344CB8AC3E}">
        <p14:creationId xmlns:p14="http://schemas.microsoft.com/office/powerpoint/2010/main" val="26385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ลองเขียนดู </a:t>
            </a:r>
            <a:r>
              <a:rPr lang="en-US" dirty="0" smtClean="0"/>
              <a:t>: Matrix Transpose</a:t>
            </a:r>
            <a:endParaRPr lang="th-TH" dirty="0"/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262506" y="1159908"/>
            <a:ext cx="8488810" cy="85371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med"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th-TH" sz="2200" dirty="0" smtClean="0">
                <a:latin typeface="Tahoma"/>
                <a:cs typeface="Tahoma"/>
              </a:rPr>
              <a:t>เขียนโปรแกรมรับค่าเมตริกจากผู้ใช้ขนาด </a:t>
            </a:r>
            <a:r>
              <a:rPr lang="en-US" sz="2200" dirty="0" smtClean="0">
                <a:latin typeface="Tahoma"/>
                <a:cs typeface="Tahoma"/>
              </a:rPr>
              <a:t>3 * 3</a:t>
            </a:r>
            <a:r>
              <a:rPr lang="th-TH" sz="2200" dirty="0" smtClean="0">
                <a:latin typeface="Tahoma"/>
                <a:cs typeface="Tahoma"/>
              </a:rPr>
              <a:t> โดยรับค่าเมตริกทีละแถว จากนั้นให้คำตอบเป็น </a:t>
            </a:r>
            <a:r>
              <a:rPr lang="en-US" sz="2200" dirty="0" smtClean="0">
                <a:latin typeface="Tahoma"/>
                <a:cs typeface="Tahoma"/>
              </a:rPr>
              <a:t>Matrix Transpose </a:t>
            </a:r>
            <a:endParaRPr lang="th-TH" sz="24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791603" y="2295106"/>
            <a:ext cx="7557611" cy="19411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Input matrix row1: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1 2 3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Input matrix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row2: 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4 5 6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Input matrix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row3: </a:t>
            </a:r>
            <a:r>
              <a:rPr lang="en-US" sz="2000" b="1" dirty="0" smtClean="0">
                <a:latin typeface="Courier New"/>
                <a:cs typeface="Courier New"/>
              </a:rPr>
              <a:t>7 8 9</a:t>
            </a:r>
            <a:endParaRPr lang="en-US" sz="2000" b="1" dirty="0">
              <a:latin typeface="Courier New"/>
              <a:cs typeface="Courier New"/>
            </a:endParaRPr>
          </a:p>
          <a:p>
            <a:endParaRPr lang="en-US" sz="20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Matrix: </a:t>
            </a:r>
            <a:r>
              <a:rPr lang="fr-FR" sz="2000" b="1" dirty="0">
                <a:solidFill>
                  <a:srgbClr val="0000FF"/>
                </a:solidFill>
                <a:latin typeface="Courier New"/>
                <a:cs typeface="Courier New"/>
              </a:rPr>
              <a:t>[</a:t>
            </a:r>
            <a:r>
              <a:rPr lang="fr-FR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[1, 2, 3]</a:t>
            </a:r>
            <a:r>
              <a:rPr lang="fr-FR" sz="2000" b="1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lang="fr-FR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[4, 5, 6]</a:t>
            </a:r>
            <a:r>
              <a:rPr lang="fr-FR" sz="2000" b="1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lang="fr-FR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[7, 8, 9]]</a:t>
            </a:r>
          </a:p>
          <a:p>
            <a:r>
              <a:rPr lang="fr-FR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Matrix.T</a:t>
            </a:r>
            <a:r>
              <a:rPr lang="fr-FR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: </a:t>
            </a:r>
            <a:r>
              <a:rPr lang="fr-FR" sz="2000" b="1" dirty="0">
                <a:solidFill>
                  <a:srgbClr val="0000FF"/>
                </a:solidFill>
                <a:latin typeface="Courier New"/>
                <a:cs typeface="Courier New"/>
              </a:rPr>
              <a:t>[[1, </a:t>
            </a:r>
            <a:r>
              <a:rPr lang="fr-FR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4, 7]</a:t>
            </a:r>
            <a:r>
              <a:rPr lang="fr-FR" sz="2000" b="1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lang="fr-FR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[2, </a:t>
            </a:r>
            <a:r>
              <a:rPr lang="fr-FR" sz="2000" b="1" dirty="0">
                <a:solidFill>
                  <a:srgbClr val="0000FF"/>
                </a:solidFill>
                <a:latin typeface="Courier New"/>
                <a:cs typeface="Courier New"/>
              </a:rPr>
              <a:t>5, </a:t>
            </a:r>
            <a:r>
              <a:rPr lang="fr-FR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8]</a:t>
            </a:r>
            <a:r>
              <a:rPr lang="fr-FR" sz="2000" b="1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lang="fr-FR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[3, 6, </a:t>
            </a:r>
            <a:r>
              <a:rPr lang="fr-FR" sz="2000" b="1" dirty="0">
                <a:solidFill>
                  <a:srgbClr val="0000FF"/>
                </a:solidFill>
                <a:latin typeface="Courier New"/>
                <a:cs typeface="Courier New"/>
              </a:rPr>
              <a:t>9]</a:t>
            </a:r>
            <a:r>
              <a:rPr lang="fr-FR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endParaRPr lang="en-US" sz="20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940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ถ้าต้องแปลงพิกัดหลายขั้นตอนต่อเนื่องกัน</a:t>
            </a:r>
            <a:endParaRPr lang="en-US"/>
          </a:p>
        </p:txBody>
      </p:sp>
      <p:sp>
        <p:nvSpPr>
          <p:cNvPr id="3" name="Shape 140"/>
          <p:cNvSpPr/>
          <p:nvPr/>
        </p:nvSpPr>
        <p:spPr>
          <a:xfrm>
            <a:off x="385914" y="753314"/>
            <a:ext cx="8368996" cy="28644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7" tIns="46797" rIns="46797" bIns="46797">
            <a:spAutoFit/>
          </a:bodyPr>
          <a:lstStyle/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/>
              <a:t>...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/>
              <a:t>xy </a:t>
            </a:r>
            <a:r>
              <a:rPr lang="en-US" sz="2000"/>
              <a:t>= np.loadtxt("polyline.csv", delimiter=",")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xy = rotate(xy, 45)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xy = flipHor(xy</a:t>
            </a:r>
            <a:r>
              <a:rPr lang="en-US" sz="2000" smtClean="0"/>
              <a:t>)</a:t>
            </a:r>
            <a:endParaRPr lang="th-TH" sz="2000" smtClean="0"/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</a:t>
            </a:r>
            <a:r>
              <a:rPr lang="en-US" sz="2000" smtClean="0">
                <a:solidFill>
                  <a:srgbClr val="FF0000"/>
                </a:solidFill>
              </a:rPr>
              <a:t>xy = flipHor( rotate(xy,45) )</a:t>
            </a:r>
            <a:endParaRPr lang="en-US" sz="2000">
              <a:solidFill>
                <a:srgbClr val="FF0000"/>
              </a:solidFill>
            </a:endParaRP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plt.axis((-500,500,-500,500))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plt.plot( xy[:,0], xy[:,1</a:t>
            </a:r>
            <a:r>
              <a:rPr lang="en-US" sz="2000" smtClean="0"/>
              <a:t>] )</a:t>
            </a:r>
            <a:r>
              <a:rPr lang="th-TH" sz="2000" smtClean="0"/>
              <a:t> </a:t>
            </a:r>
            <a:endParaRPr lang="th-TH" sz="2000"/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plt.plot( newxy[:,0], newxy[:,1</a:t>
            </a:r>
            <a:r>
              <a:rPr lang="en-US" sz="2000" smtClean="0"/>
              <a:t>] )</a:t>
            </a:r>
            <a:endParaRPr lang="th-TH" sz="2000"/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plt.show()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914" y="3637748"/>
            <a:ext cx="4073544" cy="3220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2802" y="2683836"/>
            <a:ext cx="2480337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2200" smtClean="0">
                <a:latin typeface="Tahoma" pitchFamily="34" charset="0"/>
                <a:cs typeface="Tahoma" pitchFamily="34" charset="0"/>
              </a:rPr>
              <a:t>เรียกฟังก์ชันซ้อนกันหลายครั้ง</a:t>
            </a: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7427" y="4058184"/>
                <a:ext cx="4158755" cy="1471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24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m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427" y="4058184"/>
                <a:ext cx="4158755" cy="1471941"/>
              </a:xfrm>
              <a:prstGeom prst="rect">
                <a:avLst/>
              </a:prstGeom>
              <a:blipFill rotWithShape="0">
                <a:blip r:embed="rId3"/>
                <a:stretch>
                  <a:fillRect r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2422686" y="4007659"/>
            <a:ext cx="1686977" cy="1470095"/>
            <a:chOff x="2422686" y="3679946"/>
            <a:chExt cx="1686977" cy="1470095"/>
          </a:xfrm>
        </p:grpSpPr>
        <p:sp>
          <p:nvSpPr>
            <p:cNvPr id="7" name="Rectangle 6"/>
            <p:cNvSpPr/>
            <p:nvPr/>
          </p:nvSpPr>
          <p:spPr bwMode="auto">
            <a:xfrm>
              <a:off x="2743200" y="4756935"/>
              <a:ext cx="1366463" cy="27740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 rot="18887659">
              <a:off x="2506500" y="4276293"/>
              <a:ext cx="1470095" cy="277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" name="Arc 8"/>
            <p:cNvSpPr/>
            <p:nvPr/>
          </p:nvSpPr>
          <p:spPr bwMode="auto">
            <a:xfrm>
              <a:off x="3334148" y="4191856"/>
              <a:ext cx="775515" cy="842481"/>
            </a:xfrm>
            <a:prstGeom prst="arc">
              <a:avLst>
                <a:gd name="adj1" fmla="val 16200000"/>
                <a:gd name="adj2" fmla="val 718075"/>
              </a:avLst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>
              <a:off x="2422686" y="4191856"/>
              <a:ext cx="66983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63644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ถ้าต้องแปลงพิกัดหลายขั้นตอนต่อเนื่องกัน</a:t>
            </a:r>
            <a:endParaRPr lang="en-US"/>
          </a:p>
        </p:txBody>
      </p:sp>
      <p:sp>
        <p:nvSpPr>
          <p:cNvPr id="3" name="Shape 140"/>
          <p:cNvSpPr/>
          <p:nvPr/>
        </p:nvSpPr>
        <p:spPr>
          <a:xfrm>
            <a:off x="385914" y="753314"/>
            <a:ext cx="8368996" cy="32953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7" tIns="46797" rIns="46797" bIns="46797">
            <a:spAutoFit/>
          </a:bodyPr>
          <a:lstStyle/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/>
              <a:t>...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xy = np.loadtxt("polyline.csv", delimiter=",")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rad = math.pi/4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>
                <a:solidFill>
                  <a:srgbClr val="FF0000"/>
                </a:solidFill>
              </a:rPr>
              <a:t>M = np.array([[math.cos(rad), -math.sin(rad)], \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>
                <a:solidFill>
                  <a:srgbClr val="FF0000"/>
                </a:solidFill>
              </a:rPr>
              <a:t>              [math.sin(rad),  math.cos(rad)]])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>
                <a:solidFill>
                  <a:srgbClr val="FF0000"/>
                </a:solidFill>
              </a:rPr>
              <a:t>M = np.dot([[-1,0],[0,1</a:t>
            </a:r>
            <a:r>
              <a:rPr lang="en-US" sz="2000" smtClean="0">
                <a:solidFill>
                  <a:srgbClr val="FF0000"/>
                </a:solidFill>
              </a:rPr>
              <a:t>]],</a:t>
            </a:r>
            <a:r>
              <a:rPr lang="th-TH" sz="2000" smtClean="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</a:rPr>
              <a:t>M)</a:t>
            </a:r>
            <a:r>
              <a:rPr lang="th-TH" sz="2000" smtClean="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</a:rPr>
              <a:t>#rotate and flip hor.</a:t>
            </a:r>
            <a:endParaRPr lang="en-US" sz="2000">
              <a:solidFill>
                <a:srgbClr val="FF0000"/>
              </a:solidFill>
            </a:endParaRP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>
                <a:solidFill>
                  <a:srgbClr val="FF0000"/>
                </a:solidFill>
              </a:rPr>
              <a:t>xy = transform(xy</a:t>
            </a:r>
            <a:r>
              <a:rPr lang="en-US" sz="2000" smtClean="0">
                <a:solidFill>
                  <a:srgbClr val="FF0000"/>
                </a:solidFill>
              </a:rPr>
              <a:t>,</a:t>
            </a:r>
            <a:r>
              <a:rPr lang="th-TH" sz="2000" smtClean="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</a:rPr>
              <a:t>M</a:t>
            </a:r>
            <a:r>
              <a:rPr lang="en-US" sz="2000">
                <a:solidFill>
                  <a:srgbClr val="FF0000"/>
                </a:solidFill>
              </a:rPr>
              <a:t>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plt.axis((-500,500,-500,500))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/>
              <a:t>plt.plot( xy[:,0], xy[:,</a:t>
            </a:r>
            <a:r>
              <a:rPr lang="en-US" sz="2000" smtClean="0"/>
              <a:t>1</a:t>
            </a:r>
            <a:r>
              <a:rPr lang="en-US" sz="2000"/>
              <a:t>]</a:t>
            </a:r>
            <a:r>
              <a:rPr lang="en-US" sz="2000" smtClean="0"/>
              <a:t> )</a:t>
            </a:r>
          </a:p>
          <a:p>
            <a:pPr defTabSz="642915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smtClean="0"/>
              <a:t>plt.show</a:t>
            </a:r>
            <a:r>
              <a:rPr lang="en-US" sz="2000"/>
              <a:t>()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054569" y="4730808"/>
            <a:ext cx="1062503" cy="43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2200" smtClean="0">
                <a:latin typeface="Tahoma" pitchFamily="34" charset="0"/>
                <a:cs typeface="Tahoma" pitchFamily="34" charset="0"/>
              </a:rPr>
              <a:t>เร็วกว่า</a:t>
            </a: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9203" y="4325249"/>
                <a:ext cx="3445018" cy="1242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20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m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03" y="4325249"/>
                <a:ext cx="3445018" cy="1242007"/>
              </a:xfrm>
              <a:prstGeom prst="rect">
                <a:avLst/>
              </a:prstGeom>
              <a:blipFill rotWithShape="0">
                <a:blip r:embed="rId2"/>
                <a:stretch>
                  <a:fillRect r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27420" y="4325249"/>
                <a:ext cx="3391800" cy="1242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20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m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ahoma" pitchFamily="34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cs typeface="Tahoma" pitchFamily="34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 smtClean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20" y="4325249"/>
                <a:ext cx="3391800" cy="1242007"/>
              </a:xfrm>
              <a:prstGeom prst="rect">
                <a:avLst/>
              </a:prstGeom>
              <a:blipFill rotWithShape="0">
                <a:blip r:embed="rId3"/>
                <a:stretch>
                  <a:fillRect r="-3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450111" y="3151153"/>
            <a:ext cx="3146417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2200" smtClean="0">
                <a:latin typeface="Tahoma" pitchFamily="34" charset="0"/>
                <a:cs typeface="Tahoma" pitchFamily="34" charset="0"/>
              </a:rPr>
              <a:t>คูณเมทริกซ์การแปลง </a:t>
            </a:r>
            <a:r>
              <a:rPr lang="en-US" sz="2200" smtClean="0">
                <a:latin typeface="Tahoma" pitchFamily="34" charset="0"/>
                <a:cs typeface="Tahoma" pitchFamily="34" charset="0"/>
              </a:rPr>
              <a:t>2x2 </a:t>
            </a:r>
            <a:r>
              <a:rPr lang="th-TH" sz="2200" smtClean="0">
                <a:latin typeface="Tahoma" pitchFamily="34" charset="0"/>
                <a:cs typeface="Tahoma" pitchFamily="34" charset="0"/>
              </a:rPr>
              <a:t>ให้เสร็จก่อน</a:t>
            </a: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9399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สรุป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908050"/>
            <a:ext cx="8307387" cy="5105400"/>
          </a:xfrm>
        </p:spPr>
        <p:txBody>
          <a:bodyPr/>
          <a:lstStyle/>
          <a:p>
            <a:r>
              <a:rPr lang="th-TH" smtClean="0"/>
              <a:t>นิสิตต้อง</a:t>
            </a:r>
          </a:p>
          <a:p>
            <a:pPr lvl="1"/>
            <a:r>
              <a:rPr lang="th-TH" smtClean="0"/>
              <a:t>รู้จักการแปลงพิกัด (เชิงเส้น) ของจุดเบื้องต้น</a:t>
            </a:r>
          </a:p>
          <a:p>
            <a:pPr lvl="1"/>
            <a:r>
              <a:rPr lang="th-TH" smtClean="0"/>
              <a:t>เข้าใจการคูณเมทริกซ์ของ </a:t>
            </a:r>
            <a:r>
              <a:rPr lang="en-US" smtClean="0"/>
              <a:t>numpy </a:t>
            </a:r>
            <a:r>
              <a:rPr lang="th-TH" smtClean="0"/>
              <a:t>ด้วยคำสั่ง </a:t>
            </a:r>
            <a:r>
              <a:rPr lang="en-US" smtClean="0"/>
              <a:t>np.dot(A,B)</a:t>
            </a:r>
          </a:p>
          <a:p>
            <a:pPr lvl="1"/>
            <a:r>
              <a:rPr lang="th-TH" smtClean="0"/>
              <a:t>เขียนวิธีการแปลงพิกัดของจุดเบื้องต้นด้วยคำสั่งของ </a:t>
            </a:r>
            <a:r>
              <a:rPr lang="en-US" smtClean="0"/>
              <a:t>numpy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dirty="0" smtClean="0">
            <a:latin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9872</TotalTime>
  <Words>7337</Words>
  <Application>Microsoft Office PowerPoint</Application>
  <PresentationFormat>On-screen Show (4:3)</PresentationFormat>
  <Paragraphs>1621</Paragraphs>
  <Slides>92</Slides>
  <Notes>9</Notes>
  <HiddenSlides>2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9" baseType="lpstr">
      <vt:lpstr>Angsana New</vt:lpstr>
      <vt:lpstr>Arial</vt:lpstr>
      <vt:lpstr>Calibri</vt:lpstr>
      <vt:lpstr>Cambria</vt:lpstr>
      <vt:lpstr>Cambria Math</vt:lpstr>
      <vt:lpstr>Cordia New</vt:lpstr>
      <vt:lpstr>Courier</vt:lpstr>
      <vt:lpstr>Courier New</vt:lpstr>
      <vt:lpstr>Helvetica</vt:lpstr>
      <vt:lpstr>Menlo</vt:lpstr>
      <vt:lpstr>Symbol</vt:lpstr>
      <vt:lpstr>Tahoma</vt:lpstr>
      <vt:lpstr>Times</vt:lpstr>
      <vt:lpstr>Times New Roman</vt:lpstr>
      <vt:lpstr>Wingdings</vt:lpstr>
      <vt:lpstr>somchai</vt:lpstr>
      <vt:lpstr>Picture</vt:lpstr>
      <vt:lpstr>ลิสต์แบบหลายมิติ  และ การใช้ไลบรารี  (Part1 v.2)</vt:lpstr>
      <vt:lpstr>Topics</vt:lpstr>
      <vt:lpstr>Topics (ต่อ)</vt:lpstr>
      <vt:lpstr>ส่วนที่ 1 ลิสต์แบบหลายมิติ </vt:lpstr>
      <vt:lpstr>ลิสต์ใน Python </vt:lpstr>
      <vt:lpstr>ลิสต์ใน Python (cont.)</vt:lpstr>
      <vt:lpstr>ลิสต์ของลิสต์ใน Python </vt:lpstr>
      <vt:lpstr>ลิสต์ของลิสต์ใน Python (cont.)</vt:lpstr>
      <vt:lpstr>ลองเขียนดู : Matrix Transpose</vt:lpstr>
      <vt:lpstr>Numerical Python (NumPy)</vt:lpstr>
      <vt:lpstr>NumPy คืออะไร</vt:lpstr>
      <vt:lpstr>คุณสมบัติของอาเรย์ใน NumPy</vt:lpstr>
      <vt:lpstr>เมทริกซ์ใน NumPy</vt:lpstr>
      <vt:lpstr>ตัวอย่างประสิทธิภาพของ NumPy</vt:lpstr>
      <vt:lpstr>หา cij = aij * bij แบบที่ 1 ใช้ลิสต์ (ไม่ใช้ NumPy)</vt:lpstr>
      <vt:lpstr>หา cij = aij * bij แบบที่ 2 ใช้อาเรย์ใน NumPy</vt:lpstr>
      <vt:lpstr>การสร้างอาร์เรย์ใน NumPy (1 มิติ)</vt:lpstr>
      <vt:lpstr>การสร้างอาร์เรย์ใน NumPy (2 มิติ)</vt:lpstr>
      <vt:lpstr>การสร้างอาเรย์ใน NumPy ด้วยฟังก์ชัน</vt:lpstr>
      <vt:lpstr>การสร้างอาเรย์ใน NumPy ด้วยฟังก์ชัน (ต่อ)</vt:lpstr>
      <vt:lpstr>การอ้างอิงข้อมูลใน NumPy</vt:lpstr>
      <vt:lpstr>การบวก ลบ คูณ หาร อาเรย์ (ค่าต่อค่า)</vt:lpstr>
      <vt:lpstr>เพิ่มค่าในอาเรย์โดยใช้ค่าจากเวคเตอร์ (แบบลูป)</vt:lpstr>
      <vt:lpstr>บอร์ดคาสติ้ง (Broadcasting)</vt:lpstr>
      <vt:lpstr>ตัวอย่างบอร์ดคาสติ้ง</vt:lpstr>
      <vt:lpstr>ตย ฟังก์ชันทางคณิตศาสตร์ที่น่าสนใจอื่นๆใน NumPy</vt:lpstr>
      <vt:lpstr>CH08_1</vt:lpstr>
      <vt:lpstr>CH08_2</vt:lpstr>
      <vt:lpstr>การคูณเมทริกซ์ (dot operator)</vt:lpstr>
      <vt:lpstr>การคูณเมทริกซ์ (dot operator) (CH08_3)</vt:lpstr>
      <vt:lpstr>การคูณเมทริกซ์ (dot operator) (ต่อ)</vt:lpstr>
      <vt:lpstr>ฟังก์ชัน sum() ใน NumPy</vt:lpstr>
      <vt:lpstr>ฟังก์ชัน mean(), std(), max(), argmax()ใน NumPy</vt:lpstr>
      <vt:lpstr>โอเปอร์เรเตอร์เพื่อเปรียบเทียบ (&lt;, &lt;=, &gt;, &gt;=, ==,...)</vt:lpstr>
      <vt:lpstr>เมทริกซ์ทรานสโพส (matrix transpose)</vt:lpstr>
      <vt:lpstr>ลิสต์อินูเมอเรต (enumerate)</vt:lpstr>
      <vt:lpstr>เอ็นดีอินูเมอเรต (ndenumerate)</vt:lpstr>
      <vt:lpstr>การอ่านข้อมูลจากไฟล์เข้าอาเรย์</vt:lpstr>
      <vt:lpstr>การอ่านข้อมูลจากเท็กซ์ไฟล์เข้าอาเรย์ (ต่อ)</vt:lpstr>
      <vt:lpstr>การเขียนข้อมูลอาเรย์ไปเท็กซ์ไฟล์</vt:lpstr>
      <vt:lpstr>ลองเขียนดู (CH08_04)</vt:lpstr>
      <vt:lpstr>ส่วนที่ 2 การใช้ไลบรารีอื่น นอกจาก NumPy</vt:lpstr>
      <vt:lpstr>ความแตกต่างระหว่าง from vs import</vt:lpstr>
      <vt:lpstr>ไลบรารีอื่นๆ</vt:lpstr>
      <vt:lpstr>ตย การใช้งาน: การวาดกราฟ (sine curve)</vt:lpstr>
      <vt:lpstr>ตย การใช้งาน: การวาดกราฟ (sine และ cos curves)</vt:lpstr>
      <vt:lpstr>ตย การใช้งาน: การวาดกราฟ (แยกเป็นสองกราฟ บน ล่าง)</vt:lpstr>
      <vt:lpstr>ตย การใช้งาน: การวาดกราฟ (Bar Chart)</vt:lpstr>
      <vt:lpstr>ลองเขียนดู CH08_5</vt:lpstr>
      <vt:lpstr>ลองเขียนดู CH08_5 (ต่อ)</vt:lpstr>
      <vt:lpstr>CH08_5: Hints</vt:lpstr>
      <vt:lpstr>CH08_5 : Hints</vt:lpstr>
      <vt:lpstr>ตัวอย่างการแสดงผลของ  matplotlib อื่นๆ</vt:lpstr>
      <vt:lpstr>Application 1: Basic Image Processing</vt:lpstr>
      <vt:lpstr>การแสดงรูปภาพใน python ด้วย matplotlib</vt:lpstr>
      <vt:lpstr>1 ภาพ เป็นอาเรย์ 3 สามมิติ</vt:lpstr>
      <vt:lpstr>1 ภาพ เป็นอาเรย์ 3 สามมิติเก็บค่าความเข้มของ R G B</vt:lpstr>
      <vt:lpstr>การประมวลผลภาพเบื้องต้น</vt:lpstr>
      <vt:lpstr>การประมวลผลภาพเบื้องต้น : ภาพ Negative</vt:lpstr>
      <vt:lpstr>ลองทำดู : การลดความสว่างภาพ</vt:lpstr>
      <vt:lpstr>การประมวลผลภาพเบื้องต้น : ภาพสีเทา</vt:lpstr>
      <vt:lpstr>ภาพสีเทาแบบประหยัดเนื้อที่</vt:lpstr>
      <vt:lpstr>เขียนฟังก์ชันทำภาพสีเทาแบบประหยัดเนื้อที่</vt:lpstr>
      <vt:lpstr>สีเทา เขาว่าสูตรนี้ดีกว่า 0.299*R + 0.587*G + 0.114*B</vt:lpstr>
      <vt:lpstr>Image Convolution</vt:lpstr>
      <vt:lpstr>ทบทวน : Moving Average หนึ่งมิติ</vt:lpstr>
      <vt:lpstr>Moving Average 2 มิติกับภาพ ได้ภาพเบลอ (blur)</vt:lpstr>
      <vt:lpstr>ต้องคำนวณ moving average ของทุกจุดในภาพ</vt:lpstr>
      <vt:lpstr>การประมวลผลภาพเบื้องต้น : ภาพเบลอ</vt:lpstr>
      <vt:lpstr>Convolution</vt:lpstr>
      <vt:lpstr>เขียนฟังก์ชัน convolute : blur เรียกใช้ convolute</vt:lpstr>
      <vt:lpstr>การประมวลผลภาพ : อีก</vt:lpstr>
      <vt:lpstr>สรุป</vt:lpstr>
      <vt:lpstr>Application 2: Linear Transformation</vt:lpstr>
      <vt:lpstr>โปรแกรมลากเส้นจากรายการของจุด</vt:lpstr>
      <vt:lpstr>การแปลงพิกัดของจุดแบบง่าย (มีหลายแบบ)</vt:lpstr>
      <vt:lpstr>การแปลงพิกัดของจุดแบบง่าย (มีหลายแบบ)</vt:lpstr>
      <vt:lpstr>การแปลงพิกัดของจุดแบบซับซ้อนขึ้น</vt:lpstr>
      <vt:lpstr>วิธีแปลงพิกัด (x,y) ของจุดด้วยการคูณเมทริกซ์ 2x2</vt:lpstr>
      <vt:lpstr>วิธีแปลงพิกัด (x,y) ของจุดด้วยการคูณเมทริกซ์ 2x2</vt:lpstr>
      <vt:lpstr>วิธีแปลงพิกัด (x,y) ของจุดด้วยการคูณเมทริกซ์ 2x2</vt:lpstr>
      <vt:lpstr>โปรแกรมแปลงพิกัดของจุดต่าง ๆ ด้วยวิธีคูณเมทริกซ์</vt:lpstr>
      <vt:lpstr>Horizontal Flip : [[-1,0],[0,1]]</vt:lpstr>
      <vt:lpstr>เมทริกซ์การแปลงพิกัดแบบอื่น (scale)</vt:lpstr>
      <vt:lpstr>เมทริกซ์การแปลงพิกัดแบบอื่น (rotate)</vt:lpstr>
      <vt:lpstr>ตัวอย่าง : วาดแล้วหมุนทีละ /6  จำนวน 12 ครั้ง</vt:lpstr>
      <vt:lpstr>โปรแกรมสาธิตการแปลงพิกัด</vt:lpstr>
      <vt:lpstr>การแปลงพิกัดแบบไม่ต้องใช้วงวนแปลงทีละจุด</vt:lpstr>
      <vt:lpstr>ตัวอย่างฟังก์ชันแปลงพิกัดแบบต่าง ๆ</vt:lpstr>
      <vt:lpstr>ถ้าต้องแปลงพิกัดหลายขั้นตอนต่อเนื่องกัน</vt:lpstr>
      <vt:lpstr>ถ้าต้องแปลงพิกัดหลายขั้นตอนต่อเนื่องกัน</vt:lpstr>
      <vt:lpstr>สรุป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</dc:creator>
  <cp:lastModifiedBy>Somchai P</cp:lastModifiedBy>
  <cp:revision>697</cp:revision>
  <dcterms:created xsi:type="dcterms:W3CDTF">2002-04-12T09:05:11Z</dcterms:created>
  <dcterms:modified xsi:type="dcterms:W3CDTF">2015-11-02T16:00:24Z</dcterms:modified>
</cp:coreProperties>
</file>