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28"/>
  </p:notesMasterIdLst>
  <p:sldIdLst>
    <p:sldId id="287" r:id="rId2"/>
    <p:sldId id="289" r:id="rId3"/>
    <p:sldId id="384" r:id="rId4"/>
    <p:sldId id="385" r:id="rId5"/>
    <p:sldId id="386" r:id="rId6"/>
    <p:sldId id="387" r:id="rId7"/>
    <p:sldId id="368" r:id="rId8"/>
    <p:sldId id="389" r:id="rId9"/>
    <p:sldId id="393" r:id="rId10"/>
    <p:sldId id="369" r:id="rId11"/>
    <p:sldId id="390" r:id="rId12"/>
    <p:sldId id="370" r:id="rId13"/>
    <p:sldId id="371" r:id="rId14"/>
    <p:sldId id="372" r:id="rId15"/>
    <p:sldId id="373" r:id="rId16"/>
    <p:sldId id="381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3" r:id="rId25"/>
    <p:sldId id="382" r:id="rId26"/>
    <p:sldId id="391" r:id="rId27"/>
  </p:sldIdLst>
  <p:sldSz cx="9144000" cy="6858000" type="screen4x3"/>
  <p:notesSz cx="7086600" cy="102235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EAEA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709" autoAdjust="0"/>
  </p:normalViewPr>
  <p:slideViewPr>
    <p:cSldViewPr snapToGrid="0">
      <p:cViewPr varScale="1">
        <p:scale>
          <a:sx n="97" d="100"/>
          <a:sy n="97" d="100"/>
        </p:scale>
        <p:origin x="6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ECD78FDF-7C55-4F6B-8148-EE4F7B41D3D6}" type="datetimeFigureOut">
              <a:rPr lang="th-TH"/>
              <a:pPr>
                <a:defRPr/>
              </a:pPr>
              <a:t>10/08/58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h-TH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4E8EFD29-1CF9-40FF-B2EE-1B6B51D5BC48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43636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1FFC64-0AD0-49DF-B3A9-6CC4630A1229}" type="slidenum">
              <a:rPr lang="th-TH" smtClean="0"/>
              <a:pPr>
                <a:defRPr/>
              </a:pPr>
              <a:t>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7749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1FFC64-0AD0-49DF-B3A9-6CC4630A1229}" type="slidenum">
              <a:rPr lang="th-TH" smtClean="0"/>
              <a:pPr>
                <a:defRPr/>
              </a:pPr>
              <a:t>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8414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1FFC64-0AD0-49DF-B3A9-6CC4630A1229}" type="slidenum">
              <a:rPr lang="th-TH" smtClean="0"/>
              <a:pPr>
                <a:defRPr/>
              </a:pPr>
              <a:t>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8514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th-TH" dirty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th-TH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29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820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88"/>
            <a:ext cx="228600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3175" y="1588"/>
            <a:ext cx="6708775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272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3175" y="1588"/>
            <a:ext cx="914717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4213" y="908050"/>
            <a:ext cx="3883025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19638" y="908050"/>
            <a:ext cx="3884612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4213" y="3536950"/>
            <a:ext cx="3883025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8" y="3536950"/>
            <a:ext cx="3884612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760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cs typeface="Tahoma" pitchFamily="34" charset="0"/>
              </a:defRPr>
            </a:lvl1pPr>
            <a:lvl2pPr>
              <a:defRPr baseline="0">
                <a:latin typeface="+mn-lt"/>
                <a:cs typeface="Tahoma" pitchFamily="34" charset="0"/>
              </a:defRPr>
            </a:lvl2pPr>
            <a:lvl3pPr>
              <a:defRPr baseline="0">
                <a:latin typeface="+mn-lt"/>
                <a:cs typeface="Tahoma" pitchFamily="34" charset="0"/>
              </a:defRPr>
            </a:lvl3pPr>
            <a:lvl4pPr>
              <a:defRPr baseline="0">
                <a:latin typeface="+mn-lt"/>
                <a:cs typeface="Tahoma" pitchFamily="34" charset="0"/>
              </a:defRPr>
            </a:lvl4pPr>
            <a:lvl5pPr>
              <a:defRPr baseline="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3213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1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908050"/>
            <a:ext cx="3883025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908050"/>
            <a:ext cx="3884612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544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461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161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58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8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06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908050"/>
            <a:ext cx="792003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597650"/>
            <a:ext cx="35639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608A7C53-A6F9-444F-A17B-EBDF7FC12AB1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</a:pPr>
              <a:t>10/08/58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7885113" y="6597650"/>
            <a:ext cx="1258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>
              <a:spcBef>
                <a:spcPct val="50000"/>
              </a:spcBef>
            </a:pPr>
            <a:fld id="{3412F0EA-AD88-4A5F-BCE4-6F7AE7F9CB70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3175" y="1588"/>
            <a:ext cx="9147175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3600" smtClean="0"/>
              <a:t>2110101 </a:t>
            </a:r>
            <a:r>
              <a:rPr lang="th-TH" sz="3600" dirty="0" smtClean="0"/>
              <a:t>การทำโปรแกรมคอมพิวเตอร์</a:t>
            </a:r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smtClean="0"/>
              <a:t>ภาควิชาวิศวกรรมคอมพิวเตอร์ </a:t>
            </a:r>
            <a:br>
              <a:rPr lang="th-TH" dirty="0" smtClean="0"/>
            </a:br>
            <a:r>
              <a:rPr lang="th-TH" dirty="0" smtClean="0"/>
              <a:t>คณะวิศวกรรมศาสตร์ </a:t>
            </a:r>
            <a:br>
              <a:rPr lang="th-TH" dirty="0" smtClean="0"/>
            </a:br>
            <a:r>
              <a:rPr lang="th-TH" dirty="0" smtClean="0"/>
              <a:t>จุฬาลงกรณ์มหาวิทยาลัย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เครื่องมือที่ใช้</a:t>
            </a:r>
            <a:endParaRPr lang="th-TH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h-TH" dirty="0" smtClean="0"/>
              <a:t>เชลล์โต้ตอบ </a:t>
            </a:r>
            <a:r>
              <a:rPr lang="en-US" dirty="0" smtClean="0"/>
              <a:t>(Interactive Shell)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Python </a:t>
            </a:r>
            <a:r>
              <a:rPr lang="en-US" dirty="0"/>
              <a:t>3.4.3 </a:t>
            </a:r>
            <a:r>
              <a:rPr lang="en-US" dirty="0" smtClean="0"/>
              <a:t> Download </a:t>
            </a:r>
            <a:r>
              <a:rPr lang="th-TH" dirty="0" smtClean="0"/>
              <a:t>ได้ที่ </a:t>
            </a:r>
            <a:r>
              <a:rPr lang="en-US" dirty="0" smtClean="0"/>
              <a:t>https://www.python.org/downloads/release/python-343/</a:t>
            </a:r>
            <a:endParaRPr lang="th-TH" dirty="0" smtClean="0"/>
          </a:p>
          <a:p>
            <a:pPr>
              <a:lnSpc>
                <a:spcPct val="90000"/>
              </a:lnSpc>
            </a:pPr>
            <a:r>
              <a:rPr lang="th-TH" dirty="0" smtClean="0"/>
              <a:t>เครื่องมือที่เราจะใช้</a:t>
            </a:r>
          </a:p>
          <a:p>
            <a:pPr lvl="1">
              <a:lnSpc>
                <a:spcPct val="90000"/>
              </a:lnSpc>
            </a:pPr>
            <a:r>
              <a:rPr lang="th-TH" dirty="0" smtClean="0"/>
              <a:t>เชลล์โต้ตอบ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IDLE </a:t>
            </a:r>
            <a:r>
              <a:rPr lang="th-TH" dirty="0"/>
              <a:t>(</a:t>
            </a:r>
            <a:r>
              <a:rPr lang="th-TH" dirty="0" smtClean="0"/>
              <a:t>โปรแกรมสำหรับเขียนไฟล์) </a:t>
            </a:r>
          </a:p>
          <a:p>
            <a:pPr marL="0" indent="0">
              <a:lnSpc>
                <a:spcPct val="90000"/>
              </a:lnSpc>
              <a:buNone/>
            </a:pPr>
            <a:endParaRPr lang="th-TH" dirty="0" smtClean="0"/>
          </a:p>
          <a:p>
            <a:pPr>
              <a:lnSpc>
                <a:spcPct val="90000"/>
              </a:lnSpc>
            </a:pPr>
            <a:endParaRPr lang="th-TH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1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ติดตั้ง </a:t>
            </a:r>
            <a:r>
              <a:rPr lang="en-US" smtClean="0"/>
              <a:t>Python : www.python.org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95" y="908720"/>
            <a:ext cx="8368233" cy="5601454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 bwMode="auto">
          <a:xfrm rot="19671906">
            <a:off x="2288270" y="2443406"/>
            <a:ext cx="792088" cy="576064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6" name="Left Arrow 5"/>
          <p:cNvSpPr/>
          <p:nvPr/>
        </p:nvSpPr>
        <p:spPr bwMode="auto">
          <a:xfrm rot="8993141">
            <a:off x="3150890" y="4112196"/>
            <a:ext cx="792088" cy="576064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196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เชลล์โต้ตอบ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เขียนโปรแกรมได้สะดวก รวดเร็ว เห็นผลทันที </a:t>
            </a:r>
            <a:endParaRPr lang="en-US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479" y="2150504"/>
            <a:ext cx="6236771" cy="262049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99053" y="2150504"/>
            <a:ext cx="1428699" cy="2181405"/>
            <a:chOff x="755576" y="2070704"/>
            <a:chExt cx="1428699" cy="2181405"/>
          </a:xfrm>
        </p:grpSpPr>
        <p:pic>
          <p:nvPicPr>
            <p:cNvPr id="7" name="Picture 2" descr="http://www.voidspace.org.uk/python/movpy/images/logos/new_python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675" y="2070704"/>
              <a:ext cx="952500" cy="98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55576" y="3051780"/>
              <a:ext cx="14286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IDLE (Python 3.4 GUI - 32 bit)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73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ทดลองเขียนโปรแกรม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เปิดเชลล์โต้ตอบ </a:t>
            </a:r>
          </a:p>
          <a:p>
            <a:r>
              <a:rPr lang="th-TH" dirty="0" smtClean="0"/>
              <a:t>ทดลองพิมพ์ตามตัวอย่างด้านล่าง </a:t>
            </a:r>
          </a:p>
          <a:p>
            <a:endParaRPr lang="th-TH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4213" y="2376971"/>
            <a:ext cx="7921625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1800" b="1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&gt;&gt;&gt; a=10</a:t>
            </a:r>
          </a:p>
          <a:p>
            <a:r>
              <a:rPr lang="en-US" sz="1800" b="1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&gt;&gt;&gt; b=10.01</a:t>
            </a:r>
          </a:p>
          <a:p>
            <a:r>
              <a:rPr lang="en-US" sz="1800" b="1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&gt;&gt;&gt; c="Hello World"</a:t>
            </a:r>
          </a:p>
          <a:p>
            <a:r>
              <a:rPr lang="en-US" sz="1800" b="1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sz="1800" b="1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sz="1800" b="1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b="1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10 10.01 Hello World</a:t>
            </a:r>
          </a:p>
        </p:txBody>
      </p:sp>
    </p:spTree>
    <p:extLst>
      <p:ext uri="{BB962C8B-B14F-4D97-AF65-F5344CB8AC3E}">
        <p14:creationId xmlns:p14="http://schemas.microsoft.com/office/powerpoint/2010/main" val="389713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22838" y="908050"/>
            <a:ext cx="3729830" cy="5105400"/>
          </a:xfrm>
        </p:spPr>
        <p:txBody>
          <a:bodyPr/>
          <a:lstStyle/>
          <a:p>
            <a:r>
              <a:rPr lang="th-TH" dirty="0" smtClean="0"/>
              <a:t>เรียกใช้จากเชลล์โต้ตอบผ่านเมนู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File-&gt;New File</a:t>
            </a:r>
          </a:p>
          <a:p>
            <a:r>
              <a:rPr lang="en-US" dirty="0" smtClean="0"/>
              <a:t>Save File </a:t>
            </a:r>
          </a:p>
          <a:p>
            <a:r>
              <a:rPr lang="en-US" dirty="0" smtClean="0"/>
              <a:t>Execute Program</a:t>
            </a:r>
            <a:br>
              <a:rPr lang="en-US" dirty="0" smtClean="0"/>
            </a:br>
            <a:r>
              <a:rPr lang="en-US" dirty="0" smtClean="0"/>
              <a:t>Run-&gt;Run Module</a:t>
            </a:r>
          </a:p>
          <a:p>
            <a:pPr marL="0" indent="0">
              <a:buNone/>
            </a:pPr>
            <a:endParaRPr lang="th-TH" dirty="0" smtClean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2"/>
          <a:srcRect l="858" t="-1720" r="-858" b="2751"/>
          <a:stretch/>
        </p:blipFill>
        <p:spPr>
          <a:xfrm>
            <a:off x="3928821" y="763588"/>
            <a:ext cx="5139026" cy="54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ตัวตรวจ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วัดความถูกต้องของโปรแกรม</a:t>
            </a:r>
          </a:p>
          <a:p>
            <a:r>
              <a:rPr lang="th-TH" dirty="0" smtClean="0"/>
              <a:t>มีกรณีทดสอบหลายกรณี </a:t>
            </a:r>
          </a:p>
          <a:p>
            <a:r>
              <a:rPr lang="th-TH" dirty="0" smtClean="0"/>
              <a:t>เมื่อทำกรณีทดสอบผ่าน จึงจะได้คะแนน </a:t>
            </a:r>
          </a:p>
          <a:p>
            <a:r>
              <a:rPr lang="th-TH" dirty="0" smtClean="0"/>
              <a:t>ทำกรณีทดสอบผ่านทุกกรณี </a:t>
            </a:r>
            <a:r>
              <a:rPr lang="en-US" dirty="0" smtClean="0"/>
              <a:t>=&gt; </a:t>
            </a:r>
            <a:r>
              <a:rPr lang="th-TH" dirty="0" smtClean="0"/>
              <a:t>ได้เต็ม </a:t>
            </a:r>
          </a:p>
          <a:p>
            <a:r>
              <a:rPr lang="th-TH" dirty="0" smtClean="0"/>
              <a:t>ตรวจสอบผลลัพธ์แบบสนใจตัวใหญ่ตัวเล็ก </a:t>
            </a:r>
            <a:r>
              <a:rPr lang="en-US" dirty="0" smtClean="0"/>
              <a:t>(Case Sensitive) </a:t>
            </a:r>
            <a:endParaRPr lang="th-TH" dirty="0" smtClean="0"/>
          </a:p>
          <a:p>
            <a:r>
              <a:rPr lang="th-TH" sz="4400" dirty="0" smtClean="0"/>
              <a:t>ห้ามทุจริต</a:t>
            </a:r>
          </a:p>
          <a:p>
            <a:pPr lvl="1"/>
            <a:r>
              <a:rPr lang="th-TH" dirty="0" smtClean="0"/>
              <a:t>ตัวตรวจเก็บผลการส่งทุกครั้งไว้ บันทึกการเข้าทำและส่งงาน สามารถตรวจสอบได้ </a:t>
            </a:r>
          </a:p>
          <a:p>
            <a:pPr lvl="1"/>
            <a:r>
              <a:rPr lang="th-TH" sz="3200" dirty="0" smtClean="0"/>
              <a:t>ทุจริตได้ </a:t>
            </a:r>
            <a:r>
              <a:rPr lang="en-US" sz="3200" dirty="0" smtClean="0"/>
              <a:t>F </a:t>
            </a:r>
            <a:r>
              <a:rPr lang="th-TH" sz="3200" dirty="0" smtClean="0"/>
              <a:t>และพักการเรียนอย่างน้อย </a:t>
            </a:r>
            <a:r>
              <a:rPr lang="en-US" sz="3200" dirty="0" smtClean="0"/>
              <a:t>1 </a:t>
            </a:r>
            <a:r>
              <a:rPr lang="th-TH" sz="3200" dirty="0" smtClean="0"/>
              <a:t>ภาคการศึกษา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352421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กรณีทุจริต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ล็อกอินเข้าบัญชีคนอื่น </a:t>
            </a:r>
          </a:p>
          <a:p>
            <a:r>
              <a:rPr lang="th-TH" dirty="0" smtClean="0"/>
              <a:t>ส่งงานที่ไม่ใช่งานของตัวเอง </a:t>
            </a:r>
          </a:p>
          <a:p>
            <a:r>
              <a:rPr lang="th-TH" dirty="0" smtClean="0"/>
              <a:t>ให้คนอื่นส่งงานให้</a:t>
            </a:r>
          </a:p>
          <a:p>
            <a:r>
              <a:rPr lang="th-TH" dirty="0" smtClean="0"/>
              <a:t>เปิดเผยรหัสผ่านโดยเจตนาให้คนอื่นเข้าใช้ระบบแทนตัวเอง</a:t>
            </a:r>
          </a:p>
          <a:p>
            <a:r>
              <a:rPr lang="th-TH" dirty="0" smtClean="0"/>
              <a:t>ใช้เครื่องมืออื่น ๆ ที่ไม่ได้รับอนุญาต</a:t>
            </a:r>
          </a:p>
          <a:p>
            <a:r>
              <a:rPr lang="th-TH" dirty="0" smtClean="0"/>
              <a:t>ส่งโปรแกรมหรือส่วนหนึ่งของโปรแกรมให้คนอื่น (ผ่านอี</a:t>
            </a:r>
            <a:r>
              <a:rPr lang="th-TH" dirty="0" err="1" smtClean="0"/>
              <a:t>เมล</a:t>
            </a:r>
            <a:r>
              <a:rPr lang="th-TH" dirty="0" smtClean="0"/>
              <a:t> โปรแกรมส่งข้อความสั้น </a:t>
            </a:r>
            <a:r>
              <a:rPr lang="en-US" dirty="0" smtClean="0"/>
              <a:t>Copy </a:t>
            </a:r>
            <a:r>
              <a:rPr lang="th-TH" dirty="0" smtClean="0"/>
              <a:t>ลง</a:t>
            </a:r>
            <a:r>
              <a:rPr lang="th-TH" dirty="0" err="1" smtClean="0"/>
              <a:t>แฟลชไดรฟ์</a:t>
            </a:r>
            <a:r>
              <a:rPr lang="th-TH" dirty="0" smtClean="0"/>
              <a:t>) </a:t>
            </a:r>
          </a:p>
          <a:p>
            <a:r>
              <a:rPr lang="th-TH" sz="4000" dirty="0" smtClean="0"/>
              <a:t>ฯลฯ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2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การใช้งานตัวตรวจ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 </a:t>
            </a:r>
            <a:r>
              <a:rPr lang="en-US" dirty="0"/>
              <a:t>Web Browser </a:t>
            </a:r>
            <a:r>
              <a:rPr lang="th-TH" dirty="0"/>
              <a:t>และไปยัง </a:t>
            </a:r>
            <a:r>
              <a:rPr lang="en-US" u="sng" dirty="0"/>
              <a:t>http://</a:t>
            </a:r>
            <a:r>
              <a:rPr lang="en-US" u="sng" dirty="0" smtClean="0"/>
              <a:t>www.nattee.net/java</a:t>
            </a:r>
            <a:endParaRPr lang="th-TH" u="sng" dirty="0"/>
          </a:p>
          <a:p>
            <a:pPr lvl="0"/>
            <a:r>
              <a:rPr lang="th-TH" dirty="0"/>
              <a:t>กรอกข้อมูล </a:t>
            </a:r>
            <a:r>
              <a:rPr lang="en-US" dirty="0"/>
              <a:t>Login </a:t>
            </a:r>
            <a:r>
              <a:rPr lang="th-TH" dirty="0"/>
              <a:t>และ </a:t>
            </a:r>
            <a:r>
              <a:rPr lang="en-US" dirty="0"/>
              <a:t>Password </a:t>
            </a:r>
            <a:r>
              <a:rPr lang="th-TH" dirty="0" smtClean="0"/>
              <a:t>(</a:t>
            </a:r>
            <a:r>
              <a:rPr lang="en-US" dirty="0" smtClean="0"/>
              <a:t>Login </a:t>
            </a:r>
            <a:r>
              <a:rPr lang="th-TH" dirty="0" smtClean="0"/>
              <a:t>ด้วยรหัสนิสิต และรหัสผ่านของสำนักทะเบียน) 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Picture 1"/>
          <p:cNvPicPr/>
          <p:nvPr/>
        </p:nvPicPr>
        <p:blipFill rotWithShape="1">
          <a:blip r:embed="rId2"/>
          <a:srcRect t="12834" r="50401" b="57219"/>
          <a:stretch/>
        </p:blipFill>
        <p:spPr bwMode="auto">
          <a:xfrm>
            <a:off x="1412910" y="3047388"/>
            <a:ext cx="6655826" cy="22596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083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การใช้งานตัวตรวจ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เมื่อ </a:t>
            </a:r>
            <a:r>
              <a:rPr lang="en-US" dirty="0" smtClean="0"/>
              <a:t>Login </a:t>
            </a:r>
            <a:r>
              <a:rPr lang="th-TH" dirty="0" smtClean="0"/>
              <a:t>เรียบร้อยจะปรากฏหน้าจอหลัก 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/>
          <p:nvPr/>
        </p:nvPicPr>
        <p:blipFill rotWithShape="1">
          <a:blip r:embed="rId2"/>
          <a:srcRect l="1470" t="16637" r="49599" b="36542"/>
          <a:stretch/>
        </p:blipFill>
        <p:spPr bwMode="auto">
          <a:xfrm>
            <a:off x="684213" y="1730050"/>
            <a:ext cx="7839491" cy="4219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50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การใช้งานตัวตรวจ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คลิกเลือก </a:t>
            </a:r>
            <a:r>
              <a:rPr lang="en-US" dirty="0" err="1" smtClean="0"/>
              <a:t>desc</a:t>
            </a:r>
            <a:r>
              <a:rPr lang="en-US" dirty="0" smtClean="0"/>
              <a:t> </a:t>
            </a:r>
            <a:r>
              <a:rPr lang="th-TH" dirty="0" smtClean="0"/>
              <a:t>ของปัญหาที่จะทำ เพื่อ</a:t>
            </a:r>
            <a:r>
              <a:rPr lang="th-TH" dirty="0"/>
              <a:t>อ่านคำอธิบายของโจทย์แต่ละข้อ</a:t>
            </a:r>
            <a:endParaRPr lang="th-TH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6" name="Picture 3"/>
          <p:cNvPicPr/>
          <p:nvPr/>
        </p:nvPicPr>
        <p:blipFill rotWithShape="1">
          <a:blip r:embed="rId2"/>
          <a:srcRect l="1470" t="42950" r="80163" b="36542"/>
          <a:stretch/>
        </p:blipFill>
        <p:spPr bwMode="auto">
          <a:xfrm>
            <a:off x="2101166" y="2263916"/>
            <a:ext cx="5156159" cy="32377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วงรี 3"/>
          <p:cNvSpPr/>
          <p:nvPr/>
        </p:nvSpPr>
        <p:spPr bwMode="auto">
          <a:xfrm>
            <a:off x="2558006" y="2563792"/>
            <a:ext cx="1076445" cy="45141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1100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หัวข้อ</a:t>
            </a:r>
            <a:endParaRPr lang="th-TH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h-TH" dirty="0" smtClean="0"/>
              <a:t>ภาษาที่ใช้ </a:t>
            </a:r>
          </a:p>
          <a:p>
            <a:pPr>
              <a:lnSpc>
                <a:spcPct val="90000"/>
              </a:lnSpc>
            </a:pPr>
            <a:r>
              <a:rPr lang="th-TH" dirty="0" smtClean="0"/>
              <a:t>เครื่องมือที่ใช้</a:t>
            </a:r>
          </a:p>
          <a:p>
            <a:pPr>
              <a:lnSpc>
                <a:spcPct val="90000"/>
              </a:lnSpc>
            </a:pPr>
            <a:r>
              <a:rPr lang="th-TH" dirty="0" smtClean="0"/>
              <a:t>ตัวตรวจ </a:t>
            </a:r>
            <a:r>
              <a:rPr lang="en-US" dirty="0" smtClean="0"/>
              <a:t>(Grader)</a:t>
            </a:r>
          </a:p>
          <a:p>
            <a:pPr>
              <a:lnSpc>
                <a:spcPct val="90000"/>
              </a:lnSpc>
            </a:pPr>
            <a:r>
              <a:rPr lang="th-TH" dirty="0" smtClean="0"/>
              <a:t>ตัวอย่าง 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การใช้งานตัวตรวจ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dirty="0"/>
              <a:t>เมื่อต้องการส่งโปรแกรมข้อใด ให้เลือกจาก </a:t>
            </a:r>
            <a:r>
              <a:rPr lang="en-US" dirty="0"/>
              <a:t>dropdown list </a:t>
            </a:r>
            <a:r>
              <a:rPr lang="th-TH" dirty="0"/>
              <a:t>ที่คำว่า </a:t>
            </a:r>
            <a:r>
              <a:rPr lang="en-US" dirty="0"/>
              <a:t>Problem 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7" name="Picture 5"/>
          <p:cNvPicPr/>
          <p:nvPr/>
        </p:nvPicPr>
        <p:blipFill rotWithShape="1">
          <a:blip r:embed="rId2"/>
          <a:srcRect t="24480" r="28342" b="48663"/>
          <a:stretch/>
        </p:blipFill>
        <p:spPr bwMode="auto">
          <a:xfrm>
            <a:off x="248900" y="2167679"/>
            <a:ext cx="8580224" cy="1808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338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การใช้งานตัวตรวจ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dirty="0"/>
              <a:t>จากนั้นคลิกที่ปุ่ม </a:t>
            </a:r>
            <a:r>
              <a:rPr lang="en-US" dirty="0"/>
              <a:t>Choose File </a:t>
            </a:r>
            <a:r>
              <a:rPr lang="th-TH" dirty="0"/>
              <a:t>เพื่อเลือกไฟล์ </a:t>
            </a:r>
            <a:r>
              <a:rPr lang="en-US" dirty="0" smtClean="0"/>
              <a:t>*.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th-TH" dirty="0"/>
              <a:t>ที่เขียนไว้ แล้วจึงกดปุ่ม </a:t>
            </a:r>
            <a:r>
              <a:rPr lang="en-US" dirty="0"/>
              <a:t>Submit </a:t>
            </a:r>
            <a:r>
              <a:rPr lang="th-TH" dirty="0"/>
              <a:t>หน้าจอจะเปลี่ยนเป็นหน้าจอที่รายงานว่า ผู้ใช้ได้ส่งไฟล์เรียบร้อยแล้ว 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6" name="Picture 7"/>
          <p:cNvPicPr/>
          <p:nvPr/>
        </p:nvPicPr>
        <p:blipFill rotWithShape="1">
          <a:blip r:embed="rId2"/>
          <a:srcRect t="14498" r="30214" b="52228"/>
          <a:stretch/>
        </p:blipFill>
        <p:spPr bwMode="auto">
          <a:xfrm>
            <a:off x="684212" y="2541221"/>
            <a:ext cx="7743967" cy="20770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965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การใช้งานตัวตรวจ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dirty="0"/>
              <a:t>หากต้องการดูผลการทดสอบ ให้คลิกที่คำว่า </a:t>
            </a:r>
            <a:r>
              <a:rPr lang="en-US" dirty="0"/>
              <a:t>submission </a:t>
            </a:r>
            <a:r>
              <a:rPr lang="th-TH" dirty="0"/>
              <a:t>ของข้อนั้นๆ 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5" name="Picture 9"/>
          <p:cNvPicPr/>
          <p:nvPr/>
        </p:nvPicPr>
        <p:blipFill rotWithShape="1">
          <a:blip r:embed="rId2"/>
          <a:srcRect l="-1" t="32040" r="58800" b="53310"/>
          <a:stretch/>
        </p:blipFill>
        <p:spPr bwMode="auto">
          <a:xfrm>
            <a:off x="684213" y="2242582"/>
            <a:ext cx="7599574" cy="15191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40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การใช้งานตัวตรวจ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dirty="0"/>
              <a:t>ถ้าโปรแกรมที่นิสิตส่งไปทำงานได้ถูกต้องครบทุกกรณีทดสอบ จะมีตัวอักษร </a:t>
            </a:r>
            <a:r>
              <a:rPr lang="en-US" dirty="0"/>
              <a:t>P </a:t>
            </a:r>
            <a:r>
              <a:rPr lang="th-TH" dirty="0"/>
              <a:t>ขึ้นครบทุกกรณีทดสอบ แต่ถ้ามีเครื่องหมาย </a:t>
            </a:r>
            <a:r>
              <a:rPr lang="en-US" dirty="0"/>
              <a:t>‘-‘ </a:t>
            </a:r>
            <a:r>
              <a:rPr lang="th-TH" dirty="0"/>
              <a:t>แสดงว่า มีบางกรณีทดสอบที่โปรแกรมที่ส่งไปทำงานไม่ถูกต้อง ให้นิสิตส่งโปรแกรมใหม่ ทำแบบนี้ไปเรื่อย ๆ จนไม่มีเครื่องหมาย </a:t>
            </a:r>
            <a:r>
              <a:rPr lang="en-US" dirty="0"/>
              <a:t>‘-‘</a:t>
            </a:r>
            <a:r>
              <a:rPr lang="th-TH" dirty="0"/>
              <a:t>  นิสิตจึงจะได้คะแนนเต็มในข้อนั้น</a:t>
            </a:r>
            <a:endParaRPr lang="en-US" dirty="0"/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11"/>
          <p:cNvPicPr/>
          <p:nvPr/>
        </p:nvPicPr>
        <p:blipFill rotWithShape="1">
          <a:blip r:embed="rId2"/>
          <a:srcRect l="22326" t="39928" r="29946" b="53655"/>
          <a:stretch/>
        </p:blipFill>
        <p:spPr bwMode="auto">
          <a:xfrm>
            <a:off x="583408" y="4036661"/>
            <a:ext cx="8309804" cy="6279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065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ผลการตรวจและการแก้ไข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‘P’ – </a:t>
            </a:r>
            <a:r>
              <a:rPr lang="th-TH" dirty="0" smtClean="0"/>
              <a:t>หมายถึงกรณีทดสอบถูกต้อง</a:t>
            </a:r>
          </a:p>
          <a:p>
            <a:pPr lvl="0"/>
            <a:r>
              <a:rPr lang="en-US" dirty="0" smtClean="0"/>
              <a:t>‘x’ – </a:t>
            </a:r>
            <a:r>
              <a:rPr lang="th-TH" dirty="0" smtClean="0"/>
              <a:t>หมายถึงเกิดความผิดพลาดขึ้นในขณะโปรแกรมทำงาน ทำให้โปรแกรมทำงานได้ไม่จบ</a:t>
            </a:r>
          </a:p>
          <a:p>
            <a:pPr lvl="1"/>
            <a:r>
              <a:rPr lang="th-TH" dirty="0" smtClean="0"/>
              <a:t>ถ้ามี </a:t>
            </a:r>
            <a:r>
              <a:rPr lang="en-US" dirty="0" smtClean="0"/>
              <a:t>x </a:t>
            </a:r>
            <a:r>
              <a:rPr lang="th-TH" dirty="0" smtClean="0"/>
              <a:t>ในบางกรณีทดสอบ แสดงว่า โปรแกรมไม่ได้ทำงานผิดทุกครั้ง ต้องมีเงื่อนไขใดเงื่อนไขหนึ่งในโปรแกรมทำให้เกิดความผิดพลาด เช่น อ่านข้อมูลเกินจากที่กำหนด </a:t>
            </a:r>
          </a:p>
          <a:p>
            <a:pPr lvl="0"/>
            <a:r>
              <a:rPr lang="en-US" dirty="0" smtClean="0"/>
              <a:t>‘</a:t>
            </a:r>
            <a:r>
              <a:rPr lang="en-US" dirty="0"/>
              <a:t>–</a:t>
            </a:r>
            <a:r>
              <a:rPr lang="en-US" dirty="0" smtClean="0"/>
              <a:t>’ </a:t>
            </a:r>
            <a:r>
              <a:rPr lang="en-US" dirty="0"/>
              <a:t>– </a:t>
            </a:r>
            <a:r>
              <a:rPr lang="th-TH" dirty="0" smtClean="0"/>
              <a:t>หมายถึง ผลลัพธ์ที่ได้ไม่ถูกต้อง</a:t>
            </a:r>
          </a:p>
          <a:p>
            <a:pPr lvl="1"/>
            <a:r>
              <a:rPr lang="th-TH" dirty="0" smtClean="0"/>
              <a:t>ในกรณีโปรแกรมที่โปรแกรมทำงานจบ และให้ผลลัพธ์ออกมา แต่ไม่ตรงกับผลเฉลย แสดงว่า ต้องมีกรณีที่ทำให้โปรแกรมทำงานไม่ถูกต้อง ให้ตรวจสอบว่า โปรแกรมทำงานได้ครบถ้วนทุกเงื่อนไขหรือไม่ </a:t>
            </a:r>
            <a:endParaRPr lang="en-US" dirty="0"/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0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เขียนโปรแกรม </a:t>
            </a:r>
            <a:r>
              <a:rPr lang="en-US" dirty="0" smtClean="0"/>
              <a:t>HelloWorld</a:t>
            </a:r>
            <a:endParaRPr lang="th-TH" dirty="0" smtClean="0"/>
          </a:p>
          <a:p>
            <a:r>
              <a:rPr lang="th-TH" dirty="0" smtClean="0"/>
              <a:t>โปรแกรมไม่ต้องรับข้อมูลใด ๆ จากแป้นพิมพ์ ให้แสดงผลลัพธ์ทางหน้าจอเป็นคำว่า </a:t>
            </a:r>
            <a:r>
              <a:rPr lang="en-US" dirty="0" smtClean="0"/>
              <a:t>“HelloWorld”</a:t>
            </a:r>
          </a:p>
          <a:p>
            <a:r>
              <a:rPr lang="th-TH" dirty="0" smtClean="0"/>
              <a:t>ทดลองส่งโปรแกรมที่พิมพ์ ดูผลลัพธ์ที่เกิดขึ้น</a:t>
            </a:r>
            <a:r>
              <a:rPr lang="th-TH" smtClean="0"/>
              <a:t>บนตัวตรวจ</a:t>
            </a:r>
            <a:endParaRPr lang="th-TH" dirty="0" smtClean="0"/>
          </a:p>
          <a:p>
            <a:pPr lvl="1"/>
            <a:r>
              <a:rPr lang="en-US" dirty="0" smtClean="0"/>
              <a:t>“Hello World”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hellloworld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  HelloWorld   ”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ลองใช้ตัวตรวจ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หนังสือ </a:t>
            </a:r>
            <a:r>
              <a:rPr lang="en-US" smtClean="0"/>
              <a:t>Python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4213" y="908050"/>
            <a:ext cx="8064251" cy="5105400"/>
          </a:xfrm>
        </p:spPr>
        <p:txBody>
          <a:bodyPr/>
          <a:lstStyle/>
          <a:p>
            <a:r>
              <a:rPr lang="en-US" sz="2400"/>
              <a:t>https://docs.python.org/3/tutorial</a:t>
            </a:r>
            <a:r>
              <a:rPr lang="en-US" sz="2400" smtClean="0"/>
              <a:t>/</a:t>
            </a:r>
          </a:p>
          <a:p>
            <a:r>
              <a:rPr lang="en-US" sz="2400" smtClean="0"/>
              <a:t>http</a:t>
            </a:r>
            <a:r>
              <a:rPr lang="en-US" sz="2400"/>
              <a:t>://openbookproject.net/thinkcs/python/english3e</a:t>
            </a:r>
            <a:r>
              <a:rPr lang="en-US" sz="2400" smtClean="0"/>
              <a:t>/</a:t>
            </a:r>
          </a:p>
          <a:p>
            <a:r>
              <a:rPr lang="en-US" sz="2400"/>
              <a:t>http://pythontutor.com</a:t>
            </a:r>
            <a:r>
              <a:rPr lang="en-US" sz="2400" smtClean="0"/>
              <a:t>/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536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smtClean="0"/>
              <a:t>วัตถุประสงค์ของ </a:t>
            </a:r>
            <a:r>
              <a:rPr lang="en-US" smtClean="0"/>
              <a:t>2110101</a:t>
            </a:r>
            <a:endParaRPr lang="th-TH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h-TH" dirty="0" smtClean="0"/>
              <a:t>รู้จักคอมพิวเตอร์</a:t>
            </a:r>
          </a:p>
          <a:p>
            <a:pPr eaLnBrk="1" hangingPunct="1"/>
            <a:r>
              <a:rPr lang="th-TH" dirty="0" smtClean="0"/>
              <a:t>ประยุกต์คอมพิวเตอร์</a:t>
            </a:r>
          </a:p>
          <a:p>
            <a:pPr eaLnBrk="1" hangingPunct="1"/>
            <a:r>
              <a:rPr lang="th-TH" dirty="0" smtClean="0"/>
              <a:t>แก้ปัญหาทางวิศวกรรมด้วยคอมพิวเตอร์ </a:t>
            </a:r>
          </a:p>
          <a:p>
            <a:pPr eaLnBrk="1" hangingPunct="1"/>
            <a:r>
              <a:rPr lang="th-TH" sz="4800" dirty="0" smtClean="0"/>
              <a:t>เขียนโปรแกรมคอมพิวเตอร์</a:t>
            </a:r>
          </a:p>
          <a:p>
            <a:pPr eaLnBrk="1" hangingPunct="1"/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53042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08050"/>
            <a:ext cx="7920037" cy="2735263"/>
          </a:xfrm>
        </p:spPr>
        <p:txBody>
          <a:bodyPr/>
          <a:lstStyle/>
          <a:p>
            <a:r>
              <a:rPr lang="th-TH" dirty="0" smtClean="0"/>
              <a:t>ถูกต้องตามหลักภาษา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1" kern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kern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 ^_^ )</a:t>
            </a:r>
            <a:endParaRPr lang="th-TH" sz="2000" b="1" kern="12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th-TH" dirty="0" smtClean="0"/>
              <a:t>ถูกต้องตามข้อกำหนด</a:t>
            </a:r>
          </a:p>
          <a:p>
            <a:pPr marL="457200" lvl="1" indent="0">
              <a:buNone/>
            </a:pPr>
            <a:r>
              <a:rPr lang="th-TH" dirty="0"/>
              <a:t> </a:t>
            </a:r>
            <a:r>
              <a:rPr lang="th-TH" dirty="0" smtClean="0"/>
              <a:t>    </a:t>
            </a:r>
            <a:r>
              <a:rPr lang="en-US" sz="2000" b="1" kern="1200" dirty="0" err="1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circle_area</a:t>
            </a:r>
            <a:r>
              <a:rPr lang="en-US" sz="2000" b="1" kern="1200" dirty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 = 2 * 3.14159 * </a:t>
            </a:r>
            <a:r>
              <a:rPr lang="en-US" sz="2000" b="1" kern="12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r</a:t>
            </a:r>
            <a:endParaRPr lang="th-TH" dirty="0" smtClean="0"/>
          </a:p>
          <a:p>
            <a:r>
              <a:rPr lang="th-TH" dirty="0" smtClean="0"/>
              <a:t>อ่านง่าย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เขียนโปรแกรม</a:t>
            </a:r>
            <a:r>
              <a:rPr lang="th-TH"/>
              <a:t>ต้อง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1259632" y="3501008"/>
            <a:ext cx="6892925" cy="23720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aaa = input("&gt;&gt; ");woo = "";  aann \</a:t>
            </a:r>
          </a:p>
          <a:p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"0123456789";ttnn \</a:t>
            </a:r>
          </a:p>
          <a:p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th-TH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๐๑๒๓๔๕๖๗๘๙";</a:t>
            </a:r>
          </a:p>
          <a:p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c \</a:t>
            </a:r>
          </a:p>
          <a:p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 aaa : woo += c if aann.find(c) &lt; \</a:t>
            </a:r>
          </a:p>
          <a:p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 else ttnn[aann.find(c)]</a:t>
            </a:r>
          </a:p>
          <a:p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print(woo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Left Arrow 2"/>
          <p:cNvSpPr/>
          <p:nvPr/>
        </p:nvSpPr>
        <p:spPr bwMode="auto">
          <a:xfrm>
            <a:off x="6372200" y="2420888"/>
            <a:ext cx="792088" cy="576064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4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ผิด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3898176" y="1484784"/>
            <a:ext cx="792088" cy="576064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4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ผิด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6948264" y="3785055"/>
            <a:ext cx="1908212" cy="1111552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4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ไม่ผิด </a:t>
            </a:r>
            <a:br>
              <a:rPr lang="th-TH" sz="24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4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แต่อ่านยาก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8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111630" grpId="0" animBg="1"/>
      <p:bldP spid="3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08050"/>
            <a:ext cx="7920037" cy="2735263"/>
          </a:xfrm>
        </p:spPr>
        <p:txBody>
          <a:bodyPr/>
          <a:lstStyle/>
          <a:p>
            <a:r>
              <a:rPr lang="th-TH" dirty="0" smtClean="0"/>
              <a:t>ถูกต้องตามหลักภาษา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000" b="1" kern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kern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 "^_^" )</a:t>
            </a:r>
            <a:endParaRPr lang="th-TH" sz="2000" b="1" kern="12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th-TH" dirty="0" smtClean="0"/>
              <a:t>ถูกต้องตามข้อกำหนด</a:t>
            </a:r>
          </a:p>
          <a:p>
            <a:pPr marL="457200" lvl="1" indent="0">
              <a:buNone/>
            </a:pPr>
            <a:r>
              <a:rPr lang="th-TH" dirty="0" smtClean="0"/>
              <a:t>   </a:t>
            </a:r>
            <a:r>
              <a:rPr lang="en-US" sz="2000" b="1" kern="1200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circle_area</a:t>
            </a:r>
            <a:r>
              <a:rPr lang="en-US" sz="2000" b="1" kern="12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b="1" kern="1200" dirty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= 3.14159 * r * </a:t>
            </a:r>
            <a:r>
              <a:rPr lang="en-US" sz="2000" b="1" kern="12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r</a:t>
            </a:r>
            <a:endParaRPr lang="th-TH" dirty="0" smtClean="0">
              <a:solidFill>
                <a:srgbClr val="0070C0"/>
              </a:solidFill>
            </a:endParaRPr>
          </a:p>
          <a:p>
            <a:r>
              <a:rPr lang="th-TH" dirty="0" smtClean="0"/>
              <a:t>อ่านง่าย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เขียนโปรแกรม</a:t>
            </a:r>
            <a:r>
              <a:rPr lang="th-TH"/>
              <a:t>ต้อง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1215579" y="3250859"/>
            <a:ext cx="7100837" cy="3418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8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โปรแกรมสำหรับแปลงเลขอารบิตเป็นเลขไทย</a:t>
            </a:r>
            <a:endParaRPr lang="en-US" sz="180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in_txt  = 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input("&gt;&gt; ")</a:t>
            </a:r>
          </a:p>
          <a:p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out_txt = ""</a:t>
            </a:r>
          </a:p>
          <a:p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arabic_number = "0123456789"</a:t>
            </a:r>
          </a:p>
          <a:p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thai_number   = "</a:t>
            </a:r>
            <a:r>
              <a:rPr lang="th-TH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๐๑๒๓๔๕๖๗๘๙"</a:t>
            </a:r>
          </a:p>
          <a:p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c in in_txt :</a:t>
            </a:r>
          </a:p>
          <a:p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k = arabic_number.find(c)</a:t>
            </a:r>
          </a:p>
          <a:p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out_txt 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 if k &gt; 0 else 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thai_number[k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US" sz="20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print(out_txt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341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2110101 </a:t>
            </a:r>
            <a:r>
              <a:rPr lang="th-TH" smtClean="0"/>
              <a:t>ใช้ </a:t>
            </a:r>
            <a:r>
              <a:rPr lang="en-US" smtClean="0"/>
              <a:t>Python</a:t>
            </a:r>
            <a:r>
              <a:rPr lang="th-TH" smtClean="0"/>
              <a:t> </a:t>
            </a:r>
            <a:r>
              <a:rPr lang="en-US" smtClean="0"/>
              <a:t>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เราใช้ </a:t>
            </a:r>
            <a:r>
              <a:rPr lang="en-US" dirty="0" smtClean="0"/>
              <a:t>Python</a:t>
            </a:r>
            <a:r>
              <a:rPr lang="th-TH" dirty="0" smtClean="0"/>
              <a:t> </a:t>
            </a:r>
            <a:r>
              <a:rPr lang="en-US" dirty="0" smtClean="0"/>
              <a:t>3 </a:t>
            </a:r>
            <a:r>
              <a:rPr lang="th-TH" dirty="0" smtClean="0"/>
              <a:t>(ไม่ใช่ </a:t>
            </a:r>
            <a:r>
              <a:rPr lang="en-US" dirty="0" smtClean="0"/>
              <a:t>2) </a:t>
            </a:r>
            <a:r>
              <a:rPr lang="th-TH" dirty="0" smtClean="0"/>
              <a:t>ในวิชานี้</a:t>
            </a:r>
          </a:p>
          <a:p>
            <a:r>
              <a:rPr lang="th-TH" dirty="0" smtClean="0"/>
              <a:t>วิชานี้ไม่ได้สอนภาษา </a:t>
            </a:r>
            <a:r>
              <a:rPr lang="en-US" dirty="0" smtClean="0"/>
              <a:t>Python </a:t>
            </a:r>
            <a:r>
              <a:rPr lang="th-TH" dirty="0" smtClean="0"/>
              <a:t>อย่างลึกซึ้ง</a:t>
            </a:r>
          </a:p>
          <a:p>
            <a:r>
              <a:rPr lang="th-TH" dirty="0" smtClean="0"/>
              <a:t>วิชานี้สอนหลักการเขียนโปรแกรมคอมพิวเตอร์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โดยใช้ </a:t>
            </a:r>
            <a:r>
              <a:rPr lang="en-US" dirty="0" smtClean="0"/>
              <a:t>Python </a:t>
            </a:r>
            <a:r>
              <a:rPr lang="th-TH" dirty="0" smtClean="0"/>
              <a:t>เป็นเครื่องมือ</a:t>
            </a:r>
            <a:r>
              <a:rPr lang="en-US" dirty="0" smtClean="0"/>
              <a:t> </a:t>
            </a:r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31609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ทำไมถึง </a:t>
            </a:r>
            <a:r>
              <a:rPr lang="en-US" dirty="0" smtClean="0"/>
              <a:t>Python</a:t>
            </a:r>
            <a:endParaRPr lang="th-TH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h-TH" dirty="0" smtClean="0"/>
              <a:t>เห็นผลทันที ทดลองผลการเขียนโปรแกรมได้ง่าย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h-TH" dirty="0" smtClean="0"/>
              <a:t>ใช้ที่เก็บ </a:t>
            </a:r>
            <a:r>
              <a:rPr lang="en-US" dirty="0" smtClean="0"/>
              <a:t>(variable) </a:t>
            </a:r>
            <a:r>
              <a:rPr lang="th-TH" dirty="0" smtClean="0"/>
              <a:t>ได้ โดยไม่ต้องกำหนด </a:t>
            </a:r>
            <a:r>
              <a:rPr lang="en-US" dirty="0" smtClean="0"/>
              <a:t>(declare)</a:t>
            </a:r>
            <a:r>
              <a:rPr lang="th-TH" dirty="0" smtClean="0"/>
              <a:t> ก่อน </a:t>
            </a:r>
          </a:p>
          <a:p>
            <a:pPr>
              <a:lnSpc>
                <a:spcPct val="90000"/>
              </a:lnSpc>
            </a:pPr>
            <a:r>
              <a:rPr lang="th-TH" dirty="0" smtClean="0"/>
              <a:t>ใช้ที่เก็บได้ โดยไม่ต้องระบุประเภท </a:t>
            </a:r>
          </a:p>
          <a:p>
            <a:pPr>
              <a:lnSpc>
                <a:spcPct val="90000"/>
              </a:lnSpc>
            </a:pPr>
            <a:r>
              <a:rPr lang="th-TH" dirty="0" smtClean="0"/>
              <a:t>มีสิ่งที่นักเขียนโปรแกรมคนอื่น เตรียมไว้ให้แล้ว</a:t>
            </a:r>
            <a:r>
              <a:rPr lang="en-US" dirty="0" smtClean="0"/>
              <a:t> </a:t>
            </a:r>
            <a:r>
              <a:rPr lang="th-TH" dirty="0" smtClean="0"/>
              <a:t>ไลบรารี </a:t>
            </a:r>
            <a:r>
              <a:rPr lang="en-US" dirty="0" smtClean="0"/>
              <a:t>(library) </a:t>
            </a:r>
            <a:endParaRPr lang="th-TH" dirty="0" smtClean="0"/>
          </a:p>
          <a:p>
            <a:pPr>
              <a:lnSpc>
                <a:spcPct val="90000"/>
              </a:lnSpc>
            </a:pPr>
            <a:r>
              <a:rPr lang="th-TH" dirty="0" smtClean="0"/>
              <a:t>ใช้ได้กับหลาย</a:t>
            </a:r>
            <a:r>
              <a:rPr lang="th-TH" dirty="0" smtClean="0"/>
              <a:t>แพลตฟอร์ม</a:t>
            </a:r>
          </a:p>
          <a:p>
            <a:pPr>
              <a:lnSpc>
                <a:spcPct val="90000"/>
              </a:lnSpc>
            </a:pPr>
            <a:r>
              <a:rPr lang="th-TH" dirty="0" smtClean="0"/>
              <a:t>...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h-TH" dirty="0" smtClean="0"/>
              <a:t>สรุปคือใช้เพราะ </a:t>
            </a:r>
            <a:r>
              <a:rPr lang="th-TH" sz="6600" dirty="0" smtClean="0">
                <a:solidFill>
                  <a:srgbClr val="FF0000"/>
                </a:solidFill>
              </a:rPr>
              <a:t>ง่าย</a:t>
            </a:r>
            <a:endParaRPr lang="th-TH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th-TH" dirty="0" smtClean="0"/>
          </a:p>
          <a:p>
            <a:pPr marL="0" indent="0">
              <a:lnSpc>
                <a:spcPct val="90000"/>
              </a:lnSpc>
              <a:buNone/>
            </a:pPr>
            <a:endParaRPr lang="th-TH" dirty="0" smtClean="0"/>
          </a:p>
          <a:p>
            <a:pPr>
              <a:lnSpc>
                <a:spcPct val="90000"/>
              </a:lnSpc>
            </a:pPr>
            <a:endParaRPr lang="th-TH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5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ใครใช้ </a:t>
            </a:r>
            <a:r>
              <a:rPr lang="en-US" smtClean="0"/>
              <a:t>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908050"/>
            <a:ext cx="8280275" cy="5105400"/>
          </a:xfrm>
        </p:spPr>
        <p:txBody>
          <a:bodyPr/>
          <a:lstStyle/>
          <a:p>
            <a:r>
              <a:rPr lang="en-US" smtClean="0"/>
              <a:t>Dropbox, Yahoo, Amazon, Netflix, Intel, ...</a:t>
            </a:r>
          </a:p>
          <a:p>
            <a:r>
              <a:rPr lang="en-US" smtClean="0"/>
              <a:t>Google, </a:t>
            </a:r>
            <a:r>
              <a:rPr lang="en-US"/>
              <a:t>Digg, Disqus, Pinterest, SlideShare, ...</a:t>
            </a:r>
          </a:p>
          <a:p>
            <a:r>
              <a:rPr lang="en-US" smtClean="0"/>
              <a:t>Instagram, Walt Disney, NASA, ...</a:t>
            </a:r>
          </a:p>
          <a:p>
            <a:r>
              <a:rPr lang="en-US" smtClean="0"/>
              <a:t>BitTorrent, BattleField 2, ...</a:t>
            </a:r>
            <a:endParaRPr lang="th-TH" smtClean="0"/>
          </a:p>
          <a:p>
            <a:r>
              <a:rPr lang="th-TH" smtClean="0"/>
              <a:t>และอีกมากมาย </a:t>
            </a:r>
            <a:r>
              <a:rPr lang="en-US" smtClean="0"/>
              <a:t>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611" y="2998887"/>
            <a:ext cx="5500390" cy="35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8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2" y="0"/>
            <a:ext cx="5921543" cy="6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15810</TotalTime>
  <Words>916</Words>
  <Application>Microsoft Office PowerPoint</Application>
  <PresentationFormat>On-screen Show (4:3)</PresentationFormat>
  <Paragraphs>140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Angsana New</vt:lpstr>
      <vt:lpstr>Calibri</vt:lpstr>
      <vt:lpstr>Cambria</vt:lpstr>
      <vt:lpstr>Cordia New</vt:lpstr>
      <vt:lpstr>Courier New</vt:lpstr>
      <vt:lpstr>Tahoma</vt:lpstr>
      <vt:lpstr>somchai</vt:lpstr>
      <vt:lpstr>2110101 การทำโปรแกรมคอมพิวเตอร์</vt:lpstr>
      <vt:lpstr>หัวข้อ</vt:lpstr>
      <vt:lpstr>วัตถุประสงค์ของ 2110101</vt:lpstr>
      <vt:lpstr>เขียนโปรแกรมต้อง</vt:lpstr>
      <vt:lpstr>เขียนโปรแกรมต้อง</vt:lpstr>
      <vt:lpstr>2110101 ใช้ Python 3</vt:lpstr>
      <vt:lpstr>ทำไมถึง Python</vt:lpstr>
      <vt:lpstr>ใครใช้ Python</vt:lpstr>
      <vt:lpstr>PowerPoint Presentation</vt:lpstr>
      <vt:lpstr>เครื่องมือที่ใช้</vt:lpstr>
      <vt:lpstr>ติดตั้ง Python : www.python.org</vt:lpstr>
      <vt:lpstr>เชลล์โต้ตอบ</vt:lpstr>
      <vt:lpstr>ทดลองเขียนโปรแกรม</vt:lpstr>
      <vt:lpstr>IDLE</vt:lpstr>
      <vt:lpstr>ตัวตรวจ</vt:lpstr>
      <vt:lpstr>กรณีทุจริต</vt:lpstr>
      <vt:lpstr>การใช้งานตัวตรวจ</vt:lpstr>
      <vt:lpstr>การใช้งานตัวตรวจ</vt:lpstr>
      <vt:lpstr>การใช้งานตัวตรวจ</vt:lpstr>
      <vt:lpstr>การใช้งานตัวตรวจ</vt:lpstr>
      <vt:lpstr>การใช้งานตัวตรวจ</vt:lpstr>
      <vt:lpstr>การใช้งานตัวตรวจ</vt:lpstr>
      <vt:lpstr>การใช้งานตัวตรวจ</vt:lpstr>
      <vt:lpstr>ผลการตรวจและการแก้ไข</vt:lpstr>
      <vt:lpstr>ลองใช้ตัวตรวจ</vt:lpstr>
      <vt:lpstr>หนังสือ Python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Somchai</cp:lastModifiedBy>
  <cp:revision>290</cp:revision>
  <dcterms:created xsi:type="dcterms:W3CDTF">2002-04-12T09:05:11Z</dcterms:created>
  <dcterms:modified xsi:type="dcterms:W3CDTF">2015-08-10T07:36:59Z</dcterms:modified>
</cp:coreProperties>
</file>