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1"/>
  </p:notesMasterIdLst>
  <p:handoutMasterIdLst>
    <p:handoutMasterId r:id="rId22"/>
  </p:handoutMasterIdLst>
  <p:sldIdLst>
    <p:sldId id="256" r:id="rId5"/>
    <p:sldId id="270" r:id="rId6"/>
    <p:sldId id="269" r:id="rId7"/>
    <p:sldId id="261" r:id="rId8"/>
    <p:sldId id="258" r:id="rId9"/>
    <p:sldId id="277" r:id="rId10"/>
    <p:sldId id="273" r:id="rId11"/>
    <p:sldId id="274" r:id="rId12"/>
    <p:sldId id="259" r:id="rId13"/>
    <p:sldId id="263" r:id="rId14"/>
    <p:sldId id="262" r:id="rId15"/>
    <p:sldId id="275" r:id="rId16"/>
    <p:sldId id="265" r:id="rId17"/>
    <p:sldId id="266" r:id="rId18"/>
    <p:sldId id="276" r:id="rId19"/>
    <p:sldId id="260" r:id="rId20"/>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216595344@qq.com" initials="1" lastIdx="2" clrIdx="0">
    <p:extLst>
      <p:ext uri="{19B8F6BF-5375-455C-9EA6-DF929625EA0E}">
        <p15:presenceInfo xmlns:p15="http://schemas.microsoft.com/office/powerpoint/2012/main" userId="8221ee673c1e77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D653"/>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4" autoAdjust="0"/>
    <p:restoredTop sz="94648" autoAdjust="0"/>
  </p:normalViewPr>
  <p:slideViewPr>
    <p:cSldViewPr snapToGrid="0">
      <p:cViewPr varScale="1">
        <p:scale>
          <a:sx n="91" d="100"/>
          <a:sy n="91" d="100"/>
        </p:scale>
        <p:origin x="77" y="355"/>
      </p:cViewPr>
      <p:guideLst/>
    </p:cSldViewPr>
  </p:slideViewPr>
  <p:notesTextViewPr>
    <p:cViewPr>
      <p:scale>
        <a:sx n="1" d="1"/>
        <a:sy n="1" d="1"/>
      </p:scale>
      <p:origin x="0" y="0"/>
    </p:cViewPr>
  </p:notesTextViewPr>
  <p:notesViewPr>
    <p:cSldViewPr snapToGrid="0">
      <p:cViewPr varScale="1">
        <p:scale>
          <a:sx n="86" d="100"/>
          <a:sy n="86" d="100"/>
        </p:scale>
        <p:origin x="385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pPr/>
      <dgm:t>
        <a:bodyPr rtlCol="0"/>
        <a:lstStyle/>
        <a:p>
          <a:pPr rtl="0">
            <a:lnSpc>
              <a:spcPct val="100000"/>
            </a:lnSpc>
          </a:pPr>
          <a:r>
            <a:rPr lang="zh-CN" altLang="en-US">
              <a:latin typeface="Microsoft YaHei UI" panose="020B0503020204020204" pitchFamily="34" charset="-122"/>
              <a:ea typeface="Microsoft YaHei UI" panose="020B0503020204020204" pitchFamily="34" charset="-122"/>
            </a:rPr>
            <a:t>重力模拟</a:t>
          </a:r>
          <a:r>
            <a:rPr lang="zh-cn">
              <a:latin typeface="Microsoft YaHei UI" panose="020B0503020204020204" pitchFamily="34" charset="-122"/>
              <a:ea typeface="Microsoft YaHei UI" panose="020B0503020204020204" pitchFamily="34" charset="-122"/>
            </a:rPr>
            <a:t>	</a:t>
          </a:r>
        </a:p>
      </dgm:t>
    </dgm:pt>
    <dgm:pt modelId="{720680DC-AAA4-4434-A582-60EBCC5BA355}" type="parTrans" cxnId="{0B5DAE5F-BCDC-4BF7-A6E7-CF856886A64D}">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CA077D98-8478-47EA-B6A9-99ACE60C64D4}" type="sibTrans" cxnId="{0B5DAE5F-BCDC-4BF7-A6E7-CF856886A64D}">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BEF68B8-1228-47BB-83B5-7B9CD1E3F84E}">
      <dgm:prSet phldrT="[Text]"/>
      <dgm:spPr/>
      <dgm:t>
        <a:bodyPr rtlCol="0"/>
        <a:lstStyle/>
        <a:p>
          <a:pPr rtl="0">
            <a:lnSpc>
              <a:spcPct val="100000"/>
            </a:lnSpc>
          </a:pPr>
          <a:r>
            <a:rPr lang="zh-CN" altLang="en-US">
              <a:latin typeface="Microsoft YaHei UI" panose="020B0503020204020204" pitchFamily="34" charset="-122"/>
              <a:ea typeface="Microsoft YaHei UI" panose="020B0503020204020204" pitchFamily="34" charset="-122"/>
            </a:rPr>
            <a:t>矗立面逻辑</a:t>
          </a:r>
          <a:endParaRPr lang="zh-cn">
            <a:latin typeface="Microsoft YaHei UI" panose="020B0503020204020204" pitchFamily="34" charset="-122"/>
            <a:ea typeface="Microsoft YaHei UI" panose="020B0503020204020204" pitchFamily="34" charset="-122"/>
          </a:endParaRPr>
        </a:p>
      </dgm:t>
    </dgm:pt>
    <dgm:pt modelId="{ED3A4BC2-B75A-4952-A38B-A42B5995DF05}" type="parTrans" cxnId="{EDEF4F82-1237-4639-A0F7-385C1897CE66}">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FD949706-EDCC-4ADC-8EDF-8EDA49C92325}" type="sibTrans" cxnId="{EDEF4F82-1237-4639-A0F7-385C1897CE66}">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5605D28D-2CE6-4513-8566-952984E21E14}">
      <dgm:prSet phldrT="[Text]"/>
      <dgm:spPr/>
      <dgm:t>
        <a:bodyPr rtlCol="0"/>
        <a:lstStyle/>
        <a:p>
          <a:pPr rtl="0">
            <a:lnSpc>
              <a:spcPct val="100000"/>
            </a:lnSpc>
          </a:pPr>
          <a:r>
            <a:rPr lang="zh-CN" altLang="en-US">
              <a:latin typeface="Microsoft YaHei UI" panose="020B0503020204020204" pitchFamily="34" charset="-122"/>
              <a:ea typeface="Microsoft YaHei UI" panose="020B0503020204020204" pitchFamily="34" charset="-122"/>
            </a:rPr>
            <a:t>炮管角度及对应的炮击角度</a:t>
          </a:r>
          <a:endParaRPr lang="zh-cn">
            <a:latin typeface="Microsoft YaHei UI" panose="020B0503020204020204" pitchFamily="34" charset="-122"/>
            <a:ea typeface="Microsoft YaHei UI" panose="020B0503020204020204" pitchFamily="34" charset="-122"/>
          </a:endParaRPr>
        </a:p>
      </dgm:t>
    </dgm:pt>
    <dgm:pt modelId="{EB15AB98-362B-4E70-A3DA-995FC3E8BA79}" type="parTrans" cxnId="{FAF3F884-F0CF-440F-8CB1-B7648AB1B138}">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823D1971-2C4D-4EC5-A874-2F463DE37109}" type="sibTrans" cxnId="{FAF3F884-F0CF-440F-8CB1-B7648AB1B138}">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68580" rIns="68580" bIns="68580" numCol="1" spcCol="1270" rtlCol="0" anchor="ctr" anchorCtr="0">
          <a:noAutofit/>
        </a:bodyPr>
        <a:lstStyle/>
        <a:p>
          <a:pPr marL="0" lvl="0" indent="0" algn="l" defTabSz="1200150" rtl="0">
            <a:lnSpc>
              <a:spcPct val="100000"/>
            </a:lnSpc>
            <a:spcBef>
              <a:spcPct val="0"/>
            </a:spcBef>
            <a:spcAft>
              <a:spcPct val="35000"/>
            </a:spcAft>
            <a:buNone/>
          </a:pPr>
          <a:r>
            <a:rPr lang="zh-CN" altLang="en-US" sz="2700" kern="1200">
              <a:latin typeface="Microsoft YaHei UI" panose="020B0503020204020204" pitchFamily="34" charset="-122"/>
              <a:ea typeface="Microsoft YaHei UI" panose="020B0503020204020204" pitchFamily="34" charset="-122"/>
            </a:rPr>
            <a:t>重力模拟</a:t>
          </a:r>
          <a:r>
            <a:rPr lang="zh-cn" sz="2700" kern="1200">
              <a:latin typeface="Microsoft YaHei UI" panose="020B0503020204020204" pitchFamily="34" charset="-122"/>
              <a:ea typeface="Microsoft YaHei UI" panose="020B0503020204020204" pitchFamily="34" charset="-122"/>
            </a:rPr>
            <a:t>	</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68580" rIns="68580" bIns="68580" numCol="1" spcCol="1270" rtlCol="0" anchor="ctr" anchorCtr="0">
          <a:noAutofit/>
        </a:bodyPr>
        <a:lstStyle/>
        <a:p>
          <a:pPr marL="0" lvl="0" indent="0" algn="l" defTabSz="1200150" rtl="0">
            <a:lnSpc>
              <a:spcPct val="100000"/>
            </a:lnSpc>
            <a:spcBef>
              <a:spcPct val="0"/>
            </a:spcBef>
            <a:spcAft>
              <a:spcPct val="35000"/>
            </a:spcAft>
            <a:buNone/>
          </a:pPr>
          <a:r>
            <a:rPr lang="zh-CN" altLang="en-US" sz="2700" kern="1200">
              <a:latin typeface="Microsoft YaHei UI" panose="020B0503020204020204" pitchFamily="34" charset="-122"/>
              <a:ea typeface="Microsoft YaHei UI" panose="020B0503020204020204" pitchFamily="34" charset="-122"/>
            </a:rPr>
            <a:t>矗立面逻辑</a:t>
          </a:r>
          <a:endParaRPr lang="zh-cn" sz="2700" kern="1200">
            <a:latin typeface="Microsoft YaHei UI" panose="020B0503020204020204" pitchFamily="34" charset="-122"/>
            <a:ea typeface="Microsoft YaHei UI" panose="020B0503020204020204" pitchFamily="34" charset="-122"/>
          </a:endParaRP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68580" rIns="68580" bIns="68580" numCol="1" spcCol="1270" rtlCol="0" anchor="ctr" anchorCtr="0">
          <a:noAutofit/>
        </a:bodyPr>
        <a:lstStyle/>
        <a:p>
          <a:pPr marL="0" lvl="0" indent="0" algn="l" defTabSz="1200150" rtl="0">
            <a:lnSpc>
              <a:spcPct val="100000"/>
            </a:lnSpc>
            <a:spcBef>
              <a:spcPct val="0"/>
            </a:spcBef>
            <a:spcAft>
              <a:spcPct val="35000"/>
            </a:spcAft>
            <a:buNone/>
          </a:pPr>
          <a:r>
            <a:rPr lang="zh-CN" altLang="en-US" sz="2700" kern="1200">
              <a:latin typeface="Microsoft YaHei UI" panose="020B0503020204020204" pitchFamily="34" charset="-122"/>
              <a:ea typeface="Microsoft YaHei UI" panose="020B0503020204020204" pitchFamily="34" charset="-122"/>
            </a:rPr>
            <a:t>炮管角度及对应的炮击角度</a:t>
          </a:r>
          <a:endParaRPr lang="zh-cn" sz="2700" kern="1200">
            <a:latin typeface="Microsoft YaHei UI" panose="020B0503020204020204" pitchFamily="34" charset="-122"/>
            <a:ea typeface="Microsoft YaHei UI" panose="020B0503020204020204" pitchFamily="34" charset="-122"/>
          </a:endParaRP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099690-A1B4-4631-A843-BC33AAFEB53A}" type="datetimeFigureOut">
              <a:rPr lang="zh-CN" altLang="en-US" smtClean="0">
                <a:latin typeface="Microsoft YaHei UI" panose="020B0503020204020204" pitchFamily="34" charset="-122"/>
                <a:ea typeface="Microsoft YaHei UI" panose="020B0503020204020204" pitchFamily="34" charset="-122"/>
              </a:rPr>
              <a:t>2021/5/24</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C93706-78A1-4E82-BB60-80A7D602F484}" type="slidenum">
              <a:rPr lang="zh-CN" altLang="en-US"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72596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5CBC27D5-E943-4688-A3E4-00C0F3344C8A}" type="datetimeFigureOut">
              <a:rPr lang="zh-CN" altLang="en-US" smtClean="0"/>
              <a:pPr/>
              <a:t>2021/5/24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39B6F5C-370E-43A9-8FB2-7FE12A59E293}" type="slidenum">
              <a:rPr lang="zh-CN" altLang="en-US" smtClean="0"/>
              <a:pPr/>
              <a:t>‹#›</a:t>
            </a:fld>
            <a:endParaRPr lang="zh-CN" altLang="en-US"/>
          </a:p>
        </p:txBody>
      </p:sp>
    </p:spTree>
    <p:extLst>
      <p:ext uri="{BB962C8B-B14F-4D97-AF65-F5344CB8AC3E}">
        <p14:creationId xmlns:p14="http://schemas.microsoft.com/office/powerpoint/2010/main" val="383259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fld id="{039B6F5C-370E-43A9-8FB2-7FE12A59E293}" type="slidenum">
              <a:rPr lang="zh-CN" altLang="en-US"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02356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fld id="{039B6F5C-370E-43A9-8FB2-7FE12A59E293}" type="slidenum">
              <a:rPr lang="zh-CN" altLang="en-US" smtClean="0">
                <a:latin typeface="Microsoft YaHei UI" panose="020B0503020204020204" pitchFamily="34" charset="-122"/>
                <a:ea typeface="Microsoft YaHei UI" panose="020B0503020204020204" pitchFamily="34" charset="-122"/>
              </a:rPr>
              <a:t>16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47518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fld id="{039B6F5C-370E-43A9-8FB2-7FE12A59E293}" type="slidenum">
              <a:rPr lang="zh-CN" altLang="en-US"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83701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fld id="{039B6F5C-370E-43A9-8FB2-7FE12A59E293}" type="slidenum">
              <a:rPr lang="zh-CN" altLang="en-US"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62258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fld id="{039B6F5C-370E-43A9-8FB2-7FE12A59E293}" type="slidenum">
              <a:rPr lang="zh-CN" altLang="en-US"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284503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fld id="{039B6F5C-370E-43A9-8FB2-7FE12A59E293}" type="slidenum">
              <a:rPr lang="zh-CN" altLang="en-US" smtClean="0">
                <a:latin typeface="Microsoft YaHei UI" panose="020B0503020204020204" pitchFamily="34" charset="-122"/>
                <a:ea typeface="Microsoft YaHei UI" panose="020B0503020204020204" pitchFamily="34" charset="-122"/>
              </a:rPr>
              <a:t>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25957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fld id="{039B6F5C-370E-43A9-8FB2-7FE12A59E293}" type="slidenum">
              <a:rPr lang="zh-CN" altLang="en-US" smtClean="0">
                <a:latin typeface="Microsoft YaHei UI" panose="020B0503020204020204" pitchFamily="34" charset="-122"/>
                <a:ea typeface="Microsoft YaHei UI" panose="020B0503020204020204" pitchFamily="34" charset="-122"/>
              </a:rPr>
              <a:t>10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98909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fld id="{039B6F5C-370E-43A9-8FB2-7FE12A59E293}" type="slidenum">
              <a:rPr lang="zh-CN" altLang="en-US" smtClean="0">
                <a:latin typeface="Microsoft YaHei UI" panose="020B0503020204020204" pitchFamily="34" charset="-122"/>
                <a:ea typeface="Microsoft YaHei UI" panose="020B0503020204020204" pitchFamily="34" charset="-122"/>
              </a:rPr>
              <a:t>11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62453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fld id="{039B6F5C-370E-43A9-8FB2-7FE12A59E293}" type="slidenum">
              <a:rPr lang="zh-CN" altLang="en-US" smtClean="0">
                <a:latin typeface="Microsoft YaHei UI" panose="020B0503020204020204" pitchFamily="34" charset="-122"/>
                <a:ea typeface="Microsoft YaHei UI" panose="020B0503020204020204" pitchFamily="34" charset="-122"/>
              </a:rPr>
              <a:t>13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64272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fld id="{039B6F5C-370E-43A9-8FB2-7FE12A59E293}" type="slidenum">
              <a:rPr lang="zh-CN" altLang="en-US" smtClean="0">
                <a:latin typeface="Microsoft YaHei UI" panose="020B0503020204020204" pitchFamily="34" charset="-122"/>
                <a:ea typeface="Microsoft YaHei UI" panose="020B0503020204020204" pitchFamily="34" charset="-122"/>
              </a:rPr>
              <a:t>14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51797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latin typeface="Microsoft YaHei UI" panose="020B0503020204020204" pitchFamily="34" charset="-122"/>
                <a:ea typeface="Microsoft YaHei UI" panose="020B0503020204020204" pitchFamily="34" charset="-122"/>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4" name="日期占位符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fld id="{272A88EC-3FC3-49E1-943F-D22998C8D931}" type="datetime1">
              <a:rPr lang="zh-CN" altLang="en-US" smtClean="0"/>
              <a:pPr/>
              <a:t>2021/5/24</a:t>
            </a:fld>
            <a:endParaRPr lang="en-US"/>
          </a:p>
        </p:txBody>
      </p:sp>
      <p:sp>
        <p:nvSpPr>
          <p:cNvPr id="5" name="页脚占位符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幻灯片编号占位符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8" name="矩形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88B1612B-0C64-4480-A7C1-7EC71CA5DCA6}" type="datetime1">
              <a:rPr lang="zh-CN" altLang="en-US" smtClean="0"/>
              <a:t>2021/5/24</a:t>
            </a:fld>
            <a:endParaRPr lang="en-US"/>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7" name="矩形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839201" y="675726"/>
            <a:ext cx="2004164" cy="5183073"/>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774923" y="675726"/>
            <a:ext cx="7896279" cy="5183073"/>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9CD688B3-E5CC-4AF2-96B0-9E19B59DBF0B}" type="datetime1">
              <a:rPr lang="zh-CN" altLang="en-US" smtClean="0"/>
              <a:t>2021/5/24</a:t>
            </a:fld>
            <a:endParaRPr lang="en-US"/>
          </a:p>
        </p:txBody>
      </p:sp>
      <p:sp>
        <p:nvSpPr>
          <p:cNvPr id="5" name="页脚占位符 4"/>
          <p:cNvSpPr>
            <a:spLocks noGrp="1"/>
          </p:cNvSpPr>
          <p:nvPr>
            <p:ph type="ftr" sz="quarter" idx="11"/>
          </p:nvPr>
        </p:nvSpPr>
        <p:spPr>
          <a:xfrm>
            <a:off x="774923" y="5951811"/>
            <a:ext cx="7896279" cy="365125"/>
          </a:xfrm>
        </p:spPr>
        <p:txBody>
          <a:bodyPr rtlCol="0"/>
          <a:lstStyle/>
          <a:p>
            <a:pPr rtl="0"/>
            <a:endParaRPr lang="zh-CN" altLang="en-US" noProof="0"/>
          </a:p>
        </p:txBody>
      </p:sp>
      <p:sp>
        <p:nvSpPr>
          <p:cNvPr id="6" name="幻灯片编号占位符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a:xfrm>
            <a:off x="581192" y="2180496"/>
            <a:ext cx="11029615" cy="3678303"/>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1AAE9993-1479-43FB-9378-5500D7DA1A95}" type="datetime1">
              <a:rPr lang="zh-CN" altLang="en-US" smtClean="0"/>
              <a:t>2021/5/24</a:t>
            </a:fld>
            <a:endParaRPr lang="en-US"/>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幻灯片编号占位符 5"/>
          <p:cNvSpPr>
            <a:spLocks noGrp="1"/>
          </p:cNvSpPr>
          <p:nvPr>
            <p:ph type="sldNum" sz="quarter" idx="12"/>
          </p:nvPr>
        </p:nvSpPr>
        <p:spPr>
          <a:xfrm>
            <a:off x="10558300" y="5956137"/>
            <a:ext cx="1052508" cy="365125"/>
          </a:xfrm>
        </p:spPr>
        <p:txBody>
          <a:bodyPr rtlCol="0"/>
          <a:lstStyle/>
          <a:p>
            <a:pPr rtl="0"/>
            <a:fld id="{D57F1E4F-1CFF-5643-939E-217C01CDF565}" type="slidenum">
              <a:rPr lang="en-US" smtClean="0"/>
              <a:pPr/>
              <a:t>‹#›</a:t>
            </a:fld>
            <a:endParaRPr lang="en-US"/>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矩形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4" name="日期占位符 3"/>
          <p:cNvSpPr>
            <a:spLocks noGrp="1"/>
          </p:cNvSpPr>
          <p:nvPr>
            <p:ph type="dt" sz="half" idx="10"/>
          </p:nvPr>
        </p:nvSpPr>
        <p:spPr/>
        <p:txBody>
          <a:bodyPr rtlCol="0"/>
          <a:lstStyle>
            <a:lvl1pPr>
              <a:defRPr>
                <a:solidFill>
                  <a:schemeClr val="accent1">
                    <a:lumMod val="75000"/>
                    <a:lumOff val="25000"/>
                  </a:schemeClr>
                </a:solidFill>
              </a:defRPr>
            </a:lvl1pPr>
          </a:lstStyle>
          <a:p>
            <a:pPr rtl="0"/>
            <a:fld id="{8BD827C9-15D0-42BB-A44D-CA4D7C8B888B}" type="datetime1">
              <a:rPr lang="zh-CN" altLang="en-US" smtClean="0"/>
              <a:t>2021/5/24</a:t>
            </a:fld>
            <a:endParaRPr lang="en-US"/>
          </a:p>
        </p:txBody>
      </p:sp>
      <p:sp>
        <p:nvSpPr>
          <p:cNvPr id="5" name="页脚占位符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CN" altLang="en-US" noProof="0"/>
          </a:p>
        </p:txBody>
      </p:sp>
      <p:sp>
        <p:nvSpPr>
          <p:cNvPr id="6" name="灯片编号占位符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581193" y="2228003"/>
            <a:ext cx="5422390"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188417" y="2228003"/>
            <a:ext cx="5422392"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A06FEC40-6EB1-4301-B311-7F1B8663B05B}" type="datetime1">
              <a:rPr lang="zh-CN" altLang="en-US" smtClean="0"/>
              <a:t>2021/5/24</a:t>
            </a:fld>
            <a:endParaRPr lang="en-US"/>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长方形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581194" y="2926052"/>
            <a:ext cx="5393100"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217709" y="2926052"/>
            <a:ext cx="5393100"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249DBB7E-204F-4FEB-931A-C1A4B7B103BF}" type="datetime1">
              <a:rPr lang="zh-CN" altLang="en-US" smtClean="0"/>
              <a:t>2021/5/24</a:t>
            </a:fld>
            <a:endParaRPr lang="en-US"/>
          </a:p>
        </p:txBody>
      </p:sp>
      <p:sp>
        <p:nvSpPr>
          <p:cNvPr id="8" name="页脚占位符 7"/>
          <p:cNvSpPr>
            <a:spLocks noGrp="1"/>
          </p:cNvSpPr>
          <p:nvPr>
            <p:ph type="ftr" sz="quarter" idx="11"/>
          </p:nvPr>
        </p:nvSpPr>
        <p:spPr/>
        <p:txBody>
          <a:bodyPr rtlCol="0"/>
          <a:lstStyle/>
          <a:p>
            <a:pPr rtl="0"/>
            <a:endParaRPr lang="zh-CN" altLang="en-US" noProof="0"/>
          </a:p>
        </p:txBody>
      </p:sp>
      <p:sp>
        <p:nvSpPr>
          <p:cNvPr id="9" name="灯片编号占位符 8"/>
          <p:cNvSpPr>
            <a:spLocks noGrp="1"/>
          </p:cNvSpPr>
          <p:nvPr>
            <p:ph type="sldNum" sz="quarter" idx="12"/>
          </p:nvPr>
        </p:nvSpPr>
        <p:spPr/>
        <p:txBody>
          <a:bodyPr rtlCol="0"/>
          <a:lstStyle/>
          <a:p>
            <a:pPr rtl="0"/>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rtlCol="0"/>
          <a:lstStyle/>
          <a:p>
            <a:pPr rtl="0"/>
            <a:fld id="{55A98C9C-4E2F-4F3A-8E98-0BD95B06B95B}" type="datetime1">
              <a:rPr lang="zh-CN" altLang="en-US" smtClean="0"/>
              <a:t>2021/5/24</a:t>
            </a:fld>
            <a:endParaRPr lang="en-US"/>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D57F1E4F-1CFF-5643-939E-217C01CDF565}" type="slidenum">
              <a:rPr lang="en-US" smtClean="0"/>
              <a:pPr/>
              <a:t>‹#›</a:t>
            </a:fld>
            <a:endParaRPr lang="en-US"/>
          </a:p>
        </p:txBody>
      </p:sp>
      <p:sp>
        <p:nvSpPr>
          <p:cNvPr id="7" name="长方形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标题 1"/>
          <p:cNvSpPr>
            <a:spLocks noGrp="1"/>
          </p:cNvSpPr>
          <p:nvPr>
            <p:ph type="title"/>
          </p:nvPr>
        </p:nvSpPr>
        <p:spPr>
          <a:xfrm>
            <a:off x="575894" y="729658"/>
            <a:ext cx="11029616" cy="988332"/>
          </a:xfrm>
        </p:spPr>
        <p:txBody>
          <a:bodyPr rtlCol="0"/>
          <a:lstStyle/>
          <a:p>
            <a:pPr rtl="0"/>
            <a:r>
              <a:rPr lang="zh-CN" altLang="en-US"/>
              <a:t>单击此处编辑母版标题样式</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DB0416A9-A7E0-48C2-8FEF-EC172DE2FCF9}" type="datetime1">
              <a:rPr lang="zh-CN" altLang="en-US" smtClean="0"/>
              <a:t>2021/5/24</a:t>
            </a:fld>
            <a:endParaRPr lang="en-US"/>
          </a:p>
        </p:txBody>
      </p:sp>
      <p:sp>
        <p:nvSpPr>
          <p:cNvPr id="3" name="页脚占位符 2"/>
          <p:cNvSpPr>
            <a:spLocks noGrp="1"/>
          </p:cNvSpPr>
          <p:nvPr>
            <p:ph type="ftr" sz="quarter" idx="11"/>
          </p:nvPr>
        </p:nvSpPr>
        <p:spPr/>
        <p:txBody>
          <a:bodyPr rtlCol="0"/>
          <a:lstStyle/>
          <a:p>
            <a:pPr rtl="0"/>
            <a:endParaRPr lang="zh-CN" altLang="en-US" noProof="0"/>
          </a:p>
        </p:txBody>
      </p:sp>
      <p:sp>
        <p:nvSpPr>
          <p:cNvPr id="4" name="灯片编号占位符 3"/>
          <p:cNvSpPr>
            <a:spLocks noGrp="1"/>
          </p:cNvSpPr>
          <p:nvPr>
            <p:ph type="sldNum" sz="quarter" idx="12"/>
          </p:nvPr>
        </p:nvSpPr>
        <p:spPr/>
        <p:txBody>
          <a:bodyPr rtlCol="0"/>
          <a:lstStyle/>
          <a:p>
            <a:pPr rtl="0"/>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矩形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lvl1pPr>
              <a:defRPr>
                <a:solidFill>
                  <a:schemeClr val="accent1">
                    <a:lumMod val="75000"/>
                    <a:lumOff val="25000"/>
                  </a:schemeClr>
                </a:solidFill>
              </a:defRPr>
            </a:lvl1pPr>
          </a:lstStyle>
          <a:p>
            <a:pPr rtl="0"/>
            <a:fld id="{91E99B09-C628-416F-930D-AAA3CDFA60E1}" type="datetime1">
              <a:rPr lang="zh-CN" altLang="en-US" smtClean="0"/>
              <a:t>2021/5/24</a:t>
            </a:fld>
            <a:endParaRPr lang="en-US"/>
          </a:p>
        </p:txBody>
      </p:sp>
      <p:sp>
        <p:nvSpPr>
          <p:cNvPr id="6" name="页脚占位符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CN" altLang="en-US" noProof="0"/>
          </a:p>
        </p:txBody>
      </p:sp>
      <p:sp>
        <p:nvSpPr>
          <p:cNvPr id="7" name="灯片编号占位符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zh-cn"/>
          </a:p>
        </p:txBody>
      </p:sp>
      <p:sp>
        <p:nvSpPr>
          <p:cNvPr id="4" name="文本占位符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C7037565-F837-48C6-BB28-74904C1126F4}" type="datetime1">
              <a:rPr lang="zh-CN" altLang="en-US" smtClean="0"/>
              <a:t>2021/5/24</a:t>
            </a:fld>
            <a:endParaRPr lang="en-US"/>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a:t>单击此处编辑母版标题样式</a:t>
            </a:r>
            <a:endParaRPr lang="en-US" dirty="0"/>
          </a:p>
        </p:txBody>
      </p:sp>
      <p:sp>
        <p:nvSpPr>
          <p:cNvPr id="3" name="文本占位符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zh-cn"/>
              <a:t>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latin typeface="Microsoft YaHei UI" panose="020B0503020204020204" pitchFamily="34" charset="-122"/>
                <a:ea typeface="Microsoft YaHei UI" panose="020B0503020204020204" pitchFamily="34" charset="-122"/>
              </a:defRPr>
            </a:lvl1pPr>
          </a:lstStyle>
          <a:p>
            <a:fld id="{61719EF4-933A-4B98-8ADA-0B9327C04B63}" type="datetime1">
              <a:rPr lang="zh-CN" altLang="en-US" smtClean="0"/>
              <a:t>2021/5/24</a:t>
            </a:fld>
            <a:endParaRPr lang="en-US"/>
          </a:p>
        </p:txBody>
      </p:sp>
      <p:sp>
        <p:nvSpPr>
          <p:cNvPr id="5" name="页脚占位符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幻灯片编号占位符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latin typeface="Microsoft YaHei UI" panose="020B0503020204020204" pitchFamily="34" charset="-122"/>
                <a:ea typeface="Microsoft YaHei UI" panose="020B0503020204020204" pitchFamily="34" charset="-122"/>
              </a:defRPr>
            </a:lvl1pPr>
          </a:lstStyle>
          <a:p>
            <a:fld id="{D57F1E4F-1CFF-5643-939E-217C01CDF565}" type="slidenum">
              <a:rPr lang="en-US" smtClean="0"/>
              <a:pPr/>
              <a:t>‹#›</a:t>
            </a:fld>
            <a:endParaRPr lang="en-US"/>
          </a:p>
        </p:txBody>
      </p:sp>
      <p:sp>
        <p:nvSpPr>
          <p:cNvPr id="9" name="矩形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矩形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矩形​​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latin typeface="Microsoft YaHei UI" panose="020B0503020204020204" pitchFamily="34" charset="-122"/>
              <a:ea typeface="Microsoft YaHei UI" panose="020B0503020204020204" pitchFamily="34" charset="-122"/>
            </a:endParaRPr>
          </a:p>
        </p:txBody>
      </p:sp>
      <p:pic>
        <p:nvPicPr>
          <p:cNvPr id="7" name="图片 6" descr="数字连接">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组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矩形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矩形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矩形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矩形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C02C5318-1A1E-49D0-B2E2-A4B0FA9E8A40}"/>
              </a:ext>
            </a:extLst>
          </p:cNvPr>
          <p:cNvSpPr>
            <a:spLocks noGrp="1"/>
          </p:cNvSpPr>
          <p:nvPr>
            <p:ph type="ctrTitle"/>
          </p:nvPr>
        </p:nvSpPr>
        <p:spPr>
          <a:xfrm>
            <a:off x="581191" y="4571999"/>
            <a:ext cx="10970449" cy="1325461"/>
          </a:xfrm>
        </p:spPr>
        <p:txBody>
          <a:bodyPr rtlCol="0">
            <a:noAutofit/>
          </a:bodyPr>
          <a:lstStyle/>
          <a:p>
            <a:pPr rtl="0"/>
            <a:r>
              <a:rPr lang="zh-CN" altLang="en-US" sz="6000">
                <a:solidFill>
                  <a:schemeClr val="bg1"/>
                </a:solidFill>
                <a:latin typeface="Microsoft YaHei UI" panose="020B0503020204020204" pitchFamily="34" charset="-122"/>
                <a:ea typeface="Microsoft YaHei UI" panose="020B0503020204020204" pitchFamily="34" charset="-122"/>
              </a:rPr>
              <a:t>进击的小炮游戏</a:t>
            </a:r>
            <a:r>
              <a:rPr lang="zh-cn" sz="6000">
                <a:solidFill>
                  <a:schemeClr val="bg1"/>
                </a:solidFill>
                <a:latin typeface="Microsoft YaHei UI" panose="020B0503020204020204" pitchFamily="34" charset="-122"/>
                <a:ea typeface="Microsoft YaHei UI" panose="020B0503020204020204" pitchFamily="34" charset="-122"/>
              </a:rPr>
              <a:t>设计</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zh-CN" altLang="en-US"/>
              <a:t>重力模拟</a:t>
            </a:r>
            <a:endParaRPr lang="zh-cn">
              <a:latin typeface="Microsoft YaHei UI" panose="020B0503020204020204" pitchFamily="34" charset="-122"/>
              <a:ea typeface="Microsoft YaHei UI" panose="020B0503020204020204" pitchFamily="34" charset="-122"/>
            </a:endParaRPr>
          </a:p>
        </p:txBody>
      </p:sp>
      <p:sp>
        <p:nvSpPr>
          <p:cNvPr id="3" name="竖排文字占位符 2">
            <a:extLst>
              <a:ext uri="{FF2B5EF4-FFF2-40B4-BE49-F238E27FC236}">
                <a16:creationId xmlns:a16="http://schemas.microsoft.com/office/drawing/2014/main" id="{C6B6B6CD-F7CB-4658-8155-2C13FA4AA262}"/>
              </a:ext>
            </a:extLst>
          </p:cNvPr>
          <p:cNvSpPr>
            <a:spLocks noGrp="1"/>
          </p:cNvSpPr>
          <p:nvPr>
            <p:ph type="body" orient="vert" idx="1"/>
          </p:nvPr>
        </p:nvSpPr>
        <p:spPr>
          <a:xfrm rot="16200000">
            <a:off x="4153194" y="-1441528"/>
            <a:ext cx="3871271" cy="11323472"/>
          </a:xfrm>
        </p:spPr>
        <p:txBody>
          <a:bodyPr/>
          <a:lstStyle/>
          <a:p>
            <a:r>
              <a:rPr lang="zh-CN" altLang="en-US"/>
              <a:t>游戏中的小炮和炮弹都收到重力的影响，炮弹在飞行时收到重力影响下落：</a:t>
            </a:r>
            <a:endParaRPr lang="en-US" altLang="zh-CN"/>
          </a:p>
          <a:p>
            <a:r>
              <a:rPr lang="zh-CN" altLang="en-US"/>
              <a:t>解决策：定义全局变量</a:t>
            </a:r>
            <a:r>
              <a:rPr lang="en-US" altLang="zh-CN"/>
              <a:t>gravity:integer</a:t>
            </a:r>
            <a:r>
              <a:rPr lang="zh-CN" altLang="en-US"/>
              <a:t>，所有物体在无碰撞的情况下，竖向速度均每秒钟加</a:t>
            </a:r>
            <a:r>
              <a:rPr lang="en-US" altLang="zh-CN"/>
              <a:t>gravity</a:t>
            </a:r>
            <a:r>
              <a:rPr lang="zh-CN" altLang="en-US"/>
              <a:t>为防止速度越加越快而导致速度不符合实际的太快，</a:t>
            </a:r>
            <a:r>
              <a:rPr lang="zh-CN" altLang="en-US" b="1" i="0">
                <a:solidFill>
                  <a:srgbClr val="121212"/>
                </a:solidFill>
                <a:effectLst/>
                <a:latin typeface="-apple-system"/>
              </a:rPr>
              <a:t>我们需要使用某种平滑算法或者考虑当前的速度并使用加速来改变它</a:t>
            </a:r>
            <a:r>
              <a:rPr lang="zh-CN" altLang="en-US"/>
              <a:t>。</a:t>
            </a:r>
          </a:p>
        </p:txBody>
      </p:sp>
      <p:grpSp>
        <p:nvGrpSpPr>
          <p:cNvPr id="5" name="画布 1">
            <a:extLst>
              <a:ext uri="{FF2B5EF4-FFF2-40B4-BE49-F238E27FC236}">
                <a16:creationId xmlns:a16="http://schemas.microsoft.com/office/drawing/2014/main" id="{6F9C50A1-984F-465E-8035-7BBE80D4FAF3}"/>
              </a:ext>
            </a:extLst>
          </p:cNvPr>
          <p:cNvGrpSpPr/>
          <p:nvPr/>
        </p:nvGrpSpPr>
        <p:grpSpPr>
          <a:xfrm>
            <a:off x="4864168" y="4352633"/>
            <a:ext cx="4062796" cy="2396994"/>
            <a:chOff x="0" y="0"/>
            <a:chExt cx="6254750" cy="4116070"/>
          </a:xfrm>
        </p:grpSpPr>
        <p:sp>
          <p:nvSpPr>
            <p:cNvPr id="6" name="矩形 5">
              <a:extLst>
                <a:ext uri="{FF2B5EF4-FFF2-40B4-BE49-F238E27FC236}">
                  <a16:creationId xmlns:a16="http://schemas.microsoft.com/office/drawing/2014/main" id="{0D7C9F7D-E2AA-47FE-9B73-21269AA0681E}"/>
                </a:ext>
              </a:extLst>
            </p:cNvPr>
            <p:cNvSpPr/>
            <p:nvPr/>
          </p:nvSpPr>
          <p:spPr>
            <a:xfrm>
              <a:off x="0" y="0"/>
              <a:ext cx="6254750" cy="4116070"/>
            </a:xfrm>
            <a:prstGeom prst="rect">
              <a:avLst/>
            </a:prstGeom>
            <a:solidFill>
              <a:prstClr val="white"/>
            </a:solidFill>
          </p:spPr>
        </p:sp>
        <p:sp>
          <p:nvSpPr>
            <p:cNvPr id="7" name="矩形 6">
              <a:extLst>
                <a:ext uri="{FF2B5EF4-FFF2-40B4-BE49-F238E27FC236}">
                  <a16:creationId xmlns:a16="http://schemas.microsoft.com/office/drawing/2014/main" id="{ED95CB23-8A8F-4731-9BC1-A46C34ADDF07}"/>
                </a:ext>
              </a:extLst>
            </p:cNvPr>
            <p:cNvSpPr/>
            <p:nvPr/>
          </p:nvSpPr>
          <p:spPr>
            <a:xfrm>
              <a:off x="561304" y="325883"/>
              <a:ext cx="4870775" cy="28790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pic>
          <p:nvPicPr>
            <p:cNvPr id="8" name="图片 7">
              <a:extLst>
                <a:ext uri="{FF2B5EF4-FFF2-40B4-BE49-F238E27FC236}">
                  <a16:creationId xmlns:a16="http://schemas.microsoft.com/office/drawing/2014/main" id="{DF3AAF0F-AF12-4851-B6AE-844006433166}"/>
                </a:ext>
              </a:extLst>
            </p:cNvPr>
            <p:cNvPicPr>
              <a:picLocks noChangeAspect="1"/>
            </p:cNvPicPr>
            <p:nvPr/>
          </p:nvPicPr>
          <p:blipFill>
            <a:blip r:embed="rId3"/>
            <a:stretch>
              <a:fillRect/>
            </a:stretch>
          </p:blipFill>
          <p:spPr>
            <a:xfrm>
              <a:off x="1213165" y="1548317"/>
              <a:ext cx="1192786" cy="942064"/>
            </a:xfrm>
            <a:prstGeom prst="rect">
              <a:avLst/>
            </a:prstGeom>
          </p:spPr>
        </p:pic>
        <p:pic>
          <p:nvPicPr>
            <p:cNvPr id="9" name="图片 8">
              <a:extLst>
                <a:ext uri="{FF2B5EF4-FFF2-40B4-BE49-F238E27FC236}">
                  <a16:creationId xmlns:a16="http://schemas.microsoft.com/office/drawing/2014/main" id="{0246498E-9631-4DE5-866F-0E025A8E2DFB}"/>
                </a:ext>
              </a:extLst>
            </p:cNvPr>
            <p:cNvPicPr/>
            <p:nvPr/>
          </p:nvPicPr>
          <p:blipFill>
            <a:blip r:embed="rId3"/>
            <a:stretch>
              <a:fillRect/>
            </a:stretch>
          </p:blipFill>
          <p:spPr>
            <a:xfrm>
              <a:off x="3430194" y="1565180"/>
              <a:ext cx="1192530" cy="941705"/>
            </a:xfrm>
            <a:prstGeom prst="rect">
              <a:avLst/>
            </a:prstGeom>
          </p:spPr>
        </p:pic>
        <p:sp>
          <p:nvSpPr>
            <p:cNvPr id="10" name="矩形 9">
              <a:extLst>
                <a:ext uri="{FF2B5EF4-FFF2-40B4-BE49-F238E27FC236}">
                  <a16:creationId xmlns:a16="http://schemas.microsoft.com/office/drawing/2014/main" id="{1490EE06-7834-440B-88BF-6B90AFBC98E7}"/>
                </a:ext>
              </a:extLst>
            </p:cNvPr>
            <p:cNvSpPr/>
            <p:nvPr/>
          </p:nvSpPr>
          <p:spPr>
            <a:xfrm>
              <a:off x="1593380" y="1439315"/>
              <a:ext cx="217313" cy="108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 name="矩形 10">
              <a:extLst>
                <a:ext uri="{FF2B5EF4-FFF2-40B4-BE49-F238E27FC236}">
                  <a16:creationId xmlns:a16="http://schemas.microsoft.com/office/drawing/2014/main" id="{7C5C911D-A0E8-461D-9B85-931D352543B9}"/>
                </a:ext>
              </a:extLst>
            </p:cNvPr>
            <p:cNvSpPr/>
            <p:nvPr/>
          </p:nvSpPr>
          <p:spPr>
            <a:xfrm rot="18912009">
              <a:off x="1765425" y="1382172"/>
              <a:ext cx="15390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 name="矩形 11">
              <a:extLst>
                <a:ext uri="{FF2B5EF4-FFF2-40B4-BE49-F238E27FC236}">
                  <a16:creationId xmlns:a16="http://schemas.microsoft.com/office/drawing/2014/main" id="{1D7154D0-C0F8-424E-A7C3-3405A7EDF0CF}"/>
                </a:ext>
              </a:extLst>
            </p:cNvPr>
            <p:cNvSpPr/>
            <p:nvPr/>
          </p:nvSpPr>
          <p:spPr>
            <a:xfrm>
              <a:off x="3874883" y="1475293"/>
              <a:ext cx="280583" cy="99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3" name="矩形 12">
              <a:extLst>
                <a:ext uri="{FF2B5EF4-FFF2-40B4-BE49-F238E27FC236}">
                  <a16:creationId xmlns:a16="http://schemas.microsoft.com/office/drawing/2014/main" id="{7DADDD73-A9B6-476C-ACA2-588A64163FF8}"/>
                </a:ext>
              </a:extLst>
            </p:cNvPr>
            <p:cNvSpPr/>
            <p:nvPr/>
          </p:nvSpPr>
          <p:spPr>
            <a:xfrm rot="1944104">
              <a:off x="3793402" y="1430446"/>
              <a:ext cx="162963"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4" name="椭圆 13">
              <a:extLst>
                <a:ext uri="{FF2B5EF4-FFF2-40B4-BE49-F238E27FC236}">
                  <a16:creationId xmlns:a16="http://schemas.microsoft.com/office/drawing/2014/main" id="{F0A8348C-D58D-40A2-B8BA-DB7C6FFE10E2}"/>
                </a:ext>
              </a:extLst>
            </p:cNvPr>
            <p:cNvSpPr/>
            <p:nvPr/>
          </p:nvSpPr>
          <p:spPr>
            <a:xfrm>
              <a:off x="2154725" y="1077363"/>
              <a:ext cx="54321"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5" name="弧形 14">
              <a:extLst>
                <a:ext uri="{FF2B5EF4-FFF2-40B4-BE49-F238E27FC236}">
                  <a16:creationId xmlns:a16="http://schemas.microsoft.com/office/drawing/2014/main" id="{D8C6FBFE-A78F-4355-8F7E-74C6AD483B23}"/>
                </a:ext>
              </a:extLst>
            </p:cNvPr>
            <p:cNvSpPr/>
            <p:nvPr/>
          </p:nvSpPr>
          <p:spPr>
            <a:xfrm rot="18951369">
              <a:off x="1275221" y="1018530"/>
              <a:ext cx="2766470" cy="2313911"/>
            </a:xfrm>
            <a:prstGeom prst="arc">
              <a:avLst/>
            </a:prstGeom>
            <a:ln>
              <a:prstDash val="sysDot"/>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16" name="直接箭头连接符 15">
              <a:extLst>
                <a:ext uri="{FF2B5EF4-FFF2-40B4-BE49-F238E27FC236}">
                  <a16:creationId xmlns:a16="http://schemas.microsoft.com/office/drawing/2014/main" id="{A5F31062-7F11-4A25-BDAE-4F647C0BDEA8}"/>
                </a:ext>
              </a:extLst>
            </p:cNvPr>
            <p:cNvCxnSpPr/>
            <p:nvPr/>
          </p:nvCxnSpPr>
          <p:spPr>
            <a:xfrm flipV="1">
              <a:off x="1991762" y="860079"/>
              <a:ext cx="298764" cy="172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8" name="直接箭头连接符 17">
            <a:extLst>
              <a:ext uri="{FF2B5EF4-FFF2-40B4-BE49-F238E27FC236}">
                <a16:creationId xmlns:a16="http://schemas.microsoft.com/office/drawing/2014/main" id="{9BF3564A-403A-42F0-BEDB-A928551F66AF}"/>
              </a:ext>
            </a:extLst>
          </p:cNvPr>
          <p:cNvCxnSpPr/>
          <p:nvPr/>
        </p:nvCxnSpPr>
        <p:spPr>
          <a:xfrm>
            <a:off x="5468598" y="4759440"/>
            <a:ext cx="0" cy="959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608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zh-CN" altLang="en-US">
                <a:latin typeface="Microsoft YaHei UI" panose="020B0503020204020204" pitchFamily="34" charset="-122"/>
                <a:ea typeface="Microsoft YaHei UI" panose="020B0503020204020204" pitchFamily="34" charset="-122"/>
              </a:rPr>
              <a:t>加速度处理</a:t>
            </a:r>
            <a:endParaRPr lang="zh-cn">
              <a:latin typeface="Microsoft YaHei UI" panose="020B0503020204020204" pitchFamily="34" charset="-122"/>
              <a:ea typeface="Microsoft YaHei UI" panose="020B0503020204020204" pitchFamily="34" charset="-122"/>
            </a:endParaRPr>
          </a:p>
        </p:txBody>
      </p:sp>
      <p:sp>
        <p:nvSpPr>
          <p:cNvPr id="3" name="竖排文字占位符 2">
            <a:extLst>
              <a:ext uri="{FF2B5EF4-FFF2-40B4-BE49-F238E27FC236}">
                <a16:creationId xmlns:a16="http://schemas.microsoft.com/office/drawing/2014/main" id="{4CE25172-FAE8-461F-B10B-6D6989930009}"/>
              </a:ext>
            </a:extLst>
          </p:cNvPr>
          <p:cNvSpPr>
            <a:spLocks noGrp="1"/>
          </p:cNvSpPr>
          <p:nvPr>
            <p:ph type="body" orient="vert" idx="1"/>
          </p:nvPr>
        </p:nvSpPr>
        <p:spPr>
          <a:xfrm rot="16200000">
            <a:off x="3773679" y="-1047264"/>
            <a:ext cx="4003515" cy="11029616"/>
          </a:xfrm>
        </p:spPr>
        <p:txBody>
          <a:bodyPr>
            <a:normAutofit/>
          </a:bodyPr>
          <a:lstStyle/>
          <a:p>
            <a:r>
              <a:rPr lang="zh-CN" altLang="en-US"/>
              <a:t>解决策：物体在下落过程中只受到重力和空气阻力。取向下为正方向，则重力大小为正，空气阻力为负。由牛顿第二定律可得： </a:t>
            </a:r>
            <a:r>
              <a:rPr lang="en-US" altLang="zh-CN"/>
              <a:t>[</a:t>
            </a:r>
            <a:r>
              <a:rPr lang="zh-CN" altLang="en-US"/>
              <a:t>公式</a:t>
            </a:r>
            <a:r>
              <a:rPr lang="en-US" altLang="zh-CN"/>
              <a:t>] </a:t>
            </a:r>
            <a:r>
              <a:rPr lang="zh-CN" altLang="en-US"/>
              <a:t>，所以可以写出如下的非线性微分方程：</a:t>
            </a:r>
            <a:endParaRPr lang="en-US" altLang="zh-CN"/>
          </a:p>
          <a:p>
            <a:endParaRPr lang="en-US" altLang="zh-CN"/>
          </a:p>
          <a:p>
            <a:endParaRPr lang="en-US" altLang="zh-CN"/>
          </a:p>
          <a:p>
            <a:endParaRPr lang="en-US" altLang="zh-CN"/>
          </a:p>
          <a:p>
            <a:r>
              <a:rPr lang="zh-CN" altLang="en-US"/>
              <a:t>初始时刻速度为</a:t>
            </a:r>
            <a:r>
              <a:rPr lang="en-US" altLang="zh-CN"/>
              <a:t>0</a:t>
            </a:r>
            <a:r>
              <a:rPr lang="zh-CN" altLang="en-US"/>
              <a:t>，即 </a:t>
            </a:r>
            <a:r>
              <a:rPr lang="en-US" altLang="zh-CN"/>
              <a:t>[</a:t>
            </a:r>
            <a:r>
              <a:rPr lang="zh-CN" altLang="en-US"/>
              <a:t>公式</a:t>
            </a:r>
            <a:r>
              <a:rPr lang="en-US" altLang="zh-CN"/>
              <a:t>] </a:t>
            </a:r>
            <a:r>
              <a:rPr lang="zh-CN" altLang="en-US"/>
              <a:t>。初始时刻下落距离为</a:t>
            </a:r>
            <a:r>
              <a:rPr lang="en-US" altLang="zh-CN"/>
              <a:t>0</a:t>
            </a:r>
            <a:r>
              <a:rPr lang="zh-CN" altLang="en-US"/>
              <a:t>，即 </a:t>
            </a:r>
            <a:r>
              <a:rPr lang="en-US" altLang="zh-CN"/>
              <a:t>[</a:t>
            </a:r>
            <a:r>
              <a:rPr lang="zh-CN" altLang="en-US"/>
              <a:t>公式</a:t>
            </a:r>
            <a:r>
              <a:rPr lang="en-US" altLang="zh-CN"/>
              <a:t>] </a:t>
            </a:r>
            <a:r>
              <a:rPr lang="zh-CN" altLang="en-US"/>
              <a:t>。由这两个初始条件配合得到的微分方程，就可以得到下落距离与时间的函数关系：</a:t>
            </a:r>
            <a:endParaRPr lang="en-US" altLang="zh-CN"/>
          </a:p>
        </p:txBody>
      </p:sp>
      <p:grpSp>
        <p:nvGrpSpPr>
          <p:cNvPr id="6" name="组合 5">
            <a:extLst>
              <a:ext uri="{FF2B5EF4-FFF2-40B4-BE49-F238E27FC236}">
                <a16:creationId xmlns:a16="http://schemas.microsoft.com/office/drawing/2014/main" id="{4CF2C31C-D710-4CCC-B526-435C26555C43}"/>
              </a:ext>
            </a:extLst>
          </p:cNvPr>
          <p:cNvGrpSpPr/>
          <p:nvPr/>
        </p:nvGrpSpPr>
        <p:grpSpPr>
          <a:xfrm>
            <a:off x="11011721" y="6155844"/>
            <a:ext cx="599087" cy="435559"/>
            <a:chOff x="2858814" y="4062870"/>
            <a:chExt cx="599087" cy="435559"/>
          </a:xfrm>
        </p:grpSpPr>
        <p:sp>
          <p:nvSpPr>
            <p:cNvPr id="4" name="矩形 3">
              <a:extLst>
                <a:ext uri="{FF2B5EF4-FFF2-40B4-BE49-F238E27FC236}">
                  <a16:creationId xmlns:a16="http://schemas.microsoft.com/office/drawing/2014/main" id="{4B955660-37B7-4167-97FE-520DEE2B0441}"/>
                </a:ext>
              </a:extLst>
            </p:cNvPr>
            <p:cNvSpPr/>
            <p:nvPr/>
          </p:nvSpPr>
          <p:spPr>
            <a:xfrm>
              <a:off x="2858814" y="4267201"/>
              <a:ext cx="557048" cy="23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008440B-BC47-435D-99B2-95E20B6CB318}"/>
                </a:ext>
              </a:extLst>
            </p:cNvPr>
            <p:cNvSpPr/>
            <p:nvPr/>
          </p:nvSpPr>
          <p:spPr>
            <a:xfrm rot="18132496">
              <a:off x="3258205" y="4178483"/>
              <a:ext cx="315310" cy="84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a:extLst>
              <a:ext uri="{FF2B5EF4-FFF2-40B4-BE49-F238E27FC236}">
                <a16:creationId xmlns:a16="http://schemas.microsoft.com/office/drawing/2014/main" id="{63768C72-3363-4B31-8539-3FED07F3C369}"/>
              </a:ext>
            </a:extLst>
          </p:cNvPr>
          <p:cNvPicPr>
            <a:picLocks noChangeAspect="1"/>
          </p:cNvPicPr>
          <p:nvPr/>
        </p:nvPicPr>
        <p:blipFill>
          <a:blip r:embed="rId3"/>
          <a:stretch>
            <a:fillRect/>
          </a:stretch>
        </p:blipFill>
        <p:spPr>
          <a:xfrm>
            <a:off x="4148054" y="3219348"/>
            <a:ext cx="2857899" cy="905001"/>
          </a:xfrm>
          <a:prstGeom prst="rect">
            <a:avLst/>
          </a:prstGeom>
        </p:spPr>
      </p:pic>
      <p:pic>
        <p:nvPicPr>
          <p:cNvPr id="14" name="图片 13">
            <a:extLst>
              <a:ext uri="{FF2B5EF4-FFF2-40B4-BE49-F238E27FC236}">
                <a16:creationId xmlns:a16="http://schemas.microsoft.com/office/drawing/2014/main" id="{7ABC42F9-AEF9-4FAA-A7A6-D566A1DE033C}"/>
              </a:ext>
            </a:extLst>
          </p:cNvPr>
          <p:cNvPicPr>
            <a:picLocks noChangeAspect="1"/>
          </p:cNvPicPr>
          <p:nvPr/>
        </p:nvPicPr>
        <p:blipFill>
          <a:blip r:embed="rId4"/>
          <a:stretch>
            <a:fillRect/>
          </a:stretch>
        </p:blipFill>
        <p:spPr>
          <a:xfrm>
            <a:off x="4022810" y="5151286"/>
            <a:ext cx="2695951" cy="1162212"/>
          </a:xfrm>
          <a:prstGeom prst="rect">
            <a:avLst/>
          </a:prstGeom>
        </p:spPr>
      </p:pic>
    </p:spTree>
    <p:extLst>
      <p:ext uri="{BB962C8B-B14F-4D97-AF65-F5344CB8AC3E}">
        <p14:creationId xmlns:p14="http://schemas.microsoft.com/office/powerpoint/2010/main" val="3604455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B1C0FE4-E392-4B6C-9B83-A710AFB3AB3C}"/>
              </a:ext>
            </a:extLst>
          </p:cNvPr>
          <p:cNvPicPr>
            <a:picLocks noChangeAspect="1"/>
          </p:cNvPicPr>
          <p:nvPr/>
        </p:nvPicPr>
        <p:blipFill>
          <a:blip r:embed="rId2"/>
          <a:stretch>
            <a:fillRect/>
          </a:stretch>
        </p:blipFill>
        <p:spPr>
          <a:xfrm>
            <a:off x="504496" y="1804680"/>
            <a:ext cx="7724360" cy="5053320"/>
          </a:xfrm>
          <a:prstGeom prst="rect">
            <a:avLst/>
          </a:prstGeom>
        </p:spPr>
      </p:pic>
      <p:sp>
        <p:nvSpPr>
          <p:cNvPr id="6" name="竖排文字占位符 2">
            <a:extLst>
              <a:ext uri="{FF2B5EF4-FFF2-40B4-BE49-F238E27FC236}">
                <a16:creationId xmlns:a16="http://schemas.microsoft.com/office/drawing/2014/main" id="{332FAD04-CB9A-4EB9-842E-D59BC5A72E06}"/>
              </a:ext>
            </a:extLst>
          </p:cNvPr>
          <p:cNvSpPr txBox="1">
            <a:spLocks/>
          </p:cNvSpPr>
          <p:nvPr/>
        </p:nvSpPr>
        <p:spPr>
          <a:xfrm>
            <a:off x="283781" y="596310"/>
            <a:ext cx="10058398" cy="433704"/>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a:t>其中</a:t>
            </a:r>
            <a:r>
              <a:rPr lang="en-US" altLang="zh-CN"/>
              <a:t>ln</a:t>
            </a:r>
            <a:r>
              <a:rPr lang="zh-CN" altLang="en-US"/>
              <a:t>是对数函数，</a:t>
            </a:r>
            <a:r>
              <a:rPr lang="en-US" altLang="zh-CN"/>
              <a:t>cosh</a:t>
            </a:r>
            <a:r>
              <a:rPr lang="zh-CN" altLang="en-US"/>
              <a:t>是双曲余弦函数。下落速度随时间的变化关系通过对</a:t>
            </a:r>
            <a:r>
              <a:rPr lang="en-US" altLang="zh-CN"/>
              <a:t>x(t)</a:t>
            </a:r>
            <a:r>
              <a:rPr lang="zh-CN" altLang="en-US"/>
              <a:t>求导得到：</a:t>
            </a:r>
          </a:p>
        </p:txBody>
      </p:sp>
      <p:pic>
        <p:nvPicPr>
          <p:cNvPr id="8" name="图片 7">
            <a:extLst>
              <a:ext uri="{FF2B5EF4-FFF2-40B4-BE49-F238E27FC236}">
                <a16:creationId xmlns:a16="http://schemas.microsoft.com/office/drawing/2014/main" id="{822AE514-4692-40B5-9EE8-CEBBF32B0BC2}"/>
              </a:ext>
            </a:extLst>
          </p:cNvPr>
          <p:cNvPicPr>
            <a:picLocks noChangeAspect="1"/>
          </p:cNvPicPr>
          <p:nvPr/>
        </p:nvPicPr>
        <p:blipFill>
          <a:blip r:embed="rId3"/>
          <a:stretch>
            <a:fillRect/>
          </a:stretch>
        </p:blipFill>
        <p:spPr>
          <a:xfrm>
            <a:off x="3543741" y="912452"/>
            <a:ext cx="3086531" cy="1009791"/>
          </a:xfrm>
          <a:prstGeom prst="rect">
            <a:avLst/>
          </a:prstGeom>
        </p:spPr>
      </p:pic>
    </p:spTree>
    <p:extLst>
      <p:ext uri="{BB962C8B-B14F-4D97-AF65-F5344CB8AC3E}">
        <p14:creationId xmlns:p14="http://schemas.microsoft.com/office/powerpoint/2010/main" val="3542200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zh-CN" altLang="en-US">
                <a:latin typeface="Microsoft YaHei UI" panose="020B0503020204020204" pitchFamily="34" charset="-122"/>
                <a:ea typeface="Microsoft YaHei UI" panose="020B0503020204020204" pitchFamily="34" charset="-122"/>
              </a:rPr>
              <a:t>矗立面逻辑</a:t>
            </a:r>
            <a:endParaRPr lang="zh-cn">
              <a:latin typeface="Microsoft YaHei UI" panose="020B0503020204020204" pitchFamily="34" charset="-122"/>
              <a:ea typeface="Microsoft YaHei UI" panose="020B0503020204020204" pitchFamily="34" charset="-122"/>
            </a:endParaRPr>
          </a:p>
        </p:txBody>
      </p:sp>
      <p:sp>
        <p:nvSpPr>
          <p:cNvPr id="3" name="竖排文字占位符 2">
            <a:extLst>
              <a:ext uri="{FF2B5EF4-FFF2-40B4-BE49-F238E27FC236}">
                <a16:creationId xmlns:a16="http://schemas.microsoft.com/office/drawing/2014/main" id="{2B3A23BE-F825-4F65-BA67-F65F3017C6B7}"/>
              </a:ext>
            </a:extLst>
          </p:cNvPr>
          <p:cNvSpPr txBox="1">
            <a:spLocks/>
          </p:cNvSpPr>
          <p:nvPr/>
        </p:nvSpPr>
        <p:spPr>
          <a:xfrm>
            <a:off x="422247" y="1900732"/>
            <a:ext cx="10854062" cy="98833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a:t>问题描述：游戏中，小炮站立在平台上时，平台应支撑住小炮不往下掉落。在小炮从上往下下落掉到平台上时，平台也能支持住小炮。不能出现小炮能蹭进去地形的情况。</a:t>
            </a:r>
            <a:endParaRPr lang="en-US" altLang="zh-CN"/>
          </a:p>
        </p:txBody>
      </p:sp>
      <p:sp>
        <p:nvSpPr>
          <p:cNvPr id="4" name="内容占位符 2">
            <a:extLst>
              <a:ext uri="{FF2B5EF4-FFF2-40B4-BE49-F238E27FC236}">
                <a16:creationId xmlns:a16="http://schemas.microsoft.com/office/drawing/2014/main" id="{1C6AEE37-C2F3-41CF-8CD6-09972BE5855F}"/>
              </a:ext>
            </a:extLst>
          </p:cNvPr>
          <p:cNvSpPr>
            <a:spLocks noGrp="1"/>
          </p:cNvSpPr>
          <p:nvPr>
            <p:ph sz="half" idx="1"/>
          </p:nvPr>
        </p:nvSpPr>
        <p:spPr>
          <a:xfrm>
            <a:off x="424321" y="2211522"/>
            <a:ext cx="11188561" cy="3825380"/>
          </a:xfrm>
        </p:spPr>
        <p:txBody>
          <a:bodyPr/>
          <a:lstStyle/>
          <a:p>
            <a:r>
              <a:rPr lang="zh-CN" altLang="en-US"/>
              <a:t>解决策：</a:t>
            </a:r>
            <a:endParaRPr lang="en-US" altLang="zh-CN"/>
          </a:p>
          <a:p>
            <a:pPr marL="0" indent="0">
              <a:buNone/>
            </a:pPr>
            <a:r>
              <a:rPr lang="en-US" altLang="zh-CN"/>
              <a:t>	</a:t>
            </a:r>
            <a:r>
              <a:rPr lang="zh-CN" altLang="en-US"/>
              <a:t>将小炮纵向速度单独处理，当碰撞函数被调用且调用的是小炮与地形时，小炮纵向速度设置为</a:t>
            </a:r>
            <a:r>
              <a:rPr lang="en-US" altLang="zh-CN"/>
              <a:t>0</a:t>
            </a:r>
            <a:r>
              <a:rPr lang="zh-CN" altLang="en-US"/>
              <a:t>；</a:t>
            </a:r>
          </a:p>
        </p:txBody>
      </p:sp>
    </p:spTree>
    <p:extLst>
      <p:ext uri="{BB962C8B-B14F-4D97-AF65-F5344CB8AC3E}">
        <p14:creationId xmlns:p14="http://schemas.microsoft.com/office/powerpoint/2010/main" val="2779272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lvl="0" rtl="0">
              <a:lnSpc>
                <a:spcPct val="100000"/>
              </a:lnSpc>
            </a:pPr>
            <a:r>
              <a:rPr lang="zh-CN" altLang="en-US">
                <a:latin typeface="Microsoft YaHei UI" panose="020B0503020204020204" pitchFamily="34" charset="-122"/>
                <a:ea typeface="Microsoft YaHei UI" panose="020B0503020204020204" pitchFamily="34" charset="-122"/>
              </a:rPr>
              <a:t>炮管角度及对应的炮击角度</a:t>
            </a:r>
            <a:endParaRPr lang="zh-cn" altLang="zh-CN">
              <a:latin typeface="Microsoft YaHei UI" panose="020B0503020204020204" pitchFamily="34" charset="-122"/>
              <a:ea typeface="Microsoft YaHei UI" panose="020B0503020204020204" pitchFamily="34" charset="-122"/>
            </a:endParaRPr>
          </a:p>
        </p:txBody>
      </p:sp>
      <p:sp>
        <p:nvSpPr>
          <p:cNvPr id="15" name="竖排文字占位符 2">
            <a:extLst>
              <a:ext uri="{FF2B5EF4-FFF2-40B4-BE49-F238E27FC236}">
                <a16:creationId xmlns:a16="http://schemas.microsoft.com/office/drawing/2014/main" id="{6731E96B-855D-408F-B332-9D24239A711E}"/>
              </a:ext>
            </a:extLst>
          </p:cNvPr>
          <p:cNvSpPr txBox="1">
            <a:spLocks/>
          </p:cNvSpPr>
          <p:nvPr/>
        </p:nvSpPr>
        <p:spPr>
          <a:xfrm>
            <a:off x="573941" y="2018612"/>
            <a:ext cx="10058398" cy="433704"/>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a:t>问题描述：炮管越高，对应射出炮弹的纵向加速度就越高</a:t>
            </a:r>
          </a:p>
        </p:txBody>
      </p:sp>
      <p:grpSp>
        <p:nvGrpSpPr>
          <p:cNvPr id="32" name="组合 31">
            <a:extLst>
              <a:ext uri="{FF2B5EF4-FFF2-40B4-BE49-F238E27FC236}">
                <a16:creationId xmlns:a16="http://schemas.microsoft.com/office/drawing/2014/main" id="{C1D2E44D-5A81-4526-A36F-F0E06634D4D1}"/>
              </a:ext>
            </a:extLst>
          </p:cNvPr>
          <p:cNvGrpSpPr/>
          <p:nvPr/>
        </p:nvGrpSpPr>
        <p:grpSpPr>
          <a:xfrm>
            <a:off x="7156161" y="2871946"/>
            <a:ext cx="2476846" cy="3043426"/>
            <a:chOff x="7156161" y="2871946"/>
            <a:chExt cx="2476846" cy="3043426"/>
          </a:xfrm>
        </p:grpSpPr>
        <p:pic>
          <p:nvPicPr>
            <p:cNvPr id="19" name="图片 18">
              <a:extLst>
                <a:ext uri="{FF2B5EF4-FFF2-40B4-BE49-F238E27FC236}">
                  <a16:creationId xmlns:a16="http://schemas.microsoft.com/office/drawing/2014/main" id="{E6480E76-3485-4996-8C8B-6510EEF7ECC0}"/>
                </a:ext>
              </a:extLst>
            </p:cNvPr>
            <p:cNvPicPr>
              <a:picLocks noChangeAspect="1"/>
            </p:cNvPicPr>
            <p:nvPr/>
          </p:nvPicPr>
          <p:blipFill>
            <a:blip r:embed="rId3"/>
            <a:stretch>
              <a:fillRect/>
            </a:stretch>
          </p:blipFill>
          <p:spPr>
            <a:xfrm>
              <a:off x="7156161" y="3429000"/>
              <a:ext cx="2476846" cy="2486372"/>
            </a:xfrm>
            <a:prstGeom prst="rect">
              <a:avLst/>
            </a:prstGeom>
          </p:spPr>
        </p:pic>
        <p:pic>
          <p:nvPicPr>
            <p:cNvPr id="23" name="图片 22">
              <a:extLst>
                <a:ext uri="{FF2B5EF4-FFF2-40B4-BE49-F238E27FC236}">
                  <a16:creationId xmlns:a16="http://schemas.microsoft.com/office/drawing/2014/main" id="{C6937A49-B204-4A5D-B141-6A8C5EDA0627}"/>
                </a:ext>
              </a:extLst>
            </p:cNvPr>
            <p:cNvPicPr>
              <a:picLocks noChangeAspect="1"/>
            </p:cNvPicPr>
            <p:nvPr/>
          </p:nvPicPr>
          <p:blipFill>
            <a:blip r:embed="rId4"/>
            <a:stretch>
              <a:fillRect/>
            </a:stretch>
          </p:blipFill>
          <p:spPr>
            <a:xfrm>
              <a:off x="7194266" y="2871946"/>
              <a:ext cx="2400635" cy="1533739"/>
            </a:xfrm>
            <a:prstGeom prst="rect">
              <a:avLst/>
            </a:prstGeom>
          </p:spPr>
        </p:pic>
        <p:sp>
          <p:nvSpPr>
            <p:cNvPr id="24" name="矩形 23">
              <a:extLst>
                <a:ext uri="{FF2B5EF4-FFF2-40B4-BE49-F238E27FC236}">
                  <a16:creationId xmlns:a16="http://schemas.microsoft.com/office/drawing/2014/main" id="{A62732BC-CA07-4A2E-AC58-700E6518536C}"/>
                </a:ext>
              </a:extLst>
            </p:cNvPr>
            <p:cNvSpPr/>
            <p:nvPr/>
          </p:nvSpPr>
          <p:spPr>
            <a:xfrm>
              <a:off x="7936865" y="4286249"/>
              <a:ext cx="299720" cy="146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8537DE8-5D4D-436F-AF59-69EDF4D97A34}"/>
                </a:ext>
              </a:extLst>
            </p:cNvPr>
            <p:cNvSpPr/>
            <p:nvPr/>
          </p:nvSpPr>
          <p:spPr>
            <a:xfrm rot="17086411">
              <a:off x="8103238" y="4144300"/>
              <a:ext cx="259080" cy="88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a:extLst>
              <a:ext uri="{FF2B5EF4-FFF2-40B4-BE49-F238E27FC236}">
                <a16:creationId xmlns:a16="http://schemas.microsoft.com/office/drawing/2014/main" id="{D64F794E-8E97-4833-94E7-973CEB49700E}"/>
              </a:ext>
            </a:extLst>
          </p:cNvPr>
          <p:cNvPicPr>
            <a:picLocks noChangeAspect="1"/>
          </p:cNvPicPr>
          <p:nvPr/>
        </p:nvPicPr>
        <p:blipFill>
          <a:blip r:embed="rId5"/>
          <a:stretch>
            <a:fillRect/>
          </a:stretch>
        </p:blipFill>
        <p:spPr>
          <a:xfrm rot="19384556">
            <a:off x="7865856" y="2616687"/>
            <a:ext cx="2238687" cy="847843"/>
          </a:xfrm>
          <a:prstGeom prst="rect">
            <a:avLst/>
          </a:prstGeom>
        </p:spPr>
      </p:pic>
      <p:pic>
        <p:nvPicPr>
          <p:cNvPr id="28" name="图片 27">
            <a:extLst>
              <a:ext uri="{FF2B5EF4-FFF2-40B4-BE49-F238E27FC236}">
                <a16:creationId xmlns:a16="http://schemas.microsoft.com/office/drawing/2014/main" id="{2DF2488D-AD68-4675-B730-3F9BCB61342A}"/>
              </a:ext>
            </a:extLst>
          </p:cNvPr>
          <p:cNvPicPr>
            <a:picLocks noChangeAspect="1"/>
          </p:cNvPicPr>
          <p:nvPr/>
        </p:nvPicPr>
        <p:blipFill>
          <a:blip r:embed="rId6"/>
          <a:stretch>
            <a:fillRect/>
          </a:stretch>
        </p:blipFill>
        <p:spPr>
          <a:xfrm>
            <a:off x="9516164" y="1919313"/>
            <a:ext cx="924054" cy="1333686"/>
          </a:xfrm>
          <a:prstGeom prst="rect">
            <a:avLst/>
          </a:prstGeom>
        </p:spPr>
      </p:pic>
      <p:grpSp>
        <p:nvGrpSpPr>
          <p:cNvPr id="31" name="组合 30">
            <a:extLst>
              <a:ext uri="{FF2B5EF4-FFF2-40B4-BE49-F238E27FC236}">
                <a16:creationId xmlns:a16="http://schemas.microsoft.com/office/drawing/2014/main" id="{1A55D62D-B900-4AD4-B1FE-07F6B44DBA73}"/>
              </a:ext>
            </a:extLst>
          </p:cNvPr>
          <p:cNvGrpSpPr/>
          <p:nvPr/>
        </p:nvGrpSpPr>
        <p:grpSpPr>
          <a:xfrm>
            <a:off x="984137" y="3150862"/>
            <a:ext cx="4103026" cy="2600688"/>
            <a:chOff x="984137" y="3150862"/>
            <a:chExt cx="4103026" cy="2600688"/>
          </a:xfrm>
        </p:grpSpPr>
        <p:pic>
          <p:nvPicPr>
            <p:cNvPr id="17" name="图片 16">
              <a:extLst>
                <a:ext uri="{FF2B5EF4-FFF2-40B4-BE49-F238E27FC236}">
                  <a16:creationId xmlns:a16="http://schemas.microsoft.com/office/drawing/2014/main" id="{C8DE5B88-95E3-41E6-BF7A-CFCF9FC3A66F}"/>
                </a:ext>
              </a:extLst>
            </p:cNvPr>
            <p:cNvPicPr>
              <a:picLocks noChangeAspect="1"/>
            </p:cNvPicPr>
            <p:nvPr/>
          </p:nvPicPr>
          <p:blipFill>
            <a:blip r:embed="rId7"/>
            <a:stretch>
              <a:fillRect/>
            </a:stretch>
          </p:blipFill>
          <p:spPr>
            <a:xfrm>
              <a:off x="984137" y="3217546"/>
              <a:ext cx="2991267" cy="2534004"/>
            </a:xfrm>
            <a:prstGeom prst="rect">
              <a:avLst/>
            </a:prstGeom>
          </p:spPr>
        </p:pic>
        <p:pic>
          <p:nvPicPr>
            <p:cNvPr id="21" name="图片 20">
              <a:extLst>
                <a:ext uri="{FF2B5EF4-FFF2-40B4-BE49-F238E27FC236}">
                  <a16:creationId xmlns:a16="http://schemas.microsoft.com/office/drawing/2014/main" id="{A9708D40-704B-4DF8-BDE8-D5E22EBB6EF8}"/>
                </a:ext>
              </a:extLst>
            </p:cNvPr>
            <p:cNvPicPr>
              <a:picLocks noChangeAspect="1"/>
            </p:cNvPicPr>
            <p:nvPr/>
          </p:nvPicPr>
          <p:blipFill>
            <a:blip r:embed="rId5"/>
            <a:stretch>
              <a:fillRect/>
            </a:stretch>
          </p:blipFill>
          <p:spPr>
            <a:xfrm>
              <a:off x="2057287" y="3340638"/>
              <a:ext cx="2238687" cy="847843"/>
            </a:xfrm>
            <a:prstGeom prst="rect">
              <a:avLst/>
            </a:prstGeom>
          </p:spPr>
        </p:pic>
        <p:pic>
          <p:nvPicPr>
            <p:cNvPr id="30" name="图片 29">
              <a:extLst>
                <a:ext uri="{FF2B5EF4-FFF2-40B4-BE49-F238E27FC236}">
                  <a16:creationId xmlns:a16="http://schemas.microsoft.com/office/drawing/2014/main" id="{383D2949-AF3B-40A5-B12C-3A98ED04B1F2}"/>
                </a:ext>
              </a:extLst>
            </p:cNvPr>
            <p:cNvPicPr>
              <a:picLocks noChangeAspect="1"/>
            </p:cNvPicPr>
            <p:nvPr/>
          </p:nvPicPr>
          <p:blipFill>
            <a:blip r:embed="rId6"/>
            <a:stretch>
              <a:fillRect/>
            </a:stretch>
          </p:blipFill>
          <p:spPr>
            <a:xfrm>
              <a:off x="4163109" y="3150862"/>
              <a:ext cx="924054" cy="1333686"/>
            </a:xfrm>
            <a:prstGeom prst="rect">
              <a:avLst/>
            </a:prstGeom>
          </p:spPr>
        </p:pic>
      </p:grpSp>
      <p:sp>
        <p:nvSpPr>
          <p:cNvPr id="33" name="箭头: 右 32">
            <a:extLst>
              <a:ext uri="{FF2B5EF4-FFF2-40B4-BE49-F238E27FC236}">
                <a16:creationId xmlns:a16="http://schemas.microsoft.com/office/drawing/2014/main" id="{64B287BF-E546-427B-9FCE-7D958FFECDF2}"/>
              </a:ext>
            </a:extLst>
          </p:cNvPr>
          <p:cNvSpPr/>
          <p:nvPr/>
        </p:nvSpPr>
        <p:spPr>
          <a:xfrm>
            <a:off x="4863138" y="4385193"/>
            <a:ext cx="1120627" cy="5680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5716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F050F-9716-4684-A0E5-393FED3B93AA}"/>
              </a:ext>
            </a:extLst>
          </p:cNvPr>
          <p:cNvSpPr>
            <a:spLocks noGrp="1"/>
          </p:cNvSpPr>
          <p:nvPr>
            <p:ph type="title"/>
          </p:nvPr>
        </p:nvSpPr>
        <p:spPr/>
        <p:txBody>
          <a:bodyPr/>
          <a:lstStyle/>
          <a:p>
            <a:r>
              <a:rPr lang="zh-CN" altLang="en-US"/>
              <a:t>解决策</a:t>
            </a:r>
          </a:p>
        </p:txBody>
      </p:sp>
      <p:sp>
        <p:nvSpPr>
          <p:cNvPr id="3" name="内容占位符 2">
            <a:extLst>
              <a:ext uri="{FF2B5EF4-FFF2-40B4-BE49-F238E27FC236}">
                <a16:creationId xmlns:a16="http://schemas.microsoft.com/office/drawing/2014/main" id="{5C634668-0033-44C2-ADFD-8C6FFB5C37E3}"/>
              </a:ext>
            </a:extLst>
          </p:cNvPr>
          <p:cNvSpPr>
            <a:spLocks noGrp="1"/>
          </p:cNvSpPr>
          <p:nvPr>
            <p:ph sz="half" idx="1"/>
          </p:nvPr>
        </p:nvSpPr>
        <p:spPr>
          <a:xfrm>
            <a:off x="581192" y="2228003"/>
            <a:ext cx="11188561" cy="3980885"/>
          </a:xfrm>
        </p:spPr>
        <p:txBody>
          <a:bodyPr/>
          <a:lstStyle/>
          <a:p>
            <a:r>
              <a:rPr lang="zh-CN" altLang="en-US"/>
              <a:t>通过函数</a:t>
            </a:r>
            <a:r>
              <a:rPr lang="en-US" altLang="zh-CN" b="0" i="0">
                <a:effectLst/>
                <a:latin typeface="SFMono-Regular"/>
              </a:rPr>
              <a:t>GetSpriteRotation</a:t>
            </a:r>
            <a:r>
              <a:rPr lang="en-US" altLang="zh-CN" b="0" i="0">
                <a:solidFill>
                  <a:srgbClr val="24292E"/>
                </a:solidFill>
                <a:effectLst/>
                <a:latin typeface="SFMono-Regular"/>
              </a:rPr>
              <a:t>()</a:t>
            </a:r>
            <a:r>
              <a:rPr lang="en-US" altLang="zh-CN">
                <a:solidFill>
                  <a:srgbClr val="24292E"/>
                </a:solidFill>
                <a:latin typeface="SFMono-Regular"/>
              </a:rPr>
              <a:t>;</a:t>
            </a:r>
            <a:r>
              <a:rPr lang="zh-CN" altLang="en-US" b="0" i="0">
                <a:solidFill>
                  <a:srgbClr val="24292E"/>
                </a:solidFill>
                <a:effectLst/>
                <a:latin typeface="SFMono-Regular"/>
              </a:rPr>
              <a:t>获取炮管角度</a:t>
            </a:r>
            <a:endParaRPr lang="en-US" altLang="zh-CN" b="0" i="0">
              <a:solidFill>
                <a:srgbClr val="24292E"/>
              </a:solidFill>
              <a:effectLst/>
              <a:latin typeface="SFMono-Regular"/>
            </a:endParaRPr>
          </a:p>
          <a:p>
            <a:r>
              <a:rPr lang="zh-CN" altLang="en-US">
                <a:solidFill>
                  <a:srgbClr val="24292E"/>
                </a:solidFill>
                <a:latin typeface="SFMono-Regular"/>
              </a:rPr>
              <a:t>在炮管处设置连接点，作为炮弹出发点</a:t>
            </a:r>
            <a:endParaRPr lang="en-US" altLang="zh-CN">
              <a:solidFill>
                <a:srgbClr val="24292E"/>
              </a:solidFill>
              <a:latin typeface="SFMono-Regular"/>
            </a:endParaRPr>
          </a:p>
          <a:p>
            <a:r>
              <a:rPr lang="zh-CN" altLang="en-US"/>
              <a:t>设置炮弹初速度：</a:t>
            </a:r>
            <a:r>
              <a:rPr lang="en-US" altLang="zh-CN"/>
              <a:t>50</a:t>
            </a:r>
          </a:p>
          <a:p>
            <a:r>
              <a:rPr lang="zh-CN" altLang="en-US"/>
              <a:t>炮弹</a:t>
            </a:r>
            <a:r>
              <a:rPr lang="en-US" altLang="zh-CN"/>
              <a:t>x</a:t>
            </a:r>
            <a:r>
              <a:rPr lang="zh-CN" altLang="en-US"/>
              <a:t>轴速度为初速度与</a:t>
            </a:r>
            <a:r>
              <a:rPr lang="en-US" altLang="zh-CN"/>
              <a:t>cos</a:t>
            </a:r>
            <a:r>
              <a:rPr lang="zh-CN" altLang="en-US"/>
              <a:t>乘积，</a:t>
            </a:r>
            <a:r>
              <a:rPr lang="en-US" altLang="zh-CN"/>
              <a:t>y</a:t>
            </a:r>
            <a:r>
              <a:rPr lang="zh-CN" altLang="en-US"/>
              <a:t>轴速度为与</a:t>
            </a:r>
            <a:r>
              <a:rPr lang="en-US" altLang="zh-CN"/>
              <a:t>sin</a:t>
            </a:r>
            <a:r>
              <a:rPr lang="zh-CN" altLang="en-US"/>
              <a:t>乘积</a:t>
            </a:r>
            <a:endParaRPr lang="en-US" altLang="zh-CN"/>
          </a:p>
          <a:p>
            <a:endParaRPr lang="zh-CN" altLang="en-US"/>
          </a:p>
        </p:txBody>
      </p:sp>
      <p:pic>
        <p:nvPicPr>
          <p:cNvPr id="6" name="图片 5">
            <a:extLst>
              <a:ext uri="{FF2B5EF4-FFF2-40B4-BE49-F238E27FC236}">
                <a16:creationId xmlns:a16="http://schemas.microsoft.com/office/drawing/2014/main" id="{30FA2A87-E25D-4D79-BC43-54A679EA5F4A}"/>
              </a:ext>
            </a:extLst>
          </p:cNvPr>
          <p:cNvPicPr>
            <a:picLocks noChangeAspect="1"/>
          </p:cNvPicPr>
          <p:nvPr/>
        </p:nvPicPr>
        <p:blipFill>
          <a:blip r:embed="rId2"/>
          <a:stretch>
            <a:fillRect/>
          </a:stretch>
        </p:blipFill>
        <p:spPr>
          <a:xfrm>
            <a:off x="581191" y="4945382"/>
            <a:ext cx="5892087" cy="699061"/>
          </a:xfrm>
          <a:prstGeom prst="rect">
            <a:avLst/>
          </a:prstGeom>
        </p:spPr>
      </p:pic>
      <p:grpSp>
        <p:nvGrpSpPr>
          <p:cNvPr id="7" name="组合 6">
            <a:extLst>
              <a:ext uri="{FF2B5EF4-FFF2-40B4-BE49-F238E27FC236}">
                <a16:creationId xmlns:a16="http://schemas.microsoft.com/office/drawing/2014/main" id="{543C241A-C607-4BFF-81D6-DCD1AD2462BA}"/>
              </a:ext>
            </a:extLst>
          </p:cNvPr>
          <p:cNvGrpSpPr/>
          <p:nvPr/>
        </p:nvGrpSpPr>
        <p:grpSpPr>
          <a:xfrm>
            <a:off x="7272048" y="3429000"/>
            <a:ext cx="4103026" cy="2600688"/>
            <a:chOff x="984137" y="3150862"/>
            <a:chExt cx="4103026" cy="2600688"/>
          </a:xfrm>
        </p:grpSpPr>
        <p:pic>
          <p:nvPicPr>
            <p:cNvPr id="8" name="图片 7">
              <a:extLst>
                <a:ext uri="{FF2B5EF4-FFF2-40B4-BE49-F238E27FC236}">
                  <a16:creationId xmlns:a16="http://schemas.microsoft.com/office/drawing/2014/main" id="{6A27C89E-9036-430F-9B16-DF13C6334114}"/>
                </a:ext>
              </a:extLst>
            </p:cNvPr>
            <p:cNvPicPr>
              <a:picLocks noChangeAspect="1"/>
            </p:cNvPicPr>
            <p:nvPr/>
          </p:nvPicPr>
          <p:blipFill>
            <a:blip r:embed="rId3"/>
            <a:stretch>
              <a:fillRect/>
            </a:stretch>
          </p:blipFill>
          <p:spPr>
            <a:xfrm>
              <a:off x="984137" y="3217546"/>
              <a:ext cx="2991267" cy="2534004"/>
            </a:xfrm>
            <a:prstGeom prst="rect">
              <a:avLst/>
            </a:prstGeom>
          </p:spPr>
        </p:pic>
        <p:pic>
          <p:nvPicPr>
            <p:cNvPr id="9" name="图片 8">
              <a:extLst>
                <a:ext uri="{FF2B5EF4-FFF2-40B4-BE49-F238E27FC236}">
                  <a16:creationId xmlns:a16="http://schemas.microsoft.com/office/drawing/2014/main" id="{BC7F01DE-BB99-4839-BB92-DE932833FB35}"/>
                </a:ext>
              </a:extLst>
            </p:cNvPr>
            <p:cNvPicPr>
              <a:picLocks noChangeAspect="1"/>
            </p:cNvPicPr>
            <p:nvPr/>
          </p:nvPicPr>
          <p:blipFill>
            <a:blip r:embed="rId4"/>
            <a:stretch>
              <a:fillRect/>
            </a:stretch>
          </p:blipFill>
          <p:spPr>
            <a:xfrm>
              <a:off x="2057287" y="3340638"/>
              <a:ext cx="2238687" cy="847843"/>
            </a:xfrm>
            <a:prstGeom prst="rect">
              <a:avLst/>
            </a:prstGeom>
          </p:spPr>
        </p:pic>
        <p:pic>
          <p:nvPicPr>
            <p:cNvPr id="10" name="图片 9">
              <a:extLst>
                <a:ext uri="{FF2B5EF4-FFF2-40B4-BE49-F238E27FC236}">
                  <a16:creationId xmlns:a16="http://schemas.microsoft.com/office/drawing/2014/main" id="{2A4E79A4-A056-4EDC-8D5A-B45CFDD0FA5E}"/>
                </a:ext>
              </a:extLst>
            </p:cNvPr>
            <p:cNvPicPr>
              <a:picLocks noChangeAspect="1"/>
            </p:cNvPicPr>
            <p:nvPr/>
          </p:nvPicPr>
          <p:blipFill>
            <a:blip r:embed="rId5"/>
            <a:stretch>
              <a:fillRect/>
            </a:stretch>
          </p:blipFill>
          <p:spPr>
            <a:xfrm>
              <a:off x="4163109" y="3150862"/>
              <a:ext cx="924054" cy="1333686"/>
            </a:xfrm>
            <a:prstGeom prst="rect">
              <a:avLst/>
            </a:prstGeom>
          </p:spPr>
        </p:pic>
      </p:grpSp>
      <p:sp>
        <p:nvSpPr>
          <p:cNvPr id="11" name="矩形 10">
            <a:extLst>
              <a:ext uri="{FF2B5EF4-FFF2-40B4-BE49-F238E27FC236}">
                <a16:creationId xmlns:a16="http://schemas.microsoft.com/office/drawing/2014/main" id="{23EF8703-E1BD-4B5F-A875-E7FAD4AC2BB3}"/>
              </a:ext>
            </a:extLst>
          </p:cNvPr>
          <p:cNvSpPr/>
          <p:nvPr/>
        </p:nvSpPr>
        <p:spPr>
          <a:xfrm>
            <a:off x="8094133" y="3429000"/>
            <a:ext cx="2573867" cy="9623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358BCF86-6F46-40E2-8166-7818DB033CAF}"/>
              </a:ext>
            </a:extLst>
          </p:cNvPr>
          <p:cNvCxnSpPr/>
          <p:nvPr/>
        </p:nvCxnSpPr>
        <p:spPr>
          <a:xfrm>
            <a:off x="8524240" y="4391378"/>
            <a:ext cx="19267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55B6303C-20D3-446C-A338-F28297E28B59}"/>
              </a:ext>
            </a:extLst>
          </p:cNvPr>
          <p:cNvCxnSpPr/>
          <p:nvPr/>
        </p:nvCxnSpPr>
        <p:spPr>
          <a:xfrm flipV="1">
            <a:off x="8524240" y="3088640"/>
            <a:ext cx="0" cy="1302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B1F1900-840D-4817-A3C5-197DDF78BC3E}"/>
              </a:ext>
            </a:extLst>
          </p:cNvPr>
          <p:cNvCxnSpPr/>
          <p:nvPr/>
        </p:nvCxnSpPr>
        <p:spPr>
          <a:xfrm flipV="1">
            <a:off x="8524240" y="3352800"/>
            <a:ext cx="1310640" cy="1038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98717FB1-3FE6-41B4-819C-8768CB67B23A}"/>
              </a:ext>
            </a:extLst>
          </p:cNvPr>
          <p:cNvSpPr/>
          <p:nvPr/>
        </p:nvSpPr>
        <p:spPr>
          <a:xfrm>
            <a:off x="10536447" y="4338272"/>
            <a:ext cx="330258" cy="4244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x</a:t>
            </a:r>
            <a:endParaRPr lang="zh-CN" altLang="en-US">
              <a:solidFill>
                <a:schemeClr val="tx1"/>
              </a:solidFill>
            </a:endParaRPr>
          </a:p>
        </p:txBody>
      </p:sp>
      <p:sp>
        <p:nvSpPr>
          <p:cNvPr id="19" name="矩形 18">
            <a:extLst>
              <a:ext uri="{FF2B5EF4-FFF2-40B4-BE49-F238E27FC236}">
                <a16:creationId xmlns:a16="http://schemas.microsoft.com/office/drawing/2014/main" id="{7DBC0507-D28B-4D2D-9581-A98CB7622449}"/>
              </a:ext>
            </a:extLst>
          </p:cNvPr>
          <p:cNvSpPr/>
          <p:nvPr/>
        </p:nvSpPr>
        <p:spPr>
          <a:xfrm>
            <a:off x="8144058" y="2727149"/>
            <a:ext cx="330258" cy="4244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y</a:t>
            </a:r>
            <a:endParaRPr lang="zh-CN" altLang="en-US">
              <a:solidFill>
                <a:schemeClr val="tx1"/>
              </a:solidFill>
            </a:endParaRPr>
          </a:p>
        </p:txBody>
      </p:sp>
    </p:spTree>
    <p:extLst>
      <p:ext uri="{BB962C8B-B14F-4D97-AF65-F5344CB8AC3E}">
        <p14:creationId xmlns:p14="http://schemas.microsoft.com/office/powerpoint/2010/main" val="1386192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矩形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latin typeface="Microsoft YaHei UI" panose="020B0503020204020204" pitchFamily="34" charset="-122"/>
              <a:ea typeface="Microsoft YaHei UI" panose="020B0503020204020204" pitchFamily="34" charset="-122"/>
            </a:endParaRPr>
          </a:p>
        </p:txBody>
      </p:sp>
      <p:pic>
        <p:nvPicPr>
          <p:cNvPr id="5" name="图片 4" descr="数字">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矩形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0F87E73C-2B1A-4602-BFBE-CFE1E55D9B38}"/>
              </a:ext>
            </a:extLst>
          </p:cNvPr>
          <p:cNvSpPr>
            <a:spLocks noGrp="1"/>
          </p:cNvSpPr>
          <p:nvPr>
            <p:ph type="ctrTitle"/>
          </p:nvPr>
        </p:nvSpPr>
        <p:spPr>
          <a:xfrm>
            <a:off x="8353019" y="1944743"/>
            <a:ext cx="3081576" cy="1746762"/>
          </a:xfrm>
        </p:spPr>
        <p:txBody>
          <a:bodyPr rtlCol="0">
            <a:normAutofit/>
          </a:bodyPr>
          <a:lstStyle/>
          <a:p>
            <a:pPr rtl="0"/>
            <a:r>
              <a:rPr lang="zh-cn">
                <a:solidFill>
                  <a:srgbClr val="FFFFFF"/>
                </a:solidFill>
                <a:latin typeface="Microsoft YaHei UI" panose="020B0503020204020204" pitchFamily="34" charset="-122"/>
                <a:ea typeface="Microsoft YaHei UI" panose="020B0503020204020204" pitchFamily="34" charset="-122"/>
              </a:rPr>
              <a:t>谢谢</a:t>
            </a:r>
          </a:p>
        </p:txBody>
      </p:sp>
      <p:sp>
        <p:nvSpPr>
          <p:cNvPr id="3" name="副标题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endParaRPr lang="en-US">
              <a:solidFill>
                <a:schemeClr val="bg2"/>
              </a:solidFill>
              <a:latin typeface="Microsoft YaHei UI" panose="020B0503020204020204" pitchFamily="34" charset="-122"/>
              <a:ea typeface="Microsoft YaHei UI" panose="020B0503020204020204" pitchFamily="34" charset="-122"/>
            </a:endParaRPr>
          </a:p>
          <a:p>
            <a:pPr rtl="0"/>
            <a:endParaRPr lang="en-US">
              <a:solidFill>
                <a:schemeClr val="bg2"/>
              </a:solidFill>
              <a:latin typeface="Microsoft YaHei UI" panose="020B0503020204020204" pitchFamily="34" charset="-122"/>
              <a:ea typeface="Microsoft YaHei UI" panose="020B0503020204020204" pitchFamily="34" charset="-122"/>
            </a:endParaRPr>
          </a:p>
        </p:txBody>
      </p:sp>
      <p:grpSp>
        <p:nvGrpSpPr>
          <p:cNvPr id="14" name="组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矩形​​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矩形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矩形​​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9C1C4-BEE0-4674-9524-AC77919DC36F}"/>
              </a:ext>
            </a:extLst>
          </p:cNvPr>
          <p:cNvSpPr>
            <a:spLocks noGrp="1"/>
          </p:cNvSpPr>
          <p:nvPr>
            <p:ph type="title"/>
          </p:nvPr>
        </p:nvSpPr>
        <p:spPr/>
        <p:txBody>
          <a:bodyPr/>
          <a:lstStyle/>
          <a:p>
            <a:r>
              <a:rPr lang="zh-CN" altLang="en-US"/>
              <a:t>需求分析</a:t>
            </a:r>
          </a:p>
        </p:txBody>
      </p:sp>
      <p:sp>
        <p:nvSpPr>
          <p:cNvPr id="3" name="内容占位符 2">
            <a:extLst>
              <a:ext uri="{FF2B5EF4-FFF2-40B4-BE49-F238E27FC236}">
                <a16:creationId xmlns:a16="http://schemas.microsoft.com/office/drawing/2014/main" id="{8BD89A62-37E2-43F4-9CD8-1D95647AC95B}"/>
              </a:ext>
            </a:extLst>
          </p:cNvPr>
          <p:cNvSpPr>
            <a:spLocks noGrp="1"/>
          </p:cNvSpPr>
          <p:nvPr>
            <p:ph idx="1"/>
          </p:nvPr>
        </p:nvSpPr>
        <p:spPr/>
        <p:txBody>
          <a:bodyPr>
            <a:normAutofit/>
          </a:bodyPr>
          <a:lstStyle/>
          <a:p>
            <a:r>
              <a:rPr lang="zh-CN" altLang="en-US"/>
              <a:t>定位与目标：利用</a:t>
            </a:r>
            <a:r>
              <a:rPr lang="en-US" altLang="zh-CN"/>
              <a:t>c++</a:t>
            </a:r>
            <a:r>
              <a:rPr lang="zh-CN" altLang="en-US"/>
              <a:t>程序语言设计一款游戏，要求游戏操作简单，游玩愉快有趣。</a:t>
            </a:r>
            <a:endParaRPr lang="en-US" altLang="zh-CN"/>
          </a:p>
          <a:p>
            <a:r>
              <a:rPr lang="zh-CN" altLang="en-US"/>
              <a:t>平台：</a:t>
            </a:r>
            <a:r>
              <a:rPr lang="en-US" altLang="zh-CN"/>
              <a:t>funcode,</a:t>
            </a:r>
          </a:p>
          <a:p>
            <a:r>
              <a:rPr lang="zh-CN" altLang="en-US"/>
              <a:t>操作系统：</a:t>
            </a:r>
            <a:r>
              <a:rPr lang="en-US" altLang="zh-CN"/>
              <a:t> win7x86</a:t>
            </a:r>
            <a:r>
              <a:rPr lang="zh-CN" altLang="en-US"/>
              <a:t>位操作系统</a:t>
            </a:r>
            <a:endParaRPr lang="en-US" altLang="zh-CN"/>
          </a:p>
          <a:p>
            <a:r>
              <a:rPr lang="zh-CN" altLang="en-US"/>
              <a:t>面向群体：普通大众、</a:t>
            </a:r>
            <a:endParaRPr lang="en-US" altLang="zh-CN"/>
          </a:p>
          <a:p>
            <a:r>
              <a:rPr lang="zh-CN" altLang="en-US"/>
              <a:t>性能需求：在设想的标准系统下的相应时间不应有超过</a:t>
            </a:r>
            <a:r>
              <a:rPr lang="en-US" altLang="zh-CN"/>
              <a:t>0.2s</a:t>
            </a:r>
            <a:r>
              <a:rPr lang="zh-CN" altLang="en-US"/>
              <a:t>的延迟</a:t>
            </a:r>
            <a:endParaRPr lang="en-US" altLang="zh-CN"/>
          </a:p>
        </p:txBody>
      </p:sp>
    </p:spTree>
    <p:extLst>
      <p:ext uri="{BB962C8B-B14F-4D97-AF65-F5344CB8AC3E}">
        <p14:creationId xmlns:p14="http://schemas.microsoft.com/office/powerpoint/2010/main" val="331775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zh-CN" altLang="en-US"/>
              <a:t>用例图</a:t>
            </a:r>
            <a:endParaRPr lang="zh-cn">
              <a:latin typeface="Microsoft YaHei UI" panose="020B0503020204020204" pitchFamily="34" charset="-122"/>
              <a:ea typeface="Microsoft YaHei UI" panose="020B0503020204020204" pitchFamily="34" charset="-122"/>
            </a:endParaRPr>
          </a:p>
        </p:txBody>
      </p:sp>
      <p:grpSp>
        <p:nvGrpSpPr>
          <p:cNvPr id="36" name="组合 35">
            <a:extLst>
              <a:ext uri="{FF2B5EF4-FFF2-40B4-BE49-F238E27FC236}">
                <a16:creationId xmlns:a16="http://schemas.microsoft.com/office/drawing/2014/main" id="{BE392A5B-0AD9-4FD2-B5B0-E77F73FD8D2C}"/>
              </a:ext>
            </a:extLst>
          </p:cNvPr>
          <p:cNvGrpSpPr/>
          <p:nvPr/>
        </p:nvGrpSpPr>
        <p:grpSpPr>
          <a:xfrm>
            <a:off x="1644872" y="2798382"/>
            <a:ext cx="798786" cy="1166643"/>
            <a:chOff x="1881352" y="2927133"/>
            <a:chExt cx="798786" cy="1166643"/>
          </a:xfrm>
        </p:grpSpPr>
        <p:sp>
          <p:nvSpPr>
            <p:cNvPr id="3" name="椭圆 2">
              <a:extLst>
                <a:ext uri="{FF2B5EF4-FFF2-40B4-BE49-F238E27FC236}">
                  <a16:creationId xmlns:a16="http://schemas.microsoft.com/office/drawing/2014/main" id="{197DCA60-2DC3-4924-AE16-9DA30A9F2435}"/>
                </a:ext>
              </a:extLst>
            </p:cNvPr>
            <p:cNvSpPr/>
            <p:nvPr/>
          </p:nvSpPr>
          <p:spPr>
            <a:xfrm>
              <a:off x="2117834" y="2927133"/>
              <a:ext cx="325821" cy="357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a:extLst>
                <a:ext uri="{FF2B5EF4-FFF2-40B4-BE49-F238E27FC236}">
                  <a16:creationId xmlns:a16="http://schemas.microsoft.com/office/drawing/2014/main" id="{E5C2C855-B732-49C6-8EA8-D3D7C908FC2F}"/>
                </a:ext>
              </a:extLst>
            </p:cNvPr>
            <p:cNvCxnSpPr>
              <a:cxnSpLocks/>
            </p:cNvCxnSpPr>
            <p:nvPr/>
          </p:nvCxnSpPr>
          <p:spPr>
            <a:xfrm flipH="1">
              <a:off x="1881352" y="3426371"/>
              <a:ext cx="798786" cy="10509"/>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C02F523-E4EA-4866-852B-8AC25E0D2491}"/>
                </a:ext>
              </a:extLst>
            </p:cNvPr>
            <p:cNvCxnSpPr>
              <a:cxnSpLocks/>
            </p:cNvCxnSpPr>
            <p:nvPr/>
          </p:nvCxnSpPr>
          <p:spPr>
            <a:xfrm flipH="1">
              <a:off x="2012729" y="3846782"/>
              <a:ext cx="268015" cy="210207"/>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53C323E7-2550-415A-8A2C-962B17F12AEE}"/>
                </a:ext>
              </a:extLst>
            </p:cNvPr>
            <p:cNvCxnSpPr>
              <a:cxnSpLocks/>
            </p:cNvCxnSpPr>
            <p:nvPr/>
          </p:nvCxnSpPr>
          <p:spPr>
            <a:xfrm>
              <a:off x="2280745" y="3321268"/>
              <a:ext cx="1" cy="525514"/>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A658CB7A-9930-49FE-8FDC-04FD8B1A548A}"/>
                </a:ext>
              </a:extLst>
            </p:cNvPr>
            <p:cNvCxnSpPr>
              <a:cxnSpLocks/>
            </p:cNvCxnSpPr>
            <p:nvPr/>
          </p:nvCxnSpPr>
          <p:spPr>
            <a:xfrm>
              <a:off x="2270234" y="3852030"/>
              <a:ext cx="210205" cy="241746"/>
            </a:xfrm>
            <a:prstGeom prst="line">
              <a:avLst/>
            </a:prstGeom>
            <a:ln w="53975"/>
          </p:spPr>
          <p:style>
            <a:lnRef idx="1">
              <a:schemeClr val="accent1"/>
            </a:lnRef>
            <a:fillRef idx="0">
              <a:schemeClr val="accent1"/>
            </a:fillRef>
            <a:effectRef idx="0">
              <a:schemeClr val="accent1"/>
            </a:effectRef>
            <a:fontRef idx="minor">
              <a:schemeClr val="tx1"/>
            </a:fontRef>
          </p:style>
        </p:cxnSp>
      </p:grpSp>
      <p:grpSp>
        <p:nvGrpSpPr>
          <p:cNvPr id="39" name="组合 38">
            <a:extLst>
              <a:ext uri="{FF2B5EF4-FFF2-40B4-BE49-F238E27FC236}">
                <a16:creationId xmlns:a16="http://schemas.microsoft.com/office/drawing/2014/main" id="{411210BB-AF22-451F-8265-92ED043D7330}"/>
              </a:ext>
            </a:extLst>
          </p:cNvPr>
          <p:cNvGrpSpPr/>
          <p:nvPr/>
        </p:nvGrpSpPr>
        <p:grpSpPr>
          <a:xfrm>
            <a:off x="9548648" y="3024353"/>
            <a:ext cx="798786" cy="1166643"/>
            <a:chOff x="1881352" y="2927133"/>
            <a:chExt cx="798786" cy="1166643"/>
          </a:xfrm>
        </p:grpSpPr>
        <p:sp>
          <p:nvSpPr>
            <p:cNvPr id="40" name="椭圆 39">
              <a:extLst>
                <a:ext uri="{FF2B5EF4-FFF2-40B4-BE49-F238E27FC236}">
                  <a16:creationId xmlns:a16="http://schemas.microsoft.com/office/drawing/2014/main" id="{C1D65336-E8D2-42B7-BE54-88AD4C0FE646}"/>
                </a:ext>
              </a:extLst>
            </p:cNvPr>
            <p:cNvSpPr/>
            <p:nvPr/>
          </p:nvSpPr>
          <p:spPr>
            <a:xfrm>
              <a:off x="2117834" y="2927133"/>
              <a:ext cx="325821" cy="357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a:extLst>
                <a:ext uri="{FF2B5EF4-FFF2-40B4-BE49-F238E27FC236}">
                  <a16:creationId xmlns:a16="http://schemas.microsoft.com/office/drawing/2014/main" id="{6F9A479B-2528-4F65-8092-EA9C9242D778}"/>
                </a:ext>
              </a:extLst>
            </p:cNvPr>
            <p:cNvCxnSpPr>
              <a:cxnSpLocks/>
            </p:cNvCxnSpPr>
            <p:nvPr/>
          </p:nvCxnSpPr>
          <p:spPr>
            <a:xfrm flipH="1">
              <a:off x="1881352" y="3426371"/>
              <a:ext cx="798786" cy="10509"/>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AF4DC071-9184-4B4C-B062-719711CEBB7C}"/>
                </a:ext>
              </a:extLst>
            </p:cNvPr>
            <p:cNvCxnSpPr>
              <a:cxnSpLocks/>
            </p:cNvCxnSpPr>
            <p:nvPr/>
          </p:nvCxnSpPr>
          <p:spPr>
            <a:xfrm flipH="1">
              <a:off x="2012729" y="3846782"/>
              <a:ext cx="268015" cy="210207"/>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1EB4A675-8379-46E6-9E9C-7B7FA6E25654}"/>
                </a:ext>
              </a:extLst>
            </p:cNvPr>
            <p:cNvCxnSpPr>
              <a:cxnSpLocks/>
            </p:cNvCxnSpPr>
            <p:nvPr/>
          </p:nvCxnSpPr>
          <p:spPr>
            <a:xfrm>
              <a:off x="2280745" y="3321268"/>
              <a:ext cx="1" cy="525514"/>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EE25A59-9321-40F0-A4B7-CDC9E5C557DF}"/>
                </a:ext>
              </a:extLst>
            </p:cNvPr>
            <p:cNvCxnSpPr>
              <a:cxnSpLocks/>
            </p:cNvCxnSpPr>
            <p:nvPr/>
          </p:nvCxnSpPr>
          <p:spPr>
            <a:xfrm>
              <a:off x="2270234" y="3852030"/>
              <a:ext cx="210205" cy="241746"/>
            </a:xfrm>
            <a:prstGeom prst="line">
              <a:avLst/>
            </a:prstGeom>
            <a:ln w="53975"/>
          </p:spPr>
          <p:style>
            <a:lnRef idx="1">
              <a:schemeClr val="accent1"/>
            </a:lnRef>
            <a:fillRef idx="0">
              <a:schemeClr val="accent1"/>
            </a:fillRef>
            <a:effectRef idx="0">
              <a:schemeClr val="accent1"/>
            </a:effectRef>
            <a:fontRef idx="minor">
              <a:schemeClr val="tx1"/>
            </a:fontRef>
          </p:style>
        </p:cxnSp>
      </p:grpSp>
      <p:sp>
        <p:nvSpPr>
          <p:cNvPr id="45" name="矩形 44">
            <a:extLst>
              <a:ext uri="{FF2B5EF4-FFF2-40B4-BE49-F238E27FC236}">
                <a16:creationId xmlns:a16="http://schemas.microsoft.com/office/drawing/2014/main" id="{CD58000E-A550-4664-9E54-9ACDCDA48C15}"/>
              </a:ext>
            </a:extLst>
          </p:cNvPr>
          <p:cNvSpPr/>
          <p:nvPr/>
        </p:nvSpPr>
        <p:spPr>
          <a:xfrm>
            <a:off x="836711" y="4214639"/>
            <a:ext cx="2415105" cy="5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玩家</a:t>
            </a:r>
            <a:r>
              <a:rPr lang="en-US" altLang="zh-CN">
                <a:solidFill>
                  <a:schemeClr val="tx1"/>
                </a:solidFill>
              </a:rPr>
              <a:t>A</a:t>
            </a:r>
            <a:endParaRPr lang="zh-CN" altLang="en-US">
              <a:solidFill>
                <a:schemeClr val="tx1"/>
              </a:solidFill>
            </a:endParaRPr>
          </a:p>
        </p:txBody>
      </p:sp>
      <p:sp>
        <p:nvSpPr>
          <p:cNvPr id="46" name="矩形 45">
            <a:extLst>
              <a:ext uri="{FF2B5EF4-FFF2-40B4-BE49-F238E27FC236}">
                <a16:creationId xmlns:a16="http://schemas.microsoft.com/office/drawing/2014/main" id="{19CEA6EB-B89C-44E4-9A0F-77F512175D74}"/>
              </a:ext>
            </a:extLst>
          </p:cNvPr>
          <p:cNvSpPr/>
          <p:nvPr/>
        </p:nvSpPr>
        <p:spPr>
          <a:xfrm>
            <a:off x="8740487" y="4190996"/>
            <a:ext cx="2415105" cy="5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玩家</a:t>
            </a:r>
            <a:r>
              <a:rPr lang="en-US" altLang="zh-CN">
                <a:solidFill>
                  <a:schemeClr val="tx1"/>
                </a:solidFill>
              </a:rPr>
              <a:t>B</a:t>
            </a:r>
            <a:endParaRPr lang="zh-CN" altLang="en-US">
              <a:solidFill>
                <a:schemeClr val="tx1"/>
              </a:solidFill>
            </a:endParaRPr>
          </a:p>
        </p:txBody>
      </p:sp>
      <p:sp>
        <p:nvSpPr>
          <p:cNvPr id="47" name="矩形 46">
            <a:extLst>
              <a:ext uri="{FF2B5EF4-FFF2-40B4-BE49-F238E27FC236}">
                <a16:creationId xmlns:a16="http://schemas.microsoft.com/office/drawing/2014/main" id="{FD567D16-1994-4FF5-A672-F724A4273AD8}"/>
              </a:ext>
            </a:extLst>
          </p:cNvPr>
          <p:cNvSpPr/>
          <p:nvPr/>
        </p:nvSpPr>
        <p:spPr>
          <a:xfrm>
            <a:off x="2996453" y="1933889"/>
            <a:ext cx="6006358" cy="4756351"/>
          </a:xfrm>
          <a:prstGeom prst="rect">
            <a:avLst/>
          </a:prstGeom>
          <a:solidFill>
            <a:srgbClr val="FFD65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3D5A5EB7-E056-4621-947C-486ECA6D7298}"/>
              </a:ext>
            </a:extLst>
          </p:cNvPr>
          <p:cNvSpPr/>
          <p:nvPr/>
        </p:nvSpPr>
        <p:spPr>
          <a:xfrm>
            <a:off x="3560559" y="2782208"/>
            <a:ext cx="1852447" cy="59949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开始游戏</a:t>
            </a:r>
          </a:p>
        </p:txBody>
      </p:sp>
      <p:sp>
        <p:nvSpPr>
          <p:cNvPr id="49" name="椭圆 48">
            <a:extLst>
              <a:ext uri="{FF2B5EF4-FFF2-40B4-BE49-F238E27FC236}">
                <a16:creationId xmlns:a16="http://schemas.microsoft.com/office/drawing/2014/main" id="{0AB07BD4-AC22-405C-A272-5C53A89DC0A1}"/>
              </a:ext>
            </a:extLst>
          </p:cNvPr>
          <p:cNvSpPr/>
          <p:nvPr/>
        </p:nvSpPr>
        <p:spPr>
          <a:xfrm>
            <a:off x="6335245" y="3770375"/>
            <a:ext cx="1852447" cy="59949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控制小炮</a:t>
            </a:r>
          </a:p>
        </p:txBody>
      </p:sp>
      <p:sp>
        <p:nvSpPr>
          <p:cNvPr id="50" name="椭圆 49">
            <a:extLst>
              <a:ext uri="{FF2B5EF4-FFF2-40B4-BE49-F238E27FC236}">
                <a16:creationId xmlns:a16="http://schemas.microsoft.com/office/drawing/2014/main" id="{D6E53CF0-4540-461A-8EE7-19A4744188F6}"/>
              </a:ext>
            </a:extLst>
          </p:cNvPr>
          <p:cNvSpPr/>
          <p:nvPr/>
        </p:nvSpPr>
        <p:spPr>
          <a:xfrm>
            <a:off x="3451514" y="4787864"/>
            <a:ext cx="1852447" cy="59949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开始新一局游戏</a:t>
            </a:r>
          </a:p>
        </p:txBody>
      </p:sp>
      <p:sp>
        <p:nvSpPr>
          <p:cNvPr id="51" name="椭圆 50">
            <a:extLst>
              <a:ext uri="{FF2B5EF4-FFF2-40B4-BE49-F238E27FC236}">
                <a16:creationId xmlns:a16="http://schemas.microsoft.com/office/drawing/2014/main" id="{97E211AA-6717-4801-9DE9-5E13F2B804DF}"/>
              </a:ext>
            </a:extLst>
          </p:cNvPr>
          <p:cNvSpPr/>
          <p:nvPr/>
        </p:nvSpPr>
        <p:spPr>
          <a:xfrm>
            <a:off x="6368044" y="2724605"/>
            <a:ext cx="1852447" cy="59949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开始游戏</a:t>
            </a:r>
          </a:p>
        </p:txBody>
      </p:sp>
      <p:sp>
        <p:nvSpPr>
          <p:cNvPr id="52" name="椭圆 51">
            <a:extLst>
              <a:ext uri="{FF2B5EF4-FFF2-40B4-BE49-F238E27FC236}">
                <a16:creationId xmlns:a16="http://schemas.microsoft.com/office/drawing/2014/main" id="{3CB0C7C5-983A-416B-9624-ED6EF63A4974}"/>
              </a:ext>
            </a:extLst>
          </p:cNvPr>
          <p:cNvSpPr/>
          <p:nvPr/>
        </p:nvSpPr>
        <p:spPr>
          <a:xfrm>
            <a:off x="3628343" y="3844152"/>
            <a:ext cx="1852447" cy="59949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控制小炮</a:t>
            </a:r>
          </a:p>
        </p:txBody>
      </p:sp>
      <p:sp>
        <p:nvSpPr>
          <p:cNvPr id="53" name="椭圆 52">
            <a:extLst>
              <a:ext uri="{FF2B5EF4-FFF2-40B4-BE49-F238E27FC236}">
                <a16:creationId xmlns:a16="http://schemas.microsoft.com/office/drawing/2014/main" id="{6821B6D5-94E1-483D-AF1F-8787C07B1908}"/>
              </a:ext>
            </a:extLst>
          </p:cNvPr>
          <p:cNvSpPr/>
          <p:nvPr/>
        </p:nvSpPr>
        <p:spPr>
          <a:xfrm>
            <a:off x="6400543" y="4814134"/>
            <a:ext cx="1852447" cy="59949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开始新一局游戏</a:t>
            </a:r>
          </a:p>
        </p:txBody>
      </p:sp>
      <p:cxnSp>
        <p:nvCxnSpPr>
          <p:cNvPr id="55" name="直接箭头连接符 54">
            <a:extLst>
              <a:ext uri="{FF2B5EF4-FFF2-40B4-BE49-F238E27FC236}">
                <a16:creationId xmlns:a16="http://schemas.microsoft.com/office/drawing/2014/main" id="{99C78AEE-BBAC-4D45-BFEE-ACC4D7C6F27C}"/>
              </a:ext>
            </a:extLst>
          </p:cNvPr>
          <p:cNvCxnSpPr>
            <a:endCxn id="48" idx="2"/>
          </p:cNvCxnSpPr>
          <p:nvPr/>
        </p:nvCxnSpPr>
        <p:spPr>
          <a:xfrm flipV="1">
            <a:off x="2425439" y="3081956"/>
            <a:ext cx="1135120" cy="403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4D989613-DE5A-49D0-8C70-D194676D1EBC}"/>
              </a:ext>
            </a:extLst>
          </p:cNvPr>
          <p:cNvCxnSpPr>
            <a:endCxn id="52" idx="2"/>
          </p:cNvCxnSpPr>
          <p:nvPr/>
        </p:nvCxnSpPr>
        <p:spPr>
          <a:xfrm>
            <a:off x="2443658" y="3668105"/>
            <a:ext cx="1184685" cy="475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9F00A015-6B17-46AB-B2E9-6580F475E904}"/>
              </a:ext>
            </a:extLst>
          </p:cNvPr>
          <p:cNvCxnSpPr>
            <a:endCxn id="50" idx="2"/>
          </p:cNvCxnSpPr>
          <p:nvPr/>
        </p:nvCxnSpPr>
        <p:spPr>
          <a:xfrm>
            <a:off x="2313680" y="3851935"/>
            <a:ext cx="1137834" cy="1235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845C0FD9-357A-45A0-B908-D9692FE805AB}"/>
              </a:ext>
            </a:extLst>
          </p:cNvPr>
          <p:cNvCxnSpPr>
            <a:endCxn id="51" idx="6"/>
          </p:cNvCxnSpPr>
          <p:nvPr/>
        </p:nvCxnSpPr>
        <p:spPr>
          <a:xfrm flipH="1" flipV="1">
            <a:off x="8220491" y="3024353"/>
            <a:ext cx="1328157" cy="693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B18801A8-170E-4F0B-BE10-5DBACB6523B3}"/>
              </a:ext>
            </a:extLst>
          </p:cNvPr>
          <p:cNvCxnSpPr>
            <a:endCxn id="49" idx="6"/>
          </p:cNvCxnSpPr>
          <p:nvPr/>
        </p:nvCxnSpPr>
        <p:spPr>
          <a:xfrm flipH="1">
            <a:off x="8187692" y="3979935"/>
            <a:ext cx="1397745" cy="90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0CCDA8DF-762E-407B-B81B-8C71DF675C19}"/>
              </a:ext>
            </a:extLst>
          </p:cNvPr>
          <p:cNvCxnSpPr>
            <a:endCxn id="53" idx="6"/>
          </p:cNvCxnSpPr>
          <p:nvPr/>
        </p:nvCxnSpPr>
        <p:spPr>
          <a:xfrm flipH="1">
            <a:off x="8252990" y="4419403"/>
            <a:ext cx="1227340" cy="69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1718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矩形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latin typeface="Microsoft YaHei UI" panose="020B0503020204020204" pitchFamily="34" charset="-122"/>
              <a:ea typeface="Microsoft YaHei UI" panose="020B0503020204020204" pitchFamily="34" charset="-122"/>
            </a:endParaRPr>
          </a:p>
        </p:txBody>
      </p:sp>
      <p:sp>
        <p:nvSpPr>
          <p:cNvPr id="24" name="矩形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zh-CN" altLang="en-US">
                <a:solidFill>
                  <a:srgbClr val="FFFEFF"/>
                </a:solidFill>
                <a:latin typeface="Microsoft YaHei UI" panose="020B0503020204020204" pitchFamily="34" charset="-122"/>
                <a:ea typeface="Microsoft YaHei UI" panose="020B0503020204020204" pitchFamily="34" charset="-122"/>
              </a:rPr>
              <a:t>类图</a:t>
            </a:r>
            <a:endParaRPr lang="zh-cn">
              <a:solidFill>
                <a:srgbClr val="FFFEFF"/>
              </a:solidFill>
              <a:latin typeface="Microsoft YaHei UI" panose="020B0503020204020204" pitchFamily="34" charset="-122"/>
              <a:ea typeface="Microsoft YaHei UI" panose="020B0503020204020204" pitchFamily="34" charset="-122"/>
            </a:endParaRPr>
          </a:p>
        </p:txBody>
      </p:sp>
      <p:sp>
        <p:nvSpPr>
          <p:cNvPr id="6" name="矩形 5">
            <a:extLst>
              <a:ext uri="{FF2B5EF4-FFF2-40B4-BE49-F238E27FC236}">
                <a16:creationId xmlns:a16="http://schemas.microsoft.com/office/drawing/2014/main" id="{7F7C8588-7E24-4670-AE97-D5C517FC8FA6}"/>
              </a:ext>
            </a:extLst>
          </p:cNvPr>
          <p:cNvSpPr/>
          <p:nvPr/>
        </p:nvSpPr>
        <p:spPr>
          <a:xfrm>
            <a:off x="1112968" y="1919586"/>
            <a:ext cx="1610686" cy="436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Objects</a:t>
            </a:r>
            <a:endParaRPr lang="zh-CN" altLang="en-US">
              <a:solidFill>
                <a:schemeClr val="tx1"/>
              </a:solidFill>
            </a:endParaRPr>
          </a:p>
        </p:txBody>
      </p:sp>
      <p:sp>
        <p:nvSpPr>
          <p:cNvPr id="9" name="矩形 8">
            <a:extLst>
              <a:ext uri="{FF2B5EF4-FFF2-40B4-BE49-F238E27FC236}">
                <a16:creationId xmlns:a16="http://schemas.microsoft.com/office/drawing/2014/main" id="{4ADDF10D-B6EC-4DE2-95F4-2679E168CCC9}"/>
              </a:ext>
            </a:extLst>
          </p:cNvPr>
          <p:cNvSpPr/>
          <p:nvPr/>
        </p:nvSpPr>
        <p:spPr>
          <a:xfrm>
            <a:off x="3149323" y="685050"/>
            <a:ext cx="1610686" cy="436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CSprite</a:t>
            </a:r>
            <a:endParaRPr lang="zh-CN" altLang="en-US">
              <a:solidFill>
                <a:schemeClr val="tx1"/>
              </a:solidFill>
            </a:endParaRPr>
          </a:p>
        </p:txBody>
      </p:sp>
      <p:sp>
        <p:nvSpPr>
          <p:cNvPr id="12" name="矩形 11">
            <a:extLst>
              <a:ext uri="{FF2B5EF4-FFF2-40B4-BE49-F238E27FC236}">
                <a16:creationId xmlns:a16="http://schemas.microsoft.com/office/drawing/2014/main" id="{BE991313-4A43-45A1-944B-E5C80111F6E0}"/>
              </a:ext>
            </a:extLst>
          </p:cNvPr>
          <p:cNvSpPr/>
          <p:nvPr/>
        </p:nvSpPr>
        <p:spPr>
          <a:xfrm>
            <a:off x="5002191" y="4426510"/>
            <a:ext cx="1610686" cy="436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artillery _B</a:t>
            </a:r>
            <a:endParaRPr lang="zh-CN" altLang="en-US">
              <a:solidFill>
                <a:schemeClr val="tx1"/>
              </a:solidFill>
            </a:endParaRPr>
          </a:p>
        </p:txBody>
      </p:sp>
      <p:sp>
        <p:nvSpPr>
          <p:cNvPr id="14" name="矩形 13">
            <a:extLst>
              <a:ext uri="{FF2B5EF4-FFF2-40B4-BE49-F238E27FC236}">
                <a16:creationId xmlns:a16="http://schemas.microsoft.com/office/drawing/2014/main" id="{40F2C214-10F1-41A1-B8A4-422F4032960F}"/>
              </a:ext>
            </a:extLst>
          </p:cNvPr>
          <p:cNvSpPr/>
          <p:nvPr/>
        </p:nvSpPr>
        <p:spPr>
          <a:xfrm>
            <a:off x="2300156" y="4381604"/>
            <a:ext cx="1610686" cy="436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artillery _A</a:t>
            </a:r>
            <a:endParaRPr lang="zh-CN" altLang="en-US">
              <a:solidFill>
                <a:schemeClr val="tx1"/>
              </a:solidFill>
            </a:endParaRPr>
          </a:p>
        </p:txBody>
      </p:sp>
      <p:sp>
        <p:nvSpPr>
          <p:cNvPr id="15" name="矩形 14">
            <a:extLst>
              <a:ext uri="{FF2B5EF4-FFF2-40B4-BE49-F238E27FC236}">
                <a16:creationId xmlns:a16="http://schemas.microsoft.com/office/drawing/2014/main" id="{B886EBF3-F05B-489D-B4EC-DC82458D1DD6}"/>
              </a:ext>
            </a:extLst>
          </p:cNvPr>
          <p:cNvSpPr/>
          <p:nvPr/>
        </p:nvSpPr>
        <p:spPr>
          <a:xfrm>
            <a:off x="3910842" y="3116184"/>
            <a:ext cx="1610686" cy="436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artillery</a:t>
            </a:r>
            <a:endParaRPr lang="zh-CN" altLang="en-US">
              <a:solidFill>
                <a:schemeClr val="tx1"/>
              </a:solidFill>
            </a:endParaRPr>
          </a:p>
        </p:txBody>
      </p:sp>
      <p:sp>
        <p:nvSpPr>
          <p:cNvPr id="16" name="矩形 15">
            <a:extLst>
              <a:ext uri="{FF2B5EF4-FFF2-40B4-BE49-F238E27FC236}">
                <a16:creationId xmlns:a16="http://schemas.microsoft.com/office/drawing/2014/main" id="{7C828172-C8E0-49D2-BB8D-C62332130A43}"/>
              </a:ext>
            </a:extLst>
          </p:cNvPr>
          <p:cNvSpPr/>
          <p:nvPr/>
        </p:nvSpPr>
        <p:spPr>
          <a:xfrm>
            <a:off x="1617669" y="3071278"/>
            <a:ext cx="1610686" cy="436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bullet</a:t>
            </a:r>
            <a:endParaRPr lang="zh-CN" altLang="en-US">
              <a:solidFill>
                <a:schemeClr val="tx1"/>
              </a:solidFill>
            </a:endParaRPr>
          </a:p>
        </p:txBody>
      </p:sp>
      <p:cxnSp>
        <p:nvCxnSpPr>
          <p:cNvPr id="8" name="直接箭头连接符 7">
            <a:extLst>
              <a:ext uri="{FF2B5EF4-FFF2-40B4-BE49-F238E27FC236}">
                <a16:creationId xmlns:a16="http://schemas.microsoft.com/office/drawing/2014/main" id="{1E39790E-3BAA-4C83-B5A4-5A9A7BB0EB6C}"/>
              </a:ext>
            </a:extLst>
          </p:cNvPr>
          <p:cNvCxnSpPr>
            <a:stCxn id="16" idx="0"/>
            <a:endCxn id="9" idx="2"/>
          </p:cNvCxnSpPr>
          <p:nvPr/>
        </p:nvCxnSpPr>
        <p:spPr>
          <a:xfrm flipV="1">
            <a:off x="2423012" y="1121278"/>
            <a:ext cx="1531654" cy="195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572870F8-CAA8-45A8-ADC1-FFE7A3280180}"/>
              </a:ext>
            </a:extLst>
          </p:cNvPr>
          <p:cNvCxnSpPr>
            <a:stCxn id="15" idx="0"/>
            <a:endCxn id="9" idx="2"/>
          </p:cNvCxnSpPr>
          <p:nvPr/>
        </p:nvCxnSpPr>
        <p:spPr>
          <a:xfrm flipH="1" flipV="1">
            <a:off x="3954666" y="1121278"/>
            <a:ext cx="761519" cy="1994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BC5D3CE1-1C89-4C24-A99B-CFA93B6C6A73}"/>
              </a:ext>
            </a:extLst>
          </p:cNvPr>
          <p:cNvCxnSpPr>
            <a:stCxn id="14" idx="0"/>
            <a:endCxn id="15" idx="2"/>
          </p:cNvCxnSpPr>
          <p:nvPr/>
        </p:nvCxnSpPr>
        <p:spPr>
          <a:xfrm flipV="1">
            <a:off x="3105499" y="3552412"/>
            <a:ext cx="1610686" cy="829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9FA9A7DB-D754-4BF5-B3A9-54AAD6763A8C}"/>
              </a:ext>
            </a:extLst>
          </p:cNvPr>
          <p:cNvCxnSpPr>
            <a:stCxn id="12" idx="0"/>
            <a:endCxn id="15" idx="2"/>
          </p:cNvCxnSpPr>
          <p:nvPr/>
        </p:nvCxnSpPr>
        <p:spPr>
          <a:xfrm flipH="1" flipV="1">
            <a:off x="4716185" y="3552412"/>
            <a:ext cx="1091349" cy="874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E783298C-6242-49B1-BC87-D0BB0E5953E5}"/>
              </a:ext>
            </a:extLst>
          </p:cNvPr>
          <p:cNvCxnSpPr>
            <a:stCxn id="16" idx="0"/>
            <a:endCxn id="6" idx="2"/>
          </p:cNvCxnSpPr>
          <p:nvPr/>
        </p:nvCxnSpPr>
        <p:spPr>
          <a:xfrm flipH="1" flipV="1">
            <a:off x="1918311" y="2355814"/>
            <a:ext cx="504701" cy="715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22D0B30D-0D6F-439F-98CB-34EFF8E7D1D7}"/>
              </a:ext>
            </a:extLst>
          </p:cNvPr>
          <p:cNvCxnSpPr>
            <a:stCxn id="15" idx="0"/>
            <a:endCxn id="6" idx="2"/>
          </p:cNvCxnSpPr>
          <p:nvPr/>
        </p:nvCxnSpPr>
        <p:spPr>
          <a:xfrm flipH="1" flipV="1">
            <a:off x="1918311" y="2355814"/>
            <a:ext cx="2797874" cy="760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C8EAFDDD-8D4D-4C22-A2AF-31CF74B48389}"/>
              </a:ext>
            </a:extLst>
          </p:cNvPr>
          <p:cNvCxnSpPr/>
          <p:nvPr/>
        </p:nvCxnSpPr>
        <p:spPr>
          <a:xfrm>
            <a:off x="447817" y="1702676"/>
            <a:ext cx="10546004" cy="0"/>
          </a:xfrm>
          <a:prstGeom prst="line">
            <a:avLst/>
          </a:prstGeom>
          <a:ln>
            <a:solidFill>
              <a:schemeClr val="accent1">
                <a:lumMod val="9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a16="http://schemas.microsoft.com/office/drawing/2014/main" id="{D35BE920-3C93-4AAF-9821-E9CFF93709B4}"/>
              </a:ext>
            </a:extLst>
          </p:cNvPr>
          <p:cNvSpPr/>
          <p:nvPr/>
        </p:nvSpPr>
        <p:spPr>
          <a:xfrm>
            <a:off x="8037431" y="2058448"/>
            <a:ext cx="2656843" cy="760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子类（自定义类）</a:t>
            </a:r>
          </a:p>
        </p:txBody>
      </p:sp>
      <p:sp>
        <p:nvSpPr>
          <p:cNvPr id="60" name="矩形 59">
            <a:extLst>
              <a:ext uri="{FF2B5EF4-FFF2-40B4-BE49-F238E27FC236}">
                <a16:creationId xmlns:a16="http://schemas.microsoft.com/office/drawing/2014/main" id="{177100F6-6409-44F7-A84B-B42B71E01588}"/>
              </a:ext>
            </a:extLst>
          </p:cNvPr>
          <p:cNvSpPr/>
          <p:nvPr/>
        </p:nvSpPr>
        <p:spPr>
          <a:xfrm>
            <a:off x="8158301" y="886262"/>
            <a:ext cx="2415105" cy="5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引擎接口（父类）</a:t>
            </a:r>
          </a:p>
        </p:txBody>
      </p:sp>
    </p:spTree>
    <p:extLst>
      <p:ext uri="{BB962C8B-B14F-4D97-AF65-F5344CB8AC3E}">
        <p14:creationId xmlns:p14="http://schemas.microsoft.com/office/powerpoint/2010/main" val="170334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zh-CN" altLang="en-US"/>
              <a:t>类图</a:t>
            </a:r>
            <a:endParaRPr lang="zh-cn">
              <a:latin typeface="Microsoft YaHei UI" panose="020B0503020204020204" pitchFamily="34" charset="-122"/>
              <a:ea typeface="Microsoft YaHei UI" panose="020B0503020204020204" pitchFamily="34" charset="-122"/>
            </a:endParaRPr>
          </a:p>
        </p:txBody>
      </p:sp>
      <p:grpSp>
        <p:nvGrpSpPr>
          <p:cNvPr id="9" name="组合 8">
            <a:extLst>
              <a:ext uri="{FF2B5EF4-FFF2-40B4-BE49-F238E27FC236}">
                <a16:creationId xmlns:a16="http://schemas.microsoft.com/office/drawing/2014/main" id="{B2D794E1-DBF3-4B2F-B578-FADF8EF57870}"/>
              </a:ext>
            </a:extLst>
          </p:cNvPr>
          <p:cNvGrpSpPr/>
          <p:nvPr/>
        </p:nvGrpSpPr>
        <p:grpSpPr>
          <a:xfrm>
            <a:off x="581195" y="2316944"/>
            <a:ext cx="2607887" cy="3726504"/>
            <a:chOff x="9514730" y="567792"/>
            <a:chExt cx="1887044" cy="2195403"/>
          </a:xfrm>
        </p:grpSpPr>
        <p:sp>
          <p:nvSpPr>
            <p:cNvPr id="10" name="矩形 9">
              <a:extLst>
                <a:ext uri="{FF2B5EF4-FFF2-40B4-BE49-F238E27FC236}">
                  <a16:creationId xmlns:a16="http://schemas.microsoft.com/office/drawing/2014/main" id="{1B418FB5-2F9D-423A-AD06-6C11D02B17D2}"/>
                </a:ext>
              </a:extLst>
            </p:cNvPr>
            <p:cNvSpPr/>
            <p:nvPr/>
          </p:nvSpPr>
          <p:spPr>
            <a:xfrm>
              <a:off x="9514730" y="1846782"/>
              <a:ext cx="1881754" cy="91641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rPr>
                <a:t>+</a:t>
              </a:r>
              <a:r>
                <a:rPr lang="en-US" altLang="zh-CN" sz="1400" err="1">
                  <a:solidFill>
                    <a:schemeClr val="tx1"/>
                  </a:solidFill>
                </a:rPr>
                <a:t>getlocat_X</a:t>
              </a:r>
              <a:r>
                <a:rPr lang="en-US" altLang="zh-CN" sz="1400">
                  <a:solidFill>
                    <a:schemeClr val="tx1"/>
                  </a:solidFill>
                </a:rPr>
                <a:t>():void;</a:t>
              </a:r>
            </a:p>
            <a:p>
              <a:r>
                <a:rPr lang="en-US" altLang="zh-CN" sz="1400">
                  <a:solidFill>
                    <a:schemeClr val="tx1"/>
                  </a:solidFill>
                </a:rPr>
                <a:t>+</a:t>
              </a:r>
              <a:r>
                <a:rPr lang="en-US" altLang="zh-CN" sz="1400" err="1">
                  <a:solidFill>
                    <a:schemeClr val="tx1"/>
                  </a:solidFill>
                </a:rPr>
                <a:t>getlocat_Y</a:t>
              </a:r>
              <a:r>
                <a:rPr lang="en-US" altLang="zh-CN" sz="1400">
                  <a:solidFill>
                    <a:schemeClr val="tx1"/>
                  </a:solidFill>
                </a:rPr>
                <a:t>():void;</a:t>
              </a:r>
            </a:p>
            <a:p>
              <a:r>
                <a:rPr lang="en-US" altLang="zh-CN" sz="1400">
                  <a:solidFill>
                    <a:schemeClr val="tx1"/>
                  </a:solidFill>
                </a:rPr>
                <a:t>+getSpeed():void;</a:t>
              </a:r>
            </a:p>
            <a:p>
              <a:r>
                <a:rPr lang="en-US" altLang="zh-CN" sz="1400">
                  <a:solidFill>
                    <a:schemeClr val="tx1"/>
                  </a:solidFill>
                </a:rPr>
                <a:t>+setlocat_X();void:</a:t>
              </a:r>
            </a:p>
            <a:p>
              <a:r>
                <a:rPr lang="en-US" altLang="zh-CN" sz="1400">
                  <a:solidFill>
                    <a:schemeClr val="tx1"/>
                  </a:solidFill>
                </a:rPr>
                <a:t>…….</a:t>
              </a:r>
            </a:p>
            <a:p>
              <a:endParaRPr lang="zh-CN" altLang="en-US">
                <a:solidFill>
                  <a:schemeClr val="tx1"/>
                </a:solidFill>
              </a:endParaRPr>
            </a:p>
          </p:txBody>
        </p:sp>
        <p:grpSp>
          <p:nvGrpSpPr>
            <p:cNvPr id="12" name="组合 11">
              <a:extLst>
                <a:ext uri="{FF2B5EF4-FFF2-40B4-BE49-F238E27FC236}">
                  <a16:creationId xmlns:a16="http://schemas.microsoft.com/office/drawing/2014/main" id="{3CFEAC10-CD70-499D-A6D8-A88633C3AFC6}"/>
                </a:ext>
              </a:extLst>
            </p:cNvPr>
            <p:cNvGrpSpPr/>
            <p:nvPr/>
          </p:nvGrpSpPr>
          <p:grpSpPr>
            <a:xfrm>
              <a:off x="9520018" y="567792"/>
              <a:ext cx="1881756" cy="1278989"/>
              <a:chOff x="6564220" y="1870265"/>
              <a:chExt cx="1135662" cy="668781"/>
            </a:xfrm>
          </p:grpSpPr>
          <p:sp>
            <p:nvSpPr>
              <p:cNvPr id="13" name="矩形 12">
                <a:extLst>
                  <a:ext uri="{FF2B5EF4-FFF2-40B4-BE49-F238E27FC236}">
                    <a16:creationId xmlns:a16="http://schemas.microsoft.com/office/drawing/2014/main" id="{E4FCE3F3-4D97-4758-99AC-9F64EE86ED61}"/>
                  </a:ext>
                </a:extLst>
              </p:cNvPr>
              <p:cNvSpPr/>
              <p:nvPr/>
            </p:nvSpPr>
            <p:spPr>
              <a:xfrm>
                <a:off x="6564220" y="1870265"/>
                <a:ext cx="1132470" cy="17521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Objects</a:t>
                </a:r>
                <a:endParaRPr lang="zh-CN" altLang="en-US">
                  <a:solidFill>
                    <a:schemeClr val="tx1"/>
                  </a:solidFill>
                </a:endParaRPr>
              </a:p>
            </p:txBody>
          </p:sp>
          <p:sp>
            <p:nvSpPr>
              <p:cNvPr id="14" name="矩形 13">
                <a:extLst>
                  <a:ext uri="{FF2B5EF4-FFF2-40B4-BE49-F238E27FC236}">
                    <a16:creationId xmlns:a16="http://schemas.microsoft.com/office/drawing/2014/main" id="{781F5795-677A-46F8-819D-55809CCDE174}"/>
                  </a:ext>
                </a:extLst>
              </p:cNvPr>
              <p:cNvSpPr/>
              <p:nvPr/>
            </p:nvSpPr>
            <p:spPr>
              <a:xfrm>
                <a:off x="6564220" y="2045484"/>
                <a:ext cx="1135662" cy="49356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rPr>
                  <a:t>-</a:t>
                </a:r>
                <a:r>
                  <a:rPr lang="en-US" altLang="zh-CN" sz="1400" err="1">
                    <a:solidFill>
                      <a:schemeClr val="tx1"/>
                    </a:solidFill>
                  </a:rPr>
                  <a:t>m_X:</a:t>
                </a:r>
                <a:r>
                  <a:rPr lang="en-US" altLang="zh-CN" sz="1400">
                    <a:solidFill>
                      <a:schemeClr val="tx1"/>
                    </a:solidFill>
                  </a:rPr>
                  <a:t>int;</a:t>
                </a:r>
              </a:p>
              <a:p>
                <a:r>
                  <a:rPr lang="en-US" altLang="zh-CN" sz="1400">
                    <a:solidFill>
                      <a:schemeClr val="tx1"/>
                    </a:solidFill>
                  </a:rPr>
                  <a:t>-m_Y:int;</a:t>
                </a:r>
              </a:p>
              <a:p>
                <a:r>
                  <a:rPr lang="en-US" altLang="zh-CN" sz="1400">
                    <a:solidFill>
                      <a:schemeClr val="tx1"/>
                    </a:solidFill>
                  </a:rPr>
                  <a:t>-</a:t>
                </a:r>
                <a:r>
                  <a:rPr lang="en-US" altLang="zh-CN" sz="1400" err="1">
                    <a:solidFill>
                      <a:schemeClr val="tx1"/>
                    </a:solidFill>
                  </a:rPr>
                  <a:t>speed:</a:t>
                </a:r>
                <a:r>
                  <a:rPr lang="en-US" altLang="zh-CN" sz="1400">
                    <a:solidFill>
                      <a:schemeClr val="tx1"/>
                    </a:solidFill>
                  </a:rPr>
                  <a:t>int;</a:t>
                </a:r>
              </a:p>
            </p:txBody>
          </p:sp>
        </p:grpSp>
      </p:grpSp>
      <p:grpSp>
        <p:nvGrpSpPr>
          <p:cNvPr id="15" name="组合 14">
            <a:extLst>
              <a:ext uri="{FF2B5EF4-FFF2-40B4-BE49-F238E27FC236}">
                <a16:creationId xmlns:a16="http://schemas.microsoft.com/office/drawing/2014/main" id="{2C0D408A-DB6F-4E3D-BBDD-64A15364BB59}"/>
              </a:ext>
            </a:extLst>
          </p:cNvPr>
          <p:cNvGrpSpPr/>
          <p:nvPr/>
        </p:nvGrpSpPr>
        <p:grpSpPr>
          <a:xfrm>
            <a:off x="8364106" y="2316944"/>
            <a:ext cx="2607887" cy="3726504"/>
            <a:chOff x="9514730" y="567792"/>
            <a:chExt cx="1887044" cy="2195403"/>
          </a:xfrm>
        </p:grpSpPr>
        <p:sp>
          <p:nvSpPr>
            <p:cNvPr id="16" name="矩形 15">
              <a:extLst>
                <a:ext uri="{FF2B5EF4-FFF2-40B4-BE49-F238E27FC236}">
                  <a16:creationId xmlns:a16="http://schemas.microsoft.com/office/drawing/2014/main" id="{D28E40A0-F801-41AD-B327-7D7F5D70D1CE}"/>
                </a:ext>
              </a:extLst>
            </p:cNvPr>
            <p:cNvSpPr/>
            <p:nvPr/>
          </p:nvSpPr>
          <p:spPr>
            <a:xfrm>
              <a:off x="9514730" y="1846782"/>
              <a:ext cx="1881754" cy="91641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rPr>
                <a:t>+OnMove():void;</a:t>
              </a:r>
              <a:endParaRPr lang="zh-CN" altLang="en-US" sz="1400">
                <a:solidFill>
                  <a:schemeClr val="tx1"/>
                </a:solidFill>
              </a:endParaRPr>
            </a:p>
          </p:txBody>
        </p:sp>
        <p:grpSp>
          <p:nvGrpSpPr>
            <p:cNvPr id="17" name="组合 16">
              <a:extLst>
                <a:ext uri="{FF2B5EF4-FFF2-40B4-BE49-F238E27FC236}">
                  <a16:creationId xmlns:a16="http://schemas.microsoft.com/office/drawing/2014/main" id="{4144D3B0-5EAD-4E26-95B6-51871FA3F01F}"/>
                </a:ext>
              </a:extLst>
            </p:cNvPr>
            <p:cNvGrpSpPr/>
            <p:nvPr/>
          </p:nvGrpSpPr>
          <p:grpSpPr>
            <a:xfrm>
              <a:off x="9520018" y="567792"/>
              <a:ext cx="1881756" cy="1278989"/>
              <a:chOff x="6564220" y="1870265"/>
              <a:chExt cx="1135662" cy="668781"/>
            </a:xfrm>
          </p:grpSpPr>
          <p:sp>
            <p:nvSpPr>
              <p:cNvPr id="19" name="矩形 18">
                <a:extLst>
                  <a:ext uri="{FF2B5EF4-FFF2-40B4-BE49-F238E27FC236}">
                    <a16:creationId xmlns:a16="http://schemas.microsoft.com/office/drawing/2014/main" id="{FB36A9B7-5066-42ED-B7CB-F7EED0FD71FC}"/>
                  </a:ext>
                </a:extLst>
              </p:cNvPr>
              <p:cNvSpPr/>
              <p:nvPr/>
            </p:nvSpPr>
            <p:spPr>
              <a:xfrm>
                <a:off x="6564220" y="1870265"/>
                <a:ext cx="1132470" cy="17521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bullet</a:t>
                </a:r>
                <a:endParaRPr lang="zh-CN" altLang="en-US">
                  <a:solidFill>
                    <a:schemeClr val="tx1"/>
                  </a:solidFill>
                </a:endParaRPr>
              </a:p>
            </p:txBody>
          </p:sp>
          <p:sp>
            <p:nvSpPr>
              <p:cNvPr id="20" name="矩形 19">
                <a:extLst>
                  <a:ext uri="{FF2B5EF4-FFF2-40B4-BE49-F238E27FC236}">
                    <a16:creationId xmlns:a16="http://schemas.microsoft.com/office/drawing/2014/main" id="{C0BE5EDA-A35E-453E-B99F-09C94125EEE9}"/>
                  </a:ext>
                </a:extLst>
              </p:cNvPr>
              <p:cNvSpPr/>
              <p:nvPr/>
            </p:nvSpPr>
            <p:spPr>
              <a:xfrm>
                <a:off x="6564220" y="2045484"/>
                <a:ext cx="1135662" cy="49356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rPr>
                  <a:t>-speed_X:int;</a:t>
                </a:r>
              </a:p>
              <a:p>
                <a:r>
                  <a:rPr lang="en-US" altLang="zh-CN" sz="1400">
                    <a:solidFill>
                      <a:schemeClr val="tx1"/>
                    </a:solidFill>
                  </a:rPr>
                  <a:t>-speed_Y:int;</a:t>
                </a:r>
              </a:p>
            </p:txBody>
          </p:sp>
        </p:grpSp>
      </p:grpSp>
      <p:grpSp>
        <p:nvGrpSpPr>
          <p:cNvPr id="21" name="组合 20">
            <a:extLst>
              <a:ext uri="{FF2B5EF4-FFF2-40B4-BE49-F238E27FC236}">
                <a16:creationId xmlns:a16="http://schemas.microsoft.com/office/drawing/2014/main" id="{EF1C990E-46AF-490D-81BC-F648F7DE6E2D}"/>
              </a:ext>
            </a:extLst>
          </p:cNvPr>
          <p:cNvGrpSpPr/>
          <p:nvPr/>
        </p:nvGrpSpPr>
        <p:grpSpPr>
          <a:xfrm>
            <a:off x="4448622" y="2316944"/>
            <a:ext cx="2607887" cy="3726504"/>
            <a:chOff x="9514730" y="567792"/>
            <a:chExt cx="1887044" cy="2195403"/>
          </a:xfrm>
        </p:grpSpPr>
        <p:sp>
          <p:nvSpPr>
            <p:cNvPr id="22" name="矩形 21">
              <a:extLst>
                <a:ext uri="{FF2B5EF4-FFF2-40B4-BE49-F238E27FC236}">
                  <a16:creationId xmlns:a16="http://schemas.microsoft.com/office/drawing/2014/main" id="{4AC9E0B2-0EF9-45FE-A78D-C4E943D566AE}"/>
                </a:ext>
              </a:extLst>
            </p:cNvPr>
            <p:cNvSpPr/>
            <p:nvPr/>
          </p:nvSpPr>
          <p:spPr>
            <a:xfrm>
              <a:off x="9514730" y="1846782"/>
              <a:ext cx="1881754" cy="91641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400">
                <a:solidFill>
                  <a:schemeClr val="tx1"/>
                </a:solidFill>
              </a:endParaRPr>
            </a:p>
            <a:p>
              <a:r>
                <a:rPr lang="en-US" altLang="zh-CN" sz="1400">
                  <a:solidFill>
                    <a:schemeClr val="tx1"/>
                  </a:solidFill>
                </a:rPr>
                <a:t>+init();</a:t>
              </a:r>
            </a:p>
            <a:p>
              <a:r>
                <a:rPr lang="en-US" altLang="zh-CN" sz="1400">
                  <a:solidFill>
                    <a:schemeClr val="tx1"/>
                  </a:solidFill>
                </a:rPr>
                <a:t>+OnMove():void;</a:t>
              </a:r>
            </a:p>
            <a:p>
              <a:r>
                <a:rPr lang="en-US" altLang="zh-CN" sz="1400">
                  <a:solidFill>
                    <a:schemeClr val="tx1"/>
                  </a:solidFill>
                </a:rPr>
                <a:t>+OnFire():void;</a:t>
              </a:r>
            </a:p>
            <a:p>
              <a:endParaRPr lang="zh-CN" altLang="en-US" sz="1600">
                <a:solidFill>
                  <a:schemeClr val="tx1"/>
                </a:solidFill>
              </a:endParaRPr>
            </a:p>
          </p:txBody>
        </p:sp>
        <p:grpSp>
          <p:nvGrpSpPr>
            <p:cNvPr id="23" name="组合 22">
              <a:extLst>
                <a:ext uri="{FF2B5EF4-FFF2-40B4-BE49-F238E27FC236}">
                  <a16:creationId xmlns:a16="http://schemas.microsoft.com/office/drawing/2014/main" id="{7BBD6FFD-7109-4D9E-BAC8-EF444DB7B6BA}"/>
                </a:ext>
              </a:extLst>
            </p:cNvPr>
            <p:cNvGrpSpPr/>
            <p:nvPr/>
          </p:nvGrpSpPr>
          <p:grpSpPr>
            <a:xfrm>
              <a:off x="9520018" y="567792"/>
              <a:ext cx="1881756" cy="1278989"/>
              <a:chOff x="6564220" y="1870265"/>
              <a:chExt cx="1135662" cy="668781"/>
            </a:xfrm>
          </p:grpSpPr>
          <p:sp>
            <p:nvSpPr>
              <p:cNvPr id="24" name="矩形 23">
                <a:extLst>
                  <a:ext uri="{FF2B5EF4-FFF2-40B4-BE49-F238E27FC236}">
                    <a16:creationId xmlns:a16="http://schemas.microsoft.com/office/drawing/2014/main" id="{BAB4ABC4-12A7-4C61-8B0F-4A1166023393}"/>
                  </a:ext>
                </a:extLst>
              </p:cNvPr>
              <p:cNvSpPr/>
              <p:nvPr/>
            </p:nvSpPr>
            <p:spPr>
              <a:xfrm>
                <a:off x="6564220" y="1870265"/>
                <a:ext cx="1132470" cy="17521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artillery</a:t>
                </a:r>
                <a:endParaRPr lang="zh-CN" altLang="en-US">
                  <a:solidFill>
                    <a:schemeClr val="tx1"/>
                  </a:solidFill>
                </a:endParaRPr>
              </a:p>
            </p:txBody>
          </p:sp>
          <p:sp>
            <p:nvSpPr>
              <p:cNvPr id="25" name="矩形 24">
                <a:extLst>
                  <a:ext uri="{FF2B5EF4-FFF2-40B4-BE49-F238E27FC236}">
                    <a16:creationId xmlns:a16="http://schemas.microsoft.com/office/drawing/2014/main" id="{8856FCE6-259A-4215-873D-A7AF66DD19B8}"/>
                  </a:ext>
                </a:extLst>
              </p:cNvPr>
              <p:cNvSpPr/>
              <p:nvPr/>
            </p:nvSpPr>
            <p:spPr>
              <a:xfrm>
                <a:off x="6564220" y="2045484"/>
                <a:ext cx="1135662" cy="49356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rPr>
                  <a:t>-blood:int;</a:t>
                </a:r>
              </a:p>
              <a:p>
                <a:r>
                  <a:rPr lang="en-US" altLang="zh-CN" sz="1400">
                    <a:solidFill>
                      <a:schemeClr val="tx1"/>
                    </a:solidFill>
                  </a:rPr>
                  <a:t>-shoot_dir:int;</a:t>
                </a:r>
              </a:p>
              <a:p>
                <a:endParaRPr lang="zh-CN" altLang="en-US" sz="1400">
                  <a:solidFill>
                    <a:schemeClr val="tx1"/>
                  </a:solidFill>
                </a:endParaRPr>
              </a:p>
            </p:txBody>
          </p:sp>
        </p:grpSp>
      </p:grpSp>
    </p:spTree>
    <p:extLst>
      <p:ext uri="{BB962C8B-B14F-4D97-AF65-F5344CB8AC3E}">
        <p14:creationId xmlns:p14="http://schemas.microsoft.com/office/powerpoint/2010/main" val="49760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竖排文字占位符 2">
            <a:extLst>
              <a:ext uri="{FF2B5EF4-FFF2-40B4-BE49-F238E27FC236}">
                <a16:creationId xmlns:a16="http://schemas.microsoft.com/office/drawing/2014/main" id="{CACDFCC7-EC4B-41F2-BE8B-583A8C987992}"/>
              </a:ext>
            </a:extLst>
          </p:cNvPr>
          <p:cNvSpPr txBox="1">
            <a:spLocks/>
          </p:cNvSpPr>
          <p:nvPr/>
        </p:nvSpPr>
        <p:spPr>
          <a:xfrm>
            <a:off x="194644" y="703714"/>
            <a:ext cx="6817895" cy="7539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r>
              <a:rPr lang="zh-CN" altLang="en-US"/>
              <a:t>时序图</a:t>
            </a:r>
          </a:p>
        </p:txBody>
      </p:sp>
      <p:sp>
        <p:nvSpPr>
          <p:cNvPr id="3" name="矩形 2">
            <a:extLst>
              <a:ext uri="{FF2B5EF4-FFF2-40B4-BE49-F238E27FC236}">
                <a16:creationId xmlns:a16="http://schemas.microsoft.com/office/drawing/2014/main" id="{46CD20A4-5645-4D19-AE02-D0D0E23B8733}"/>
              </a:ext>
            </a:extLst>
          </p:cNvPr>
          <p:cNvSpPr/>
          <p:nvPr/>
        </p:nvSpPr>
        <p:spPr>
          <a:xfrm>
            <a:off x="786673" y="1092617"/>
            <a:ext cx="2026859" cy="5549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player</a:t>
            </a:r>
            <a:endParaRPr lang="zh-CN" altLang="en-US"/>
          </a:p>
        </p:txBody>
      </p:sp>
      <p:sp>
        <p:nvSpPr>
          <p:cNvPr id="4" name="矩形 3">
            <a:extLst>
              <a:ext uri="{FF2B5EF4-FFF2-40B4-BE49-F238E27FC236}">
                <a16:creationId xmlns:a16="http://schemas.microsoft.com/office/drawing/2014/main" id="{AEC09CE6-A498-417E-80B0-3CDD0B5416E3}"/>
              </a:ext>
            </a:extLst>
          </p:cNvPr>
          <p:cNvSpPr/>
          <p:nvPr/>
        </p:nvSpPr>
        <p:spPr>
          <a:xfrm>
            <a:off x="7012539" y="1080703"/>
            <a:ext cx="2026859" cy="5549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游玩游戏</a:t>
            </a:r>
          </a:p>
        </p:txBody>
      </p:sp>
      <p:sp>
        <p:nvSpPr>
          <p:cNvPr id="5" name="矩形 4">
            <a:extLst>
              <a:ext uri="{FF2B5EF4-FFF2-40B4-BE49-F238E27FC236}">
                <a16:creationId xmlns:a16="http://schemas.microsoft.com/office/drawing/2014/main" id="{895B4D11-8E89-41F5-AC58-0EC003B442F4}"/>
              </a:ext>
            </a:extLst>
          </p:cNvPr>
          <p:cNvSpPr/>
          <p:nvPr/>
        </p:nvSpPr>
        <p:spPr>
          <a:xfrm>
            <a:off x="3803521" y="1092616"/>
            <a:ext cx="2026859" cy="5549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开始界面</a:t>
            </a:r>
          </a:p>
        </p:txBody>
      </p:sp>
      <p:cxnSp>
        <p:nvCxnSpPr>
          <p:cNvPr id="6" name="直接连接符 5">
            <a:extLst>
              <a:ext uri="{FF2B5EF4-FFF2-40B4-BE49-F238E27FC236}">
                <a16:creationId xmlns:a16="http://schemas.microsoft.com/office/drawing/2014/main" id="{2C330294-E06D-417B-B177-7CE0C270636E}"/>
              </a:ext>
            </a:extLst>
          </p:cNvPr>
          <p:cNvCxnSpPr>
            <a:cxnSpLocks/>
            <a:stCxn id="3" idx="2"/>
          </p:cNvCxnSpPr>
          <p:nvPr/>
        </p:nvCxnSpPr>
        <p:spPr>
          <a:xfrm flipH="1">
            <a:off x="1800102" y="1647576"/>
            <a:ext cx="1" cy="4428104"/>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F40F20E2-7A2E-4DFD-9608-4429999FA5B0}"/>
              </a:ext>
            </a:extLst>
          </p:cNvPr>
          <p:cNvCxnSpPr>
            <a:cxnSpLocks/>
          </p:cNvCxnSpPr>
          <p:nvPr/>
        </p:nvCxnSpPr>
        <p:spPr>
          <a:xfrm flipH="1">
            <a:off x="4732470" y="1647575"/>
            <a:ext cx="25703" cy="442810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46E4F7F1-213D-4DBF-AA1E-7C0625F7515A}"/>
              </a:ext>
            </a:extLst>
          </p:cNvPr>
          <p:cNvCxnSpPr>
            <a:cxnSpLocks/>
          </p:cNvCxnSpPr>
          <p:nvPr/>
        </p:nvCxnSpPr>
        <p:spPr>
          <a:xfrm flipH="1">
            <a:off x="8070191" y="1647575"/>
            <a:ext cx="1" cy="442810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0" name="矩形: 圆角 9">
            <a:extLst>
              <a:ext uri="{FF2B5EF4-FFF2-40B4-BE49-F238E27FC236}">
                <a16:creationId xmlns:a16="http://schemas.microsoft.com/office/drawing/2014/main" id="{4083836F-74D6-484E-9CC4-8E872D0FB904}"/>
              </a:ext>
            </a:extLst>
          </p:cNvPr>
          <p:cNvSpPr/>
          <p:nvPr/>
        </p:nvSpPr>
        <p:spPr>
          <a:xfrm>
            <a:off x="1668028" y="1837459"/>
            <a:ext cx="262353" cy="213510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893B5522-88AD-4731-87D2-40E06F7710F5}"/>
              </a:ext>
            </a:extLst>
          </p:cNvPr>
          <p:cNvSpPr/>
          <p:nvPr/>
        </p:nvSpPr>
        <p:spPr>
          <a:xfrm>
            <a:off x="4626097" y="2346960"/>
            <a:ext cx="264147" cy="9753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5C378A20-0042-4357-86D5-A7217BC5AE68}"/>
              </a:ext>
            </a:extLst>
          </p:cNvPr>
          <p:cNvSpPr/>
          <p:nvPr/>
        </p:nvSpPr>
        <p:spPr>
          <a:xfrm>
            <a:off x="7938117" y="3068319"/>
            <a:ext cx="264147" cy="229615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041B0A0D-C263-4CA2-BBD8-F3751EAD6613}"/>
              </a:ext>
            </a:extLst>
          </p:cNvPr>
          <p:cNvSpPr/>
          <p:nvPr/>
        </p:nvSpPr>
        <p:spPr>
          <a:xfrm>
            <a:off x="1666234" y="5100320"/>
            <a:ext cx="264147" cy="9753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64C36D53-197F-4A59-9DED-67488BB6A6CE}"/>
              </a:ext>
            </a:extLst>
          </p:cNvPr>
          <p:cNvCxnSpPr/>
          <p:nvPr/>
        </p:nvCxnSpPr>
        <p:spPr>
          <a:xfrm>
            <a:off x="1930381" y="2550160"/>
            <a:ext cx="2695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9EBA7E22-ADBE-4A94-8556-85E7605A18EF}"/>
              </a:ext>
            </a:extLst>
          </p:cNvPr>
          <p:cNvCxnSpPr/>
          <p:nvPr/>
        </p:nvCxnSpPr>
        <p:spPr>
          <a:xfrm flipH="1">
            <a:off x="1930381" y="3210560"/>
            <a:ext cx="2695716" cy="0"/>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D7F52540-2914-47D5-8B26-12FE8763E684}"/>
              </a:ext>
            </a:extLst>
          </p:cNvPr>
          <p:cNvCxnSpPr>
            <a:cxnSpLocks/>
          </p:cNvCxnSpPr>
          <p:nvPr/>
        </p:nvCxnSpPr>
        <p:spPr>
          <a:xfrm>
            <a:off x="4890244" y="3139440"/>
            <a:ext cx="30478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FCDFBFAF-E141-4655-981F-56481B33F356}"/>
              </a:ext>
            </a:extLst>
          </p:cNvPr>
          <p:cNvCxnSpPr>
            <a:cxnSpLocks/>
          </p:cNvCxnSpPr>
          <p:nvPr/>
        </p:nvCxnSpPr>
        <p:spPr>
          <a:xfrm flipH="1">
            <a:off x="1930381" y="5262880"/>
            <a:ext cx="6007736" cy="0"/>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B97CB722-CEAD-424C-9B59-DA12507A1699}"/>
              </a:ext>
            </a:extLst>
          </p:cNvPr>
          <p:cNvSpPr/>
          <p:nvPr/>
        </p:nvSpPr>
        <p:spPr>
          <a:xfrm>
            <a:off x="2475445" y="2118087"/>
            <a:ext cx="1334104" cy="4010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打开游戏</a:t>
            </a:r>
          </a:p>
        </p:txBody>
      </p:sp>
      <p:sp>
        <p:nvSpPr>
          <p:cNvPr id="28" name="矩形 27">
            <a:extLst>
              <a:ext uri="{FF2B5EF4-FFF2-40B4-BE49-F238E27FC236}">
                <a16:creationId xmlns:a16="http://schemas.microsoft.com/office/drawing/2014/main" id="{49EAACF3-2309-426B-8871-4B300D884E6C}"/>
              </a:ext>
            </a:extLst>
          </p:cNvPr>
          <p:cNvSpPr/>
          <p:nvPr/>
        </p:nvSpPr>
        <p:spPr>
          <a:xfrm>
            <a:off x="2437772" y="2861811"/>
            <a:ext cx="1334104" cy="4010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退出游戏</a:t>
            </a:r>
          </a:p>
        </p:txBody>
      </p:sp>
      <p:sp>
        <p:nvSpPr>
          <p:cNvPr id="29" name="矩形 28">
            <a:extLst>
              <a:ext uri="{FF2B5EF4-FFF2-40B4-BE49-F238E27FC236}">
                <a16:creationId xmlns:a16="http://schemas.microsoft.com/office/drawing/2014/main" id="{78CAA365-F8A0-4EB3-BEBF-C2D3A186F117}"/>
              </a:ext>
            </a:extLst>
          </p:cNvPr>
          <p:cNvSpPr/>
          <p:nvPr/>
        </p:nvSpPr>
        <p:spPr>
          <a:xfrm>
            <a:off x="3444867" y="4809374"/>
            <a:ext cx="1334104" cy="4010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退出游戏</a:t>
            </a:r>
          </a:p>
        </p:txBody>
      </p:sp>
      <p:sp>
        <p:nvSpPr>
          <p:cNvPr id="30" name="矩形 29">
            <a:extLst>
              <a:ext uri="{FF2B5EF4-FFF2-40B4-BE49-F238E27FC236}">
                <a16:creationId xmlns:a16="http://schemas.microsoft.com/office/drawing/2014/main" id="{BEF27136-9127-4C53-B8E0-2ACBF7CC70DF}"/>
              </a:ext>
            </a:extLst>
          </p:cNvPr>
          <p:cNvSpPr/>
          <p:nvPr/>
        </p:nvSpPr>
        <p:spPr>
          <a:xfrm>
            <a:off x="5615056" y="2748013"/>
            <a:ext cx="1334104" cy="4010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开始游戏</a:t>
            </a:r>
          </a:p>
        </p:txBody>
      </p:sp>
    </p:spTree>
    <p:extLst>
      <p:ext uri="{BB962C8B-B14F-4D97-AF65-F5344CB8AC3E}">
        <p14:creationId xmlns:p14="http://schemas.microsoft.com/office/powerpoint/2010/main" val="1984113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8E1CC2-457C-49D9-9571-E7FE784B2B16}"/>
              </a:ext>
            </a:extLst>
          </p:cNvPr>
          <p:cNvSpPr>
            <a:spLocks noGrp="1"/>
          </p:cNvSpPr>
          <p:nvPr>
            <p:ph type="title"/>
          </p:nvPr>
        </p:nvSpPr>
        <p:spPr/>
        <p:txBody>
          <a:bodyPr/>
          <a:lstStyle/>
          <a:p>
            <a:r>
              <a:rPr lang="zh-CN" altLang="en-US"/>
              <a:t>合作开发模式</a:t>
            </a:r>
          </a:p>
        </p:txBody>
      </p:sp>
      <p:sp>
        <p:nvSpPr>
          <p:cNvPr id="3" name="内容占位符 2">
            <a:extLst>
              <a:ext uri="{FF2B5EF4-FFF2-40B4-BE49-F238E27FC236}">
                <a16:creationId xmlns:a16="http://schemas.microsoft.com/office/drawing/2014/main" id="{5AC3DAED-8CAF-4534-A6FF-FA59BDA9D407}"/>
              </a:ext>
            </a:extLst>
          </p:cNvPr>
          <p:cNvSpPr>
            <a:spLocks noGrp="1"/>
          </p:cNvSpPr>
          <p:nvPr>
            <p:ph sz="half" idx="1"/>
          </p:nvPr>
        </p:nvSpPr>
        <p:spPr>
          <a:xfrm>
            <a:off x="396634" y="1985281"/>
            <a:ext cx="11155005" cy="3473316"/>
          </a:xfrm>
        </p:spPr>
        <p:txBody>
          <a:bodyPr>
            <a:normAutofit/>
          </a:bodyPr>
          <a:lstStyle/>
          <a:p>
            <a:r>
              <a:rPr lang="zh-CN" altLang="en-US"/>
              <a:t>此次程序开发我们小组采用了</a:t>
            </a:r>
            <a:r>
              <a:rPr lang="en-US" altLang="zh-CN"/>
              <a:t>git</a:t>
            </a:r>
            <a:r>
              <a:rPr lang="zh-CN" altLang="en-US"/>
              <a:t>版本控制</a:t>
            </a:r>
            <a:r>
              <a:rPr lang="en-US" altLang="zh-CN"/>
              <a:t>+</a:t>
            </a:r>
            <a:r>
              <a:rPr lang="zh-CN" altLang="en-US"/>
              <a:t>公有仓库管理</a:t>
            </a:r>
            <a:endParaRPr lang="en-US" altLang="zh-CN"/>
          </a:p>
          <a:p>
            <a:r>
              <a:rPr lang="zh-CN" altLang="en-US"/>
              <a:t>开发流程：</a:t>
            </a:r>
            <a:endParaRPr lang="en-US" altLang="zh-CN"/>
          </a:p>
          <a:p>
            <a:pPr marL="0" indent="0">
              <a:buNone/>
            </a:pPr>
            <a:r>
              <a:rPr lang="en-US" altLang="zh-CN"/>
              <a:t>- </a:t>
            </a:r>
            <a:r>
              <a:rPr lang="zh-CN" altLang="en-US"/>
              <a:t>组员</a:t>
            </a:r>
            <a:r>
              <a:rPr lang="en-US" altLang="zh-CN"/>
              <a:t>1</a:t>
            </a:r>
            <a:r>
              <a:rPr lang="zh-CN" altLang="en-US"/>
              <a:t>制作游戏素材</a:t>
            </a:r>
            <a:endParaRPr lang="en-US" altLang="zh-CN"/>
          </a:p>
          <a:p>
            <a:pPr marL="0" indent="0">
              <a:buNone/>
            </a:pPr>
            <a:r>
              <a:rPr lang="en-US" altLang="zh-CN"/>
              <a:t>- </a:t>
            </a:r>
            <a:r>
              <a:rPr lang="zh-CN" altLang="en-US"/>
              <a:t>组长开发主体框架</a:t>
            </a:r>
            <a:endParaRPr lang="en-US" altLang="zh-CN"/>
          </a:p>
          <a:p>
            <a:pPr marL="0" indent="0">
              <a:buNone/>
            </a:pPr>
            <a:r>
              <a:rPr lang="en-US" altLang="zh-CN"/>
              <a:t>- </a:t>
            </a:r>
            <a:r>
              <a:rPr lang="zh-CN" altLang="en-US"/>
              <a:t>组员</a:t>
            </a:r>
            <a:r>
              <a:rPr lang="en-US" altLang="zh-CN"/>
              <a:t>2</a:t>
            </a:r>
            <a:r>
              <a:rPr lang="zh-CN" altLang="en-US"/>
              <a:t>对细节进行补充</a:t>
            </a:r>
            <a:endParaRPr lang="en-US" altLang="zh-CN"/>
          </a:p>
          <a:p>
            <a:pPr marL="0" indent="0">
              <a:buNone/>
            </a:pPr>
            <a:r>
              <a:rPr lang="en-US" altLang="zh-CN"/>
              <a:t>- </a:t>
            </a:r>
            <a:r>
              <a:rPr lang="zh-CN" altLang="en-US"/>
              <a:t>组员一起讨论制作效果</a:t>
            </a:r>
            <a:endParaRPr lang="en-US" altLang="zh-CN"/>
          </a:p>
          <a:p>
            <a:pPr marL="0" indent="0">
              <a:buNone/>
            </a:pPr>
            <a:r>
              <a:rPr lang="en-US" altLang="zh-CN"/>
              <a:t>- </a:t>
            </a:r>
            <a:r>
              <a:rPr lang="zh-CN" altLang="en-US"/>
              <a:t>每一次开发都会先提交分支，待小组讨论验证了正确性与合理性之后并入主分支</a:t>
            </a:r>
            <a:endParaRPr lang="en-US" altLang="zh-CN"/>
          </a:p>
          <a:p>
            <a:pPr marL="0" indent="0">
              <a:buNone/>
            </a:pPr>
            <a:endParaRPr lang="en-US" altLang="zh-CN"/>
          </a:p>
          <a:p>
            <a:pPr marL="0" indent="0">
              <a:buNone/>
            </a:pPr>
            <a:endParaRPr lang="zh-CN" altLang="en-US">
              <a:solidFill>
                <a:schemeClr val="tx1"/>
              </a:solidFill>
            </a:endParaRPr>
          </a:p>
        </p:txBody>
      </p:sp>
      <p:sp>
        <p:nvSpPr>
          <p:cNvPr id="5" name="矩形 4">
            <a:extLst>
              <a:ext uri="{FF2B5EF4-FFF2-40B4-BE49-F238E27FC236}">
                <a16:creationId xmlns:a16="http://schemas.microsoft.com/office/drawing/2014/main" id="{D55EBA09-7BA4-404D-8A51-6A88FA29A1C2}"/>
              </a:ext>
            </a:extLst>
          </p:cNvPr>
          <p:cNvSpPr/>
          <p:nvPr/>
        </p:nvSpPr>
        <p:spPr>
          <a:xfrm>
            <a:off x="396634" y="5850862"/>
            <a:ext cx="9521505" cy="5549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main</a:t>
            </a:r>
            <a:endParaRPr lang="zh-CN" altLang="en-US"/>
          </a:p>
        </p:txBody>
      </p:sp>
      <p:sp>
        <p:nvSpPr>
          <p:cNvPr id="7" name="矩形 6">
            <a:extLst>
              <a:ext uri="{FF2B5EF4-FFF2-40B4-BE49-F238E27FC236}">
                <a16:creationId xmlns:a16="http://schemas.microsoft.com/office/drawing/2014/main" id="{D3DDAFA6-3046-416C-BCA9-38D473CC5235}"/>
              </a:ext>
            </a:extLst>
          </p:cNvPr>
          <p:cNvSpPr/>
          <p:nvPr/>
        </p:nvSpPr>
        <p:spPr>
          <a:xfrm>
            <a:off x="4166713" y="4770537"/>
            <a:ext cx="2026859" cy="5549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branch</a:t>
            </a:r>
            <a:endParaRPr lang="zh-CN" altLang="en-US"/>
          </a:p>
        </p:txBody>
      </p:sp>
      <p:cxnSp>
        <p:nvCxnSpPr>
          <p:cNvPr id="9" name="直接箭头连接符 8">
            <a:extLst>
              <a:ext uri="{FF2B5EF4-FFF2-40B4-BE49-F238E27FC236}">
                <a16:creationId xmlns:a16="http://schemas.microsoft.com/office/drawing/2014/main" id="{6558A0BE-8FD9-4B0F-8628-8F5153A8969F}"/>
              </a:ext>
            </a:extLst>
          </p:cNvPr>
          <p:cNvCxnSpPr>
            <a:cxnSpLocks/>
            <a:stCxn id="7" idx="3"/>
          </p:cNvCxnSpPr>
          <p:nvPr/>
        </p:nvCxnSpPr>
        <p:spPr>
          <a:xfrm>
            <a:off x="6193572" y="5048017"/>
            <a:ext cx="1755033" cy="776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3B527500-00A9-42B1-9E86-11CD8E5D2887}"/>
              </a:ext>
            </a:extLst>
          </p:cNvPr>
          <p:cNvSpPr/>
          <p:nvPr/>
        </p:nvSpPr>
        <p:spPr>
          <a:xfrm rot="1459698">
            <a:off x="6213697" y="4896547"/>
            <a:ext cx="1938175" cy="5154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commit</a:t>
            </a:r>
            <a:endParaRPr lang="zh-CN" altLang="en-US">
              <a:solidFill>
                <a:schemeClr val="tx1"/>
              </a:solidFill>
            </a:endParaRPr>
          </a:p>
        </p:txBody>
      </p:sp>
      <p:cxnSp>
        <p:nvCxnSpPr>
          <p:cNvPr id="12" name="直接箭头连接符 11">
            <a:extLst>
              <a:ext uri="{FF2B5EF4-FFF2-40B4-BE49-F238E27FC236}">
                <a16:creationId xmlns:a16="http://schemas.microsoft.com/office/drawing/2014/main" id="{E78E76CD-E8D3-41FA-8F65-DA8C246FE3A7}"/>
              </a:ext>
            </a:extLst>
          </p:cNvPr>
          <p:cNvCxnSpPr>
            <a:cxnSpLocks/>
            <a:endCxn id="7" idx="1"/>
          </p:cNvCxnSpPr>
          <p:nvPr/>
        </p:nvCxnSpPr>
        <p:spPr>
          <a:xfrm flipV="1">
            <a:off x="2021747" y="5048017"/>
            <a:ext cx="2144966" cy="776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6FF3EE6D-3EDE-4FE4-93A6-152E96DB7CED}"/>
              </a:ext>
            </a:extLst>
          </p:cNvPr>
          <p:cNvSpPr/>
          <p:nvPr/>
        </p:nvSpPr>
        <p:spPr>
          <a:xfrm rot="20419041">
            <a:off x="1855473" y="4899063"/>
            <a:ext cx="1938175" cy="5154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create</a:t>
            </a:r>
            <a:endParaRPr lang="zh-CN" altLang="en-US">
              <a:solidFill>
                <a:schemeClr val="tx1"/>
              </a:solidFill>
            </a:endParaRPr>
          </a:p>
        </p:txBody>
      </p:sp>
    </p:spTree>
    <p:extLst>
      <p:ext uri="{BB962C8B-B14F-4D97-AF65-F5344CB8AC3E}">
        <p14:creationId xmlns:p14="http://schemas.microsoft.com/office/powerpoint/2010/main" val="2931116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10C32E5C-3148-4D98-9B7E-409852FCD3D3}"/>
              </a:ext>
            </a:extLst>
          </p:cNvPr>
          <p:cNvSpPr txBox="1">
            <a:spLocks/>
          </p:cNvSpPr>
          <p:nvPr/>
        </p:nvSpPr>
        <p:spPr>
          <a:xfrm>
            <a:off x="6663559" y="6053961"/>
            <a:ext cx="6144067" cy="781493"/>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zh-CN" altLang="en-US"/>
              <a:t>欢迎各位同学查看我组开发进度并提出宝贵意见</a:t>
            </a:r>
            <a:endParaRPr lang="en-US" altLang="zh-CN"/>
          </a:p>
          <a:p>
            <a:pPr marL="0" indent="0">
              <a:buFont typeface="Wingdings 2" panose="05020102010507070707" pitchFamily="18" charset="2"/>
              <a:buNone/>
            </a:pPr>
            <a:endParaRPr lang="zh-CN" altLang="en-US">
              <a:solidFill>
                <a:schemeClr val="tx1"/>
              </a:solidFill>
            </a:endParaRPr>
          </a:p>
        </p:txBody>
      </p:sp>
      <p:sp>
        <p:nvSpPr>
          <p:cNvPr id="6" name="内容占位符 2">
            <a:extLst>
              <a:ext uri="{FF2B5EF4-FFF2-40B4-BE49-F238E27FC236}">
                <a16:creationId xmlns:a16="http://schemas.microsoft.com/office/drawing/2014/main" id="{DBCD9BCD-399B-4E45-AD58-B1BACB8AF315}"/>
              </a:ext>
            </a:extLst>
          </p:cNvPr>
          <p:cNvSpPr txBox="1">
            <a:spLocks/>
          </p:cNvSpPr>
          <p:nvPr/>
        </p:nvSpPr>
        <p:spPr>
          <a:xfrm>
            <a:off x="518497" y="636273"/>
            <a:ext cx="11155005" cy="949260"/>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zh-CN" altLang="en-US"/>
              <a:t>本项目开源，开源协议：</a:t>
            </a:r>
            <a:r>
              <a:rPr lang="en-US" altLang="zh-CN"/>
              <a:t>Apache Licence 2.0</a:t>
            </a:r>
          </a:p>
          <a:p>
            <a:pPr marL="0" indent="0">
              <a:buFont typeface="Wingdings 2" panose="05020102010507070707" pitchFamily="18" charset="2"/>
              <a:buNone/>
            </a:pPr>
            <a:r>
              <a:rPr lang="zh-CN" altLang="en-US"/>
              <a:t>公有仓库地址：</a:t>
            </a:r>
            <a:r>
              <a:rPr lang="en-US" altLang="zh-CN"/>
              <a:t>https://github.com/pphui8/Attack_on_Cannon</a:t>
            </a:r>
            <a:endParaRPr lang="zh-CN" altLang="en-US">
              <a:solidFill>
                <a:schemeClr val="tx1"/>
              </a:solidFill>
            </a:endParaRPr>
          </a:p>
        </p:txBody>
      </p:sp>
      <p:pic>
        <p:nvPicPr>
          <p:cNvPr id="3" name="图片 2">
            <a:extLst>
              <a:ext uri="{FF2B5EF4-FFF2-40B4-BE49-F238E27FC236}">
                <a16:creationId xmlns:a16="http://schemas.microsoft.com/office/drawing/2014/main" id="{09C12A7F-DED3-4A96-B0BC-64A2B95E69C2}"/>
              </a:ext>
            </a:extLst>
          </p:cNvPr>
          <p:cNvPicPr>
            <a:picLocks noChangeAspect="1"/>
          </p:cNvPicPr>
          <p:nvPr/>
        </p:nvPicPr>
        <p:blipFill>
          <a:blip r:embed="rId2"/>
          <a:stretch>
            <a:fillRect/>
          </a:stretch>
        </p:blipFill>
        <p:spPr>
          <a:xfrm>
            <a:off x="680943" y="1442907"/>
            <a:ext cx="5190522" cy="5146646"/>
          </a:xfrm>
          <a:prstGeom prst="rect">
            <a:avLst/>
          </a:prstGeom>
        </p:spPr>
      </p:pic>
    </p:spTree>
    <p:extLst>
      <p:ext uri="{BB962C8B-B14F-4D97-AF65-F5344CB8AC3E}">
        <p14:creationId xmlns:p14="http://schemas.microsoft.com/office/powerpoint/2010/main" val="212283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矩形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latin typeface="Microsoft YaHei UI" panose="020B0503020204020204" pitchFamily="34" charset="-122"/>
              <a:ea typeface="Microsoft YaHei UI" panose="020B0503020204020204" pitchFamily="34" charset="-122"/>
            </a:endParaRPr>
          </a:p>
        </p:txBody>
      </p:sp>
      <p:pic>
        <p:nvPicPr>
          <p:cNvPr id="8" name="内容占位符 4" descr="数字">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组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矩形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矩形​​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矩形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标题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rtlCol="0" anchor="ctr">
            <a:normAutofit/>
          </a:bodyPr>
          <a:lstStyle/>
          <a:p>
            <a:pPr algn="ctr" rtl="0"/>
            <a:r>
              <a:rPr lang="zh-CN" altLang="en-US"/>
              <a:t>重难点</a:t>
            </a:r>
            <a:endParaRPr lang="zh-cn">
              <a:latin typeface="Microsoft YaHei UI" panose="020B0503020204020204" pitchFamily="34" charset="-122"/>
              <a:ea typeface="Microsoft YaHei UI" panose="020B0503020204020204" pitchFamily="34" charset="-122"/>
            </a:endParaRPr>
          </a:p>
        </p:txBody>
      </p:sp>
      <p:graphicFrame>
        <p:nvGraphicFramePr>
          <p:cNvPr id="6" name="内容占位符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87833684"/>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theme/theme1.xml><?xml version="1.0" encoding="utf-8"?>
<a:theme xmlns:a="http://schemas.openxmlformats.org/drawingml/2006/main" name="红利">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TM03457464[[fn=红利]]</Template>
  <TotalTime>258</TotalTime>
  <Words>726</Words>
  <Application>Microsoft Office PowerPoint</Application>
  <PresentationFormat>宽屏</PresentationFormat>
  <Paragraphs>107</Paragraphs>
  <Slides>16</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-apple-system</vt:lpstr>
      <vt:lpstr>Microsoft YaHei UI</vt:lpstr>
      <vt:lpstr>SFMono-Regular</vt:lpstr>
      <vt:lpstr>Gill Sans MT</vt:lpstr>
      <vt:lpstr>Wingdings 2</vt:lpstr>
      <vt:lpstr>红利</vt:lpstr>
      <vt:lpstr>进击的小炮游戏设计</vt:lpstr>
      <vt:lpstr>需求分析</vt:lpstr>
      <vt:lpstr>用例图</vt:lpstr>
      <vt:lpstr>类图</vt:lpstr>
      <vt:lpstr>类图</vt:lpstr>
      <vt:lpstr>PowerPoint 演示文稿</vt:lpstr>
      <vt:lpstr>合作开发模式</vt:lpstr>
      <vt:lpstr>PowerPoint 演示文稿</vt:lpstr>
      <vt:lpstr>重难点</vt:lpstr>
      <vt:lpstr>重力模拟</vt:lpstr>
      <vt:lpstr>加速度处理</vt:lpstr>
      <vt:lpstr>PowerPoint 演示文稿</vt:lpstr>
      <vt:lpstr>矗立面逻辑</vt:lpstr>
      <vt:lpstr>炮管角度及对应的炮击角度</vt:lpstr>
      <vt:lpstr>解决策</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进击的小炮游戏设计</dc:title>
  <dc:creator>1216595344@qq.com</dc:creator>
  <cp:lastModifiedBy>1216595344@qq.com</cp:lastModifiedBy>
  <cp:revision>24</cp:revision>
  <dcterms:created xsi:type="dcterms:W3CDTF">2021-05-16T05:11:09Z</dcterms:created>
  <dcterms:modified xsi:type="dcterms:W3CDTF">2021-05-24T13:57:16Z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