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84" r:id="rId18"/>
    <p:sldId id="274" r:id="rId19"/>
    <p:sldId id="27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  <p:sldId id="287" r:id="rId33"/>
    <p:sldId id="290" r:id="rId34"/>
    <p:sldId id="289" r:id="rId35"/>
    <p:sldId id="291" r:id="rId3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7"/>
    <p:restoredTop sz="94643"/>
  </p:normalViewPr>
  <p:slideViewPr>
    <p:cSldViewPr snapToGrid="0" snapToObjects="1">
      <p:cViewPr varScale="1">
        <p:scale>
          <a:sx n="46" d="100"/>
          <a:sy n="46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33345-A627-3242-AD23-5162F02D0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2EDEC-05E0-6A4F-9924-9BC74C6F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D58C9-96D7-5249-8532-CBB225CB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3C7DD-28F2-514A-B51F-23B6B8A1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0DEB3-34E6-5641-8B57-5791E4FD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07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E9217-DA0D-A44B-84CF-36DECB2C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01E75A-DCBA-4043-88E9-8282E16E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F8C39-3190-4447-9CF3-7CF7416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191F-7C2C-7345-AFA5-93BEFB61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BBF8A-45BE-2B4E-B631-491860FE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04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18C87-94A4-174F-848D-F83E063F3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A1986-7A2F-EA49-8F2E-6CBD5680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80D5D-670E-874B-88E5-340FF3CE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D87FB-DA3A-9342-A89E-0420509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16FC8-7A15-EB43-A110-8D9BD13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2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8DFE3-13B1-1B4C-917B-6F5F3BAE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C47C9-EE07-264E-A758-7F91BA51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88865-5387-8E4B-98AA-42794BB5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1CD6F-55E8-BD4B-BA29-8553D183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3CDD3-B896-3D4A-A2A4-4308C9B3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235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6786F-526C-504D-A067-891A2FD6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06EA8-C236-9F40-BBD8-00971BF5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D6AA0-286A-3F43-A3E2-D6D534BD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22D5-54C1-8347-91AD-7F0BAA4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701E-06B5-5341-A1BB-9337080D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7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C6E6-AB96-2F4F-9611-D1F2D682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492D9-24C6-404B-9387-5FE48990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5C9962-773C-4D43-BE62-33C78ADD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BAB7E-3EC9-B445-A2BC-D11F686B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93B8A-E557-4942-9C44-D23A5B18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26F62-5330-2E4F-8BF4-2D5EB80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13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49CFC-073D-C14B-84CB-C1CF3CB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68448-53F3-1849-A494-9EB1C3AF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742D33-11C4-B94E-8626-ADDB98BB6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2CF922-250F-A14A-89E6-EFA0711B4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858B1-208F-6242-8F9A-CCCED268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E562CC-7D99-D744-8D4B-8EC035FD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D3584-2163-E949-8F00-4E6C0A4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F64E46-F1FD-3443-919D-7169DF0B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8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57FE-8F6F-0941-91DB-8F21284A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F53EF-D0E2-0144-B93C-FDE37AFC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451AC-D3AC-3348-A367-DD57695A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F37C9-D24F-704D-9876-4AFFBF7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06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CD7728-0A39-6942-91B5-A291466D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9E780-7063-B542-A17A-DE5FB4E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8B760-D6D9-3040-BC4E-3FC758A6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3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95D-4B5F-DF46-B780-D6605867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44A8-2093-9149-8A8F-818B81AC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A7ECA-8CBF-184A-B21A-0C036B0D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31AC2A-0715-6042-A068-00A368C2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5654C-55EC-2B4B-A52D-E773655C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81885-8117-624E-9F9B-8A8D43B8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15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485C-4140-AF4A-91B0-7122F32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8D71B4-2617-E142-8A5D-CF786E3DB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9CB177-06C4-6446-89E5-2F0A1877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627CD-E2AC-FF43-AC78-46E80392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CCBE1-F36C-6149-9B02-234AD666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DCAA2-37F0-7747-BFF0-E5ACD22D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709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7ABD17-D48C-BD45-8710-E4C84CD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8EEFC-001D-A144-8CC6-458D812F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BB51-5C22-DA47-B5EF-F26DD5B4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D94D-D8C8-D848-9E06-FC38BB49DE3F}" type="datetimeFigureOut">
              <a:rPr kumimoji="1" lang="ko-Kore-KR" altLang="en-US" smtClean="0"/>
              <a:t>11/20/2020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A457E-2070-6747-9679-D212EFB44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EA3F2-012C-F148-BEA9-57AF3096C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8FF4-05C2-784E-8242-3E6EC01BA8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5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97A290-627F-4C4D-BA89-66E3AB6E8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 latinLnBrk="1"/>
            <a:r>
              <a:rPr lang="ko-KR" altLang="ko-Kore-KR" sz="5600" b="1" dirty="0"/>
              <a:t>데이터 분석 보고서</a:t>
            </a:r>
            <a:br>
              <a:rPr lang="ko-Kore-KR" altLang="ko-Kore-KR" sz="5600" dirty="0"/>
            </a:br>
            <a:r>
              <a:rPr lang="ko-KR" altLang="ko-Kore-KR" sz="5600" b="1" dirty="0"/>
              <a:t>데이터 </a:t>
            </a:r>
            <a:r>
              <a:rPr lang="ko-KR" altLang="ko-Kore-KR" sz="5600" b="1" dirty="0" err="1"/>
              <a:t>안심구역</a:t>
            </a:r>
            <a:r>
              <a:rPr lang="ko-KR" altLang="ko-Kore-KR" sz="5600" b="1" dirty="0"/>
              <a:t> 기업 데이터 분석</a:t>
            </a:r>
            <a:br>
              <a:rPr lang="ko-Kore-KR" altLang="ko-Kore-KR" sz="5600" dirty="0"/>
            </a:br>
            <a:endParaRPr kumimoji="1" lang="ko-Kore-KR" altLang="en-US" sz="5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31D99-4E06-124F-AA9F-5CED561B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 latinLnBrk="1"/>
            <a:r>
              <a:rPr lang="ko-KR" altLang="ko-Kore-KR" sz="2800"/>
              <a:t>중앙대학교</a:t>
            </a:r>
            <a:endParaRPr lang="ko-Kore-KR" altLang="ko-Kore-KR" sz="2800"/>
          </a:p>
          <a:p>
            <a:pPr algn="l" latinLnBrk="1"/>
            <a:r>
              <a:rPr lang="ko-KR" altLang="ko-Kore-KR" sz="2800"/>
              <a:t>강호현</a:t>
            </a:r>
            <a:r>
              <a:rPr lang="en-US" altLang="ko-Kore-KR" sz="2800"/>
              <a:t>,</a:t>
            </a:r>
            <a:r>
              <a:rPr lang="ko-KR" altLang="ko-Kore-KR" sz="2800"/>
              <a:t>안해린</a:t>
            </a:r>
            <a:r>
              <a:rPr lang="en-US" altLang="ko-Kore-KR" sz="2800"/>
              <a:t>,</a:t>
            </a:r>
            <a:r>
              <a:rPr lang="ko-KR" altLang="ko-Kore-KR" sz="2800"/>
              <a:t>유영준</a:t>
            </a:r>
            <a:r>
              <a:rPr lang="en-US" altLang="ko-Kore-KR" sz="2800"/>
              <a:t>,</a:t>
            </a:r>
            <a:r>
              <a:rPr lang="ko-KR" altLang="ko-Kore-KR" sz="2800"/>
              <a:t>정욱준</a:t>
            </a:r>
            <a:endParaRPr lang="ko-Kore-KR" altLang="ko-Kore-KR" sz="2800"/>
          </a:p>
          <a:p>
            <a:pPr algn="l"/>
            <a:endParaRPr kumimoji="1" lang="ko-Kore-KR" alt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58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53D7-49BB-D340-BAD9-952F4FAD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에프엔에프</a:t>
            </a:r>
            <a:r>
              <a:rPr kumimoji="1" lang="en-US" altLang="ko-KR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동종업계 재무비율 비교 분석</a:t>
            </a:r>
            <a:endParaRPr kumimoji="1" lang="en-US" alt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DFB02-D318-0E4A-A4E5-895B0D39B8C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 r="1" b="7700"/>
          <a:stretch/>
        </p:blipFill>
        <p:spPr>
          <a:xfrm>
            <a:off x="641604" y="2745272"/>
            <a:ext cx="5276732" cy="3291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A05445-0F04-F142-AEF3-09065418EE7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8" r="1" b="7589"/>
          <a:stretch/>
        </p:blipFill>
        <p:spPr>
          <a:xfrm>
            <a:off x="6273664" y="2745272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FE73E-168F-7149-806C-722D3026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한화</a:t>
            </a:r>
            <a:r>
              <a:rPr kumimoji="1" lang="ko-KR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호텔앤드리조트</a:t>
            </a:r>
            <a:r>
              <a:rPr kumimoji="1" lang="en-US" altLang="ko-KR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동종업계 재무비율 비교분석</a:t>
            </a:r>
            <a:endParaRPr kumimoji="1" lang="en-US" alt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66EE7-4ECE-8E4D-B606-DC6663D4100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5" r="1" b="7910"/>
          <a:stretch/>
        </p:blipFill>
        <p:spPr>
          <a:xfrm>
            <a:off x="6096000" y="2745272"/>
            <a:ext cx="5276732" cy="3291840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D17601-8D0E-2449-BCBF-FFFAD257217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 r="1" b="7770"/>
          <a:stretch/>
        </p:blipFill>
        <p:spPr>
          <a:xfrm>
            <a:off x="497704" y="2745272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3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5C77E1-578D-4146-BEB1-3A9F5BA4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kumimoji="1" lang="ko-KR" altLang="en-US" sz="4000"/>
              <a:t>데이터 시각화 인사이트</a:t>
            </a:r>
            <a:endParaRPr kumimoji="1" lang="ko-Kore-KR" altLang="en-US" sz="400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E0B24-93DB-D444-9C87-6E9F6661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kumimoji="1" lang="en-US" altLang="ko-Kore-KR" sz="2000"/>
              <a:t>3</a:t>
            </a:r>
            <a:r>
              <a:rPr kumimoji="1" lang="ko-KR" altLang="en-US" sz="2000"/>
              <a:t>년을 기준으로 재무비율을 비교했을 때는 몰랐던 인사이트를 얻음 </a:t>
            </a:r>
            <a:endParaRPr kumimoji="1" lang="en-US" altLang="ko-KR" sz="2000"/>
          </a:p>
          <a:p>
            <a:r>
              <a:rPr kumimoji="1" lang="ko-Kore-KR" altLang="en-US" sz="2000"/>
              <a:t>단기적으로는</a:t>
            </a:r>
            <a:r>
              <a:rPr kumimoji="1" lang="ko-KR" altLang="en-US" sz="2000"/>
              <a:t> 하락한다고 생각할 수 있지만 장기적으로 보았을 땐 산업 전반에 높은 수익률을 보유할 수 있음</a:t>
            </a:r>
            <a:endParaRPr kumimoji="1" lang="en-US" altLang="ko-KR" sz="2000"/>
          </a:p>
          <a:p>
            <a:endParaRPr kumimoji="1" lang="en-US" altLang="ko-Kore-KR" sz="2000"/>
          </a:p>
          <a:p>
            <a:r>
              <a:rPr kumimoji="1" lang="ko-KR" altLang="en-US" sz="2000"/>
              <a:t>높은 성과평가를 받은 기업 데이터 공통점은 수익성 비율에 증가와 높은 연관</a:t>
            </a:r>
            <a:endParaRPr kumimoji="1" lang="en-US" altLang="ko-KR" sz="2000"/>
          </a:p>
          <a:p>
            <a:r>
              <a:rPr kumimoji="1" lang="ko-KR" altLang="en-US" sz="2000"/>
              <a:t>기업의 대표는 대부분 창업주</a:t>
            </a:r>
            <a:r>
              <a:rPr kumimoji="1" lang="en-US" altLang="ko-KR" sz="2000"/>
              <a:t>,</a:t>
            </a:r>
            <a:r>
              <a:rPr kumimoji="1" lang="ko-KR" altLang="en-US" sz="2000"/>
              <a:t> 현재 기업의 회장으로 남아 있음</a:t>
            </a:r>
            <a:endParaRPr kumimoji="1" lang="en-US" altLang="ko-Kore-KR" sz="2000"/>
          </a:p>
          <a:p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314389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F623BC-205F-A44E-85C8-0810D2E2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ko-Kore-KR" sz="5100" b="1"/>
              <a:t>2.</a:t>
            </a:r>
            <a:r>
              <a:rPr lang="ko-KR" altLang="ko-Kore-KR" sz="5100" b="1"/>
              <a:t>가장 많은 산업 기업 데이터 분석</a:t>
            </a:r>
            <a:br>
              <a:rPr lang="ko-Kore-KR" altLang="ko-Kore-KR" sz="5100"/>
            </a:br>
            <a:endParaRPr kumimoji="1" lang="ko-Kore-KR" altLang="en-US" sz="5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676E0-5AB5-5E42-9070-B885293E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산업별</a:t>
            </a:r>
            <a:r>
              <a:rPr kumimoji="1" lang="ko-KR" altLang="en-US" sz="2200"/>
              <a:t> 가장 많은 기업 분포 구분</a:t>
            </a:r>
            <a:endParaRPr kumimoji="1" lang="en-US" altLang="ko-KR" sz="2200"/>
          </a:p>
          <a:p>
            <a:pPr latinLnBrk="1"/>
            <a:r>
              <a:rPr lang="en-US" altLang="ko-Kore-KR" sz="2200"/>
              <a:t>1.</a:t>
            </a:r>
            <a:r>
              <a:rPr lang="ko-KR" altLang="ko-Kore-KR" sz="2200"/>
              <a:t>기타 부동산 개발 및 공급업 </a:t>
            </a:r>
            <a:endParaRPr lang="ko-Kore-KR" altLang="ko-Kore-KR" sz="2200"/>
          </a:p>
          <a:p>
            <a:pPr latinLnBrk="1"/>
            <a:r>
              <a:rPr lang="en-US" altLang="ko-Kore-KR" sz="2200"/>
              <a:t>2.</a:t>
            </a:r>
            <a:r>
              <a:rPr lang="ko-KR" altLang="ko-Kore-KR" sz="2200"/>
              <a:t>그 외 자동차용 신품 제조업 </a:t>
            </a:r>
            <a:endParaRPr lang="ko-Kore-KR" altLang="ko-Kore-KR" sz="2200"/>
          </a:p>
          <a:p>
            <a:pPr latinLnBrk="1"/>
            <a:r>
              <a:rPr lang="en-US" altLang="ko-Kore-KR" sz="2200"/>
              <a:t>3. </a:t>
            </a:r>
            <a:r>
              <a:rPr lang="ko-KR" altLang="ko-Kore-KR" sz="2200"/>
              <a:t>단독 주택 건설업</a:t>
            </a:r>
            <a:endParaRPr lang="en-US" altLang="ko-KR" sz="2200"/>
          </a:p>
          <a:p>
            <a:pPr latinLnBrk="1"/>
            <a:endParaRPr lang="en-US" altLang="ko-Kore-KR" sz="2200"/>
          </a:p>
          <a:p>
            <a:pPr latinLnBrk="1"/>
            <a:r>
              <a:rPr lang="ko-KR" altLang="en-US" sz="2200"/>
              <a:t>각 산업별 심층 데이터 분석 진행</a:t>
            </a:r>
            <a:r>
              <a:rPr lang="en-US" altLang="ko-Kore-KR" sz="2200"/>
              <a:t>. </a:t>
            </a:r>
            <a:endParaRPr lang="ko-Kore-KR" altLang="ko-Kore-KR" sz="2200"/>
          </a:p>
          <a:p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281553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E58F9-E9AC-984F-AB67-DFB0A661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기타 부동산 개발 및 </a:t>
            </a:r>
            <a:r>
              <a:rPr lang="ko-KR" altLang="ko-Kore-KR" dirty="0" err="1"/>
              <a:t>공급업</a:t>
            </a:r>
            <a:r>
              <a:rPr lang="ko-KR" altLang="ko-Kore-KR" dirty="0"/>
              <a:t> </a:t>
            </a:r>
            <a:r>
              <a:rPr lang="en-US" altLang="ko-Kore-KR" dirty="0"/>
              <a:t>20181231</a:t>
            </a:r>
            <a:r>
              <a:rPr lang="ko-KR" altLang="ko-Kore-KR" dirty="0"/>
              <a:t>기준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02E3F-94B7-364A-B9BC-2CEC9E17B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매출액</a:t>
            </a:r>
            <a:r>
              <a:rPr kumimoji="1" lang="ko-KR" altLang="en-US" dirty="0"/>
              <a:t> 기준 순위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E4C2E-D1F7-1F41-BBC6-AEE82ECFD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atinLnBrk="1"/>
            <a:r>
              <a:rPr lang="ko-KR" altLang="ko-Kore-KR" dirty="0" err="1"/>
              <a:t>엠디엠플러스</a:t>
            </a:r>
            <a:r>
              <a:rPr lang="en-US" altLang="ko-Kore-KR" dirty="0"/>
              <a:t>.    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유니시티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애플트리프로젝트금융투자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알파돔시티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의왕백운프로젝트금융투자</a:t>
            </a:r>
            <a:endParaRPr lang="ko-Kore-KR" altLang="ko-Kore-KR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A57E87-F0AE-4141-9825-CA543858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당기순이익</a:t>
            </a:r>
            <a:r>
              <a:rPr kumimoji="1" lang="ko-KR" altLang="en-US" dirty="0"/>
              <a:t> 기준 순위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D51622-0891-EF43-BDD6-8AF39226DC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atinLnBrk="1"/>
            <a:r>
              <a:rPr lang="ko-KR" altLang="ko-Kore-KR" dirty="0" err="1"/>
              <a:t>애플트리프로젝트금융투자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엠디엠플러스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알파돔시티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유니시티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247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424EB5-8338-9D4C-882D-A57E8BCC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ko-Kore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위</a:t>
            </a:r>
            <a:r>
              <a:rPr kumimoji="1"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기업 심층분석 엠디엠플러스와</a:t>
            </a:r>
            <a:r>
              <a:rPr kumimoji="1"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주식회사 알파돔시티</a:t>
            </a:r>
            <a:r>
              <a:rPr kumimoji="1"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분석</a:t>
            </a:r>
            <a:endParaRPr kumimoji="1" lang="en-US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1626F-EA14-C041-8900-E43A2D66BC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r="1094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2A7251-49B0-BA40-9FF7-2AE7158E563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5" r="9304" b="-3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53C8F-F87E-9649-B964-C8A7BCC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엠디엠</a:t>
            </a:r>
            <a:r>
              <a:rPr kumimoji="1" lang="ko-KR" altLang="en-US" dirty="0"/>
              <a:t>플러스 기업의 성장률 시각화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C01D7-7119-CC47-9161-FEFAFF9016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" y="1511808"/>
            <a:ext cx="10515600" cy="398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D049CD-8867-6046-8706-192914F4C0B3}"/>
              </a:ext>
            </a:extLst>
          </p:cNvPr>
          <p:cNvSpPr txBox="1"/>
          <p:nvPr/>
        </p:nvSpPr>
        <p:spPr>
          <a:xfrm>
            <a:off x="600456" y="5803392"/>
            <a:ext cx="10753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앞에서</a:t>
            </a:r>
            <a:r>
              <a:rPr kumimoji="1" lang="ko-KR" altLang="en-US" dirty="0"/>
              <a:t> 보면 높은 매출과 당기순이익을 달성했지만 </a:t>
            </a:r>
            <a:endParaRPr kumimoji="1" lang="en-US" altLang="ko-KR" dirty="0"/>
          </a:p>
          <a:p>
            <a:r>
              <a:rPr kumimoji="1" lang="ko-KR" altLang="en-US" dirty="0"/>
              <a:t>실제 기업의 성장률을 확인해보면 작년대비 영업이익률과 매출증가율은 계속해서 하락하는 경향을 보이고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359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FBB258-7647-A74B-A67C-1F7E2318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kumimoji="1" lang="ko-Kore-KR" altLang="en-US" sz="6000"/>
              <a:t>높은</a:t>
            </a:r>
            <a:r>
              <a:rPr kumimoji="1" lang="ko-KR" altLang="en-US" sz="6000"/>
              <a:t> </a:t>
            </a:r>
            <a:r>
              <a:rPr kumimoji="1" lang="en-US" altLang="ko-KR" sz="6000"/>
              <a:t>ROA</a:t>
            </a:r>
            <a:r>
              <a:rPr kumimoji="1" lang="ko-KR" altLang="en-US" sz="6000"/>
              <a:t>성장율 알파돔시티 기업</a:t>
            </a:r>
            <a:endParaRPr kumimoji="1" lang="ko-Kore-KR" alt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12D2-4707-7F41-8F79-81E0BD8E3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kumimoji="1" lang="ko-Kore-KR" altLang="en-US" sz="1900" dirty="0"/>
              <a:t>높은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ROA </a:t>
            </a:r>
            <a:r>
              <a:rPr kumimoji="1" lang="ko-KR" altLang="en-US" sz="1900" dirty="0" err="1"/>
              <a:t>성장율을</a:t>
            </a:r>
            <a:r>
              <a:rPr kumimoji="1" lang="ko-KR" altLang="en-US" sz="1900" dirty="0"/>
              <a:t> 보이는 알파돔시티가 구체적으로 어떤 이유로 성장하고 있는지 </a:t>
            </a:r>
            <a:r>
              <a:rPr kumimoji="1" lang="ko-KR" altLang="en-US" sz="1900" dirty="0" err="1"/>
              <a:t>듀퐁</a:t>
            </a:r>
            <a:r>
              <a:rPr kumimoji="1" lang="ko-KR" altLang="en-US" sz="1900" dirty="0"/>
              <a:t> 분석을 통해서 확인</a:t>
            </a:r>
            <a:endParaRPr kumimoji="1" lang="en-US" altLang="ko-KR" sz="1900" dirty="0"/>
          </a:p>
          <a:p>
            <a:endParaRPr kumimoji="1" lang="en-US" altLang="ko-KR" sz="1900" dirty="0"/>
          </a:p>
          <a:p>
            <a:r>
              <a:rPr kumimoji="1" lang="ko-KR" altLang="en-US" sz="1900" dirty="0" err="1"/>
              <a:t>듀퐁분석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=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[ROA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=</a:t>
            </a:r>
            <a:r>
              <a:rPr kumimoji="1" lang="ko-KR" altLang="en-US" sz="1900" dirty="0"/>
              <a:t> 매출액이익률 </a:t>
            </a:r>
            <a:r>
              <a:rPr kumimoji="1" lang="en-US" altLang="ko-KR" sz="1900" dirty="0"/>
              <a:t>x </a:t>
            </a:r>
            <a:r>
              <a:rPr kumimoji="1" lang="ko-KR" altLang="en-US" sz="1900" dirty="0"/>
              <a:t>총자산회전률</a:t>
            </a:r>
            <a:r>
              <a:rPr kumimoji="1" lang="en-US" altLang="ko-KR" sz="1900" dirty="0"/>
              <a:t>] </a:t>
            </a:r>
            <a:r>
              <a:rPr kumimoji="1" lang="ko-KR" altLang="en-US" sz="1900" dirty="0"/>
              <a:t>분석</a:t>
            </a:r>
            <a:endParaRPr kumimoji="1" lang="en-US" altLang="ko-KR" sz="1900" dirty="0"/>
          </a:p>
          <a:p>
            <a:r>
              <a:rPr kumimoji="1" lang="ko-KR" altLang="en-US" sz="1900" dirty="0"/>
              <a:t>분석결과 매출액이익률이 가장 큰 영향을 미쳤다고 볼 수 있음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</a:t>
            </a:r>
            <a:r>
              <a:rPr kumimoji="1" lang="en-US" altLang="ko-KR" sz="1900" dirty="0"/>
              <a:t>2019</a:t>
            </a:r>
            <a:r>
              <a:rPr kumimoji="1" lang="ko-KR" altLang="en-US" sz="1900" dirty="0"/>
              <a:t>년에는 총자산회전율도 높은 증가</a:t>
            </a:r>
            <a:endParaRPr kumimoji="1" lang="en-US" altLang="ko-KR" sz="1900" dirty="0"/>
          </a:p>
          <a:p>
            <a:pPr marL="0" indent="0">
              <a:buNone/>
            </a:pPr>
            <a:endParaRPr kumimoji="1" lang="en-US" altLang="ko-KR" sz="1900" dirty="0"/>
          </a:p>
          <a:p>
            <a:r>
              <a:rPr kumimoji="1" lang="ko-KR" altLang="en-US" sz="1900" dirty="0"/>
              <a:t> </a:t>
            </a:r>
            <a:endParaRPr kumimoji="1" lang="en-US" altLang="ko-KR" sz="1900" dirty="0"/>
          </a:p>
          <a:p>
            <a:endParaRPr kumimoji="1" lang="en-US" altLang="ko-Kore-KR" sz="1900" dirty="0"/>
          </a:p>
          <a:p>
            <a:endParaRPr kumimoji="1" lang="ko-Kore-KR" altLang="en-US" sz="19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94C064-88C3-1C43-8F66-1DCD090FC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76895"/>
              </p:ext>
            </p:extLst>
          </p:nvPr>
        </p:nvGraphicFramePr>
        <p:xfrm>
          <a:off x="1170432" y="5307512"/>
          <a:ext cx="5498592" cy="1550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627">
                  <a:extLst>
                    <a:ext uri="{9D8B030D-6E8A-4147-A177-3AD203B41FA5}">
                      <a16:colId xmlns:a16="http://schemas.microsoft.com/office/drawing/2014/main" val="3350113461"/>
                    </a:ext>
                  </a:extLst>
                </a:gridCol>
                <a:gridCol w="1653612">
                  <a:extLst>
                    <a:ext uri="{9D8B030D-6E8A-4147-A177-3AD203B41FA5}">
                      <a16:colId xmlns:a16="http://schemas.microsoft.com/office/drawing/2014/main" val="1802610410"/>
                    </a:ext>
                  </a:extLst>
                </a:gridCol>
                <a:gridCol w="1505726">
                  <a:extLst>
                    <a:ext uri="{9D8B030D-6E8A-4147-A177-3AD203B41FA5}">
                      <a16:colId xmlns:a16="http://schemas.microsoft.com/office/drawing/2014/main" val="2609870259"/>
                    </a:ext>
                  </a:extLst>
                </a:gridCol>
                <a:gridCol w="1169627">
                  <a:extLst>
                    <a:ext uri="{9D8B030D-6E8A-4147-A177-3AD203B41FA5}">
                      <a16:colId xmlns:a16="http://schemas.microsoft.com/office/drawing/2014/main" val="421082705"/>
                    </a:ext>
                  </a:extLst>
                </a:gridCol>
              </a:tblGrid>
              <a:tr h="19381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년도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 dirty="0">
                          <a:effectLst/>
                        </a:rPr>
                        <a:t>매출액이익률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총자산회전율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5980349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-14.10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0.129844135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-1.8308023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5697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-6.87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0.459644501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-3.1577577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992672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-2.30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0.452964518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-1.0418184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066546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2016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-13.54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0.091189002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-1.2346991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74233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2017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15.11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 dirty="0">
                          <a:effectLst/>
                        </a:rPr>
                        <a:t>0.585711901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 dirty="0">
                          <a:effectLst/>
                        </a:rPr>
                        <a:t>8.85010682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763861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2018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13.03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2.441964414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31.8187963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1338089"/>
                  </a:ext>
                </a:extLst>
              </a:tr>
              <a:tr h="193811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 dirty="0">
                          <a:effectLst/>
                        </a:rPr>
                        <a:t>2019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900" u="none" strike="noStrike">
                          <a:effectLst/>
                        </a:rPr>
                        <a:t>19.22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>
                          <a:effectLst/>
                        </a:rPr>
                        <a:t>14.03427048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ore-KR" sz="1100" u="none" strike="noStrike" dirty="0">
                          <a:effectLst/>
                        </a:rPr>
                        <a:t>269.738679</a:t>
                      </a:r>
                      <a:endParaRPr lang="en-US" altLang="ko-Kore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54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8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584CB-09AA-C945-A78C-2ADBF227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그 외 자동차용 신품 제조업이 차지했으며</a:t>
            </a:r>
            <a:r>
              <a:rPr lang="en-US" altLang="ko-Kore-KR" dirty="0"/>
              <a:t> 20181231</a:t>
            </a:r>
            <a:r>
              <a:rPr lang="ko-KR" altLang="ko-Kore-KR" dirty="0"/>
              <a:t>을 기준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55E17-E526-D440-81C5-477134DE6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매출액</a:t>
            </a:r>
            <a:r>
              <a:rPr kumimoji="1" lang="ko-KR" altLang="en-US" dirty="0"/>
              <a:t> 기준 순위</a:t>
            </a:r>
            <a:r>
              <a:rPr kumimoji="1" lang="en-US" altLang="ko-KR" dirty="0"/>
              <a:t>	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57D55-E3FC-DE4C-B166-A28760C866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atinLnBrk="1"/>
            <a:r>
              <a:rPr lang="ko-KR" altLang="ko-Kore-KR" dirty="0"/>
              <a:t>현대모비스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현대위아</a:t>
            </a:r>
            <a:endParaRPr lang="ko-Kore-KR" altLang="ko-Kore-KR" dirty="0"/>
          </a:p>
          <a:p>
            <a:pPr latinLnBrk="1"/>
            <a:r>
              <a:rPr lang="ko-KR" altLang="ko-Kore-KR" dirty="0"/>
              <a:t>만도</a:t>
            </a:r>
            <a:endParaRPr lang="ko-Kore-KR" altLang="ko-Kore-KR" dirty="0"/>
          </a:p>
          <a:p>
            <a:pPr latinLnBrk="1"/>
            <a:r>
              <a:rPr lang="ko-KR" altLang="ko-Kore-KR" dirty="0"/>
              <a:t>경신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희성촉매</a:t>
            </a:r>
            <a:endParaRPr lang="ko-Kore-KR" altLang="ko-Kore-KR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B707DC-D589-3E48-B450-20C2319F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당기순이익</a:t>
            </a:r>
            <a:r>
              <a:rPr kumimoji="1" lang="ko-KR" altLang="en-US" dirty="0"/>
              <a:t> 기준 순위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D86906-56EA-0E49-9D6C-B8FE104C06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atinLnBrk="1"/>
            <a:r>
              <a:rPr lang="ko-KR" altLang="ko-Kore-KR" dirty="0"/>
              <a:t>현대모비스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비테스코테크놀로지코리아</a:t>
            </a:r>
            <a:endParaRPr lang="ko-Kore-KR" altLang="ko-Kore-KR" dirty="0"/>
          </a:p>
          <a:p>
            <a:pPr latinLnBrk="1"/>
            <a:r>
              <a:rPr lang="ko-KR" altLang="ko-Kore-KR" dirty="0"/>
              <a:t>일진</a:t>
            </a:r>
            <a:endParaRPr lang="ko-Kore-KR" altLang="ko-Kore-KR" dirty="0"/>
          </a:p>
          <a:p>
            <a:pPr latinLnBrk="1"/>
            <a:r>
              <a:rPr lang="ko-KR" altLang="ko-Kore-KR" dirty="0"/>
              <a:t>만도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희성촉매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856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EF5059-B778-D042-A1D2-C29EA62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kumimoji="1" lang="ko-Kore-KR" altLang="en-US" sz="3200"/>
              <a:t>매출액</a:t>
            </a:r>
            <a:r>
              <a:rPr kumimoji="1" lang="en-US" altLang="ko-Kore-KR" sz="3200"/>
              <a:t>,</a:t>
            </a:r>
            <a:r>
              <a:rPr kumimoji="1" lang="ko-KR" altLang="en-US" sz="3200"/>
              <a:t>당기순이익 기준에서 궁금증</a:t>
            </a:r>
            <a:endParaRPr kumimoji="1" lang="ko-Kore-KR" altLang="en-US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40DB04-72AC-A547-8A7D-D08F0493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kumimoji="1" lang="en-US" altLang="ko-Kore-KR" sz="1800"/>
              <a:t>1</a:t>
            </a:r>
            <a:r>
              <a:rPr kumimoji="1" lang="ko-Kore-KR" altLang="en-US" sz="1800"/>
              <a:t>등</a:t>
            </a:r>
            <a:r>
              <a:rPr kumimoji="1" lang="ko-KR" altLang="en-US" sz="1800"/>
              <a:t> 기업 현대모비스</a:t>
            </a:r>
            <a:endParaRPr kumimoji="1" lang="en-US" altLang="ko-KR" sz="1800"/>
          </a:p>
          <a:p>
            <a:r>
              <a:rPr kumimoji="1" lang="ko-KR" altLang="en-US" sz="1800"/>
              <a:t>매출에 비해 높은 당기순이익 비테스코테크놀로지코리아</a:t>
            </a:r>
            <a:endParaRPr kumimoji="1" lang="en-US" altLang="ko-KR" sz="1800"/>
          </a:p>
          <a:p>
            <a:r>
              <a:rPr kumimoji="1" lang="ko-KR" altLang="en-US" sz="1800"/>
              <a:t>높은 매출에 비해 낮은 당기순이익 현대위아 세 기업 비교</a:t>
            </a:r>
            <a:endParaRPr lang="ko-Kore-KR" altLang="en-US" sz="1800"/>
          </a:p>
        </p:txBody>
      </p:sp>
      <p:pic>
        <p:nvPicPr>
          <p:cNvPr id="8" name="그림 7" descr="지도, 텍스트, 사람이(가) 표시된 사진&#10;&#10;자동 생성된 설명">
            <a:extLst>
              <a:ext uri="{FF2B5EF4-FFF2-40B4-BE49-F238E27FC236}">
                <a16:creationId xmlns:a16="http://schemas.microsoft.com/office/drawing/2014/main" id="{5BBE781A-EEA0-5449-9FDC-FF290332D3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7" name="그림 6" descr="지도, 텍스트, 사람이(가) 표시된 사진&#10;&#10;자동 생성된 설명">
            <a:extLst>
              <a:ext uri="{FF2B5EF4-FFF2-40B4-BE49-F238E27FC236}">
                <a16:creationId xmlns:a16="http://schemas.microsoft.com/office/drawing/2014/main" id="{C56C2D4E-2C6B-4845-919F-F600416860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924867"/>
            <a:ext cx="5523082" cy="30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4FC555-281E-C648-8DF3-BFC274C4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데이터</a:t>
            </a:r>
            <a:r>
              <a:rPr kumimoji="1" lang="ko-KR" altLang="en-US" sz="4000"/>
              <a:t> 분석 목차 </a:t>
            </a:r>
            <a:endParaRPr kumimoji="1" lang="ko-Kore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F86C8-3FED-0441-A4E4-6C110090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ore-KR" sz="1600" dirty="0"/>
              <a:t>1</a:t>
            </a:r>
            <a:r>
              <a:rPr kumimoji="1" lang="en-US" altLang="ko-KR" sz="1600" dirty="0"/>
              <a:t>.</a:t>
            </a:r>
            <a:r>
              <a:rPr kumimoji="1" lang="ko-Kore-KR" altLang="en-US" sz="1600" dirty="0"/>
              <a:t>서론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R" altLang="en-US" sz="1600" dirty="0"/>
              <a:t>분석 배경 및 목적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데이터 분석 전 가설 설정 및 분석 결과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lang="en-US" altLang="ko-Kore-KR" sz="1600" b="1" dirty="0"/>
              <a:t>1.Who is the best CEO?</a:t>
            </a:r>
          </a:p>
          <a:p>
            <a:pPr marL="0" indent="0">
              <a:buNone/>
            </a:pPr>
            <a:r>
              <a:rPr lang="en-US" altLang="ko-Kore-KR" sz="1600" dirty="0"/>
              <a:t>-</a:t>
            </a:r>
            <a:r>
              <a:rPr lang="en-US" altLang="ko-Kore-KR" sz="1600" b="1" dirty="0"/>
              <a:t>2.</a:t>
            </a:r>
            <a:r>
              <a:rPr lang="ko-KR" altLang="ko-Kore-KR" sz="1600" b="1" dirty="0"/>
              <a:t>가장 많은 산업 기업 데이터 분석</a:t>
            </a:r>
            <a:endParaRPr lang="ko-Kore-KR" altLang="ko-Kore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1600" dirty="0"/>
              <a:t>3.</a:t>
            </a:r>
            <a:r>
              <a:rPr kumimoji="1" lang="ko-Kore-KR" altLang="en-US" sz="1600" dirty="0"/>
              <a:t>외감법인</a:t>
            </a:r>
            <a:r>
              <a:rPr kumimoji="1" lang="ko-KR" altLang="en-US" sz="1600" dirty="0"/>
              <a:t> 데이터를 통한 업종별 성장률에 기여하는 상위 요소 확인 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lang="en-US" altLang="ko-Kore-KR" dirty="0"/>
              <a:t> </a:t>
            </a:r>
            <a:r>
              <a:rPr lang="en-US" altLang="ko-Kore-KR" sz="2000" dirty="0" err="1"/>
              <a:t>xgbRegressor</a:t>
            </a:r>
            <a:endParaRPr kumimoji="1" lang="en-US" altLang="ko-KR" sz="1600" dirty="0"/>
          </a:p>
          <a:p>
            <a:pPr>
              <a:buFontTx/>
              <a:buChar char="-"/>
            </a:pPr>
            <a:r>
              <a:rPr kumimoji="1" lang="ko-KR" altLang="en-US" sz="1600" dirty="0"/>
              <a:t>회귀분석</a:t>
            </a: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1600" dirty="0"/>
              <a:t>4.</a:t>
            </a:r>
            <a:r>
              <a:rPr kumimoji="1" lang="ko-KR" altLang="en-US" sz="1600" dirty="0"/>
              <a:t> 성장률에 중요한 요소를 통해 기업의 미래 영업이익률 예측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kumimoji="1" lang="ko-KR" altLang="en-US" sz="1600" dirty="0"/>
              <a:t>딥 러닝</a:t>
            </a:r>
            <a:endParaRPr kumimoji="1" lang="en-US" altLang="ko-Kore-KR" sz="1600" dirty="0"/>
          </a:p>
          <a:p>
            <a:pPr marL="0" indent="0">
              <a:buNone/>
            </a:pP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30868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F8ACEF-A159-2844-8CA7-CA06DEC6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2200"/>
              <a:t>현대</a:t>
            </a:r>
            <a:r>
              <a:rPr kumimoji="1" lang="ko-KR" altLang="en-US" sz="2200"/>
              <a:t>위아</a:t>
            </a:r>
            <a:r>
              <a:rPr kumimoji="1" lang="en-US" altLang="ko-KR" sz="2200"/>
              <a:t> vs </a:t>
            </a:r>
            <a:r>
              <a:rPr kumimoji="1" lang="ko-KR" altLang="en-US" sz="2200"/>
              <a:t>비테스코테크놀로지코리아</a:t>
            </a:r>
            <a:r>
              <a:rPr kumimoji="1" lang="en-US" altLang="ko-KR" sz="2200"/>
              <a:t> </a:t>
            </a:r>
            <a:r>
              <a:rPr kumimoji="1" lang="ko-KR" altLang="en-US" sz="2200"/>
              <a:t>비교 분석</a:t>
            </a:r>
            <a:endParaRPr kumimoji="1" lang="en-US" altLang="en-US" sz="220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E022-93C7-734D-AE75-72EAA878504A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그래프를 보면 </a:t>
            </a:r>
            <a:r>
              <a:rPr lang="en-US" altLang="ko-Kore-KR" sz="1500"/>
              <a:t>2018</a:t>
            </a:r>
            <a:r>
              <a:rPr lang="ko-KR" altLang="en-US" sz="1500"/>
              <a:t>년 현대위아는</a:t>
            </a:r>
            <a:r>
              <a:rPr lang="en-US" altLang="ko-KR" sz="1500"/>
              <a:t> </a:t>
            </a:r>
            <a:r>
              <a:rPr lang="ko-KR" altLang="en-US" sz="1500"/>
              <a:t>영업이익에 엄청난 손실을 보게 되었다</a:t>
            </a:r>
            <a:r>
              <a:rPr lang="en-US" altLang="ko-Kore-KR" sz="150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/>
              <a:t>계속해서 높은 성장률을 보이고 있다 </a:t>
            </a:r>
            <a:r>
              <a:rPr lang="en-US" altLang="ko-Kore-KR" sz="1500"/>
              <a:t>2017~2018</a:t>
            </a:r>
            <a:r>
              <a:rPr lang="ko-KR" altLang="en-US" sz="1500"/>
              <a:t>년 크게 하락한 이유를 보니 </a:t>
            </a:r>
            <a:endParaRPr lang="en-US" altLang="ko-KR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1500"/>
              <a:t>2017</a:t>
            </a:r>
            <a:r>
              <a:rPr lang="ko-KR" altLang="en-US" sz="1500"/>
              <a:t>년 현대 기업의 노조 파업과 판매 부진이 가장 큰 영향력을 보인 것으로 확인되었다</a:t>
            </a:r>
            <a:r>
              <a:rPr lang="en-US" altLang="ko-Kore-KR" sz="15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00A6F-05D1-674C-8843-45911BC6E42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11" y="2729397"/>
            <a:ext cx="4906852" cy="3483864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A1F045-E7BE-6A42-9084-9A8D5B96BB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917962"/>
            <a:ext cx="5523082" cy="31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F6EF-2DFB-014C-9EB9-BF201F29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단독 주택 건설업이며 같은 방법으로 </a:t>
            </a:r>
            <a:r>
              <a:rPr lang="en-US" altLang="ko-Kore-KR" dirty="0"/>
              <a:t>2018</a:t>
            </a:r>
            <a:r>
              <a:rPr lang="en-US" altLang="ko-KR" dirty="0"/>
              <a:t>1231</a:t>
            </a:r>
            <a:r>
              <a:rPr lang="ko-KR" altLang="ko-Kore-KR" dirty="0"/>
              <a:t>년 기준</a:t>
            </a:r>
            <a:r>
              <a:rPr lang="ko-Kore-KR" altLang="ko-Kore-KR" dirty="0">
                <a:effectLst/>
              </a:rPr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1D04B-168B-534A-9989-F88C9B360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매출액</a:t>
            </a:r>
            <a:r>
              <a:rPr kumimoji="1" lang="ko-KR" altLang="en-US" dirty="0"/>
              <a:t> 기준 순위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D47453-3CFC-4C4E-8E9D-9361BCB3D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atinLnBrk="1"/>
            <a:r>
              <a:rPr lang="ko-KR" altLang="ko-Kore-KR" dirty="0" err="1"/>
              <a:t>지에스건설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썽용건설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우미건설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제이엘유나이티드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큰솔</a:t>
            </a:r>
            <a:endParaRPr lang="ko-Kore-KR" altLang="ko-Kore-KR" dirty="0"/>
          </a:p>
          <a:p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FE4506-2FA7-7547-92CA-3ABBB9749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ko-Kore-KR" altLang="en-US" dirty="0"/>
              <a:t>당기순이익</a:t>
            </a:r>
            <a:r>
              <a:rPr kumimoji="1" lang="ko-KR" altLang="en-US" dirty="0"/>
              <a:t> 기준 순위</a:t>
            </a:r>
            <a:endParaRPr kumimoji="1"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C52ED6-7640-8548-ABF3-664229F592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atinLnBrk="1"/>
            <a:r>
              <a:rPr lang="ko-KR" altLang="ko-Kore-KR" dirty="0" err="1"/>
              <a:t>지에스건설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우미건설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김해센텀</a:t>
            </a:r>
            <a:r>
              <a:rPr lang="en-US" altLang="ko-Kore-KR" dirty="0"/>
              <a:t>2</a:t>
            </a:r>
            <a:r>
              <a:rPr lang="ko-KR" altLang="ko-Kore-KR" dirty="0" err="1"/>
              <a:t>차피에프브이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큰솔</a:t>
            </a:r>
            <a:endParaRPr lang="ko-Kore-KR" altLang="ko-Kore-KR" dirty="0"/>
          </a:p>
          <a:p>
            <a:pPr latinLnBrk="1"/>
            <a:r>
              <a:rPr lang="ko-KR" altLang="ko-Kore-KR" dirty="0" err="1"/>
              <a:t>제이엘유나이티드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2297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CA4147-7D2F-7E4D-835B-9B569C5D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200"/>
              <a:t>1</a:t>
            </a:r>
            <a:r>
              <a:rPr lang="ko-KR" altLang="en-US" sz="3200"/>
              <a:t>등 기업 </a:t>
            </a:r>
            <a:r>
              <a:rPr lang="en-US" altLang="ko-KR" sz="3200"/>
              <a:t>GS</a:t>
            </a:r>
            <a:r>
              <a:rPr lang="ko-KR" altLang="en-US" sz="3200"/>
              <a:t>건설 심층 분석</a:t>
            </a:r>
            <a:endParaRPr kumimoji="1" lang="en-US" alt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1F379-4F5A-1E42-AA43-EB4A1DF6E7D3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ore-KR"/>
              <a:t>2</a:t>
            </a:r>
            <a:r>
              <a:rPr kumimoji="1" lang="en-US" altLang="ko-KR"/>
              <a:t>013</a:t>
            </a:r>
            <a:r>
              <a:rPr kumimoji="1" lang="ko-KR" altLang="en-US"/>
              <a:t>년 </a:t>
            </a:r>
            <a:r>
              <a:rPr kumimoji="1" lang="en-US" altLang="ko-KR"/>
              <a:t>GS </a:t>
            </a:r>
            <a:r>
              <a:rPr kumimoji="1" lang="ko-KR" altLang="en-US"/>
              <a:t>건설의 엄청난 영업 손실 시각화를 통해 확인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/>
              <a:t>당시 해외 중동 시장에 문제로 인해 엄청난 영업손실을 기록</a:t>
            </a:r>
            <a:r>
              <a:rPr kumimoji="1" lang="en-US" altLang="ko-KR"/>
              <a:t>(</a:t>
            </a:r>
            <a:r>
              <a:rPr kumimoji="1" lang="ko-KR" altLang="en-US"/>
              <a:t>출처 해당년도 뉴스</a:t>
            </a:r>
            <a:r>
              <a:rPr kumimoji="1" lang="en-US" altLang="ko-KR"/>
              <a:t>) </a:t>
            </a:r>
            <a:endParaRPr kumimoji="1" lang="en-US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CFB86-DA8F-244F-911F-6E64259F14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43A03A-C6DF-7B4B-BEC6-6A0288B785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924867"/>
            <a:ext cx="5523082" cy="30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3D73E-A5CA-3043-8928-83E0E2A3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4000"/>
              <a:t>코로나</a:t>
            </a:r>
            <a:r>
              <a:rPr kumimoji="1" lang="en-US" altLang="ko-KR" sz="4000"/>
              <a:t> </a:t>
            </a:r>
            <a:r>
              <a:rPr kumimoji="1" lang="ko-KR" altLang="en-US" sz="4000"/>
              <a:t>시대에 지에스</a:t>
            </a:r>
            <a:r>
              <a:rPr kumimoji="1" lang="en-US" altLang="ko-KR" sz="4000"/>
              <a:t> </a:t>
            </a:r>
            <a:r>
              <a:rPr kumimoji="1" lang="ko-KR" altLang="en-US" sz="4000"/>
              <a:t>건설은 안전한가</a:t>
            </a:r>
            <a:r>
              <a:rPr kumimoji="1" lang="en-US" altLang="ko-KR" sz="4000"/>
              <a:t>?</a:t>
            </a:r>
            <a:endParaRPr kumimoji="1" lang="en-US" alt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D57DC3-35F9-8142-BC52-97CF799D5FF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r="5647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05EA2-2C23-EB48-BF0B-43A6FABCAAAB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코로나로 인해 </a:t>
            </a:r>
            <a:r>
              <a:rPr lang="en-US" altLang="ko-Kore-KR" dirty="0"/>
              <a:t>2020</a:t>
            </a:r>
            <a:r>
              <a:rPr lang="ko-KR" altLang="en-US"/>
              <a:t>년 반기 재무제표와 </a:t>
            </a:r>
            <a:r>
              <a:rPr lang="en-US" altLang="ko-Kore-KR" dirty="0"/>
              <a:t>2019</a:t>
            </a:r>
            <a:r>
              <a:rPr lang="ko-KR" altLang="en-US"/>
              <a:t>년 반기 재무제표 비교 결과 낮은 당기순이익과 </a:t>
            </a:r>
            <a:endParaRPr lang="en-US" altLang="ko-Kore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특히 기타수익에</a:t>
            </a:r>
            <a:r>
              <a:rPr lang="en-US" altLang="ko-KR"/>
              <a:t> </a:t>
            </a:r>
            <a:r>
              <a:rPr lang="ko-KR" altLang="en-US"/>
              <a:t>엄청난 차이를 보임</a:t>
            </a:r>
            <a:r>
              <a:rPr lang="en-US" altLang="ko-Kore-KR" dirty="0"/>
              <a:t>, </a:t>
            </a:r>
            <a:r>
              <a:rPr lang="ko-KR" altLang="en-US"/>
              <a:t>구체적인 기타수익</a:t>
            </a:r>
            <a:r>
              <a:rPr lang="en-US" altLang="ko-KR"/>
              <a:t> </a:t>
            </a:r>
            <a:r>
              <a:rPr lang="ko-KR" altLang="en-US"/>
              <a:t>계정 과목을 확인해본 결과 해외사업환산손익에 마이너스를 기록하고 있음</a:t>
            </a:r>
            <a:endParaRPr lang="en-US" altLang="ko-Kore-KR"/>
          </a:p>
        </p:txBody>
      </p:sp>
    </p:spTree>
    <p:extLst>
      <p:ext uri="{BB962C8B-B14F-4D97-AF65-F5344CB8AC3E}">
        <p14:creationId xmlns:p14="http://schemas.microsoft.com/office/powerpoint/2010/main" val="87731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EFCBAB-869D-4D4D-84F4-3904BE0E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br>
              <a:rPr lang="en-US" altLang="ko-KR" sz="2200"/>
            </a:br>
            <a:r>
              <a:rPr lang="ko-KR" altLang="ko-Kore-KR" sz="2200"/>
              <a:t>추가</a:t>
            </a:r>
            <a:r>
              <a:rPr lang="ko-KR" altLang="en-US" sz="2200"/>
              <a:t>분석</a:t>
            </a:r>
            <a:r>
              <a:rPr lang="ko-KR" altLang="ko-Kore-KR" sz="2200"/>
              <a:t> 주거용</a:t>
            </a:r>
            <a:r>
              <a:rPr lang="en-US" altLang="ko-Kore-KR" sz="2200"/>
              <a:t>,</a:t>
            </a:r>
            <a:r>
              <a:rPr lang="ko-KR" altLang="ko-Kore-KR" sz="2200"/>
              <a:t>비주거용 산업 데이터 분석</a:t>
            </a:r>
            <a:br>
              <a:rPr lang="ko-Kore-KR" altLang="ko-Kore-KR" sz="2200"/>
            </a:br>
            <a:endParaRPr kumimoji="1" lang="ko-Kore-KR" altLang="en-US" sz="2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2462-9D40-BF4F-9F43-D766536B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ko-KR" altLang="ko-Kore-KR" sz="1800"/>
              <a:t>기타 부동산 개발 및 공급업에 다수의 기업이 분포하는 것을 확인하고 추가적으로 관련 있는 산업을 분석</a:t>
            </a:r>
            <a:endParaRPr lang="en-US" altLang="ko-KR" sz="1800"/>
          </a:p>
          <a:p>
            <a:r>
              <a:rPr lang="ko-KR" altLang="en-US" sz="1800"/>
              <a:t>주거용 산업 매출액 기준</a:t>
            </a:r>
            <a:r>
              <a:rPr lang="en-US" altLang="ko-KR" sz="1800"/>
              <a:t>,</a:t>
            </a:r>
            <a:r>
              <a:rPr lang="ko-KR" altLang="en-US" sz="1800"/>
              <a:t>당기순이익 기준 비교</a:t>
            </a:r>
            <a:endParaRPr lang="ko-Kore-KR" altLang="ko-Kore-KR" sz="1800"/>
          </a:p>
          <a:p>
            <a:endParaRPr kumimoji="1" lang="ko-Kore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D0D59-C575-CA40-83F9-580FDE8B82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2922804"/>
            <a:ext cx="5481509" cy="3097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F7D095-5918-8441-AB55-F18F8EBB1A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2917962"/>
            <a:ext cx="5523082" cy="31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4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0E8B72-99CF-AB44-8E3A-C971F9AF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호반건설</a:t>
            </a:r>
            <a:r>
              <a:rPr kumimoji="1" lang="ko-KR" altLang="en-US" sz="4000"/>
              <a:t> </a:t>
            </a:r>
            <a:r>
              <a:rPr kumimoji="1" lang="en-US" altLang="ko-KR" sz="4000"/>
              <a:t>vs</a:t>
            </a:r>
            <a:r>
              <a:rPr kumimoji="1" lang="ko-KR" altLang="en-US" sz="4000"/>
              <a:t> 한스자람주식회사 비교 분석</a:t>
            </a:r>
            <a:endParaRPr kumimoji="1" lang="ko-Kore-KR" altLang="en-US" sz="4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0F1994-2054-A946-9923-2346331598F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 r="2" b="839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9B568-2CED-1C49-9BE2-7A973FC3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latinLnBrk="1"/>
            <a:r>
              <a:rPr lang="ko-KR" altLang="ko-Kore-KR" sz="1800" dirty="0"/>
              <a:t>매출기준에서 </a:t>
            </a:r>
            <a:r>
              <a:rPr lang="ko-KR" altLang="ko-Kore-KR" sz="1800" dirty="0" err="1"/>
              <a:t>호반산업이</a:t>
            </a:r>
            <a:r>
              <a:rPr lang="ko-KR" altLang="ko-Kore-KR" sz="1800" dirty="0"/>
              <a:t> 제일 높은 순위였지만</a:t>
            </a:r>
            <a:r>
              <a:rPr lang="en-US" altLang="ko-Kore-KR" sz="1800" dirty="0"/>
              <a:t>, </a:t>
            </a:r>
            <a:r>
              <a:rPr lang="ko-KR" altLang="ko-Kore-KR" sz="1800" dirty="0"/>
              <a:t>당기순이익의 경우 한스자람주식회사가 </a:t>
            </a:r>
            <a:r>
              <a:rPr lang="en-US" altLang="ko-Kore-KR" sz="1800" dirty="0"/>
              <a:t>1</a:t>
            </a:r>
            <a:r>
              <a:rPr lang="ko-KR" altLang="ko-Kore-KR" sz="1800" dirty="0"/>
              <a:t>위를 차</a:t>
            </a:r>
            <a:r>
              <a:rPr lang="ko-KR" altLang="en-US" sz="1800" dirty="0"/>
              <a:t>지</a:t>
            </a:r>
            <a:endParaRPr lang="en-US" altLang="ko-KR" sz="1800" dirty="0"/>
          </a:p>
          <a:p>
            <a:pPr latinLnBrk="1"/>
            <a:endParaRPr lang="en-US" altLang="ko-KR" sz="1800" dirty="0"/>
          </a:p>
          <a:p>
            <a:pPr latinLnBrk="1"/>
            <a:r>
              <a:rPr lang="ko-KR" altLang="ko-Kore-KR" sz="1800" dirty="0"/>
              <a:t>현재 산업에서 높은 매출을 달성하는 </a:t>
            </a:r>
            <a:r>
              <a:rPr lang="ko-KR" altLang="ko-Kore-KR" sz="1800" dirty="0" err="1"/>
              <a:t>호반산업과</a:t>
            </a:r>
            <a:r>
              <a:rPr lang="ko-KR" altLang="ko-Kore-KR" sz="1800" dirty="0"/>
              <a:t> </a:t>
            </a:r>
            <a:r>
              <a:rPr lang="ko-KR" altLang="ko-Kore-KR" sz="1800" dirty="0" err="1"/>
              <a:t>성장율이</a:t>
            </a:r>
            <a:r>
              <a:rPr lang="ko-KR" altLang="ko-Kore-KR" sz="1800" dirty="0"/>
              <a:t> 매우 높은 한스자람주식회사를 비교 분</a:t>
            </a:r>
            <a:r>
              <a:rPr lang="ko-KR" altLang="en-US" sz="1800" dirty="0"/>
              <a:t>석</a:t>
            </a:r>
            <a:endParaRPr lang="en-US" altLang="ko-KR" sz="1800" dirty="0"/>
          </a:p>
          <a:p>
            <a:pPr latinLnBrk="1"/>
            <a:r>
              <a:rPr lang="ko-KR" altLang="en-US" sz="1800" dirty="0"/>
              <a:t>한스자람주식회사 높은 성장률 확인</a:t>
            </a:r>
            <a:r>
              <a:rPr lang="ko-KR" altLang="en-US" dirty="0"/>
              <a:t>                               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671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56403-850D-FC4E-BAF7-8F1DF835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비주거용</a:t>
            </a:r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산업의 경우 </a:t>
            </a:r>
            <a:br>
              <a:rPr lang="en-US" altLang="ko-Kore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en-US" alt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8987E-A6F3-5F4C-A7ED-25330BC4539D}"/>
              </a:ext>
            </a:extLst>
          </p:cNvPr>
          <p:cNvSpPr txBox="1"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 sz="1700"/>
              <a:t>특이한</a:t>
            </a:r>
            <a:r>
              <a:rPr kumimoji="1" lang="en-US" altLang="ko-KR" sz="1700"/>
              <a:t> </a:t>
            </a:r>
            <a:r>
              <a:rPr kumimoji="1" lang="ko-KR" altLang="en-US" sz="1700"/>
              <a:t>점은 </a:t>
            </a:r>
            <a:r>
              <a:rPr lang="ko-KR" altLang="en-US" sz="1700"/>
              <a:t>롯데물산은</a:t>
            </a:r>
            <a:r>
              <a:rPr lang="en-US" altLang="ko-KR" sz="1700"/>
              <a:t> </a:t>
            </a:r>
            <a:r>
              <a:rPr lang="ko-KR" altLang="en-US" sz="1700"/>
              <a:t>매출 기준 가장 높은 순위를 달성했지만 당기순이익과 영업이익에서는 순위권에</a:t>
            </a:r>
            <a:r>
              <a:rPr lang="en-US" altLang="ko-KR" sz="1700"/>
              <a:t> </a:t>
            </a:r>
            <a:r>
              <a:rPr lang="ko-KR" altLang="en-US" sz="1700"/>
              <a:t>보이지 않았다</a:t>
            </a:r>
            <a:r>
              <a:rPr lang="en-US" altLang="ko-Kore-KR" sz="170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/>
              <a:t>심지어 영업손실과 당기순손실이 발생하였다</a:t>
            </a:r>
            <a:r>
              <a:rPr lang="en-US" altLang="ko-Kore-KR" sz="1700"/>
              <a:t>. </a:t>
            </a:r>
            <a:r>
              <a:rPr lang="ko-KR" altLang="en-US" sz="1700"/>
              <a:t>구체적인 롯데물산의</a:t>
            </a:r>
            <a:r>
              <a:rPr lang="en-US" altLang="ko-KR" sz="1700"/>
              <a:t> </a:t>
            </a:r>
            <a:r>
              <a:rPr lang="ko-KR" altLang="en-US" sz="1700"/>
              <a:t>재무제표를 분석하여 매출은 높지만 영업손실과 당기순손실이 발생하는 이유를</a:t>
            </a:r>
            <a:r>
              <a:rPr lang="en-US" altLang="ko-KR" sz="1700"/>
              <a:t> </a:t>
            </a:r>
            <a:r>
              <a:rPr lang="ko-KR" altLang="en-US" sz="1700"/>
              <a:t>확인할 것이다</a:t>
            </a:r>
            <a:r>
              <a:rPr lang="en-US" altLang="ko-KR" sz="1700"/>
              <a:t>.</a:t>
            </a:r>
            <a:endParaRPr kumimoji="1" lang="en-US" altLang="en-US" sz="170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89403-0525-0B44-8E2B-A53732D552B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r="6675" b="-3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8EB588-5F98-2542-8B3C-332E07D871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r="8234" b="-3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C779-E14A-7240-B46E-3F1E58CA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br>
              <a:rPr lang="en-US" altLang="ko-KR" sz="2500" dirty="0"/>
            </a:br>
            <a:r>
              <a:rPr lang="ko-KR" altLang="ko-Kore-KR" sz="2500" dirty="0"/>
              <a:t>추가</a:t>
            </a:r>
            <a:r>
              <a:rPr lang="en-US" altLang="ko-Kore-KR" sz="2500" dirty="0"/>
              <a:t> 4</a:t>
            </a:r>
            <a:r>
              <a:rPr lang="ko-KR" altLang="ko-Kore-KR" sz="2500" dirty="0" err="1"/>
              <a:t>차산업혁명</a:t>
            </a:r>
            <a:r>
              <a:rPr lang="ko-KR" altLang="ko-Kore-KR" sz="2500" dirty="0"/>
              <a:t> 관련 산업분석</a:t>
            </a:r>
            <a:br>
              <a:rPr lang="en-US" altLang="ko-KR" sz="2500" dirty="0"/>
            </a:br>
            <a:r>
              <a:rPr lang="ko-KR" altLang="en-US" sz="2500" dirty="0"/>
              <a:t>네이버 </a:t>
            </a:r>
            <a:r>
              <a:rPr lang="en-US" altLang="ko-KR" sz="2500" dirty="0"/>
              <a:t>vs</a:t>
            </a:r>
            <a:r>
              <a:rPr lang="ko-KR" altLang="en-US" sz="2500" dirty="0"/>
              <a:t> 카카오</a:t>
            </a:r>
            <a:br>
              <a:rPr lang="ko-Kore-KR" altLang="ko-Kore-KR" sz="2500" dirty="0"/>
            </a:br>
            <a:endParaRPr kumimoji="1" lang="ko-Kore-KR" altLang="en-US" sz="2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903C2-9005-D64D-8DD9-37E4C05A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kumimoji="1" lang="ko-Kore-KR" altLang="en-US" sz="700" dirty="0"/>
              <a:t>선도기업</a:t>
            </a:r>
            <a:r>
              <a:rPr kumimoji="1" lang="ko-KR" altLang="en-US" sz="700" dirty="0"/>
              <a:t> 네이버와 카카오 분석</a:t>
            </a:r>
            <a:endParaRPr kumimoji="1" lang="en-US" altLang="ko-Kore-KR" sz="700" dirty="0"/>
          </a:p>
          <a:p>
            <a:r>
              <a:rPr kumimoji="1" lang="ko-KR" altLang="en-US" sz="700" dirty="0"/>
              <a:t>주주 입장과 채권자 입장에서 어떤 기업에 투자를 해야 할까</a:t>
            </a:r>
            <a:r>
              <a:rPr kumimoji="1" lang="en-US" altLang="ko-KR" sz="700" dirty="0"/>
              <a:t>?</a:t>
            </a:r>
            <a:endParaRPr kumimoji="1" lang="en-US" altLang="ko-Kore-KR" sz="700" dirty="0"/>
          </a:p>
          <a:p>
            <a:r>
              <a:rPr kumimoji="1" lang="ko-KR" altLang="en-US" sz="700" b="1" dirty="0" err="1"/>
              <a:t>주주입장</a:t>
            </a:r>
            <a:r>
              <a:rPr kumimoji="1" lang="ko-KR" altLang="en-US" sz="700" dirty="0"/>
              <a:t> </a:t>
            </a:r>
            <a:r>
              <a:rPr kumimoji="1" lang="en-US" altLang="ko-KR" sz="700" dirty="0"/>
              <a:t>-</a:t>
            </a:r>
            <a:r>
              <a:rPr kumimoji="1" lang="ko-KR" altLang="en-US" sz="700" dirty="0"/>
              <a:t> 기업의 </a:t>
            </a:r>
            <a:r>
              <a:rPr kumimoji="1" lang="en-US" altLang="ko-KR" sz="700" dirty="0"/>
              <a:t>EPS</a:t>
            </a:r>
            <a:r>
              <a:rPr kumimoji="1" lang="ko-KR" altLang="en-US" sz="700" dirty="0"/>
              <a:t>와 배당성향 데이터 확인  </a:t>
            </a:r>
            <a:r>
              <a:rPr kumimoji="1" lang="en-US" altLang="ko-KR" sz="700" dirty="0"/>
              <a:t>,</a:t>
            </a:r>
            <a:r>
              <a:rPr kumimoji="1" lang="ko-KR" altLang="en-US" sz="700" dirty="0"/>
              <a:t> </a:t>
            </a:r>
            <a:r>
              <a:rPr kumimoji="1" lang="en-US" altLang="ko-KR" sz="700" dirty="0"/>
              <a:t>EPS</a:t>
            </a:r>
            <a:r>
              <a:rPr kumimoji="1" lang="ko-KR" altLang="en-US" sz="700" dirty="0"/>
              <a:t> </a:t>
            </a:r>
            <a:r>
              <a:rPr kumimoji="1" lang="ko-KR" altLang="en-US" sz="700" dirty="0" err="1"/>
              <a:t>상승시</a:t>
            </a:r>
            <a:r>
              <a:rPr kumimoji="1" lang="ko-KR" altLang="en-US" sz="700" dirty="0"/>
              <a:t> 배당 가능성이 높아지기 때문에 좋은 선택 또한 </a:t>
            </a:r>
            <a:r>
              <a:rPr kumimoji="1" lang="ko-KR" altLang="en-US" sz="700" dirty="0" err="1"/>
              <a:t>배당성향과</a:t>
            </a:r>
            <a:r>
              <a:rPr kumimoji="1" lang="ko-KR" altLang="en-US" sz="700" dirty="0"/>
              <a:t> </a:t>
            </a:r>
            <a:r>
              <a:rPr kumimoji="1" lang="en-US" altLang="ko-KR" sz="700" dirty="0"/>
              <a:t>EPS</a:t>
            </a:r>
            <a:r>
              <a:rPr kumimoji="1" lang="ko-KR" altLang="en-US" sz="700" dirty="0"/>
              <a:t>의 증가율이 함께 증가하는지 확인</a:t>
            </a:r>
            <a:endParaRPr kumimoji="1" lang="en-US" altLang="ko-KR" sz="700" dirty="0"/>
          </a:p>
          <a:p>
            <a:pPr marL="0" indent="0">
              <a:buNone/>
            </a:pPr>
            <a:r>
              <a:rPr kumimoji="1" lang="ko-KR" altLang="en-US" sz="700" dirty="0"/>
              <a:t>아주 미비하지만 네이버가 </a:t>
            </a:r>
            <a:r>
              <a:rPr kumimoji="1" lang="ko-KR" altLang="en-US" sz="700" dirty="0" err="1"/>
              <a:t>배당성향과</a:t>
            </a:r>
            <a:r>
              <a:rPr kumimoji="1" lang="ko-KR" altLang="en-US" sz="700" dirty="0"/>
              <a:t> </a:t>
            </a:r>
            <a:r>
              <a:rPr kumimoji="1" lang="en-US" altLang="ko-KR" sz="700" dirty="0"/>
              <a:t>EPS</a:t>
            </a:r>
            <a:r>
              <a:rPr kumimoji="1" lang="ko-KR" altLang="en-US" sz="700" dirty="0"/>
              <a:t>가 전체적으로 다시 성장하고 있다</a:t>
            </a:r>
            <a:r>
              <a:rPr kumimoji="1" lang="en-US" altLang="ko-KR" sz="700" dirty="0"/>
              <a:t>.</a:t>
            </a:r>
            <a:r>
              <a:rPr kumimoji="1" lang="ko-KR" altLang="en-US" sz="700" dirty="0"/>
              <a:t> 주주의 입장에서 현재 네이버에 투자할 가치가 있다고 판단</a:t>
            </a:r>
            <a:endParaRPr kumimoji="1" lang="en-US" altLang="ko-Kore-KR" sz="700" dirty="0"/>
          </a:p>
          <a:p>
            <a:r>
              <a:rPr kumimoji="1" lang="ko-KR" altLang="en-US" sz="700" b="1" dirty="0" err="1"/>
              <a:t>채권자입장</a:t>
            </a:r>
            <a:r>
              <a:rPr kumimoji="1" lang="ko-KR" altLang="en-US" sz="700" b="1" dirty="0"/>
              <a:t> </a:t>
            </a:r>
            <a:r>
              <a:rPr kumimoji="1" lang="en-US" altLang="ko-KR" sz="700" dirty="0"/>
              <a:t>–</a:t>
            </a:r>
            <a:r>
              <a:rPr kumimoji="1" lang="ko-KR" altLang="en-US" sz="700" dirty="0"/>
              <a:t> 기업의 부채상환능력 및 주식관련 데이터를 통해 의사결정 </a:t>
            </a:r>
            <a:r>
              <a:rPr kumimoji="1" lang="en-US" altLang="ko-KR" sz="700" dirty="0"/>
              <a:t>,</a:t>
            </a:r>
            <a:r>
              <a:rPr kumimoji="1" lang="ko-KR" altLang="en-US" sz="700" dirty="0"/>
              <a:t> 두 기업 모두 부채의 상환능력에서 높은 수준을 보이고 있음</a:t>
            </a:r>
            <a:endParaRPr kumimoji="1" lang="en-US" altLang="ko-KR" sz="700" dirty="0"/>
          </a:p>
          <a:p>
            <a:pPr marL="0" indent="0">
              <a:buNone/>
            </a:pPr>
            <a:r>
              <a:rPr kumimoji="1" lang="ko-KR" altLang="en-US" sz="700" dirty="0"/>
              <a:t>채권자 입장에서는 같은 </a:t>
            </a:r>
            <a:r>
              <a:rPr kumimoji="1" lang="ko-KR" altLang="en-US" sz="700" dirty="0" err="1"/>
              <a:t>산업군</a:t>
            </a:r>
            <a:r>
              <a:rPr kumimoji="1" lang="ko-KR" altLang="en-US" sz="700" dirty="0"/>
              <a:t> 다른 기업들에 비해 상위 두 기업에 투자할  가치가 있다고 판단</a:t>
            </a:r>
            <a:endParaRPr kumimoji="1" lang="en-US" altLang="ko-KR" sz="700" dirty="0"/>
          </a:p>
          <a:p>
            <a:endParaRPr kumimoji="1" lang="ko-Kore-KR" altLang="en-US" sz="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AD7F4-7032-A944-9B4C-6AF27029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852491"/>
            <a:ext cx="4974336" cy="3071652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95F17-E83C-AE40-8F8A-DF247E86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852491"/>
            <a:ext cx="4974336" cy="30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DEC57B-6801-1A4C-9339-50582772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kumimoji="1" lang="ko-Kore-KR" altLang="en-US" sz="5400" dirty="0"/>
              <a:t>재무제표</a:t>
            </a:r>
            <a:r>
              <a:rPr kumimoji="1" lang="ko-KR" altLang="en-US" sz="5400"/>
              <a:t> 분석의 중요성 대두</a:t>
            </a:r>
            <a:endParaRPr kumimoji="1" lang="ko-Kore-KR" altLang="en-US" sz="54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06A7B-03F9-094E-B1C9-53EE808B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기업의 이해관계자들이 재무제표만 보고 의사결정을 할 경우 실패를 경험할 수 있음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ore-KR" altLang="en-US" sz="2000" dirty="0"/>
              <a:t>앞선</a:t>
            </a:r>
            <a:r>
              <a:rPr kumimoji="1" lang="ko-KR" altLang="en-US" sz="2000" dirty="0"/>
              <a:t> 기업들의 재무제표와 재무비율 분석 및 다양한 공식을 통한 분석을 통해서 더욱 중요성 대두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앞에서 요약한 정보를 통해 성장가능성이 높은 기업 데이터를 학습하고 영업이익을 예측하는 모델 구현</a:t>
            </a:r>
            <a:endParaRPr kumimoji="1" lang="en-US" altLang="ko-Kore-KR" sz="2000" dirty="0"/>
          </a:p>
          <a:p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413049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6A916-EFC9-AB4A-9286-6E4BE6A4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kumimoji="1" lang="ko-Kore-KR" altLang="en-US" sz="3600" dirty="0"/>
              <a:t>딥</a:t>
            </a:r>
            <a:r>
              <a:rPr kumimoji="1" lang="ko-KR" altLang="en-US" sz="3600" dirty="0"/>
              <a:t> 러닝으로 기업의 영업이익 예측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7B46-EA48-874B-A8E4-CFDD2CF4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kumimoji="1" lang="en-US" altLang="ko-Kore-KR" sz="2000"/>
              <a:t>Corr</a:t>
            </a:r>
            <a:r>
              <a:rPr kumimoji="1" lang="ko-KR" altLang="en-US" sz="2000"/>
              <a:t>과 </a:t>
            </a:r>
            <a:r>
              <a:rPr kumimoji="1" lang="en-US" altLang="ko-KR" sz="2000"/>
              <a:t>xgbRegressor</a:t>
            </a:r>
            <a:r>
              <a:rPr kumimoji="1" lang="ko-KR" altLang="en-US" sz="2000"/>
              <a:t>을 통해서 각 산업별 영업이익과 상관계수 높은 항목 분석 </a:t>
            </a:r>
            <a:endParaRPr kumimoji="1" lang="en-US" altLang="ko-KR" sz="2000"/>
          </a:p>
          <a:p>
            <a:pPr marL="0" indent="0">
              <a:buNone/>
            </a:pPr>
            <a:r>
              <a:rPr kumimoji="1" lang="ko-Kore-KR" altLang="en-US" sz="2000"/>
              <a:t>매출</a:t>
            </a:r>
            <a:r>
              <a:rPr kumimoji="1" lang="ko-KR" altLang="en-US" sz="2000"/>
              <a:t> 총박</a:t>
            </a:r>
            <a:r>
              <a:rPr kumimoji="1" lang="en-US" altLang="ko-KR" sz="2000"/>
              <a:t>,</a:t>
            </a:r>
            <a:r>
              <a:rPr kumimoji="1" lang="ko-KR" altLang="en-US" sz="2000"/>
              <a:t> 판매비와 관리비</a:t>
            </a:r>
            <a:r>
              <a:rPr kumimoji="1" lang="en-US" altLang="ko-KR" sz="2000"/>
              <a:t>,</a:t>
            </a:r>
            <a:r>
              <a:rPr kumimoji="1" lang="ko-KR" altLang="en-US" sz="2000"/>
              <a:t> 자산 총계</a:t>
            </a:r>
            <a:r>
              <a:rPr kumimoji="1" lang="en-US" altLang="ko-KR" sz="2000"/>
              <a:t>,</a:t>
            </a:r>
            <a:r>
              <a:rPr kumimoji="1" lang="ko-KR" altLang="en-US" sz="2000"/>
              <a:t> 당기순이익  항상 </a:t>
            </a:r>
            <a:r>
              <a:rPr kumimoji="1" lang="en-US" altLang="ko-KR" sz="2000"/>
              <a:t>4</a:t>
            </a:r>
            <a:r>
              <a:rPr kumimoji="1" lang="ko-KR" altLang="en-US" sz="2000"/>
              <a:t>위 </a:t>
            </a:r>
            <a:endParaRPr kumimoji="1" lang="en-US" altLang="ko-Kore-KR" sz="200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0B6DF-9009-8846-8CE6-27FE4C2B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35" y="2742397"/>
            <a:ext cx="3816626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A8CEC28-FF74-8545-BD9D-57A30007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069" y="2742397"/>
            <a:ext cx="431716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6E6F00-992A-1D47-92D6-3959BD5D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분석</a:t>
            </a:r>
            <a:r>
              <a:rPr kumimoji="1" lang="ko-KR" altLang="en-US" sz="4000"/>
              <a:t> 배경 및 목적</a:t>
            </a:r>
            <a:endParaRPr kumimoji="1" lang="ko-Kore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575ED-8042-F14F-8AB4-1356C12B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기업은</a:t>
            </a:r>
            <a:r>
              <a:rPr kumimoji="1" lang="ko-KR" altLang="en-US" sz="2200"/>
              <a:t> 다양한 이해관계자의 요구를 제공해야하는 역할</a:t>
            </a:r>
            <a:endParaRPr kumimoji="1" lang="en-US" altLang="ko-KR" sz="2200"/>
          </a:p>
          <a:p>
            <a:endParaRPr kumimoji="1" lang="en-US" altLang="ko-Kore-KR" sz="2200"/>
          </a:p>
          <a:p>
            <a:r>
              <a:rPr kumimoji="1" lang="ko-Kore-KR" altLang="en-US" sz="2200"/>
              <a:t>기업의</a:t>
            </a:r>
            <a:r>
              <a:rPr kumimoji="1" lang="ko-KR" altLang="en-US" sz="2200"/>
              <a:t> 정보는 주주와 채권자가 가장 큰 관심</a:t>
            </a:r>
            <a:endParaRPr kumimoji="1" lang="en-US" altLang="ko-KR" sz="2200"/>
          </a:p>
          <a:p>
            <a:endParaRPr kumimoji="1" lang="en-US" altLang="ko-Kore-KR" sz="2200"/>
          </a:p>
          <a:p>
            <a:r>
              <a:rPr kumimoji="1" lang="ko-KR" altLang="en-US" sz="2200"/>
              <a:t>기업의 다양한 이해관계자들은 재무제표를 이용하여 기업에 대한 자신들의 의사결정을 진행</a:t>
            </a:r>
            <a:endParaRPr kumimoji="1" lang="en-US" altLang="ko-Kore-KR" sz="2200"/>
          </a:p>
        </p:txBody>
      </p:sp>
    </p:spTree>
    <p:extLst>
      <p:ext uri="{BB962C8B-B14F-4D97-AF65-F5344CB8AC3E}">
        <p14:creationId xmlns:p14="http://schemas.microsoft.com/office/powerpoint/2010/main" val="120258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4771E-8D4B-E84F-8A98-F2664C98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600" dirty="0"/>
              <a:t>딥</a:t>
            </a:r>
            <a:r>
              <a:rPr kumimoji="1" lang="ko-KR" altLang="en-US" sz="3600" dirty="0"/>
              <a:t> 러닝을 통한 </a:t>
            </a:r>
            <a:r>
              <a:rPr kumimoji="1" lang="en-US" altLang="ko-KR" sz="3600" dirty="0"/>
              <a:t>GS</a:t>
            </a:r>
            <a:r>
              <a:rPr kumimoji="1" lang="ko-KR" altLang="en-US" sz="3600" dirty="0"/>
              <a:t>건설과 현대모비스 영업이익 예측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FB90-F4B5-934C-9044-3F590E39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두</a:t>
            </a:r>
            <a:r>
              <a:rPr kumimoji="1" lang="ko-KR" altLang="en-US" dirty="0"/>
              <a:t> 기업 선정 이유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현재 우리나라에서 가장 많은 </a:t>
            </a:r>
            <a:r>
              <a:rPr kumimoji="1" lang="ko-KR" altLang="en-US" dirty="0" err="1"/>
              <a:t>산업군으로</a:t>
            </a:r>
            <a:r>
              <a:rPr kumimoji="1" lang="ko-KR" altLang="en-US" dirty="0"/>
              <a:t> 선정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데이터를 많이 확보할 수 있는 기업군 선정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566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E35E6B-C80C-4E06-9647-4B166B75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6" y="2343232"/>
            <a:ext cx="5133807" cy="412938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64AC7EE-38D1-499A-87AF-001CEFF6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0209"/>
              </p:ext>
            </p:extLst>
          </p:nvPr>
        </p:nvGraphicFramePr>
        <p:xfrm>
          <a:off x="5548963" y="1853769"/>
          <a:ext cx="6393653" cy="4580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918">
                  <a:extLst>
                    <a:ext uri="{9D8B030D-6E8A-4147-A177-3AD203B41FA5}">
                      <a16:colId xmlns:a16="http://schemas.microsoft.com/office/drawing/2014/main" val="2878180446"/>
                    </a:ext>
                  </a:extLst>
                </a:gridCol>
                <a:gridCol w="1276918">
                  <a:extLst>
                    <a:ext uri="{9D8B030D-6E8A-4147-A177-3AD203B41FA5}">
                      <a16:colId xmlns:a16="http://schemas.microsoft.com/office/drawing/2014/main" val="3078198813"/>
                    </a:ext>
                  </a:extLst>
                </a:gridCol>
                <a:gridCol w="1276918">
                  <a:extLst>
                    <a:ext uri="{9D8B030D-6E8A-4147-A177-3AD203B41FA5}">
                      <a16:colId xmlns:a16="http://schemas.microsoft.com/office/drawing/2014/main" val="1072744651"/>
                    </a:ext>
                  </a:extLst>
                </a:gridCol>
                <a:gridCol w="956290">
                  <a:extLst>
                    <a:ext uri="{9D8B030D-6E8A-4147-A177-3AD203B41FA5}">
                      <a16:colId xmlns:a16="http://schemas.microsoft.com/office/drawing/2014/main" val="2592618309"/>
                    </a:ext>
                  </a:extLst>
                </a:gridCol>
                <a:gridCol w="126776">
                  <a:extLst>
                    <a:ext uri="{9D8B030D-6E8A-4147-A177-3AD203B41FA5}">
                      <a16:colId xmlns:a16="http://schemas.microsoft.com/office/drawing/2014/main" val="4287733232"/>
                    </a:ext>
                  </a:extLst>
                </a:gridCol>
                <a:gridCol w="184979">
                  <a:extLst>
                    <a:ext uri="{9D8B030D-6E8A-4147-A177-3AD203B41FA5}">
                      <a16:colId xmlns:a16="http://schemas.microsoft.com/office/drawing/2014/main" val="930812638"/>
                    </a:ext>
                  </a:extLst>
                </a:gridCol>
                <a:gridCol w="1294854">
                  <a:extLst>
                    <a:ext uri="{9D8B030D-6E8A-4147-A177-3AD203B41FA5}">
                      <a16:colId xmlns:a16="http://schemas.microsoft.com/office/drawing/2014/main" val="249786597"/>
                    </a:ext>
                  </a:extLst>
                </a:gridCol>
              </a:tblGrid>
              <a:tr h="433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Std.Error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 value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</a:t>
                      </a:r>
                      <a:r>
                        <a:rPr lang="en-US" altLang="ko-KR" dirty="0"/>
                        <a:t>(&gt;|t|)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</a:t>
                      </a:r>
                      <a:r>
                        <a:rPr lang="en-US" altLang="ko-KR" dirty="0"/>
                        <a:t>(&gt;|t|)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32256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매출액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91258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매출원가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1.291e-02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3.927e-03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3.288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0.00104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80989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1.783e-01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6.328e-02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2.818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0.00493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6871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5.419e-01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2.955e-02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18.338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2e-16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77897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Intercept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1.834e+03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2.456e+03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0.45553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50391"/>
                  </a:ext>
                </a:extLst>
              </a:tr>
              <a:tr h="4087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Residual standard</a:t>
                      </a:r>
                    </a:p>
                    <a:p>
                      <a:pPr algn="ctr"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67330 on 1014 degrees of freedom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04160"/>
                  </a:ext>
                </a:extLst>
              </a:tr>
              <a:tr h="4087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Multiple R-squared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F-statistic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526.8 on 3 and 1014 DF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526.8 on 3 and 1014 DF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526.8 on 3 and 1014 DF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18288"/>
                  </a:ext>
                </a:extLst>
              </a:tr>
              <a:tr h="5899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Adjusted R-squared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0.608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2.2e-16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2312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6BF8EB4-54A5-4451-8A93-04AD3956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01654"/>
              </p:ext>
            </p:extLst>
          </p:nvPr>
        </p:nvGraphicFramePr>
        <p:xfrm>
          <a:off x="415156" y="1233383"/>
          <a:ext cx="4994322" cy="8773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94322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87737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2000" dirty="0"/>
                        <a:t>변수 선택 과정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단계적 선택법 적용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714D378C-CBA2-451E-8D13-46CACCB60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1814"/>
              </p:ext>
            </p:extLst>
          </p:nvPr>
        </p:nvGraphicFramePr>
        <p:xfrm>
          <a:off x="5548963" y="1201087"/>
          <a:ext cx="6393652" cy="6526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93652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652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다중 선형 회귀 분석결과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단계적 선택법 적용 후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42E19BDB-29BA-4CCB-9898-08F8BCFA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000" dirty="0" err="1"/>
              <a:t>지에스건설</a:t>
            </a:r>
            <a:r>
              <a:rPr kumimoji="1" lang="ko-KR" altLang="en-US" sz="3000" dirty="0"/>
              <a:t>㈜ 분석을 위한 회귀분석 모델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9717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F215FE-72F5-48AD-89A6-9A6B3D69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3" y="249384"/>
            <a:ext cx="3946857" cy="27853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7AE2D9-A33E-4F34-9F15-902A025D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7" y="3546704"/>
            <a:ext cx="3946857" cy="270373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1E55121-3724-4E48-A106-A27AA4216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56506"/>
              </p:ext>
            </p:extLst>
          </p:nvPr>
        </p:nvGraphicFramePr>
        <p:xfrm>
          <a:off x="6309762" y="1176703"/>
          <a:ext cx="5423068" cy="10695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23068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1069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다중 선형 회귀 모형 진단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독립성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9189D8B-8C8F-4C99-8C81-10831042D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92609"/>
              </p:ext>
            </p:extLst>
          </p:nvPr>
        </p:nvGraphicFramePr>
        <p:xfrm>
          <a:off x="6309761" y="1594089"/>
          <a:ext cx="5437909" cy="3905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1196">
                  <a:extLst>
                    <a:ext uri="{9D8B030D-6E8A-4147-A177-3AD203B41FA5}">
                      <a16:colId xmlns:a16="http://schemas.microsoft.com/office/drawing/2014/main" val="2229237269"/>
                    </a:ext>
                  </a:extLst>
                </a:gridCol>
                <a:gridCol w="3186713">
                  <a:extLst>
                    <a:ext uri="{9D8B030D-6E8A-4147-A177-3AD203B41FA5}">
                      <a16:colId xmlns:a16="http://schemas.microsoft.com/office/drawing/2014/main" val="3353978197"/>
                    </a:ext>
                  </a:extLst>
                </a:gridCol>
              </a:tblGrid>
              <a:tr h="781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Durbin-Watson Test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1.930893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045"/>
                  </a:ext>
                </a:extLst>
              </a:tr>
              <a:tr h="78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VIF(Variance Inflation Factor)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38002"/>
                  </a:ext>
                </a:extLst>
              </a:tr>
              <a:tr h="78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매출원가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9.731953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0864"/>
                  </a:ext>
                </a:extLst>
              </a:tr>
              <a:tr h="78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6.838051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47491"/>
                  </a:ext>
                </a:extLst>
              </a:tr>
              <a:tr h="781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2.502387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4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11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64AC7EE-38D1-499A-87AF-001CEFF6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524"/>
              </p:ext>
            </p:extLst>
          </p:nvPr>
        </p:nvGraphicFramePr>
        <p:xfrm>
          <a:off x="5548963" y="1853769"/>
          <a:ext cx="6393653" cy="4580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918">
                  <a:extLst>
                    <a:ext uri="{9D8B030D-6E8A-4147-A177-3AD203B41FA5}">
                      <a16:colId xmlns:a16="http://schemas.microsoft.com/office/drawing/2014/main" val="2878180446"/>
                    </a:ext>
                  </a:extLst>
                </a:gridCol>
                <a:gridCol w="1276918">
                  <a:extLst>
                    <a:ext uri="{9D8B030D-6E8A-4147-A177-3AD203B41FA5}">
                      <a16:colId xmlns:a16="http://schemas.microsoft.com/office/drawing/2014/main" val="3078198813"/>
                    </a:ext>
                  </a:extLst>
                </a:gridCol>
                <a:gridCol w="1276918">
                  <a:extLst>
                    <a:ext uri="{9D8B030D-6E8A-4147-A177-3AD203B41FA5}">
                      <a16:colId xmlns:a16="http://schemas.microsoft.com/office/drawing/2014/main" val="1072744651"/>
                    </a:ext>
                  </a:extLst>
                </a:gridCol>
                <a:gridCol w="956290">
                  <a:extLst>
                    <a:ext uri="{9D8B030D-6E8A-4147-A177-3AD203B41FA5}">
                      <a16:colId xmlns:a16="http://schemas.microsoft.com/office/drawing/2014/main" val="2592618309"/>
                    </a:ext>
                  </a:extLst>
                </a:gridCol>
                <a:gridCol w="126776">
                  <a:extLst>
                    <a:ext uri="{9D8B030D-6E8A-4147-A177-3AD203B41FA5}">
                      <a16:colId xmlns:a16="http://schemas.microsoft.com/office/drawing/2014/main" val="4287733232"/>
                    </a:ext>
                  </a:extLst>
                </a:gridCol>
                <a:gridCol w="184979">
                  <a:extLst>
                    <a:ext uri="{9D8B030D-6E8A-4147-A177-3AD203B41FA5}">
                      <a16:colId xmlns:a16="http://schemas.microsoft.com/office/drawing/2014/main" val="930812638"/>
                    </a:ext>
                  </a:extLst>
                </a:gridCol>
                <a:gridCol w="1294854">
                  <a:extLst>
                    <a:ext uri="{9D8B030D-6E8A-4147-A177-3AD203B41FA5}">
                      <a16:colId xmlns:a16="http://schemas.microsoft.com/office/drawing/2014/main" val="249786597"/>
                    </a:ext>
                  </a:extLst>
                </a:gridCol>
              </a:tblGrid>
              <a:tr h="433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Estimate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Std.Error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 value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</a:t>
                      </a:r>
                      <a:r>
                        <a:rPr lang="en-US" altLang="ko-KR" dirty="0"/>
                        <a:t>(&gt;|t|)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</a:t>
                      </a:r>
                      <a:r>
                        <a:rPr lang="en-US" altLang="ko-KR" dirty="0"/>
                        <a:t>(&gt;|t|)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32256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매출액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91258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매출원가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유의미하지 않은 변수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80989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1.396e-01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8.048e-03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17.344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&lt;2e-16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96871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6.632e-01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1.707e-02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38.850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&lt;2e-16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77897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Intercept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1.081e+02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2.494e+03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50391"/>
                  </a:ext>
                </a:extLst>
              </a:tr>
              <a:tr h="4087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Residual standard</a:t>
                      </a:r>
                    </a:p>
                    <a:p>
                      <a:pPr algn="ctr" latinLnBrk="1"/>
                      <a:r>
                        <a:rPr lang="en-US" altLang="ko-KR" dirty="0"/>
                        <a:t>Error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114000 on 2145 degrees of freedom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04160"/>
                  </a:ext>
                </a:extLst>
              </a:tr>
              <a:tr h="4087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Multiple R-squared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F-statistic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5808 on 2 and 2145 DF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526.8 on 3 and 1014 DF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526.8 on 3 and 1014 DF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18288"/>
                  </a:ext>
                </a:extLst>
              </a:tr>
              <a:tr h="5899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Adjusted R-squared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2.2e-16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23127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6BF8EB4-54A5-4451-8A93-04AD3956676D}"/>
              </a:ext>
            </a:extLst>
          </p:cNvPr>
          <p:cNvGraphicFramePr>
            <a:graphicFrameLocks noGrp="1"/>
          </p:cNvGraphicFramePr>
          <p:nvPr/>
        </p:nvGraphicFramePr>
        <p:xfrm>
          <a:off x="415156" y="1233383"/>
          <a:ext cx="4994322" cy="8773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94322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87737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sz="2000" dirty="0"/>
                        <a:t>변수 선택 과정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단계적 선택법 적용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714D378C-CBA2-451E-8D13-46CACCB60846}"/>
              </a:ext>
            </a:extLst>
          </p:cNvPr>
          <p:cNvGraphicFramePr>
            <a:graphicFrameLocks noGrp="1"/>
          </p:cNvGraphicFramePr>
          <p:nvPr/>
        </p:nvGraphicFramePr>
        <p:xfrm>
          <a:off x="5548963" y="1201087"/>
          <a:ext cx="6393652" cy="6526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393652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652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다중 선형 회귀 분석결과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단계적 선택법 적용 후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sp>
        <p:nvSpPr>
          <p:cNvPr id="11" name="제목 1">
            <a:extLst>
              <a:ext uri="{FF2B5EF4-FFF2-40B4-BE49-F238E27FC236}">
                <a16:creationId xmlns:a16="http://schemas.microsoft.com/office/drawing/2014/main" id="{42E19BDB-29BA-4CCB-9898-08F8BCFA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000" dirty="0"/>
              <a:t>현대모비스㈜ 분석을 위한 회귀분석 모델</a:t>
            </a:r>
            <a:endParaRPr kumimoji="1" lang="ko-Kore-KR" altLang="en-US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BF1EA-1907-4D08-BA2E-A607413B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5" y="2375033"/>
            <a:ext cx="5043743" cy="17690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2FE451-CD6B-4DF5-BC70-BA59A0B8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6" y="4397953"/>
            <a:ext cx="499432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57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EFE9E96B-5490-43B6-81B7-71924395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778"/>
              </p:ext>
            </p:extLst>
          </p:nvPr>
        </p:nvGraphicFramePr>
        <p:xfrm>
          <a:off x="6309762" y="1176703"/>
          <a:ext cx="5423068" cy="10695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23068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10695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다중 선형 회귀 모형 진단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독립성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3D05DC9-7FD1-4FE0-A968-4D88B450E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67905"/>
              </p:ext>
            </p:extLst>
          </p:nvPr>
        </p:nvGraphicFramePr>
        <p:xfrm>
          <a:off x="6309761" y="1594089"/>
          <a:ext cx="5437909" cy="4087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1196">
                  <a:extLst>
                    <a:ext uri="{9D8B030D-6E8A-4147-A177-3AD203B41FA5}">
                      <a16:colId xmlns:a16="http://schemas.microsoft.com/office/drawing/2014/main" val="2229237269"/>
                    </a:ext>
                  </a:extLst>
                </a:gridCol>
                <a:gridCol w="3186713">
                  <a:extLst>
                    <a:ext uri="{9D8B030D-6E8A-4147-A177-3AD203B41FA5}">
                      <a16:colId xmlns:a16="http://schemas.microsoft.com/office/drawing/2014/main" val="3353978197"/>
                    </a:ext>
                  </a:extLst>
                </a:gridCol>
              </a:tblGrid>
              <a:tr h="10218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Durbin-Watson Test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1.931321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045"/>
                  </a:ext>
                </a:extLst>
              </a:tr>
              <a:tr h="10218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VIF(Variance Inflation Factor)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38002"/>
                  </a:ext>
                </a:extLst>
              </a:tr>
              <a:tr h="10218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판관비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3.907438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47491"/>
                  </a:ext>
                </a:extLst>
              </a:tr>
              <a:tr h="102180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3.907438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4964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AE83ACE-6635-4777-8897-58FAA427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3" y="3204680"/>
            <a:ext cx="4901609" cy="3223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10A5C9-59FA-4FCF-AF8D-8BDE77D0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3" y="-16502"/>
            <a:ext cx="4901609" cy="3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13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BB0F7F54-BF73-4F29-A7E6-44404D02E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11351"/>
              </p:ext>
            </p:extLst>
          </p:nvPr>
        </p:nvGraphicFramePr>
        <p:xfrm>
          <a:off x="723677" y="1702996"/>
          <a:ext cx="4795389" cy="7015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95389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701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 err="1"/>
                        <a:t>지에스건설</a:t>
                      </a:r>
                      <a:r>
                        <a:rPr lang="ko-KR" altLang="en-US" sz="2000" dirty="0"/>
                        <a:t>㈜ 영업이익 예측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FFEAFAEB-144E-4B5B-B9BF-0EF162875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32670"/>
              </p:ext>
            </p:extLst>
          </p:nvPr>
        </p:nvGraphicFramePr>
        <p:xfrm>
          <a:off x="723677" y="2404580"/>
          <a:ext cx="4808513" cy="3580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3723">
                  <a:extLst>
                    <a:ext uri="{9D8B030D-6E8A-4147-A177-3AD203B41FA5}">
                      <a16:colId xmlns:a16="http://schemas.microsoft.com/office/drawing/2014/main" val="2229237269"/>
                    </a:ext>
                  </a:extLst>
                </a:gridCol>
                <a:gridCol w="1683327">
                  <a:extLst>
                    <a:ext uri="{9D8B030D-6E8A-4147-A177-3AD203B41FA5}">
                      <a16:colId xmlns:a16="http://schemas.microsoft.com/office/drawing/2014/main" val="3353978197"/>
                    </a:ext>
                  </a:extLst>
                </a:gridCol>
                <a:gridCol w="1791463">
                  <a:extLst>
                    <a:ext uri="{9D8B030D-6E8A-4147-A177-3AD203B41FA5}">
                      <a16:colId xmlns:a16="http://schemas.microsoft.com/office/drawing/2014/main" val="3255986839"/>
                    </a:ext>
                  </a:extLst>
                </a:gridCol>
              </a:tblGrid>
              <a:tr h="8951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실제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예측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045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387819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250978.4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38002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384387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401579.6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83933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981918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428159.5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55234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68091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797720.8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4379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???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597576.5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1850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88CBD7A-268B-40F8-B0A2-8B30C863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2000"/>
              </p:ext>
            </p:extLst>
          </p:nvPr>
        </p:nvGraphicFramePr>
        <p:xfrm>
          <a:off x="6672934" y="1702996"/>
          <a:ext cx="4795389" cy="7015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95389">
                  <a:extLst>
                    <a:ext uri="{9D8B030D-6E8A-4147-A177-3AD203B41FA5}">
                      <a16:colId xmlns:a16="http://schemas.microsoft.com/office/drawing/2014/main" val="1753840789"/>
                    </a:ext>
                  </a:extLst>
                </a:gridCol>
              </a:tblGrid>
              <a:tr h="701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dirty="0"/>
                        <a:t>현대모비스㈜ 영업이익 예측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55759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9CE75D5-F079-4155-9AE1-40AA8C0F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2537"/>
              </p:ext>
            </p:extLst>
          </p:nvPr>
        </p:nvGraphicFramePr>
        <p:xfrm>
          <a:off x="6672934" y="2404580"/>
          <a:ext cx="4808513" cy="3580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3723">
                  <a:extLst>
                    <a:ext uri="{9D8B030D-6E8A-4147-A177-3AD203B41FA5}">
                      <a16:colId xmlns:a16="http://schemas.microsoft.com/office/drawing/2014/main" val="2229237269"/>
                    </a:ext>
                  </a:extLst>
                </a:gridCol>
                <a:gridCol w="1683327">
                  <a:extLst>
                    <a:ext uri="{9D8B030D-6E8A-4147-A177-3AD203B41FA5}">
                      <a16:colId xmlns:a16="http://schemas.microsoft.com/office/drawing/2014/main" val="3353978197"/>
                    </a:ext>
                  </a:extLst>
                </a:gridCol>
                <a:gridCol w="1791463">
                  <a:extLst>
                    <a:ext uri="{9D8B030D-6E8A-4147-A177-3AD203B41FA5}">
                      <a16:colId xmlns:a16="http://schemas.microsoft.com/office/drawing/2014/main" val="3255986839"/>
                    </a:ext>
                  </a:extLst>
                </a:gridCol>
              </a:tblGrid>
              <a:tr h="8951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실제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영업이익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예측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8045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2038103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1485356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38002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1462500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1573630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83933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1548410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1199203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55234"/>
                  </a:ext>
                </a:extLst>
              </a:tr>
              <a:tr h="53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1679617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1272090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14379"/>
                  </a:ext>
                </a:extLst>
              </a:tr>
              <a:tr h="537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???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1387013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1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3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AA32A4-438F-B24F-BA27-8690AB00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kumimoji="1" lang="ko-Kore-KR" altLang="en-US" sz="4000"/>
              <a:t>재무제표를</a:t>
            </a:r>
            <a:r>
              <a:rPr kumimoji="1" lang="ko-KR" altLang="en-US" sz="4000"/>
              <a:t> 보면 기업을 누구나 다 알까</a:t>
            </a:r>
            <a:r>
              <a:rPr kumimoji="1" lang="en-US" altLang="ko-KR" sz="4000"/>
              <a:t>?</a:t>
            </a:r>
            <a:endParaRPr kumimoji="1" lang="ko-Kore-KR" alt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67FF2-6208-514D-968E-09484E74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기업의</a:t>
            </a:r>
            <a:r>
              <a:rPr kumimoji="1" lang="ko-KR" altLang="en-US" sz="2200"/>
              <a:t> 재무제표는 일반적인 목적의 재무제표</a:t>
            </a:r>
            <a:endParaRPr kumimoji="1" lang="en-US" altLang="ko-KR" sz="2200"/>
          </a:p>
          <a:p>
            <a:endParaRPr kumimoji="1" lang="en-US" altLang="ko-Kore-KR" sz="2200"/>
          </a:p>
          <a:p>
            <a:r>
              <a:rPr kumimoji="1" lang="ko-KR" altLang="en-US" sz="2200"/>
              <a:t>회계</a:t>
            </a:r>
            <a:r>
              <a:rPr kumimoji="1" lang="en-US" altLang="ko-KR" sz="2200"/>
              <a:t>,</a:t>
            </a:r>
            <a:r>
              <a:rPr kumimoji="1" lang="ko-KR" altLang="en-US" sz="2200"/>
              <a:t>재무에 대한 지식이 없는 일반인들이 보기에는 어려운 것이 사실</a:t>
            </a:r>
            <a:endParaRPr kumimoji="1" lang="en-US" altLang="ko-KR" sz="2200"/>
          </a:p>
          <a:p>
            <a:endParaRPr kumimoji="1" lang="en-US" altLang="ko-Kore-KR" sz="2200"/>
          </a:p>
          <a:p>
            <a:r>
              <a:rPr kumimoji="1" lang="ko-KR" altLang="en-US" sz="2200"/>
              <a:t>재무제표를 모르고 이해관계자들이 의사결정을 하게 된다면 큰 문제가 발생할 수 있다</a:t>
            </a:r>
            <a:r>
              <a:rPr kumimoji="1" lang="en-US" altLang="ko-KR" sz="2200"/>
              <a:t>.(ex </a:t>
            </a:r>
            <a:r>
              <a:rPr kumimoji="1" lang="ko-KR" altLang="en-US" sz="2200"/>
              <a:t>주식투자</a:t>
            </a:r>
            <a:r>
              <a:rPr kumimoji="1" lang="en-US" altLang="ko-KR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E58AD-DA6E-4E2F-87AA-11EB7595C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6976EF-AC96-E14A-8E28-AFF0F2DD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kumimoji="1" lang="ko-Kore-KR" altLang="en-US" sz="2800"/>
              <a:t>데이터를</a:t>
            </a:r>
            <a:r>
              <a:rPr kumimoji="1" lang="ko-KR" altLang="en-US" sz="2800"/>
              <a:t> 통한 재무제표 분석</a:t>
            </a:r>
            <a:endParaRPr kumimoji="1" lang="ko-Kore-KR" alt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379B-8FAB-AD41-BC36-8DA76668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kumimoji="1" lang="ko-Kore-KR" altLang="en-US" sz="1400"/>
              <a:t>안심구역에</a:t>
            </a:r>
            <a:r>
              <a:rPr kumimoji="1" lang="ko-KR" altLang="en-US" sz="1400"/>
              <a:t> 있는 기업데이터를 통해서 </a:t>
            </a:r>
            <a:r>
              <a:rPr kumimoji="1" lang="ko-Kore-KR" altLang="en-US" sz="1400"/>
              <a:t>비교</a:t>
            </a:r>
            <a:r>
              <a:rPr kumimoji="1" lang="ko-KR" altLang="en-US" sz="1400"/>
              <a:t> 분석</a:t>
            </a:r>
            <a:endParaRPr kumimoji="1" lang="en-US" altLang="ko-KR" sz="1400"/>
          </a:p>
          <a:p>
            <a:endParaRPr kumimoji="1" lang="en-US" altLang="ko-KR" sz="1400"/>
          </a:p>
          <a:p>
            <a:endParaRPr kumimoji="1" lang="en-US" altLang="ko-KR" sz="1400"/>
          </a:p>
          <a:p>
            <a:r>
              <a:rPr kumimoji="1" lang="ko-KR" altLang="en-US" sz="1400"/>
              <a:t>재무제표 데이터외에 재무비율 분석 데이터를 통해 실제 기업 사례 분석</a:t>
            </a:r>
            <a:endParaRPr kumimoji="1" lang="en-US" altLang="ko-KR" sz="1400"/>
          </a:p>
          <a:p>
            <a:endParaRPr kumimoji="1" lang="en-US" altLang="ko-KR" sz="1400"/>
          </a:p>
          <a:p>
            <a:r>
              <a:rPr kumimoji="1" lang="ko-KR" altLang="en-US" sz="1400"/>
              <a:t>다양한 기업 사례 분석을 통해서 이해관계자들이 정보의 비대칭성으로 잘못된 의사결정을 막기 위해 노력</a:t>
            </a:r>
            <a:endParaRPr kumimoji="1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66415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FD3DEB-5F1C-534C-A2FA-88AAAB26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ko-Kore-KR" sz="6000" b="1"/>
              <a:t>1.Who is the best CEO?</a:t>
            </a:r>
            <a:br>
              <a:rPr lang="ko-Kore-KR" altLang="ko-Kore-KR" sz="6000"/>
            </a:br>
            <a:endParaRPr kumimoji="1" lang="ko-Kore-KR" alt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D0928-CE6B-9849-B677-CE9B444C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kumimoji="1" lang="ko-Kore-KR" altLang="en-US" sz="2000"/>
              <a:t>데이터에</a:t>
            </a:r>
            <a:r>
              <a:rPr kumimoji="1" lang="ko-KR" altLang="en-US" sz="2000"/>
              <a:t> </a:t>
            </a:r>
            <a:r>
              <a:rPr kumimoji="1" lang="en-US" altLang="ko-KR" sz="2000"/>
              <a:t>CEO</a:t>
            </a:r>
            <a:r>
              <a:rPr kumimoji="1" lang="ko-KR" altLang="en-US" sz="2000"/>
              <a:t>성과평가 항목 선정</a:t>
            </a:r>
            <a:endParaRPr kumimoji="1" lang="en-US" altLang="ko-KR" sz="2000"/>
          </a:p>
          <a:p>
            <a:r>
              <a:rPr kumimoji="1" lang="ko-KR" altLang="en-US" sz="2000"/>
              <a:t>성과평과 </a:t>
            </a:r>
            <a:r>
              <a:rPr kumimoji="1" lang="en-US" altLang="ko-KR" sz="2000"/>
              <a:t>1~4</a:t>
            </a:r>
            <a:r>
              <a:rPr kumimoji="1" lang="ko-KR" altLang="en-US" sz="2000"/>
              <a:t>점 범주로 나눠 기업 정리</a:t>
            </a:r>
            <a:endParaRPr kumimoji="1" lang="en-US" altLang="ko-KR" sz="2000"/>
          </a:p>
          <a:p>
            <a:r>
              <a:rPr kumimoji="1" lang="ko-KR" altLang="en-US" sz="2000"/>
              <a:t>가장 높은 매출을 기준으로 정리</a:t>
            </a:r>
            <a:endParaRPr kumimoji="1" lang="en-US" altLang="ko-KR" sz="2000"/>
          </a:p>
          <a:p>
            <a:pPr marL="0" indent="0">
              <a:buNone/>
            </a:pPr>
            <a:endParaRPr kumimoji="1" lang="en-US" altLang="ko-Kore-KR" sz="2000"/>
          </a:p>
          <a:p>
            <a:pPr marL="0" indent="0">
              <a:buNone/>
            </a:pPr>
            <a:r>
              <a:rPr kumimoji="1" lang="en-US" altLang="ko-Kore-KR" sz="2000"/>
              <a:t>Why</a:t>
            </a:r>
            <a:r>
              <a:rPr kumimoji="1" lang="ko-KR" altLang="en-US" sz="2000"/>
              <a:t> 매출이 높은 순일까</a:t>
            </a:r>
            <a:r>
              <a:rPr kumimoji="1" lang="en-US" altLang="ko-KR" sz="2000"/>
              <a:t>?</a:t>
            </a:r>
          </a:p>
          <a:p>
            <a:pPr marL="0" indent="0">
              <a:buNone/>
            </a:pPr>
            <a:r>
              <a:rPr kumimoji="1" lang="ko-KR" altLang="en-US" sz="2000"/>
              <a:t>매출이 높다는 것은 사회에 높은 영향력을 주는 기업</a:t>
            </a:r>
            <a:endParaRPr kumimoji="1" lang="en-US" altLang="ko-KR" sz="2000"/>
          </a:p>
          <a:p>
            <a:pPr marL="0" indent="0">
              <a:buNone/>
            </a:pPr>
            <a:r>
              <a:rPr kumimoji="1" lang="ko-KR" altLang="en-US" sz="2000"/>
              <a:t>매출이 높으면 상장기업일 확률이 높으며</a:t>
            </a:r>
            <a:r>
              <a:rPr kumimoji="1" lang="en-US" altLang="ko-KR" sz="2000"/>
              <a:t>,</a:t>
            </a:r>
            <a:r>
              <a:rPr kumimoji="1" lang="ko-KR" altLang="en-US" sz="2000"/>
              <a:t> 다양한 이해관계자들의 재무정보 필요성 증가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5836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2302F-1F70-474B-BF6A-15342B88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kumimoji="1" lang="en-US" altLang="ko-KR" sz="6000"/>
              <a:t>CEO</a:t>
            </a:r>
            <a:r>
              <a:rPr kumimoji="1" lang="ko-KR" altLang="en-US" sz="6000"/>
              <a:t>성과 평가 </a:t>
            </a:r>
            <a:r>
              <a:rPr kumimoji="1" lang="en-US" altLang="ko-KR" sz="6000"/>
              <a:t>1</a:t>
            </a:r>
            <a:r>
              <a:rPr kumimoji="1" lang="ko-KR" altLang="en-US" sz="6000"/>
              <a:t>점 기업</a:t>
            </a:r>
            <a:endParaRPr kumimoji="1" lang="ko-Kore-KR" altLang="en-US" sz="6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C6ECC-A72D-6245-A34D-1C42C011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1</a:t>
            </a:r>
            <a:r>
              <a:rPr lang="ko-KR" altLang="ko-Kore-KR" sz="2000" b="1" dirty="0"/>
              <a:t>점</a:t>
            </a:r>
            <a:r>
              <a:rPr lang="en-US" altLang="ko-Kore-KR" sz="2000" b="1" dirty="0"/>
              <a:t>(</a:t>
            </a:r>
            <a:r>
              <a:rPr lang="ko-KR" altLang="ko-Kore-KR" sz="2000" b="1" dirty="0"/>
              <a:t>최상</a:t>
            </a:r>
            <a:r>
              <a:rPr lang="en-US" altLang="ko-Kore-KR" sz="2000" b="1" dirty="0"/>
              <a:t>)</a:t>
            </a:r>
            <a:r>
              <a:rPr lang="ko-KR" altLang="ko-Kore-KR" sz="2000" b="1" dirty="0"/>
              <a:t>양호</a:t>
            </a:r>
            <a:r>
              <a:rPr lang="ko-KR" altLang="ko-Kore-KR" sz="2000" dirty="0"/>
              <a:t> </a:t>
            </a:r>
            <a:endParaRPr lang="en-US" altLang="ko-KR" sz="2000" dirty="0"/>
          </a:p>
          <a:p>
            <a:r>
              <a:rPr lang="ko-KR" altLang="ko-Kore-KR" sz="2000" dirty="0" err="1"/>
              <a:t>한화호텔앤드리조트</a:t>
            </a:r>
            <a:r>
              <a:rPr lang="ko-KR" altLang="ko-Kore-KR" sz="2000" dirty="0"/>
              <a:t> 김승연 </a:t>
            </a:r>
            <a:r>
              <a:rPr lang="en-US" altLang="ko-Kore-KR" sz="2000" dirty="0"/>
              <a:t>,</a:t>
            </a:r>
            <a:r>
              <a:rPr lang="ko-KR" altLang="ko-Kore-KR" sz="2000" dirty="0" err="1"/>
              <a:t>서희건설</a:t>
            </a:r>
            <a:r>
              <a:rPr lang="ko-KR" altLang="ko-Kore-KR" sz="2000" dirty="0"/>
              <a:t> 이봉관</a:t>
            </a:r>
            <a:r>
              <a:rPr lang="en-US" altLang="ko-Kore-KR" sz="2000" dirty="0"/>
              <a:t>, </a:t>
            </a:r>
            <a:r>
              <a:rPr lang="ko-KR" altLang="ko-Kore-KR" sz="2000" dirty="0" err="1"/>
              <a:t>시티건설</a:t>
            </a:r>
            <a:r>
              <a:rPr lang="ko-KR" altLang="ko-Kore-KR" sz="2000" dirty="0"/>
              <a:t> </a:t>
            </a:r>
            <a:r>
              <a:rPr lang="ko-KR" altLang="ko-Kore-KR" sz="2000" dirty="0" err="1"/>
              <a:t>정원철</a:t>
            </a:r>
            <a:r>
              <a:rPr lang="en-US" altLang="ko-Kore-KR" sz="2000" dirty="0"/>
              <a:t>, </a:t>
            </a:r>
            <a:r>
              <a:rPr lang="ko-KR" altLang="ko-Kore-KR" sz="2000" dirty="0"/>
              <a:t>세운철강 신정택 </a:t>
            </a:r>
            <a:r>
              <a:rPr lang="en-US" altLang="ko-Kore-KR" sz="2000" dirty="0"/>
              <a:t>,</a:t>
            </a:r>
            <a:r>
              <a:rPr lang="ko-KR" altLang="ko-Kore-KR" sz="2000" dirty="0" err="1"/>
              <a:t>에프앤에프</a:t>
            </a:r>
            <a:r>
              <a:rPr lang="ko-KR" altLang="ko-Kore-KR" sz="2000" dirty="0"/>
              <a:t> 김창수</a:t>
            </a:r>
            <a:endParaRPr lang="en-US" altLang="ko-KR" sz="2000" dirty="0"/>
          </a:p>
          <a:p>
            <a:endParaRPr lang="en-US" altLang="ko-Kore-KR" sz="2000" dirty="0"/>
          </a:p>
          <a:p>
            <a:r>
              <a:rPr lang="ko-KR" altLang="en-US" sz="2000" dirty="0"/>
              <a:t>재무제표 정보를 얻을 수 있는 기업 </a:t>
            </a:r>
            <a:r>
              <a:rPr lang="ko-KR" altLang="en-US" sz="2000" dirty="0" err="1"/>
              <a:t>한화호텔앤드리조트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서희건설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에프앤에프</a:t>
            </a:r>
            <a:r>
              <a:rPr lang="ko-KR" altLang="en-US" sz="2000" dirty="0"/>
              <a:t> 데이터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 기업의 산업별 동종기업들과 재무비율 비교 분석 </a:t>
            </a:r>
            <a:endParaRPr lang="en-US" altLang="ko-KR" sz="2000" dirty="0"/>
          </a:p>
          <a:p>
            <a:endParaRPr lang="en-US" altLang="ko-Kore-KR" sz="2000" dirty="0"/>
          </a:p>
          <a:p>
            <a:endParaRPr lang="ko-Kore-KR" altLang="ko-Kore-KR" sz="2000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04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8109C3-F85E-BB4C-93CC-E38B4897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2800"/>
              <a:t>재무제표</a:t>
            </a:r>
            <a:r>
              <a:rPr kumimoji="1" lang="en-US" altLang="ko-KR" sz="2800"/>
              <a:t> </a:t>
            </a:r>
            <a:r>
              <a:rPr kumimoji="1" lang="ko-KR" altLang="en-US" sz="2800"/>
              <a:t>어떤 항목을 비교 분석할까</a:t>
            </a:r>
            <a:r>
              <a:rPr kumimoji="1" lang="en-US" altLang="ko-KR" sz="2800"/>
              <a:t>?</a:t>
            </a:r>
            <a:endParaRPr kumimoji="1" lang="en-US" altLang="en-US" sz="2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C6052-CC3F-C748-9EDD-A5F3285C3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5" y="990912"/>
            <a:ext cx="3584448" cy="2389631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1C23BD-DEF3-1B48-9DED-4FD5C925F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15" y="990599"/>
            <a:ext cx="3584448" cy="23896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6C7640-A8ED-0544-A66C-6FB6E31E8B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990599"/>
            <a:ext cx="3584448" cy="23896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BE1CE-9F62-274F-BDDA-C6B513B40074}"/>
              </a:ext>
            </a:extLst>
          </p:cNvPr>
          <p:cNvSpPr txBox="1"/>
          <p:nvPr/>
        </p:nvSpPr>
        <p:spPr>
          <a:xfrm>
            <a:off x="4578824" y="4440602"/>
            <a:ext cx="686018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en-US"/>
              <a:t>모든</a:t>
            </a:r>
            <a:r>
              <a:rPr kumimoji="1" lang="en-US" altLang="ko-KR"/>
              <a:t> </a:t>
            </a:r>
            <a:r>
              <a:rPr kumimoji="1" lang="ko-KR" altLang="en-US"/>
              <a:t>성과평과</a:t>
            </a:r>
            <a:r>
              <a:rPr kumimoji="1" lang="en-US" altLang="ko-KR"/>
              <a:t> </a:t>
            </a:r>
            <a:r>
              <a:rPr kumimoji="1" lang="ko-KR" altLang="en-US" dirty="0"/>
              <a:t>기업 데이터 항목 상관관계를 분석한 결과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/>
              <a:t>영업이익과 </a:t>
            </a:r>
            <a:r>
              <a:rPr kumimoji="1" lang="ko-KR" altLang="en-US"/>
              <a:t>당기순이익</a:t>
            </a:r>
            <a:r>
              <a:rPr kumimoji="1" lang="en-US" altLang="ko-KR"/>
              <a:t> </a:t>
            </a:r>
            <a:r>
              <a:rPr kumimoji="1" lang="ko-KR" altLang="en-US" dirty="0"/>
              <a:t>관계에서 높은 양의 상관관계 확인</a:t>
            </a:r>
            <a:endParaRPr kumimoji="1" lang="en-US" altLang="ko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ore-KR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/>
              <a:t>수익률과 관련된 </a:t>
            </a:r>
            <a:r>
              <a:rPr kumimoji="1" lang="en-US" altLang="ko-KR" dirty="0"/>
              <a:t>ROA , ROE, </a:t>
            </a:r>
            <a:r>
              <a:rPr kumimoji="1" lang="ko-KR" altLang="en-US" dirty="0"/>
              <a:t>영업이익률 데이터 비교 분석 </a:t>
            </a: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21231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D595B9-5EC8-EE48-86A6-7319CC33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서희</a:t>
            </a:r>
            <a:r>
              <a:rPr kumimoji="1"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건설 동종업계 재무비율 비교 분석</a:t>
            </a:r>
            <a:endParaRPr kumimoji="1" lang="en-US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C111E-A899-5241-ADBD-EDE39A97772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" r="-2" b="4415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C47AB59-B320-BA48-84BD-F3A338EAF50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" r="-2" b="468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8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1319</Words>
  <Application>Microsoft Office PowerPoint</Application>
  <PresentationFormat>와이드스크린</PresentationFormat>
  <Paragraphs>353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돋움</vt:lpstr>
      <vt:lpstr>맑은 고딕</vt:lpstr>
      <vt:lpstr>Arial</vt:lpstr>
      <vt:lpstr>Calibri</vt:lpstr>
      <vt:lpstr>Calibri Light</vt:lpstr>
      <vt:lpstr>Office 테마</vt:lpstr>
      <vt:lpstr>데이터 분석 보고서 데이터 안심구역 기업 데이터 분석 </vt:lpstr>
      <vt:lpstr>데이터 분석 목차 </vt:lpstr>
      <vt:lpstr>분석 배경 및 목적</vt:lpstr>
      <vt:lpstr>재무제표를 보면 기업을 누구나 다 알까?</vt:lpstr>
      <vt:lpstr>데이터를 통한 재무제표 분석</vt:lpstr>
      <vt:lpstr>1.Who is the best CEO? </vt:lpstr>
      <vt:lpstr>CEO성과 평가 1점 기업</vt:lpstr>
      <vt:lpstr>재무제표 어떤 항목을 비교 분석할까?</vt:lpstr>
      <vt:lpstr>서희 건설 동종업계 재무비율 비교 분석</vt:lpstr>
      <vt:lpstr>에프엔에프 동종업계 재무비율 비교 분석</vt:lpstr>
      <vt:lpstr>한화호텔앤드리조트 동종업계 재무비율 비교분석</vt:lpstr>
      <vt:lpstr>데이터 시각화 인사이트</vt:lpstr>
      <vt:lpstr>2.가장 많은 산업 기업 데이터 분석 </vt:lpstr>
      <vt:lpstr>기타 부동산 개발 및 공급업 20181231기준 </vt:lpstr>
      <vt:lpstr>1위 기업 심층분석 엠디엠플러스와 주식회사 알파돔시티 분석</vt:lpstr>
      <vt:lpstr>엠디엠플러스 기업의 성장률 시각화</vt:lpstr>
      <vt:lpstr>높은 ROA성장율 알파돔시티 기업</vt:lpstr>
      <vt:lpstr>그 외 자동차용 신품 제조업이 차지했으며 20181231을 기준</vt:lpstr>
      <vt:lpstr>매출액,당기순이익 기준에서 궁금증</vt:lpstr>
      <vt:lpstr>현대위아 vs 비테스코테크놀로지코리아 비교 분석</vt:lpstr>
      <vt:lpstr>단독 주택 건설업이며 같은 방법으로 20181231년 기준 </vt:lpstr>
      <vt:lpstr>1등 기업 GS건설 심층 분석</vt:lpstr>
      <vt:lpstr>코로나 시대에 지에스 건설은 안전한가?</vt:lpstr>
      <vt:lpstr> 추가분석 주거용,비주거용 산업 데이터 분석 </vt:lpstr>
      <vt:lpstr>호반건설 vs 한스자람주식회사 비교 분석</vt:lpstr>
      <vt:lpstr> 비주거용 산업의 경우  </vt:lpstr>
      <vt:lpstr> 추가 4차산업혁명 관련 산업분석 네이버 vs 카카오 </vt:lpstr>
      <vt:lpstr>재무제표 분석의 중요성 대두</vt:lpstr>
      <vt:lpstr>딥 러닝으로 기업의 영업이익 예측</vt:lpstr>
      <vt:lpstr>딥 러닝을 통한 GS건설과 현대모비스 영업이익 예측</vt:lpstr>
      <vt:lpstr>지에스건설㈜ 분석을 위한 회귀분석 모델</vt:lpstr>
      <vt:lpstr>PowerPoint 프레젠테이션</vt:lpstr>
      <vt:lpstr>현대모비스㈜ 분석을 위한 회귀분석 모델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 보고서 데이터 안심구역 기업 데이터 분석</dc:title>
  <dc:creator>jeoung ukjun</dc:creator>
  <cp:lastModifiedBy>유서희</cp:lastModifiedBy>
  <cp:revision>15</cp:revision>
  <dcterms:created xsi:type="dcterms:W3CDTF">2020-11-19T23:47:18Z</dcterms:created>
  <dcterms:modified xsi:type="dcterms:W3CDTF">2020-11-20T04:49:13Z</dcterms:modified>
</cp:coreProperties>
</file>