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Chewy" charset="1" panose="02000000000000000000"/>
      <p:regular r:id="rId23"/>
    </p:embeddedFont>
    <p:embeddedFont>
      <p:font typeface="Arabica" charset="1" panose="02000000000000000000"/>
      <p:regular r:id="rId24"/>
    </p:embeddedFont>
    <p:embeddedFont>
      <p:font typeface="Arabica Bold" charset="1" panose="02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 Id="rId3" Target="../media/image3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 Id="rId3" Target="../media/image34.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jpe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 Id="rId3" Target="../media/image2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73E33"/>
        </a:solidFill>
      </p:bgPr>
    </p:bg>
    <p:spTree>
      <p:nvGrpSpPr>
        <p:cNvPr id="1" name=""/>
        <p:cNvGrpSpPr/>
        <p:nvPr/>
      </p:nvGrpSpPr>
      <p:grpSpPr>
        <a:xfrm>
          <a:off x="0" y="0"/>
          <a:ext cx="0" cy="0"/>
          <a:chOff x="0" y="0"/>
          <a:chExt cx="0" cy="0"/>
        </a:xfrm>
      </p:grpSpPr>
      <p:sp>
        <p:nvSpPr>
          <p:cNvPr name="Freeform 2" id="2"/>
          <p:cNvSpPr/>
          <p:nvPr/>
        </p:nvSpPr>
        <p:spPr>
          <a:xfrm flipH="false" flipV="false" rot="0">
            <a:off x="-2084288" y="-6064373"/>
            <a:ext cx="22456575" cy="22415745"/>
          </a:xfrm>
          <a:custGeom>
            <a:avLst/>
            <a:gdLst/>
            <a:ahLst/>
            <a:cxnLst/>
            <a:rect r="r" b="b" t="t" l="l"/>
            <a:pathLst>
              <a:path h="22415745" w="22456575">
                <a:moveTo>
                  <a:pt x="0" y="0"/>
                </a:moveTo>
                <a:lnTo>
                  <a:pt x="22456576" y="0"/>
                </a:lnTo>
                <a:lnTo>
                  <a:pt x="22456576" y="22415746"/>
                </a:lnTo>
                <a:lnTo>
                  <a:pt x="0" y="2241574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62673">
            <a:off x="-771342" y="696466"/>
            <a:ext cx="4365273" cy="4214473"/>
          </a:xfrm>
          <a:custGeom>
            <a:avLst/>
            <a:gdLst/>
            <a:ahLst/>
            <a:cxnLst/>
            <a:rect r="r" b="b" t="t" l="l"/>
            <a:pathLst>
              <a:path h="4214473" w="4365273">
                <a:moveTo>
                  <a:pt x="0" y="0"/>
                </a:moveTo>
                <a:lnTo>
                  <a:pt x="4365273" y="0"/>
                </a:lnTo>
                <a:lnTo>
                  <a:pt x="4365273" y="4214473"/>
                </a:lnTo>
                <a:lnTo>
                  <a:pt x="0" y="4214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15369">
            <a:off x="15142681" y="298157"/>
            <a:ext cx="3912870" cy="3464669"/>
          </a:xfrm>
          <a:custGeom>
            <a:avLst/>
            <a:gdLst/>
            <a:ahLst/>
            <a:cxnLst/>
            <a:rect r="r" b="b" t="t" l="l"/>
            <a:pathLst>
              <a:path h="3464669" w="3912870">
                <a:moveTo>
                  <a:pt x="3912870" y="0"/>
                </a:moveTo>
                <a:lnTo>
                  <a:pt x="0" y="0"/>
                </a:lnTo>
                <a:lnTo>
                  <a:pt x="0" y="3464669"/>
                </a:lnTo>
                <a:lnTo>
                  <a:pt x="3912870" y="3464669"/>
                </a:lnTo>
                <a:lnTo>
                  <a:pt x="391287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715351" y="6445970"/>
            <a:ext cx="3040961" cy="4099335"/>
          </a:xfrm>
          <a:custGeom>
            <a:avLst/>
            <a:gdLst/>
            <a:ahLst/>
            <a:cxnLst/>
            <a:rect r="r" b="b" t="t" l="l"/>
            <a:pathLst>
              <a:path h="4099335" w="3040961">
                <a:moveTo>
                  <a:pt x="0" y="0"/>
                </a:moveTo>
                <a:lnTo>
                  <a:pt x="3040961" y="0"/>
                </a:lnTo>
                <a:lnTo>
                  <a:pt x="3040961" y="4099335"/>
                </a:lnTo>
                <a:lnTo>
                  <a:pt x="0" y="4099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40419">
            <a:off x="1059586" y="7369922"/>
            <a:ext cx="3050370" cy="4357671"/>
          </a:xfrm>
          <a:custGeom>
            <a:avLst/>
            <a:gdLst/>
            <a:ahLst/>
            <a:cxnLst/>
            <a:rect r="r" b="b" t="t" l="l"/>
            <a:pathLst>
              <a:path h="4357671" w="3050370">
                <a:moveTo>
                  <a:pt x="0" y="0"/>
                </a:moveTo>
                <a:lnTo>
                  <a:pt x="3050369" y="0"/>
                </a:lnTo>
                <a:lnTo>
                  <a:pt x="3050369" y="4357671"/>
                </a:lnTo>
                <a:lnTo>
                  <a:pt x="0" y="43576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3394364" y="2220021"/>
            <a:ext cx="11616573" cy="6333802"/>
            <a:chOff x="0" y="0"/>
            <a:chExt cx="15488764" cy="8445070"/>
          </a:xfrm>
        </p:grpSpPr>
        <p:sp>
          <p:nvSpPr>
            <p:cNvPr name="TextBox 8" id="8"/>
            <p:cNvSpPr txBox="true"/>
            <p:nvPr/>
          </p:nvSpPr>
          <p:spPr>
            <a:xfrm rot="0">
              <a:off x="0" y="161925"/>
              <a:ext cx="15488764" cy="4927950"/>
            </a:xfrm>
            <a:prstGeom prst="rect">
              <a:avLst/>
            </a:prstGeom>
          </p:spPr>
          <p:txBody>
            <a:bodyPr anchor="t" rtlCol="false" tIns="0" lIns="0" bIns="0" rIns="0">
              <a:spAutoFit/>
            </a:bodyPr>
            <a:lstStyle/>
            <a:p>
              <a:pPr algn="ctr">
                <a:lnSpc>
                  <a:spcPts val="14058"/>
                </a:lnSpc>
              </a:pPr>
              <a:r>
                <a:rPr lang="en-US" sz="13388">
                  <a:solidFill>
                    <a:srgbClr val="FFFBD6"/>
                  </a:solidFill>
                  <a:latin typeface="Chewy"/>
                  <a:ea typeface="Chewy"/>
                  <a:cs typeface="Chewy"/>
                  <a:sym typeface="Chewy"/>
                </a:rPr>
                <a:t>Halloween’s Candy Ranking</a:t>
              </a:r>
            </a:p>
          </p:txBody>
        </p:sp>
        <p:sp>
          <p:nvSpPr>
            <p:cNvPr name="TextBox 9" id="9"/>
            <p:cNvSpPr txBox="true"/>
            <p:nvPr/>
          </p:nvSpPr>
          <p:spPr>
            <a:xfrm rot="0">
              <a:off x="0" y="5450135"/>
              <a:ext cx="15488764" cy="2994935"/>
            </a:xfrm>
            <a:prstGeom prst="rect">
              <a:avLst/>
            </a:prstGeom>
          </p:spPr>
          <p:txBody>
            <a:bodyPr anchor="t" rtlCol="false" tIns="0" lIns="0" bIns="0" rIns="0">
              <a:spAutoFit/>
            </a:bodyPr>
            <a:lstStyle/>
            <a:p>
              <a:pPr algn="ctr">
                <a:lnSpc>
                  <a:spcPts val="4715"/>
                </a:lnSpc>
              </a:pPr>
            </a:p>
            <a:p>
              <a:pPr algn="ctr">
                <a:lnSpc>
                  <a:spcPts val="6575"/>
                </a:lnSpc>
              </a:pPr>
              <a:r>
                <a:rPr lang="en-US" sz="5303">
                  <a:solidFill>
                    <a:srgbClr val="FFFFFF"/>
                  </a:solidFill>
                  <a:latin typeface="Arabica"/>
                  <a:ea typeface="Arabica"/>
                  <a:cs typeface="Arabica"/>
                  <a:sym typeface="Arabica"/>
                </a:rPr>
                <a:t>22224546 Srichainan Jirawan</a:t>
              </a:r>
            </a:p>
            <a:p>
              <a:pPr algn="ctr">
                <a:lnSpc>
                  <a:spcPts val="6575"/>
                </a:lnSpc>
              </a:pPr>
              <a:r>
                <a:rPr lang="en-US" sz="5303">
                  <a:solidFill>
                    <a:srgbClr val="FFFFFF"/>
                  </a:solidFill>
                  <a:latin typeface="Arabica"/>
                  <a:ea typeface="Arabica"/>
                  <a:cs typeface="Arabica"/>
                  <a:sym typeface="Arabica"/>
                </a:rPr>
                <a:t>22229519 Chaiorawan Siriyaporn</a:t>
              </a:r>
            </a:p>
          </p:txBody>
        </p:sp>
      </p:grpSp>
      <p:sp>
        <p:nvSpPr>
          <p:cNvPr name="Freeform 10" id="10"/>
          <p:cNvSpPr/>
          <p:nvPr/>
        </p:nvSpPr>
        <p:spPr>
          <a:xfrm flipH="false" flipV="false" rot="0">
            <a:off x="16716785" y="4388570"/>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8820320" y="624142"/>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411295" y="5691040"/>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8971713" y="9790375"/>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5174762" y="4759122"/>
            <a:ext cx="8494157" cy="3898652"/>
          </a:xfrm>
          <a:custGeom>
            <a:avLst/>
            <a:gdLst/>
            <a:ahLst/>
            <a:cxnLst/>
            <a:rect r="r" b="b" t="t" l="l"/>
            <a:pathLst>
              <a:path h="3898652" w="8494157">
                <a:moveTo>
                  <a:pt x="0" y="0"/>
                </a:moveTo>
                <a:lnTo>
                  <a:pt x="8494157" y="0"/>
                </a:lnTo>
                <a:lnTo>
                  <a:pt x="8494157" y="3898652"/>
                </a:lnTo>
                <a:lnTo>
                  <a:pt x="0" y="3898652"/>
                </a:lnTo>
                <a:lnTo>
                  <a:pt x="0" y="0"/>
                </a:lnTo>
                <a:close/>
              </a:path>
            </a:pathLst>
          </a:custGeom>
          <a:blipFill>
            <a:blip r:embed="rId2"/>
            <a:stretch>
              <a:fillRect l="0" t="0" r="-31748" b="0"/>
            </a:stretch>
          </a:blipFill>
        </p:spPr>
      </p:sp>
      <p:sp>
        <p:nvSpPr>
          <p:cNvPr name="TextBox 6" id="6"/>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7" id="7"/>
          <p:cNvSpPr txBox="true"/>
          <p:nvPr/>
        </p:nvSpPr>
        <p:spPr>
          <a:xfrm rot="0">
            <a:off x="5174762" y="8667299"/>
            <a:ext cx="8818507" cy="970279"/>
          </a:xfrm>
          <a:prstGeom prst="rect">
            <a:avLst/>
          </a:prstGeom>
        </p:spPr>
        <p:txBody>
          <a:bodyPr anchor="t" rtlCol="false" tIns="0" lIns="0" bIns="0" rIns="0">
            <a:spAutoFit/>
          </a:bodyPr>
          <a:lstStyle/>
          <a:p>
            <a:pPr algn="ctr">
              <a:lnSpc>
                <a:spcPts val="3534"/>
              </a:lnSpc>
            </a:pPr>
            <a:r>
              <a:rPr lang="en-US" sz="3499" spc="-108">
                <a:solidFill>
                  <a:srgbClr val="3F281E"/>
                </a:solidFill>
                <a:latin typeface="Arabica"/>
                <a:ea typeface="Arabica"/>
                <a:cs typeface="Arabica"/>
                <a:sym typeface="Arabica"/>
              </a:rPr>
              <a:t>1 = Yes (There a following ingredient in the candy)</a:t>
            </a:r>
          </a:p>
          <a:p>
            <a:pPr algn="ctr">
              <a:lnSpc>
                <a:spcPts val="3534"/>
              </a:lnSpc>
            </a:pPr>
            <a:r>
              <a:rPr lang="en-US" sz="3499" spc="-108">
                <a:solidFill>
                  <a:srgbClr val="3F281E"/>
                </a:solidFill>
                <a:latin typeface="Arabica"/>
                <a:ea typeface="Arabica"/>
                <a:cs typeface="Arabica"/>
                <a:sym typeface="Arabica"/>
              </a:rPr>
              <a:t>0= no (There is no following ingredient in the candy)</a:t>
            </a:r>
          </a:p>
        </p:txBody>
      </p:sp>
      <p:sp>
        <p:nvSpPr>
          <p:cNvPr name="TextBox 8" id="8"/>
          <p:cNvSpPr txBox="true"/>
          <p:nvPr/>
        </p:nvSpPr>
        <p:spPr>
          <a:xfrm rot="0">
            <a:off x="1028700" y="2074934"/>
            <a:ext cx="2618919" cy="1076179"/>
          </a:xfrm>
          <a:prstGeom prst="rect">
            <a:avLst/>
          </a:prstGeom>
        </p:spPr>
        <p:txBody>
          <a:bodyPr anchor="t" rtlCol="false" tIns="0" lIns="0" bIns="0" rIns="0">
            <a:spAutoFit/>
          </a:bodyPr>
          <a:lstStyle/>
          <a:p>
            <a:pPr algn="ctr">
              <a:lnSpc>
                <a:spcPts val="7510"/>
              </a:lnSpc>
            </a:pPr>
            <a:r>
              <a:rPr lang="en-US" sz="7435" spc="-230">
                <a:solidFill>
                  <a:srgbClr val="3F281E"/>
                </a:solidFill>
                <a:latin typeface="Arabica Bold"/>
                <a:ea typeface="Arabica Bold"/>
                <a:cs typeface="Arabica Bold"/>
                <a:sym typeface="Arabica Bold"/>
              </a:rPr>
              <a:t>3    Step </a:t>
            </a:r>
          </a:p>
        </p:txBody>
      </p:sp>
      <p:sp>
        <p:nvSpPr>
          <p:cNvPr name="TextBox 9" id="9"/>
          <p:cNvSpPr txBox="true"/>
          <p:nvPr/>
        </p:nvSpPr>
        <p:spPr>
          <a:xfrm rot="0">
            <a:off x="1324943" y="2036834"/>
            <a:ext cx="520711" cy="515318"/>
          </a:xfrm>
          <a:prstGeom prst="rect">
            <a:avLst/>
          </a:prstGeom>
        </p:spPr>
        <p:txBody>
          <a:bodyPr anchor="t" rtlCol="false" tIns="0" lIns="0" bIns="0" rIns="0">
            <a:spAutoFit/>
          </a:bodyPr>
          <a:lstStyle/>
          <a:p>
            <a:pPr algn="ctr">
              <a:lnSpc>
                <a:spcPts val="3507"/>
              </a:lnSpc>
            </a:pPr>
            <a:r>
              <a:rPr lang="en-US" sz="3472" spc="-107">
                <a:solidFill>
                  <a:srgbClr val="3F281E"/>
                </a:solidFill>
                <a:latin typeface="Arabica Bold"/>
                <a:ea typeface="Arabica Bold"/>
                <a:cs typeface="Arabica Bold"/>
                <a:sym typeface="Arabica Bold"/>
              </a:rPr>
              <a:t>rd</a:t>
            </a:r>
          </a:p>
        </p:txBody>
      </p:sp>
      <p:sp>
        <p:nvSpPr>
          <p:cNvPr name="TextBox 10" id="10"/>
          <p:cNvSpPr txBox="true"/>
          <p:nvPr/>
        </p:nvSpPr>
        <p:spPr>
          <a:xfrm rot="0">
            <a:off x="1028700" y="3160638"/>
            <a:ext cx="16524424" cy="2532379"/>
          </a:xfrm>
          <a:prstGeom prst="rect">
            <a:avLst/>
          </a:prstGeom>
        </p:spPr>
        <p:txBody>
          <a:bodyPr anchor="t" rtlCol="false" tIns="0" lIns="0" bIns="0" rIns="0">
            <a:spAutoFit/>
          </a:bodyPr>
          <a:lstStyle/>
          <a:p>
            <a:pPr algn="l">
              <a:lnSpc>
                <a:spcPts val="3534"/>
              </a:lnSpc>
            </a:pPr>
            <a:r>
              <a:rPr lang="en-US" sz="3499" spc="-108">
                <a:solidFill>
                  <a:srgbClr val="3F281E"/>
                </a:solidFill>
                <a:latin typeface="Arabica"/>
                <a:ea typeface="Arabica"/>
                <a:cs typeface="Arabica"/>
                <a:sym typeface="Arabica"/>
              </a:rPr>
              <a:t> </a:t>
            </a:r>
            <a:r>
              <a:rPr lang="en-US" sz="3499" spc="-108">
                <a:solidFill>
                  <a:srgbClr val="A496B1"/>
                </a:solidFill>
                <a:latin typeface="Arabica Bold"/>
                <a:ea typeface="Arabica Bold"/>
                <a:cs typeface="Arabica Bold"/>
                <a:sym typeface="Arabica Bold"/>
              </a:rPr>
              <a:t>Null Hypothesis :</a:t>
            </a:r>
            <a:r>
              <a:rPr lang="en-US" sz="3499" spc="-108">
                <a:solidFill>
                  <a:srgbClr val="A496B1"/>
                </a:solidFill>
                <a:latin typeface="Arabica"/>
                <a:ea typeface="Arabica"/>
                <a:cs typeface="Arabica"/>
                <a:sym typeface="Arabica"/>
              </a:rPr>
              <a:t> </a:t>
            </a:r>
            <a:r>
              <a:rPr lang="en-US" sz="3499" spc="-108">
                <a:solidFill>
                  <a:srgbClr val="3F281E"/>
                </a:solidFill>
                <a:latin typeface="Arabica"/>
                <a:ea typeface="Arabica"/>
                <a:cs typeface="Arabica"/>
                <a:sym typeface="Arabica"/>
              </a:rPr>
              <a:t>The frequency of chocolate as a feature in Halloween candies is not different than the frequency of other ingredients</a:t>
            </a:r>
          </a:p>
          <a:p>
            <a:pPr algn="l">
              <a:lnSpc>
                <a:spcPts val="1749"/>
              </a:lnSpc>
            </a:pPr>
          </a:p>
          <a:p>
            <a:pPr algn="l">
              <a:lnSpc>
                <a:spcPts val="3534"/>
              </a:lnSpc>
            </a:pPr>
            <a:r>
              <a:rPr lang="en-US" sz="3499" spc="-108">
                <a:solidFill>
                  <a:srgbClr val="F8A5A9"/>
                </a:solidFill>
                <a:latin typeface="Arabica Bold"/>
                <a:ea typeface="Arabica Bold"/>
                <a:cs typeface="Arabica Bold"/>
                <a:sym typeface="Arabica Bold"/>
              </a:rPr>
              <a:t>Alternative hypothesis</a:t>
            </a:r>
            <a:r>
              <a:rPr lang="en-US" sz="3499" spc="-108">
                <a:solidFill>
                  <a:srgbClr val="3F281E"/>
                </a:solidFill>
                <a:latin typeface="Arabica"/>
                <a:ea typeface="Arabica"/>
                <a:cs typeface="Arabica"/>
                <a:sym typeface="Arabica"/>
              </a:rPr>
              <a:t>: Chocolate is the most often used ingredient/feature in Halloween candy.</a:t>
            </a:r>
          </a:p>
          <a:p>
            <a:pPr algn="l">
              <a:lnSpc>
                <a:spcPts val="3534"/>
              </a:lnSpc>
            </a:pPr>
          </a:p>
          <a:p>
            <a:pPr algn="l">
              <a:lnSpc>
                <a:spcPts val="353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3489169" y="5042267"/>
            <a:ext cx="3994504" cy="4216033"/>
            <a:chOff x="0" y="0"/>
            <a:chExt cx="1052050" cy="1110395"/>
          </a:xfrm>
        </p:grpSpPr>
        <p:sp>
          <p:nvSpPr>
            <p:cNvPr name="Freeform 6" id="6"/>
            <p:cNvSpPr/>
            <p:nvPr/>
          </p:nvSpPr>
          <p:spPr>
            <a:xfrm flipH="false" flipV="false" rot="0">
              <a:off x="0" y="0"/>
              <a:ext cx="1052051" cy="1110395"/>
            </a:xfrm>
            <a:custGeom>
              <a:avLst/>
              <a:gdLst/>
              <a:ahLst/>
              <a:cxnLst/>
              <a:rect r="r" b="b" t="t" l="l"/>
              <a:pathLst>
                <a:path h="1110395" w="1052051">
                  <a:moveTo>
                    <a:pt x="98845" y="0"/>
                  </a:moveTo>
                  <a:lnTo>
                    <a:pt x="953205" y="0"/>
                  </a:lnTo>
                  <a:cubicBezTo>
                    <a:pt x="979421" y="0"/>
                    <a:pt x="1004562" y="10414"/>
                    <a:pt x="1023099" y="28951"/>
                  </a:cubicBezTo>
                  <a:cubicBezTo>
                    <a:pt x="1041637" y="47488"/>
                    <a:pt x="1052051" y="72630"/>
                    <a:pt x="1052051" y="98845"/>
                  </a:cubicBezTo>
                  <a:lnTo>
                    <a:pt x="1052051" y="1011550"/>
                  </a:lnTo>
                  <a:cubicBezTo>
                    <a:pt x="1052051" y="1037766"/>
                    <a:pt x="1041637" y="1062907"/>
                    <a:pt x="1023099" y="1081444"/>
                  </a:cubicBezTo>
                  <a:cubicBezTo>
                    <a:pt x="1004562" y="1099982"/>
                    <a:pt x="979421" y="1110395"/>
                    <a:pt x="953205" y="1110395"/>
                  </a:cubicBezTo>
                  <a:lnTo>
                    <a:pt x="98845" y="1110395"/>
                  </a:lnTo>
                  <a:cubicBezTo>
                    <a:pt x="72630" y="1110395"/>
                    <a:pt x="47488" y="1099982"/>
                    <a:pt x="28951" y="1081444"/>
                  </a:cubicBezTo>
                  <a:cubicBezTo>
                    <a:pt x="10414" y="1062907"/>
                    <a:pt x="0" y="1037766"/>
                    <a:pt x="0" y="1011550"/>
                  </a:cubicBezTo>
                  <a:lnTo>
                    <a:pt x="0" y="98845"/>
                  </a:lnTo>
                  <a:cubicBezTo>
                    <a:pt x="0" y="72630"/>
                    <a:pt x="10414" y="47488"/>
                    <a:pt x="28951" y="28951"/>
                  </a:cubicBezTo>
                  <a:cubicBezTo>
                    <a:pt x="47488" y="10414"/>
                    <a:pt x="72630" y="0"/>
                    <a:pt x="98845" y="0"/>
                  </a:cubicBezTo>
                  <a:close/>
                </a:path>
              </a:pathLst>
            </a:custGeom>
            <a:solidFill>
              <a:srgbClr val="3F281E"/>
            </a:solidFill>
          </p:spPr>
        </p:sp>
        <p:sp>
          <p:nvSpPr>
            <p:cNvPr name="TextBox 7" id="7"/>
            <p:cNvSpPr txBox="true"/>
            <p:nvPr/>
          </p:nvSpPr>
          <p:spPr>
            <a:xfrm>
              <a:off x="0" y="-28575"/>
              <a:ext cx="1052050" cy="1138970"/>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813508" y="2680518"/>
            <a:ext cx="8847453" cy="6290859"/>
          </a:xfrm>
          <a:custGeom>
            <a:avLst/>
            <a:gdLst/>
            <a:ahLst/>
            <a:cxnLst/>
            <a:rect r="r" b="b" t="t" l="l"/>
            <a:pathLst>
              <a:path h="6290859" w="8847453">
                <a:moveTo>
                  <a:pt x="0" y="0"/>
                </a:moveTo>
                <a:lnTo>
                  <a:pt x="8847452" y="0"/>
                </a:lnTo>
                <a:lnTo>
                  <a:pt x="8847452" y="6290859"/>
                </a:lnTo>
                <a:lnTo>
                  <a:pt x="0" y="6290859"/>
                </a:lnTo>
                <a:lnTo>
                  <a:pt x="0" y="0"/>
                </a:lnTo>
                <a:close/>
              </a:path>
            </a:pathLst>
          </a:custGeom>
          <a:blipFill>
            <a:blip r:embed="rId2"/>
            <a:stretch>
              <a:fillRect l="-2634" t="0" r="-28672" b="-6164"/>
            </a:stretch>
          </a:blipFill>
        </p:spPr>
      </p:sp>
      <p:sp>
        <p:nvSpPr>
          <p:cNvPr name="Freeform 9" id="9"/>
          <p:cNvSpPr/>
          <p:nvPr/>
        </p:nvSpPr>
        <p:spPr>
          <a:xfrm flipH="false" flipV="false" rot="0">
            <a:off x="9884400" y="4930109"/>
            <a:ext cx="3468801" cy="4399033"/>
          </a:xfrm>
          <a:custGeom>
            <a:avLst/>
            <a:gdLst/>
            <a:ahLst/>
            <a:cxnLst/>
            <a:rect r="r" b="b" t="t" l="l"/>
            <a:pathLst>
              <a:path h="4399033" w="3468801">
                <a:moveTo>
                  <a:pt x="0" y="0"/>
                </a:moveTo>
                <a:lnTo>
                  <a:pt x="3468801" y="0"/>
                </a:lnTo>
                <a:lnTo>
                  <a:pt x="3468801" y="4399033"/>
                </a:lnTo>
                <a:lnTo>
                  <a:pt x="0" y="4399033"/>
                </a:lnTo>
                <a:lnTo>
                  <a:pt x="0" y="0"/>
                </a:lnTo>
                <a:close/>
              </a:path>
            </a:pathLst>
          </a:custGeom>
          <a:blipFill>
            <a:blip r:embed="rId3"/>
            <a:stretch>
              <a:fillRect l="0" t="-2445" r="-295190" b="0"/>
            </a:stretch>
          </a:blipFill>
        </p:spPr>
      </p:sp>
      <p:sp>
        <p:nvSpPr>
          <p:cNvPr name="TextBox 10" id="10"/>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11" id="11"/>
          <p:cNvSpPr txBox="true"/>
          <p:nvPr/>
        </p:nvSpPr>
        <p:spPr>
          <a:xfrm rot="0">
            <a:off x="9998666" y="2699568"/>
            <a:ext cx="7374900" cy="2122945"/>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create a dataset (hypo2) for candies that </a:t>
            </a:r>
            <a:r>
              <a:rPr lang="en-US" sz="3227" spc="-100">
                <a:solidFill>
                  <a:srgbClr val="E62E47"/>
                </a:solidFill>
                <a:latin typeface="Arabica"/>
                <a:ea typeface="Arabica"/>
                <a:cs typeface="Arabica"/>
                <a:sym typeface="Arabica"/>
              </a:rPr>
              <a:t>do not</a:t>
            </a:r>
            <a:r>
              <a:rPr lang="en-US" sz="3227" spc="-100">
                <a:solidFill>
                  <a:srgbClr val="3F281E"/>
                </a:solidFill>
                <a:latin typeface="Arabica"/>
                <a:ea typeface="Arabica"/>
                <a:cs typeface="Arabica"/>
                <a:sym typeface="Arabica"/>
              </a:rPr>
              <a:t> contain chocolate —&gt; compare the presence of chocolate (chocolate candies) vs other attributes (non-chocolate candies) to be use in a t-test</a:t>
            </a:r>
          </a:p>
        </p:txBody>
      </p:sp>
      <p:sp>
        <p:nvSpPr>
          <p:cNvPr name="TextBox 12" id="12"/>
          <p:cNvSpPr txBox="true"/>
          <p:nvPr/>
        </p:nvSpPr>
        <p:spPr>
          <a:xfrm rot="0">
            <a:off x="13686117" y="5609962"/>
            <a:ext cx="3573183" cy="3361414"/>
          </a:xfrm>
          <a:prstGeom prst="rect">
            <a:avLst/>
          </a:prstGeom>
        </p:spPr>
        <p:txBody>
          <a:bodyPr anchor="t" rtlCol="false" tIns="0" lIns="0" bIns="0" rIns="0">
            <a:spAutoFit/>
          </a:bodyPr>
          <a:lstStyle/>
          <a:p>
            <a:pPr algn="ctr">
              <a:lnSpc>
                <a:spcPts val="3259"/>
              </a:lnSpc>
            </a:pPr>
            <a:r>
              <a:rPr lang="en-US" sz="3227" spc="-100">
                <a:solidFill>
                  <a:srgbClr val="F2E1C4"/>
                </a:solidFill>
                <a:latin typeface="Arabica"/>
                <a:ea typeface="Arabica"/>
                <a:cs typeface="Arabica"/>
                <a:sym typeface="Arabica"/>
              </a:rPr>
              <a:t>Also, The mean provides a central tendency of the data - &gt;  to compare the average value of candies with chocolate against  candies without chocolate</a:t>
            </a:r>
          </a:p>
        </p:txBody>
      </p:sp>
      <p:sp>
        <p:nvSpPr>
          <p:cNvPr name="AutoShape 13" id="13"/>
          <p:cNvSpPr/>
          <p:nvPr/>
        </p:nvSpPr>
        <p:spPr>
          <a:xfrm>
            <a:off x="6748780" y="2915653"/>
            <a:ext cx="3135619" cy="0"/>
          </a:xfrm>
          <a:prstGeom prst="line">
            <a:avLst/>
          </a:prstGeom>
          <a:ln cap="flat" w="38100">
            <a:solidFill>
              <a:srgbClr val="573E33"/>
            </a:solidFill>
            <a:prstDash val="solid"/>
            <a:headEnd type="none" len="sm" w="sm"/>
            <a:tailEnd type="arrow" len="sm" w="med"/>
          </a:ln>
        </p:spPr>
      </p:sp>
      <p:sp>
        <p:nvSpPr>
          <p:cNvPr name="AutoShape 14" id="14"/>
          <p:cNvSpPr/>
          <p:nvPr/>
        </p:nvSpPr>
        <p:spPr>
          <a:xfrm>
            <a:off x="11785392" y="5162550"/>
            <a:ext cx="1567810" cy="428362"/>
          </a:xfrm>
          <a:prstGeom prst="line">
            <a:avLst/>
          </a:prstGeom>
          <a:ln cap="flat" w="38100">
            <a:solidFill>
              <a:srgbClr val="573E33"/>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42246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2408366" y="7333359"/>
            <a:ext cx="14162191" cy="2238106"/>
            <a:chOff x="0" y="0"/>
            <a:chExt cx="3729960" cy="589460"/>
          </a:xfrm>
        </p:grpSpPr>
        <p:sp>
          <p:nvSpPr>
            <p:cNvPr name="Freeform 6" id="6"/>
            <p:cNvSpPr/>
            <p:nvPr/>
          </p:nvSpPr>
          <p:spPr>
            <a:xfrm flipH="false" flipV="false" rot="0">
              <a:off x="0" y="0"/>
              <a:ext cx="3729960" cy="589460"/>
            </a:xfrm>
            <a:custGeom>
              <a:avLst/>
              <a:gdLst/>
              <a:ahLst/>
              <a:cxnLst/>
              <a:rect r="r" b="b" t="t" l="l"/>
              <a:pathLst>
                <a:path h="589460" w="3729960">
                  <a:moveTo>
                    <a:pt x="27880" y="0"/>
                  </a:moveTo>
                  <a:lnTo>
                    <a:pt x="3702080" y="0"/>
                  </a:lnTo>
                  <a:cubicBezTo>
                    <a:pt x="3709474" y="0"/>
                    <a:pt x="3716566" y="2937"/>
                    <a:pt x="3721794" y="8166"/>
                  </a:cubicBezTo>
                  <a:cubicBezTo>
                    <a:pt x="3727023" y="13394"/>
                    <a:pt x="3729960" y="20486"/>
                    <a:pt x="3729960" y="27880"/>
                  </a:cubicBezTo>
                  <a:lnTo>
                    <a:pt x="3729960" y="561580"/>
                  </a:lnTo>
                  <a:cubicBezTo>
                    <a:pt x="3729960" y="576978"/>
                    <a:pt x="3717478" y="589460"/>
                    <a:pt x="3702080" y="589460"/>
                  </a:cubicBezTo>
                  <a:lnTo>
                    <a:pt x="27880" y="589460"/>
                  </a:lnTo>
                  <a:cubicBezTo>
                    <a:pt x="12482" y="589460"/>
                    <a:pt x="0" y="576978"/>
                    <a:pt x="0" y="561580"/>
                  </a:cubicBezTo>
                  <a:lnTo>
                    <a:pt x="0" y="27880"/>
                  </a:lnTo>
                  <a:cubicBezTo>
                    <a:pt x="0" y="12482"/>
                    <a:pt x="12482" y="0"/>
                    <a:pt x="27880" y="0"/>
                  </a:cubicBezTo>
                  <a:close/>
                </a:path>
              </a:pathLst>
            </a:custGeom>
            <a:solidFill>
              <a:srgbClr val="F8A5A9"/>
            </a:solidFill>
          </p:spPr>
        </p:sp>
        <p:sp>
          <p:nvSpPr>
            <p:cNvPr name="TextBox 7" id="7"/>
            <p:cNvSpPr txBox="true"/>
            <p:nvPr/>
          </p:nvSpPr>
          <p:spPr>
            <a:xfrm>
              <a:off x="0" y="-28575"/>
              <a:ext cx="3729960" cy="618035"/>
            </a:xfrm>
            <a:prstGeom prst="rect">
              <a:avLst/>
            </a:prstGeom>
          </p:spPr>
          <p:txBody>
            <a:bodyPr anchor="ctr" rtlCol="false" tIns="50800" lIns="50800" bIns="50800" rIns="50800"/>
            <a:lstStyle/>
            <a:p>
              <a:pPr algn="ctr">
                <a:lnSpc>
                  <a:spcPts val="2100"/>
                </a:lnSpc>
              </a:pPr>
            </a:p>
          </p:txBody>
        </p:sp>
      </p:grpSp>
      <p:sp>
        <p:nvSpPr>
          <p:cNvPr name="AutoShape 8" id="8"/>
          <p:cNvSpPr/>
          <p:nvPr/>
        </p:nvSpPr>
        <p:spPr>
          <a:xfrm>
            <a:off x="6748780" y="2915653"/>
            <a:ext cx="3135619" cy="0"/>
          </a:xfrm>
          <a:prstGeom prst="line">
            <a:avLst/>
          </a:prstGeom>
          <a:ln cap="flat" w="38100">
            <a:solidFill>
              <a:srgbClr val="573E33"/>
            </a:solidFill>
            <a:prstDash val="solid"/>
            <a:headEnd type="none" len="sm" w="sm"/>
            <a:tailEnd type="arrow" len="sm" w="med"/>
          </a:ln>
        </p:spPr>
      </p:sp>
      <p:sp>
        <p:nvSpPr>
          <p:cNvPr name="Freeform 9" id="9"/>
          <p:cNvSpPr/>
          <p:nvPr/>
        </p:nvSpPr>
        <p:spPr>
          <a:xfrm flipH="false" flipV="false" rot="0">
            <a:off x="873389" y="2516494"/>
            <a:ext cx="11137453" cy="4535356"/>
          </a:xfrm>
          <a:custGeom>
            <a:avLst/>
            <a:gdLst/>
            <a:ahLst/>
            <a:cxnLst/>
            <a:rect r="r" b="b" t="t" l="l"/>
            <a:pathLst>
              <a:path h="4535356" w="11137453">
                <a:moveTo>
                  <a:pt x="0" y="0"/>
                </a:moveTo>
                <a:lnTo>
                  <a:pt x="11137453" y="0"/>
                </a:lnTo>
                <a:lnTo>
                  <a:pt x="11137453" y="4535356"/>
                </a:lnTo>
                <a:lnTo>
                  <a:pt x="0" y="4535356"/>
                </a:lnTo>
                <a:lnTo>
                  <a:pt x="0" y="0"/>
                </a:lnTo>
                <a:close/>
              </a:path>
            </a:pathLst>
          </a:custGeom>
          <a:blipFill>
            <a:blip r:embed="rId2"/>
            <a:stretch>
              <a:fillRect l="0" t="-694" r="-24413" b="0"/>
            </a:stretch>
          </a:blipFill>
        </p:spPr>
      </p:sp>
      <p:sp>
        <p:nvSpPr>
          <p:cNvPr name="AutoShape 10" id="10"/>
          <p:cNvSpPr/>
          <p:nvPr/>
        </p:nvSpPr>
        <p:spPr>
          <a:xfrm flipV="true">
            <a:off x="12252884" y="6777746"/>
            <a:ext cx="4926249" cy="0"/>
          </a:xfrm>
          <a:prstGeom prst="line">
            <a:avLst/>
          </a:prstGeom>
          <a:ln cap="flat" w="38100">
            <a:solidFill>
              <a:srgbClr val="573E33"/>
            </a:solidFill>
            <a:prstDash val="solid"/>
            <a:headEnd type="none" len="sm" w="sm"/>
            <a:tailEnd type="none" len="sm" w="sm"/>
          </a:ln>
        </p:spPr>
      </p:sp>
      <p:sp>
        <p:nvSpPr>
          <p:cNvPr name="AutoShape 11" id="11"/>
          <p:cNvSpPr/>
          <p:nvPr/>
        </p:nvSpPr>
        <p:spPr>
          <a:xfrm>
            <a:off x="12666242" y="6398114"/>
            <a:ext cx="4317674" cy="0"/>
          </a:xfrm>
          <a:prstGeom prst="line">
            <a:avLst/>
          </a:prstGeom>
          <a:ln cap="flat" w="38100">
            <a:solidFill>
              <a:srgbClr val="573E33"/>
            </a:solidFill>
            <a:prstDash val="solid"/>
            <a:headEnd type="none" len="sm" w="sm"/>
            <a:tailEnd type="none" len="sm" w="sm"/>
          </a:ln>
        </p:spPr>
      </p:sp>
      <p:sp>
        <p:nvSpPr>
          <p:cNvPr name="AutoShape 12" id="12"/>
          <p:cNvSpPr/>
          <p:nvPr/>
        </p:nvSpPr>
        <p:spPr>
          <a:xfrm>
            <a:off x="13319872" y="2995259"/>
            <a:ext cx="0" cy="3402855"/>
          </a:xfrm>
          <a:prstGeom prst="line">
            <a:avLst/>
          </a:prstGeom>
          <a:ln cap="flat" w="38100">
            <a:solidFill>
              <a:srgbClr val="573E33"/>
            </a:solidFill>
            <a:prstDash val="sysDash"/>
            <a:headEnd type="none" len="sm" w="sm"/>
            <a:tailEnd type="none" len="sm" w="sm"/>
          </a:ln>
        </p:spPr>
      </p:sp>
      <p:sp>
        <p:nvSpPr>
          <p:cNvPr name="AutoShape 13" id="13"/>
          <p:cNvSpPr/>
          <p:nvPr/>
        </p:nvSpPr>
        <p:spPr>
          <a:xfrm>
            <a:off x="16411362" y="2995259"/>
            <a:ext cx="0" cy="3402855"/>
          </a:xfrm>
          <a:prstGeom prst="line">
            <a:avLst/>
          </a:prstGeom>
          <a:ln cap="flat" w="38100">
            <a:solidFill>
              <a:srgbClr val="573E33"/>
            </a:solidFill>
            <a:prstDash val="sysDash"/>
            <a:headEnd type="none" len="sm" w="sm"/>
            <a:tailEnd type="none" len="sm" w="sm"/>
          </a:ln>
        </p:spPr>
      </p:sp>
      <p:sp>
        <p:nvSpPr>
          <p:cNvPr name="AutoShape 14" id="14"/>
          <p:cNvSpPr/>
          <p:nvPr/>
        </p:nvSpPr>
        <p:spPr>
          <a:xfrm flipH="true">
            <a:off x="14739142" y="2467574"/>
            <a:ext cx="0" cy="3850934"/>
          </a:xfrm>
          <a:prstGeom prst="line">
            <a:avLst/>
          </a:prstGeom>
          <a:ln cap="flat" w="38100">
            <a:solidFill>
              <a:srgbClr val="573E33"/>
            </a:solidFill>
            <a:prstDash val="sysDash"/>
            <a:headEnd type="none" len="sm" w="sm"/>
            <a:tailEnd type="none" len="sm" w="sm"/>
          </a:ln>
        </p:spPr>
      </p:sp>
      <p:sp>
        <p:nvSpPr>
          <p:cNvPr name="TextBox 15" id="15"/>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16" id="16"/>
          <p:cNvSpPr txBox="true"/>
          <p:nvPr/>
        </p:nvSpPr>
        <p:spPr>
          <a:xfrm rot="0">
            <a:off x="2889978" y="7537625"/>
            <a:ext cx="13319717" cy="1697129"/>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The output shows that it </a:t>
            </a:r>
            <a:r>
              <a:rPr lang="en-US" sz="3227" spc="-100">
                <a:solidFill>
                  <a:srgbClr val="E62E47"/>
                </a:solidFill>
                <a:latin typeface="Arabica"/>
                <a:ea typeface="Arabica"/>
                <a:cs typeface="Arabica"/>
                <a:sym typeface="Arabica"/>
              </a:rPr>
              <a:t>fails to</a:t>
            </a:r>
            <a:r>
              <a:rPr lang="en-US" sz="3227" spc="-100">
                <a:solidFill>
                  <a:srgbClr val="3F281E"/>
                </a:solidFill>
                <a:latin typeface="Arabica"/>
                <a:ea typeface="Arabica"/>
                <a:cs typeface="Arabica"/>
                <a:sym typeface="Arabica"/>
              </a:rPr>
              <a:t> </a:t>
            </a:r>
            <a:r>
              <a:rPr lang="en-US" sz="3227" spc="-100">
                <a:solidFill>
                  <a:srgbClr val="E62E47"/>
                </a:solidFill>
                <a:latin typeface="Arabica"/>
                <a:ea typeface="Arabica"/>
                <a:cs typeface="Arabica"/>
                <a:sym typeface="Arabica"/>
              </a:rPr>
              <a:t>reject the null hypothesis  (P-value=0.06 )</a:t>
            </a:r>
            <a:r>
              <a:rPr lang="en-US" sz="3227" spc="-100">
                <a:solidFill>
                  <a:srgbClr val="3F281E"/>
                </a:solidFill>
                <a:latin typeface="Arabica"/>
                <a:ea typeface="Arabica"/>
                <a:cs typeface="Arabica"/>
                <a:sym typeface="Arabica"/>
              </a:rPr>
              <a:t> which means that the data don’t show a strong enough correlation, indicating chocolate may </a:t>
            </a:r>
            <a:r>
              <a:rPr lang="en-US" sz="3227" spc="-100">
                <a:solidFill>
                  <a:srgbClr val="E62E47"/>
                </a:solidFill>
                <a:latin typeface="Arabica"/>
                <a:ea typeface="Arabica"/>
                <a:cs typeface="Arabica"/>
                <a:sym typeface="Arabica"/>
              </a:rPr>
              <a:t>not</a:t>
            </a:r>
            <a:r>
              <a:rPr lang="en-US" sz="3227" spc="-100">
                <a:solidFill>
                  <a:srgbClr val="3F281E"/>
                </a:solidFill>
                <a:latin typeface="Arabica"/>
                <a:ea typeface="Arabica"/>
                <a:cs typeface="Arabica"/>
                <a:sym typeface="Arabica"/>
              </a:rPr>
              <a:t> be the most influential factor in determining a candy’s popularity during Halloween.</a:t>
            </a:r>
          </a:p>
        </p:txBody>
      </p:sp>
      <p:sp>
        <p:nvSpPr>
          <p:cNvPr name="TextBox 17" id="17"/>
          <p:cNvSpPr txBox="true"/>
          <p:nvPr/>
        </p:nvSpPr>
        <p:spPr>
          <a:xfrm rot="0">
            <a:off x="14381969" y="6337558"/>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a:t>
            </a:r>
          </a:p>
        </p:txBody>
      </p:sp>
      <p:sp>
        <p:nvSpPr>
          <p:cNvPr name="TextBox 18" id="18"/>
          <p:cNvSpPr txBox="true"/>
          <p:nvPr/>
        </p:nvSpPr>
        <p:spPr>
          <a:xfrm rot="0">
            <a:off x="12666242" y="6354064"/>
            <a:ext cx="1202564"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grpSp>
        <p:nvGrpSpPr>
          <p:cNvPr name="Group 19" id="19"/>
          <p:cNvGrpSpPr/>
          <p:nvPr/>
        </p:nvGrpSpPr>
        <p:grpSpPr>
          <a:xfrm rot="5400000">
            <a:off x="13436389" y="5149358"/>
            <a:ext cx="2878831" cy="138032"/>
            <a:chOff x="0" y="0"/>
            <a:chExt cx="812800" cy="38972"/>
          </a:xfrm>
        </p:grpSpPr>
        <p:sp>
          <p:nvSpPr>
            <p:cNvPr name="Freeform 20" id="20"/>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1" id="21"/>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2" id="22"/>
          <p:cNvGrpSpPr/>
          <p:nvPr/>
        </p:nvGrpSpPr>
        <p:grpSpPr>
          <a:xfrm rot="5400000">
            <a:off x="13649041" y="5194058"/>
            <a:ext cx="2793522" cy="133942"/>
            <a:chOff x="0" y="0"/>
            <a:chExt cx="812800" cy="38972"/>
          </a:xfrm>
        </p:grpSpPr>
        <p:sp>
          <p:nvSpPr>
            <p:cNvPr name="Freeform 23" id="23"/>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4" id="24"/>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5" id="25"/>
          <p:cNvGrpSpPr/>
          <p:nvPr/>
        </p:nvGrpSpPr>
        <p:grpSpPr>
          <a:xfrm rot="5400000">
            <a:off x="13885950" y="5265459"/>
            <a:ext cx="2657254" cy="127408"/>
            <a:chOff x="0" y="0"/>
            <a:chExt cx="812800" cy="38972"/>
          </a:xfrm>
        </p:grpSpPr>
        <p:sp>
          <p:nvSpPr>
            <p:cNvPr name="Freeform 26" id="26"/>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7" id="27"/>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8" id="28"/>
          <p:cNvGrpSpPr/>
          <p:nvPr/>
        </p:nvGrpSpPr>
        <p:grpSpPr>
          <a:xfrm rot="5400000">
            <a:off x="14127157" y="5370606"/>
            <a:ext cx="2531966" cy="121401"/>
            <a:chOff x="0" y="0"/>
            <a:chExt cx="812800" cy="38972"/>
          </a:xfrm>
        </p:grpSpPr>
        <p:sp>
          <p:nvSpPr>
            <p:cNvPr name="Freeform 29" id="29"/>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0" id="30"/>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1" id="31"/>
          <p:cNvGrpSpPr/>
          <p:nvPr/>
        </p:nvGrpSpPr>
        <p:grpSpPr>
          <a:xfrm rot="5400000">
            <a:off x="14382062" y="5451330"/>
            <a:ext cx="2377904" cy="114014"/>
            <a:chOff x="0" y="0"/>
            <a:chExt cx="812800" cy="38972"/>
          </a:xfrm>
        </p:grpSpPr>
        <p:sp>
          <p:nvSpPr>
            <p:cNvPr name="Freeform 32" id="32"/>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3" id="33"/>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4" id="34"/>
          <p:cNvGrpSpPr/>
          <p:nvPr/>
        </p:nvGrpSpPr>
        <p:grpSpPr>
          <a:xfrm rot="5400000">
            <a:off x="14645054" y="5515600"/>
            <a:ext cx="2206852" cy="105813"/>
            <a:chOff x="0" y="0"/>
            <a:chExt cx="812800" cy="38972"/>
          </a:xfrm>
        </p:grpSpPr>
        <p:sp>
          <p:nvSpPr>
            <p:cNvPr name="Freeform 35" id="35"/>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6" id="36"/>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7" id="37"/>
          <p:cNvGrpSpPr/>
          <p:nvPr/>
        </p:nvGrpSpPr>
        <p:grpSpPr>
          <a:xfrm rot="5400000">
            <a:off x="14945481" y="5634993"/>
            <a:ext cx="1968599" cy="105280"/>
            <a:chOff x="0" y="0"/>
            <a:chExt cx="812800" cy="43468"/>
          </a:xfrm>
        </p:grpSpPr>
        <p:sp>
          <p:nvSpPr>
            <p:cNvPr name="Freeform 38" id="38"/>
            <p:cNvSpPr/>
            <p:nvPr/>
          </p:nvSpPr>
          <p:spPr>
            <a:xfrm flipH="false" flipV="false" rot="0">
              <a:off x="0" y="0"/>
              <a:ext cx="812800" cy="43468"/>
            </a:xfrm>
            <a:custGeom>
              <a:avLst/>
              <a:gdLst/>
              <a:ahLst/>
              <a:cxnLst/>
              <a:rect r="r" b="b" t="t" l="l"/>
              <a:pathLst>
                <a:path h="43468" w="812800">
                  <a:moveTo>
                    <a:pt x="609600" y="0"/>
                  </a:moveTo>
                  <a:cubicBezTo>
                    <a:pt x="721824" y="0"/>
                    <a:pt x="812800" y="9731"/>
                    <a:pt x="812800" y="21734"/>
                  </a:cubicBezTo>
                  <a:cubicBezTo>
                    <a:pt x="812800" y="33737"/>
                    <a:pt x="721824" y="43468"/>
                    <a:pt x="609600" y="43468"/>
                  </a:cubicBezTo>
                  <a:lnTo>
                    <a:pt x="203200" y="43468"/>
                  </a:lnTo>
                  <a:cubicBezTo>
                    <a:pt x="90976" y="43468"/>
                    <a:pt x="0" y="33737"/>
                    <a:pt x="0" y="21734"/>
                  </a:cubicBezTo>
                  <a:cubicBezTo>
                    <a:pt x="0" y="9731"/>
                    <a:pt x="90976" y="0"/>
                    <a:pt x="203200" y="0"/>
                  </a:cubicBezTo>
                  <a:close/>
                </a:path>
              </a:pathLst>
            </a:custGeom>
            <a:solidFill>
              <a:srgbClr val="FAE383"/>
            </a:solidFill>
          </p:spPr>
        </p:sp>
        <p:sp>
          <p:nvSpPr>
            <p:cNvPr name="TextBox 39" id="39"/>
            <p:cNvSpPr txBox="true"/>
            <p:nvPr/>
          </p:nvSpPr>
          <p:spPr>
            <a:xfrm>
              <a:off x="0" y="-47625"/>
              <a:ext cx="812800" cy="91093"/>
            </a:xfrm>
            <a:prstGeom prst="rect">
              <a:avLst/>
            </a:prstGeom>
          </p:spPr>
          <p:txBody>
            <a:bodyPr anchor="ctr" rtlCol="false" tIns="50800" lIns="50800" bIns="50800" rIns="50800"/>
            <a:lstStyle/>
            <a:p>
              <a:pPr algn="ctr">
                <a:lnSpc>
                  <a:spcPts val="3499"/>
                </a:lnSpc>
              </a:pPr>
            </a:p>
          </p:txBody>
        </p:sp>
      </p:grpSp>
      <p:grpSp>
        <p:nvGrpSpPr>
          <p:cNvPr name="Group 40" id="40"/>
          <p:cNvGrpSpPr/>
          <p:nvPr/>
        </p:nvGrpSpPr>
        <p:grpSpPr>
          <a:xfrm rot="5400000">
            <a:off x="15274939" y="5778803"/>
            <a:ext cx="1673227" cy="113032"/>
            <a:chOff x="0" y="0"/>
            <a:chExt cx="812800" cy="54907"/>
          </a:xfrm>
        </p:grpSpPr>
        <p:sp>
          <p:nvSpPr>
            <p:cNvPr name="Freeform 41" id="41"/>
            <p:cNvSpPr/>
            <p:nvPr/>
          </p:nvSpPr>
          <p:spPr>
            <a:xfrm flipH="false" flipV="false" rot="0">
              <a:off x="0" y="0"/>
              <a:ext cx="812800" cy="54907"/>
            </a:xfrm>
            <a:custGeom>
              <a:avLst/>
              <a:gdLst/>
              <a:ahLst/>
              <a:cxnLst/>
              <a:rect r="r" b="b" t="t" l="l"/>
              <a:pathLst>
                <a:path h="54907" w="812800">
                  <a:moveTo>
                    <a:pt x="609600" y="0"/>
                  </a:moveTo>
                  <a:cubicBezTo>
                    <a:pt x="721824" y="0"/>
                    <a:pt x="812800" y="12291"/>
                    <a:pt x="812800" y="27454"/>
                  </a:cubicBezTo>
                  <a:cubicBezTo>
                    <a:pt x="812800" y="42616"/>
                    <a:pt x="721824" y="54907"/>
                    <a:pt x="609600" y="54907"/>
                  </a:cubicBezTo>
                  <a:lnTo>
                    <a:pt x="203200" y="54907"/>
                  </a:lnTo>
                  <a:cubicBezTo>
                    <a:pt x="90976" y="54907"/>
                    <a:pt x="0" y="42616"/>
                    <a:pt x="0" y="27454"/>
                  </a:cubicBezTo>
                  <a:cubicBezTo>
                    <a:pt x="0" y="12291"/>
                    <a:pt x="90976" y="0"/>
                    <a:pt x="203200" y="0"/>
                  </a:cubicBezTo>
                  <a:close/>
                </a:path>
              </a:pathLst>
            </a:custGeom>
            <a:solidFill>
              <a:srgbClr val="FAE383"/>
            </a:solidFill>
          </p:spPr>
        </p:sp>
        <p:sp>
          <p:nvSpPr>
            <p:cNvPr name="TextBox 42" id="42"/>
            <p:cNvSpPr txBox="true"/>
            <p:nvPr/>
          </p:nvSpPr>
          <p:spPr>
            <a:xfrm>
              <a:off x="0" y="-47625"/>
              <a:ext cx="812800" cy="102532"/>
            </a:xfrm>
            <a:prstGeom prst="rect">
              <a:avLst/>
            </a:prstGeom>
          </p:spPr>
          <p:txBody>
            <a:bodyPr anchor="ctr" rtlCol="false" tIns="50800" lIns="50800" bIns="50800" rIns="50800"/>
            <a:lstStyle/>
            <a:p>
              <a:pPr algn="ctr">
                <a:lnSpc>
                  <a:spcPts val="3499"/>
                </a:lnSpc>
              </a:pPr>
            </a:p>
          </p:txBody>
        </p:sp>
      </p:grpSp>
      <p:sp>
        <p:nvSpPr>
          <p:cNvPr name="TextBox 43" id="43"/>
          <p:cNvSpPr txBox="true"/>
          <p:nvPr/>
        </p:nvSpPr>
        <p:spPr>
          <a:xfrm rot="0">
            <a:off x="13731387" y="4993698"/>
            <a:ext cx="2478309"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Fail to reject H0</a:t>
            </a:r>
          </a:p>
        </p:txBody>
      </p:sp>
      <p:grpSp>
        <p:nvGrpSpPr>
          <p:cNvPr name="Group 44" id="44"/>
          <p:cNvGrpSpPr/>
          <p:nvPr/>
        </p:nvGrpSpPr>
        <p:grpSpPr>
          <a:xfrm rot="5400000">
            <a:off x="15569102" y="5922676"/>
            <a:ext cx="1436261" cy="112966"/>
            <a:chOff x="0" y="0"/>
            <a:chExt cx="812800" cy="63929"/>
          </a:xfrm>
        </p:grpSpPr>
        <p:sp>
          <p:nvSpPr>
            <p:cNvPr name="Freeform 45" id="45"/>
            <p:cNvSpPr/>
            <p:nvPr/>
          </p:nvSpPr>
          <p:spPr>
            <a:xfrm flipH="false" flipV="false" rot="0">
              <a:off x="0" y="0"/>
              <a:ext cx="812800" cy="63929"/>
            </a:xfrm>
            <a:custGeom>
              <a:avLst/>
              <a:gdLst/>
              <a:ahLst/>
              <a:cxnLst/>
              <a:rect r="r" b="b" t="t" l="l"/>
              <a:pathLst>
                <a:path h="63929" w="812800">
                  <a:moveTo>
                    <a:pt x="609600" y="0"/>
                  </a:moveTo>
                  <a:cubicBezTo>
                    <a:pt x="721824" y="0"/>
                    <a:pt x="812800" y="14311"/>
                    <a:pt x="812800" y="31964"/>
                  </a:cubicBezTo>
                  <a:cubicBezTo>
                    <a:pt x="812800" y="49618"/>
                    <a:pt x="721824" y="63929"/>
                    <a:pt x="609600" y="63929"/>
                  </a:cubicBezTo>
                  <a:lnTo>
                    <a:pt x="203200" y="63929"/>
                  </a:lnTo>
                  <a:cubicBezTo>
                    <a:pt x="90976" y="63929"/>
                    <a:pt x="0" y="49618"/>
                    <a:pt x="0" y="31964"/>
                  </a:cubicBezTo>
                  <a:cubicBezTo>
                    <a:pt x="0" y="14311"/>
                    <a:pt x="90976" y="0"/>
                    <a:pt x="203200" y="0"/>
                  </a:cubicBezTo>
                  <a:close/>
                </a:path>
              </a:pathLst>
            </a:custGeom>
            <a:solidFill>
              <a:srgbClr val="FAE383"/>
            </a:solidFill>
          </p:spPr>
        </p:sp>
        <p:sp>
          <p:nvSpPr>
            <p:cNvPr name="TextBox 46" id="46"/>
            <p:cNvSpPr txBox="true"/>
            <p:nvPr/>
          </p:nvSpPr>
          <p:spPr>
            <a:xfrm>
              <a:off x="0" y="-47625"/>
              <a:ext cx="812800" cy="111554"/>
            </a:xfrm>
            <a:prstGeom prst="rect">
              <a:avLst/>
            </a:prstGeom>
          </p:spPr>
          <p:txBody>
            <a:bodyPr anchor="ctr" rtlCol="false" tIns="50800" lIns="50800" bIns="50800" rIns="50800"/>
            <a:lstStyle/>
            <a:p>
              <a:pPr algn="ctr">
                <a:lnSpc>
                  <a:spcPts val="3499"/>
                </a:lnSpc>
              </a:pPr>
            </a:p>
          </p:txBody>
        </p:sp>
      </p:grpSp>
      <p:sp>
        <p:nvSpPr>
          <p:cNvPr name="TextBox 47" id="47"/>
          <p:cNvSpPr txBox="true"/>
          <p:nvPr/>
        </p:nvSpPr>
        <p:spPr>
          <a:xfrm rot="0">
            <a:off x="16127026" y="6359709"/>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sp>
        <p:nvSpPr>
          <p:cNvPr name="TextBox 48" id="48"/>
          <p:cNvSpPr txBox="true"/>
          <p:nvPr/>
        </p:nvSpPr>
        <p:spPr>
          <a:xfrm rot="0">
            <a:off x="13705667" y="3014309"/>
            <a:ext cx="2478309"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One  tailed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A496B1"/>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0304863" y="5499847"/>
            <a:ext cx="7230231" cy="4047572"/>
            <a:chOff x="0" y="0"/>
            <a:chExt cx="1904258" cy="1066027"/>
          </a:xfrm>
        </p:grpSpPr>
        <p:sp>
          <p:nvSpPr>
            <p:cNvPr name="Freeform 6" id="6"/>
            <p:cNvSpPr/>
            <p:nvPr/>
          </p:nvSpPr>
          <p:spPr>
            <a:xfrm flipH="false" flipV="false" rot="0">
              <a:off x="0" y="0"/>
              <a:ext cx="1904259" cy="1066027"/>
            </a:xfrm>
            <a:custGeom>
              <a:avLst/>
              <a:gdLst/>
              <a:ahLst/>
              <a:cxnLst/>
              <a:rect r="r" b="b" t="t" l="l"/>
              <a:pathLst>
                <a:path h="1066027" w="1904259">
                  <a:moveTo>
                    <a:pt x="54609" y="0"/>
                  </a:moveTo>
                  <a:lnTo>
                    <a:pt x="1849649" y="0"/>
                  </a:lnTo>
                  <a:cubicBezTo>
                    <a:pt x="1879809" y="0"/>
                    <a:pt x="1904259" y="24449"/>
                    <a:pt x="1904259" y="54609"/>
                  </a:cubicBezTo>
                  <a:lnTo>
                    <a:pt x="1904259" y="1011418"/>
                  </a:lnTo>
                  <a:cubicBezTo>
                    <a:pt x="1904259" y="1041578"/>
                    <a:pt x="1879809" y="1066027"/>
                    <a:pt x="1849649" y="1066027"/>
                  </a:cubicBezTo>
                  <a:lnTo>
                    <a:pt x="54609" y="1066027"/>
                  </a:lnTo>
                  <a:cubicBezTo>
                    <a:pt x="24449" y="1066027"/>
                    <a:pt x="0" y="1041578"/>
                    <a:pt x="0" y="1011418"/>
                  </a:cubicBezTo>
                  <a:lnTo>
                    <a:pt x="0" y="54609"/>
                  </a:lnTo>
                  <a:cubicBezTo>
                    <a:pt x="0" y="24449"/>
                    <a:pt x="24449" y="0"/>
                    <a:pt x="54609" y="0"/>
                  </a:cubicBezTo>
                  <a:close/>
                </a:path>
              </a:pathLst>
            </a:custGeom>
            <a:solidFill>
              <a:srgbClr val="FFFBD6"/>
            </a:solidFill>
          </p:spPr>
        </p:sp>
        <p:sp>
          <p:nvSpPr>
            <p:cNvPr name="TextBox 7" id="7"/>
            <p:cNvSpPr txBox="true"/>
            <p:nvPr/>
          </p:nvSpPr>
          <p:spPr>
            <a:xfrm>
              <a:off x="0" y="-28575"/>
              <a:ext cx="1904258" cy="1094602"/>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514350" y="2765677"/>
            <a:ext cx="9951441" cy="7006527"/>
          </a:xfrm>
          <a:custGeom>
            <a:avLst/>
            <a:gdLst/>
            <a:ahLst/>
            <a:cxnLst/>
            <a:rect r="r" b="b" t="t" l="l"/>
            <a:pathLst>
              <a:path h="7006527" w="9951441">
                <a:moveTo>
                  <a:pt x="0" y="0"/>
                </a:moveTo>
                <a:lnTo>
                  <a:pt x="9951441" y="0"/>
                </a:lnTo>
                <a:lnTo>
                  <a:pt x="9951441" y="7006527"/>
                </a:lnTo>
                <a:lnTo>
                  <a:pt x="0" y="7006527"/>
                </a:lnTo>
                <a:lnTo>
                  <a:pt x="0" y="0"/>
                </a:lnTo>
                <a:close/>
              </a:path>
            </a:pathLst>
          </a:custGeom>
          <a:blipFill>
            <a:blip r:embed="rId2"/>
            <a:stretch>
              <a:fillRect l="-1638" t="0" r="-10538" b="0"/>
            </a:stretch>
          </a:blipFill>
        </p:spPr>
      </p:sp>
      <p:sp>
        <p:nvSpPr>
          <p:cNvPr name="Freeform 9" id="9"/>
          <p:cNvSpPr/>
          <p:nvPr/>
        </p:nvSpPr>
        <p:spPr>
          <a:xfrm flipH="false" flipV="false" rot="0">
            <a:off x="10304863" y="2833955"/>
            <a:ext cx="7230231" cy="2078758"/>
          </a:xfrm>
          <a:custGeom>
            <a:avLst/>
            <a:gdLst/>
            <a:ahLst/>
            <a:cxnLst/>
            <a:rect r="r" b="b" t="t" l="l"/>
            <a:pathLst>
              <a:path h="2078758" w="7230231">
                <a:moveTo>
                  <a:pt x="0" y="0"/>
                </a:moveTo>
                <a:lnTo>
                  <a:pt x="7230232" y="0"/>
                </a:lnTo>
                <a:lnTo>
                  <a:pt x="7230232" y="2078758"/>
                </a:lnTo>
                <a:lnTo>
                  <a:pt x="0" y="2078758"/>
                </a:lnTo>
                <a:lnTo>
                  <a:pt x="0" y="0"/>
                </a:lnTo>
                <a:close/>
              </a:path>
            </a:pathLst>
          </a:custGeom>
          <a:blipFill>
            <a:blip r:embed="rId3"/>
            <a:stretch>
              <a:fillRect l="-2722" t="-48208" r="-34130" b="0"/>
            </a:stretch>
          </a:blipFill>
        </p:spPr>
      </p:sp>
      <p:sp>
        <p:nvSpPr>
          <p:cNvPr name="TextBox 10" id="10"/>
          <p:cNvSpPr txBox="true"/>
          <p:nvPr/>
        </p:nvSpPr>
        <p:spPr>
          <a:xfrm rot="0">
            <a:off x="5892177" y="590550"/>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3</a:t>
            </a:r>
          </a:p>
        </p:txBody>
      </p:sp>
      <p:sp>
        <p:nvSpPr>
          <p:cNvPr name="TextBox 11" id="11"/>
          <p:cNvSpPr txBox="true"/>
          <p:nvPr/>
        </p:nvSpPr>
        <p:spPr>
          <a:xfrm rot="0">
            <a:off x="858398" y="8906595"/>
            <a:ext cx="3487389" cy="865609"/>
          </a:xfrm>
          <a:prstGeom prst="rect">
            <a:avLst/>
          </a:prstGeom>
        </p:spPr>
        <p:txBody>
          <a:bodyPr anchor="t" rtlCol="false" tIns="0" lIns="0" bIns="0" rIns="0">
            <a:spAutoFit/>
          </a:bodyPr>
          <a:lstStyle/>
          <a:p>
            <a:pPr algn="ctr">
              <a:lnSpc>
                <a:spcPts val="6039"/>
              </a:lnSpc>
            </a:pPr>
            <a:r>
              <a:rPr lang="en-US" sz="5979" spc="-185">
                <a:solidFill>
                  <a:srgbClr val="3F281E"/>
                </a:solidFill>
                <a:latin typeface="Arabica Bold"/>
                <a:ea typeface="Arabica Bold"/>
                <a:cs typeface="Arabica Bold"/>
                <a:sym typeface="Arabica Bold"/>
              </a:rPr>
              <a:t>1&amp;2    Step </a:t>
            </a:r>
          </a:p>
        </p:txBody>
      </p:sp>
      <p:sp>
        <p:nvSpPr>
          <p:cNvPr name="TextBox 12" id="12"/>
          <p:cNvSpPr txBox="true"/>
          <p:nvPr/>
        </p:nvSpPr>
        <p:spPr>
          <a:xfrm rot="0">
            <a:off x="10813443" y="5808642"/>
            <a:ext cx="6445857" cy="3963562"/>
          </a:xfrm>
          <a:prstGeom prst="rect">
            <a:avLst/>
          </a:prstGeom>
        </p:spPr>
        <p:txBody>
          <a:bodyPr anchor="t" rtlCol="false" tIns="0" lIns="0" bIns="0" rIns="0">
            <a:spAutoFit/>
          </a:bodyPr>
          <a:lstStyle/>
          <a:p>
            <a:pPr algn="ctr">
              <a:lnSpc>
                <a:spcPts val="3141"/>
              </a:lnSpc>
            </a:pPr>
            <a:r>
              <a:rPr lang="en-US" sz="2908">
                <a:solidFill>
                  <a:srgbClr val="3F281E"/>
                </a:solidFill>
                <a:latin typeface="Arabica"/>
                <a:ea typeface="Arabica"/>
                <a:cs typeface="Arabica"/>
                <a:sym typeface="Arabica"/>
              </a:rPr>
              <a:t>From the heat map above, it shows the correlation between each variable. The combination of attribute with the most correlation is not chocolate and caremel (0.25), but chocolate and bar (0.6) because the correlation coefficient is closer to 1, which means there is a strong positive correlation between the chocolate and bar</a:t>
            </a:r>
          </a:p>
          <a:p>
            <a:pPr algn="ctr">
              <a:lnSpc>
                <a:spcPts val="3141"/>
              </a:lnSpc>
            </a:pPr>
          </a:p>
        </p:txBody>
      </p:sp>
      <p:sp>
        <p:nvSpPr>
          <p:cNvPr name="TextBox 13" id="13"/>
          <p:cNvSpPr txBox="true"/>
          <p:nvPr/>
        </p:nvSpPr>
        <p:spPr>
          <a:xfrm rot="0">
            <a:off x="10697051" y="5038349"/>
            <a:ext cx="6678642" cy="932521"/>
          </a:xfrm>
          <a:prstGeom prst="rect">
            <a:avLst/>
          </a:prstGeom>
        </p:spPr>
        <p:txBody>
          <a:bodyPr anchor="t" rtlCol="false" tIns="0" lIns="0" bIns="0" rIns="0">
            <a:spAutoFit/>
          </a:bodyPr>
          <a:lstStyle/>
          <a:p>
            <a:pPr algn="ctr">
              <a:lnSpc>
                <a:spcPts val="6684"/>
              </a:lnSpc>
            </a:pPr>
            <a:r>
              <a:rPr lang="en-US" sz="6189">
                <a:solidFill>
                  <a:srgbClr val="3F281E"/>
                </a:solidFill>
                <a:latin typeface="Arabica"/>
                <a:ea typeface="Arabica"/>
                <a:cs typeface="Arabica"/>
                <a:sym typeface="Arabica"/>
              </a:rPr>
              <a:t>Analysis </a:t>
            </a:r>
          </a:p>
        </p:txBody>
      </p:sp>
      <p:sp>
        <p:nvSpPr>
          <p:cNvPr name="TextBox 14" id="14"/>
          <p:cNvSpPr txBox="true"/>
          <p:nvPr/>
        </p:nvSpPr>
        <p:spPr>
          <a:xfrm rot="0">
            <a:off x="2183362" y="2149771"/>
            <a:ext cx="418731" cy="412528"/>
          </a:xfrm>
          <a:prstGeom prst="rect">
            <a:avLst/>
          </a:prstGeom>
        </p:spPr>
        <p:txBody>
          <a:bodyPr anchor="t" rtlCol="false" tIns="0" lIns="0" bIns="0" rIns="0">
            <a:spAutoFit/>
          </a:bodyPr>
          <a:lstStyle/>
          <a:p>
            <a:pPr algn="ctr">
              <a:lnSpc>
                <a:spcPts val="2820"/>
              </a:lnSpc>
            </a:pPr>
            <a:r>
              <a:rPr lang="en-US" sz="2792" spc="-86">
                <a:solidFill>
                  <a:srgbClr val="3F281E"/>
                </a:solidFill>
                <a:latin typeface="Arabica Bold"/>
                <a:ea typeface="Arabica Bold"/>
                <a:cs typeface="Arabica Bold"/>
                <a:sym typeface="Arabica Bold"/>
              </a:rPr>
              <a:t>nd</a:t>
            </a:r>
          </a:p>
        </p:txBody>
      </p:sp>
      <p:grpSp>
        <p:nvGrpSpPr>
          <p:cNvPr name="Group 15" id="15"/>
          <p:cNvGrpSpPr/>
          <p:nvPr/>
        </p:nvGrpSpPr>
        <p:grpSpPr>
          <a:xfrm rot="0">
            <a:off x="656169" y="2035808"/>
            <a:ext cx="17001897" cy="662776"/>
            <a:chOff x="0" y="0"/>
            <a:chExt cx="4477866" cy="174558"/>
          </a:xfrm>
        </p:grpSpPr>
        <p:sp>
          <p:nvSpPr>
            <p:cNvPr name="Freeform 16" id="16"/>
            <p:cNvSpPr/>
            <p:nvPr/>
          </p:nvSpPr>
          <p:spPr>
            <a:xfrm flipH="false" flipV="false" rot="0">
              <a:off x="0" y="0"/>
              <a:ext cx="4477866" cy="174558"/>
            </a:xfrm>
            <a:custGeom>
              <a:avLst/>
              <a:gdLst/>
              <a:ahLst/>
              <a:cxnLst/>
              <a:rect r="r" b="b" t="t" l="l"/>
              <a:pathLst>
                <a:path h="174558" w="4477866">
                  <a:moveTo>
                    <a:pt x="23223" y="0"/>
                  </a:moveTo>
                  <a:lnTo>
                    <a:pt x="4454643" y="0"/>
                  </a:lnTo>
                  <a:cubicBezTo>
                    <a:pt x="4460802" y="0"/>
                    <a:pt x="4466709" y="2447"/>
                    <a:pt x="4471064" y="6802"/>
                  </a:cubicBezTo>
                  <a:cubicBezTo>
                    <a:pt x="4475419" y="11157"/>
                    <a:pt x="4477866" y="17064"/>
                    <a:pt x="4477866" y="23223"/>
                  </a:cubicBezTo>
                  <a:lnTo>
                    <a:pt x="4477866" y="151335"/>
                  </a:lnTo>
                  <a:cubicBezTo>
                    <a:pt x="4477866" y="157494"/>
                    <a:pt x="4475419" y="163401"/>
                    <a:pt x="4471064" y="167756"/>
                  </a:cubicBezTo>
                  <a:cubicBezTo>
                    <a:pt x="4466709" y="172112"/>
                    <a:pt x="4460802" y="174558"/>
                    <a:pt x="4454643" y="174558"/>
                  </a:cubicBezTo>
                  <a:lnTo>
                    <a:pt x="23223" y="174558"/>
                  </a:lnTo>
                  <a:cubicBezTo>
                    <a:pt x="17064" y="174558"/>
                    <a:pt x="11157" y="172112"/>
                    <a:pt x="6802" y="167756"/>
                  </a:cubicBezTo>
                  <a:cubicBezTo>
                    <a:pt x="2447" y="163401"/>
                    <a:pt x="0" y="157494"/>
                    <a:pt x="0" y="151335"/>
                  </a:cubicBezTo>
                  <a:lnTo>
                    <a:pt x="0" y="23223"/>
                  </a:lnTo>
                  <a:cubicBezTo>
                    <a:pt x="0" y="17064"/>
                    <a:pt x="2447" y="11157"/>
                    <a:pt x="6802" y="6802"/>
                  </a:cubicBezTo>
                  <a:cubicBezTo>
                    <a:pt x="11157" y="2447"/>
                    <a:pt x="17064" y="0"/>
                    <a:pt x="23223" y="0"/>
                  </a:cubicBezTo>
                  <a:close/>
                </a:path>
              </a:pathLst>
            </a:custGeom>
            <a:solidFill>
              <a:srgbClr val="3F281E"/>
            </a:solidFill>
          </p:spPr>
        </p:sp>
        <p:sp>
          <p:nvSpPr>
            <p:cNvPr name="TextBox 17" id="17"/>
            <p:cNvSpPr txBox="true"/>
            <p:nvPr/>
          </p:nvSpPr>
          <p:spPr>
            <a:xfrm>
              <a:off x="0" y="-28575"/>
              <a:ext cx="4477866" cy="203133"/>
            </a:xfrm>
            <a:prstGeom prst="rect">
              <a:avLst/>
            </a:prstGeom>
          </p:spPr>
          <p:txBody>
            <a:bodyPr anchor="ctr" rtlCol="false" tIns="50800" lIns="50800" bIns="50800" rIns="50800"/>
            <a:lstStyle/>
            <a:p>
              <a:pPr algn="ctr">
                <a:lnSpc>
                  <a:spcPts val="2100"/>
                </a:lnSpc>
              </a:pPr>
            </a:p>
          </p:txBody>
        </p:sp>
      </p:grpSp>
      <p:sp>
        <p:nvSpPr>
          <p:cNvPr name="TextBox 18" id="18"/>
          <p:cNvSpPr txBox="true"/>
          <p:nvPr/>
        </p:nvSpPr>
        <p:spPr>
          <a:xfrm rot="0">
            <a:off x="514350" y="2016376"/>
            <a:ext cx="17259300" cy="618491"/>
          </a:xfrm>
          <a:prstGeom prst="rect">
            <a:avLst/>
          </a:prstGeom>
        </p:spPr>
        <p:txBody>
          <a:bodyPr anchor="t" rtlCol="false" tIns="0" lIns="0" bIns="0" rIns="0">
            <a:spAutoFit/>
          </a:bodyPr>
          <a:lstStyle/>
          <a:p>
            <a:pPr algn="ctr">
              <a:lnSpc>
                <a:spcPts val="4759"/>
              </a:lnSpc>
              <a:spcBef>
                <a:spcPct val="0"/>
              </a:spcBef>
            </a:pPr>
            <a:r>
              <a:rPr lang="en-US" sz="3399">
                <a:solidFill>
                  <a:srgbClr val="F2E1C4"/>
                </a:solidFill>
                <a:latin typeface="Arabica"/>
                <a:ea typeface="Arabica"/>
                <a:cs typeface="Arabica"/>
                <a:sym typeface="Arabica"/>
              </a:rPr>
              <a:t> chocolate and caramel is the combination of ingredient or feature with the highest correlation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496B1"/>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1249226" y="5469798"/>
            <a:ext cx="7990594" cy="1968214"/>
          </a:xfrm>
          <a:custGeom>
            <a:avLst/>
            <a:gdLst/>
            <a:ahLst/>
            <a:cxnLst/>
            <a:rect r="r" b="b" t="t" l="l"/>
            <a:pathLst>
              <a:path h="1968214" w="7990594">
                <a:moveTo>
                  <a:pt x="0" y="0"/>
                </a:moveTo>
                <a:lnTo>
                  <a:pt x="7990594" y="0"/>
                </a:lnTo>
                <a:lnTo>
                  <a:pt x="7990594" y="1968214"/>
                </a:lnTo>
                <a:lnTo>
                  <a:pt x="0" y="1968214"/>
                </a:lnTo>
                <a:lnTo>
                  <a:pt x="0" y="0"/>
                </a:lnTo>
                <a:close/>
              </a:path>
            </a:pathLst>
          </a:custGeom>
          <a:blipFill>
            <a:blip r:embed="rId2"/>
            <a:stretch>
              <a:fillRect l="-72376" t="-446897" r="-83325" b="-101915"/>
            </a:stretch>
          </a:blipFill>
        </p:spPr>
      </p:sp>
      <p:sp>
        <p:nvSpPr>
          <p:cNvPr name="Freeform 6" id="6"/>
          <p:cNvSpPr/>
          <p:nvPr/>
        </p:nvSpPr>
        <p:spPr>
          <a:xfrm flipH="false" flipV="false" rot="0">
            <a:off x="0" y="8244691"/>
            <a:ext cx="2958700" cy="2297027"/>
          </a:xfrm>
          <a:custGeom>
            <a:avLst/>
            <a:gdLst/>
            <a:ahLst/>
            <a:cxnLst/>
            <a:rect r="r" b="b" t="t" l="l"/>
            <a:pathLst>
              <a:path h="2297027" w="2958700">
                <a:moveTo>
                  <a:pt x="0" y="0"/>
                </a:moveTo>
                <a:lnTo>
                  <a:pt x="2958700" y="0"/>
                </a:lnTo>
                <a:lnTo>
                  <a:pt x="2958700" y="2297026"/>
                </a:lnTo>
                <a:lnTo>
                  <a:pt x="0" y="2297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589310" y="5769995"/>
            <a:ext cx="4013506" cy="4949390"/>
          </a:xfrm>
          <a:custGeom>
            <a:avLst/>
            <a:gdLst/>
            <a:ahLst/>
            <a:cxnLst/>
            <a:rect r="r" b="b" t="t" l="l"/>
            <a:pathLst>
              <a:path h="4949390" w="4013506">
                <a:moveTo>
                  <a:pt x="0" y="0"/>
                </a:moveTo>
                <a:lnTo>
                  <a:pt x="4013505" y="0"/>
                </a:lnTo>
                <a:lnTo>
                  <a:pt x="4013505" y="4949391"/>
                </a:lnTo>
                <a:lnTo>
                  <a:pt x="0" y="49493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65756" y="6060749"/>
            <a:ext cx="2863630" cy="3332455"/>
          </a:xfrm>
          <a:custGeom>
            <a:avLst/>
            <a:gdLst/>
            <a:ahLst/>
            <a:cxnLst/>
            <a:rect r="r" b="b" t="t" l="l"/>
            <a:pathLst>
              <a:path h="3332455" w="2863630">
                <a:moveTo>
                  <a:pt x="0" y="0"/>
                </a:moveTo>
                <a:lnTo>
                  <a:pt x="2863630" y="0"/>
                </a:lnTo>
                <a:lnTo>
                  <a:pt x="2863630" y="3332455"/>
                </a:lnTo>
                <a:lnTo>
                  <a:pt x="0" y="3332455"/>
                </a:lnTo>
                <a:lnTo>
                  <a:pt x="0" y="0"/>
                </a:lnTo>
                <a:close/>
              </a:path>
            </a:pathLst>
          </a:custGeom>
          <a:blipFill>
            <a:blip r:embed="rId7"/>
            <a:stretch>
              <a:fillRect l="0" t="0" r="0" b="0"/>
            </a:stretch>
          </a:blipFill>
        </p:spPr>
      </p:sp>
      <p:sp>
        <p:nvSpPr>
          <p:cNvPr name="TextBox 9" id="9"/>
          <p:cNvSpPr txBox="true"/>
          <p:nvPr/>
        </p:nvSpPr>
        <p:spPr>
          <a:xfrm rot="0">
            <a:off x="1249226" y="3323827"/>
            <a:ext cx="16524424" cy="2313304"/>
          </a:xfrm>
          <a:prstGeom prst="rect">
            <a:avLst/>
          </a:prstGeom>
        </p:spPr>
        <p:txBody>
          <a:bodyPr anchor="t" rtlCol="false" tIns="0" lIns="0" bIns="0" rIns="0">
            <a:spAutoFit/>
          </a:bodyPr>
          <a:lstStyle/>
          <a:p>
            <a:pPr algn="l">
              <a:lnSpc>
                <a:spcPts val="3534"/>
              </a:lnSpc>
            </a:pPr>
            <a:r>
              <a:rPr lang="en-US" sz="3499" spc="-108">
                <a:solidFill>
                  <a:srgbClr val="8A7C96"/>
                </a:solidFill>
                <a:latin typeface="Arabica Bold"/>
                <a:ea typeface="Arabica Bold"/>
                <a:cs typeface="Arabica Bold"/>
                <a:sym typeface="Arabica Bold"/>
              </a:rPr>
              <a:t>Null hypothesis:</a:t>
            </a:r>
            <a:r>
              <a:rPr lang="en-US" sz="3499" spc="-108">
                <a:solidFill>
                  <a:srgbClr val="3F281E"/>
                </a:solidFill>
                <a:latin typeface="Arabica"/>
                <a:ea typeface="Arabica"/>
                <a:cs typeface="Arabica"/>
                <a:sym typeface="Arabica"/>
              </a:rPr>
              <a:t> </a:t>
            </a:r>
            <a:r>
              <a:rPr lang="en-US" sz="3499" spc="-108">
                <a:solidFill>
                  <a:srgbClr val="3F281E"/>
                </a:solidFill>
                <a:latin typeface="Arabica"/>
                <a:ea typeface="Arabica"/>
                <a:cs typeface="Arabica"/>
                <a:sym typeface="Arabica"/>
              </a:rPr>
              <a:t>There is no significant correlation between the presence of chocolate and caramel in Halloween candies</a:t>
            </a:r>
          </a:p>
          <a:p>
            <a:pPr algn="l">
              <a:lnSpc>
                <a:spcPts val="3534"/>
              </a:lnSpc>
            </a:pPr>
            <a:r>
              <a:rPr lang="en-US" sz="3499" spc="-108">
                <a:solidFill>
                  <a:srgbClr val="F8A5A9"/>
                </a:solidFill>
                <a:latin typeface="Arabica Bold"/>
                <a:ea typeface="Arabica Bold"/>
                <a:cs typeface="Arabica Bold"/>
                <a:sym typeface="Arabica Bold"/>
              </a:rPr>
              <a:t>Alternative hypothesis</a:t>
            </a:r>
            <a:r>
              <a:rPr lang="en-US" sz="3499" spc="-108">
                <a:solidFill>
                  <a:srgbClr val="3F281E"/>
                </a:solidFill>
                <a:latin typeface="Arabica"/>
                <a:ea typeface="Arabica"/>
                <a:cs typeface="Arabica"/>
                <a:sym typeface="Arabica"/>
              </a:rPr>
              <a:t>: Chocolate and caramel is the combination of ingredient or feature with the highest correlation</a:t>
            </a:r>
          </a:p>
          <a:p>
            <a:pPr algn="l">
              <a:lnSpc>
                <a:spcPts val="3534"/>
              </a:lnSpc>
            </a:pPr>
          </a:p>
        </p:txBody>
      </p:sp>
      <p:sp>
        <p:nvSpPr>
          <p:cNvPr name="Freeform 10" id="10"/>
          <p:cNvSpPr/>
          <p:nvPr/>
        </p:nvSpPr>
        <p:spPr>
          <a:xfrm flipH="false" flipV="false" rot="0">
            <a:off x="9938451" y="5143500"/>
            <a:ext cx="3518239" cy="657253"/>
          </a:xfrm>
          <a:custGeom>
            <a:avLst/>
            <a:gdLst/>
            <a:ahLst/>
            <a:cxnLst/>
            <a:rect r="r" b="b" t="t" l="l"/>
            <a:pathLst>
              <a:path h="657253" w="3518239">
                <a:moveTo>
                  <a:pt x="0" y="0"/>
                </a:moveTo>
                <a:lnTo>
                  <a:pt x="3518239" y="0"/>
                </a:lnTo>
                <a:lnTo>
                  <a:pt x="3518239" y="657253"/>
                </a:lnTo>
                <a:lnTo>
                  <a:pt x="0" y="657253"/>
                </a:lnTo>
                <a:lnTo>
                  <a:pt x="0" y="0"/>
                </a:lnTo>
                <a:close/>
              </a:path>
            </a:pathLst>
          </a:custGeom>
          <a:blipFill>
            <a:blip r:embed="rId8"/>
            <a:stretch>
              <a:fillRect l="0" t="0" r="0" b="0"/>
            </a:stretch>
          </a:blipFill>
        </p:spPr>
      </p:sp>
      <p:sp>
        <p:nvSpPr>
          <p:cNvPr name="AutoShape 11" id="11"/>
          <p:cNvSpPr/>
          <p:nvPr/>
        </p:nvSpPr>
        <p:spPr>
          <a:xfrm flipV="true">
            <a:off x="8623797" y="5574712"/>
            <a:ext cx="1287424" cy="390567"/>
          </a:xfrm>
          <a:prstGeom prst="line">
            <a:avLst/>
          </a:prstGeom>
          <a:ln cap="flat" w="38100">
            <a:solidFill>
              <a:srgbClr val="573E33"/>
            </a:solidFill>
            <a:prstDash val="solid"/>
            <a:headEnd type="none" len="sm" w="sm"/>
            <a:tailEnd type="arrow" len="sm" w="med"/>
          </a:ln>
        </p:spPr>
      </p:sp>
      <p:sp>
        <p:nvSpPr>
          <p:cNvPr name="AutoShape 12" id="12"/>
          <p:cNvSpPr/>
          <p:nvPr/>
        </p:nvSpPr>
        <p:spPr>
          <a:xfrm>
            <a:off x="7436142" y="7255085"/>
            <a:ext cx="2472290" cy="365853"/>
          </a:xfrm>
          <a:prstGeom prst="line">
            <a:avLst/>
          </a:prstGeom>
          <a:ln cap="flat" w="38100">
            <a:solidFill>
              <a:srgbClr val="573E33"/>
            </a:solidFill>
            <a:prstDash val="solid"/>
            <a:headEnd type="none" len="sm" w="sm"/>
            <a:tailEnd type="arrow" len="sm" w="med"/>
          </a:ln>
        </p:spPr>
      </p:sp>
      <p:grpSp>
        <p:nvGrpSpPr>
          <p:cNvPr name="Group 13" id="13"/>
          <p:cNvGrpSpPr/>
          <p:nvPr/>
        </p:nvGrpSpPr>
        <p:grpSpPr>
          <a:xfrm rot="1129265">
            <a:off x="13255718" y="4781769"/>
            <a:ext cx="2897518" cy="2171948"/>
            <a:chOff x="0" y="0"/>
            <a:chExt cx="948787" cy="711200"/>
          </a:xfrm>
        </p:grpSpPr>
        <p:sp>
          <p:nvSpPr>
            <p:cNvPr name="Freeform 14" id="14"/>
            <p:cNvSpPr/>
            <p:nvPr/>
          </p:nvSpPr>
          <p:spPr>
            <a:xfrm flipH="false" flipV="false" rot="0">
              <a:off x="0" y="0"/>
              <a:ext cx="948798" cy="711200"/>
            </a:xfrm>
            <a:custGeom>
              <a:avLst/>
              <a:gdLst/>
              <a:ahLst/>
              <a:cxnLst/>
              <a:rect r="r" b="b" t="t" l="l"/>
              <a:pathLst>
                <a:path h="711200" w="948798">
                  <a:moveTo>
                    <a:pt x="664041" y="0"/>
                  </a:moveTo>
                  <a:lnTo>
                    <a:pt x="282407" y="0"/>
                  </a:lnTo>
                  <a:cubicBezTo>
                    <a:pt x="126426" y="0"/>
                    <a:pt x="0" y="123512"/>
                    <a:pt x="0" y="275871"/>
                  </a:cubicBezTo>
                  <a:cubicBezTo>
                    <a:pt x="0" y="386169"/>
                    <a:pt x="66279" y="481310"/>
                    <a:pt x="162037" y="525451"/>
                  </a:cubicBezTo>
                  <a:lnTo>
                    <a:pt x="162037" y="711200"/>
                  </a:lnTo>
                  <a:lnTo>
                    <a:pt x="353844" y="551732"/>
                  </a:lnTo>
                  <a:lnTo>
                    <a:pt x="664041" y="551732"/>
                  </a:lnTo>
                  <a:cubicBezTo>
                    <a:pt x="822349" y="551732"/>
                    <a:pt x="948787" y="428220"/>
                    <a:pt x="948787" y="275861"/>
                  </a:cubicBezTo>
                  <a:cubicBezTo>
                    <a:pt x="948798" y="123512"/>
                    <a:pt x="822349" y="0"/>
                    <a:pt x="664041" y="0"/>
                  </a:cubicBezTo>
                  <a:close/>
                </a:path>
              </a:pathLst>
            </a:custGeom>
            <a:solidFill>
              <a:srgbClr val="FFFBD6"/>
            </a:solidFill>
          </p:spPr>
        </p:sp>
        <p:sp>
          <p:nvSpPr>
            <p:cNvPr name="TextBox 15" id="15"/>
            <p:cNvSpPr txBox="true"/>
            <p:nvPr/>
          </p:nvSpPr>
          <p:spPr>
            <a:xfrm>
              <a:off x="0" y="-9525"/>
              <a:ext cx="948787" cy="530225"/>
            </a:xfrm>
            <a:prstGeom prst="rect">
              <a:avLst/>
            </a:prstGeom>
          </p:spPr>
          <p:txBody>
            <a:bodyPr anchor="ctr" rtlCol="false" tIns="50800" lIns="50800" bIns="50800" rIns="50800"/>
            <a:lstStyle/>
            <a:p>
              <a:pPr algn="ctr">
                <a:lnSpc>
                  <a:spcPts val="3499"/>
                </a:lnSpc>
              </a:pPr>
            </a:p>
          </p:txBody>
        </p:sp>
      </p:grpSp>
      <p:sp>
        <p:nvSpPr>
          <p:cNvPr name="TextBox 16" id="16"/>
          <p:cNvSpPr txBox="true"/>
          <p:nvPr/>
        </p:nvSpPr>
        <p:spPr>
          <a:xfrm rot="0">
            <a:off x="5892177" y="912517"/>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3</a:t>
            </a:r>
          </a:p>
        </p:txBody>
      </p:sp>
      <p:sp>
        <p:nvSpPr>
          <p:cNvPr name="TextBox 17" id="17"/>
          <p:cNvSpPr txBox="true"/>
          <p:nvPr/>
        </p:nvSpPr>
        <p:spPr>
          <a:xfrm rot="0">
            <a:off x="1028700" y="2238123"/>
            <a:ext cx="2618919" cy="1076179"/>
          </a:xfrm>
          <a:prstGeom prst="rect">
            <a:avLst/>
          </a:prstGeom>
        </p:spPr>
        <p:txBody>
          <a:bodyPr anchor="t" rtlCol="false" tIns="0" lIns="0" bIns="0" rIns="0">
            <a:spAutoFit/>
          </a:bodyPr>
          <a:lstStyle/>
          <a:p>
            <a:pPr algn="ctr">
              <a:lnSpc>
                <a:spcPts val="7510"/>
              </a:lnSpc>
            </a:pPr>
            <a:r>
              <a:rPr lang="en-US" sz="7435" spc="-230">
                <a:solidFill>
                  <a:srgbClr val="3F281E"/>
                </a:solidFill>
                <a:latin typeface="Arabica Bold"/>
                <a:ea typeface="Arabica Bold"/>
                <a:cs typeface="Arabica Bold"/>
                <a:sym typeface="Arabica Bold"/>
              </a:rPr>
              <a:t>3    Step </a:t>
            </a:r>
          </a:p>
        </p:txBody>
      </p:sp>
      <p:sp>
        <p:nvSpPr>
          <p:cNvPr name="TextBox 18" id="18"/>
          <p:cNvSpPr txBox="true"/>
          <p:nvPr/>
        </p:nvSpPr>
        <p:spPr>
          <a:xfrm rot="0">
            <a:off x="1369101" y="2200023"/>
            <a:ext cx="418731" cy="412528"/>
          </a:xfrm>
          <a:prstGeom prst="rect">
            <a:avLst/>
          </a:prstGeom>
        </p:spPr>
        <p:txBody>
          <a:bodyPr anchor="t" rtlCol="false" tIns="0" lIns="0" bIns="0" rIns="0">
            <a:spAutoFit/>
          </a:bodyPr>
          <a:lstStyle/>
          <a:p>
            <a:pPr algn="ctr">
              <a:lnSpc>
                <a:spcPts val="2820"/>
              </a:lnSpc>
            </a:pPr>
            <a:r>
              <a:rPr lang="en-US" sz="2792" spc="-86">
                <a:solidFill>
                  <a:srgbClr val="3F281E"/>
                </a:solidFill>
                <a:latin typeface="Arabica Bold"/>
                <a:ea typeface="Arabica Bold"/>
                <a:cs typeface="Arabica Bold"/>
                <a:sym typeface="Arabica Bold"/>
              </a:rPr>
              <a:t>rd</a:t>
            </a:r>
          </a:p>
        </p:txBody>
      </p:sp>
      <p:sp>
        <p:nvSpPr>
          <p:cNvPr name="TextBox 19" id="19"/>
          <p:cNvSpPr txBox="true"/>
          <p:nvPr/>
        </p:nvSpPr>
        <p:spPr>
          <a:xfrm rot="1167867">
            <a:off x="13303938" y="5269371"/>
            <a:ext cx="2788734" cy="1010230"/>
          </a:xfrm>
          <a:prstGeom prst="rect">
            <a:avLst/>
          </a:prstGeom>
        </p:spPr>
        <p:txBody>
          <a:bodyPr anchor="t" rtlCol="false" tIns="0" lIns="0" bIns="0" rIns="0">
            <a:spAutoFit/>
          </a:bodyPr>
          <a:lstStyle/>
          <a:p>
            <a:pPr algn="ctr">
              <a:lnSpc>
                <a:spcPts val="2544"/>
              </a:lnSpc>
            </a:pPr>
            <a:r>
              <a:rPr lang="en-US" sz="2518" spc="-78">
                <a:solidFill>
                  <a:srgbClr val="573E33"/>
                </a:solidFill>
                <a:latin typeface="Arabica"/>
                <a:ea typeface="Arabica"/>
                <a:cs typeface="Arabica"/>
                <a:sym typeface="Arabica"/>
              </a:rPr>
              <a:t>The correlation value of chocolate and caramel</a:t>
            </a:r>
          </a:p>
        </p:txBody>
      </p:sp>
      <p:grpSp>
        <p:nvGrpSpPr>
          <p:cNvPr name="Group 20" id="20"/>
          <p:cNvGrpSpPr/>
          <p:nvPr/>
        </p:nvGrpSpPr>
        <p:grpSpPr>
          <a:xfrm rot="0">
            <a:off x="12592150" y="6453905"/>
            <a:ext cx="3592322" cy="3041391"/>
            <a:chOff x="0" y="0"/>
            <a:chExt cx="4789762" cy="4055188"/>
          </a:xfrm>
        </p:grpSpPr>
        <p:grpSp>
          <p:nvGrpSpPr>
            <p:cNvPr name="Group 21" id="21"/>
            <p:cNvGrpSpPr/>
            <p:nvPr/>
          </p:nvGrpSpPr>
          <p:grpSpPr>
            <a:xfrm rot="1129265">
              <a:off x="358236" y="579629"/>
              <a:ext cx="4073291" cy="2895930"/>
              <a:chOff x="0" y="0"/>
              <a:chExt cx="1000343" cy="711200"/>
            </a:xfrm>
          </p:grpSpPr>
          <p:sp>
            <p:nvSpPr>
              <p:cNvPr name="Freeform 22" id="22"/>
              <p:cNvSpPr/>
              <p:nvPr/>
            </p:nvSpPr>
            <p:spPr>
              <a:xfrm flipH="false" flipV="false" rot="0">
                <a:off x="0" y="0"/>
                <a:ext cx="1000355" cy="711200"/>
              </a:xfrm>
              <a:custGeom>
                <a:avLst/>
                <a:gdLst/>
                <a:ahLst/>
                <a:cxnLst/>
                <a:rect r="r" b="b" t="t" l="l"/>
                <a:pathLst>
                  <a:path h="711200" w="1000355">
                    <a:moveTo>
                      <a:pt x="714719" y="0"/>
                    </a:moveTo>
                    <a:lnTo>
                      <a:pt x="282407" y="0"/>
                    </a:lnTo>
                    <a:cubicBezTo>
                      <a:pt x="126426" y="0"/>
                      <a:pt x="0" y="123512"/>
                      <a:pt x="0" y="275871"/>
                    </a:cubicBezTo>
                    <a:cubicBezTo>
                      <a:pt x="0" y="386169"/>
                      <a:pt x="66279" y="481310"/>
                      <a:pt x="162037" y="525451"/>
                    </a:cubicBezTo>
                    <a:lnTo>
                      <a:pt x="162037" y="711200"/>
                    </a:lnTo>
                    <a:lnTo>
                      <a:pt x="353844" y="551732"/>
                    </a:lnTo>
                    <a:lnTo>
                      <a:pt x="714719" y="551732"/>
                    </a:lnTo>
                    <a:cubicBezTo>
                      <a:pt x="873906" y="551732"/>
                      <a:pt x="1000343" y="428220"/>
                      <a:pt x="1000343" y="275861"/>
                    </a:cubicBezTo>
                    <a:cubicBezTo>
                      <a:pt x="1000355" y="123512"/>
                      <a:pt x="873906" y="0"/>
                      <a:pt x="714719" y="0"/>
                    </a:cubicBezTo>
                    <a:close/>
                  </a:path>
                </a:pathLst>
              </a:custGeom>
              <a:solidFill>
                <a:srgbClr val="FFFBD6"/>
              </a:solidFill>
            </p:spPr>
          </p:sp>
          <p:sp>
            <p:nvSpPr>
              <p:cNvPr name="TextBox 23" id="23"/>
              <p:cNvSpPr txBox="true"/>
              <p:nvPr/>
            </p:nvSpPr>
            <p:spPr>
              <a:xfrm>
                <a:off x="0" y="-9525"/>
                <a:ext cx="1000343" cy="530225"/>
              </a:xfrm>
              <a:prstGeom prst="rect">
                <a:avLst/>
              </a:prstGeom>
            </p:spPr>
            <p:txBody>
              <a:bodyPr anchor="ctr" rtlCol="false" tIns="50800" lIns="50800" bIns="50800" rIns="50800"/>
              <a:lstStyle/>
              <a:p>
                <a:pPr algn="ctr">
                  <a:lnSpc>
                    <a:spcPts val="3499"/>
                  </a:lnSpc>
                </a:pPr>
              </a:p>
            </p:txBody>
          </p:sp>
        </p:grpSp>
        <p:sp>
          <p:nvSpPr>
            <p:cNvPr name="TextBox 24" id="24"/>
            <p:cNvSpPr txBox="true"/>
            <p:nvPr/>
          </p:nvSpPr>
          <p:spPr>
            <a:xfrm rot="1167867">
              <a:off x="428656" y="1175729"/>
              <a:ext cx="3859023" cy="1401602"/>
            </a:xfrm>
            <a:prstGeom prst="rect">
              <a:avLst/>
            </a:prstGeom>
          </p:spPr>
          <p:txBody>
            <a:bodyPr anchor="t" rtlCol="false" tIns="0" lIns="0" bIns="0" rIns="0">
              <a:spAutoFit/>
            </a:bodyPr>
            <a:lstStyle/>
            <a:p>
              <a:pPr algn="ctr">
                <a:lnSpc>
                  <a:spcPts val="2640"/>
                </a:lnSpc>
              </a:pPr>
              <a:r>
                <a:rPr lang="en-US" sz="2614" spc="-81">
                  <a:solidFill>
                    <a:srgbClr val="573E33"/>
                  </a:solidFill>
                  <a:latin typeface="Arabica"/>
                  <a:ea typeface="Arabica"/>
                  <a:cs typeface="Arabica"/>
                  <a:sym typeface="Arabica"/>
                </a:rPr>
                <a:t>The correlation value of chocolate and other features</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496B1"/>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645712" y="2529754"/>
            <a:ext cx="12288328" cy="4163920"/>
          </a:xfrm>
          <a:custGeom>
            <a:avLst/>
            <a:gdLst/>
            <a:ahLst/>
            <a:cxnLst/>
            <a:rect r="r" b="b" t="t" l="l"/>
            <a:pathLst>
              <a:path h="4163920" w="12288328">
                <a:moveTo>
                  <a:pt x="0" y="0"/>
                </a:moveTo>
                <a:lnTo>
                  <a:pt x="12288328" y="0"/>
                </a:lnTo>
                <a:lnTo>
                  <a:pt x="12288328" y="4163919"/>
                </a:lnTo>
                <a:lnTo>
                  <a:pt x="0" y="4163919"/>
                </a:lnTo>
                <a:lnTo>
                  <a:pt x="0" y="0"/>
                </a:lnTo>
                <a:close/>
              </a:path>
            </a:pathLst>
          </a:custGeom>
          <a:blipFill>
            <a:blip r:embed="rId2"/>
            <a:stretch>
              <a:fillRect l="-722" t="0" r="-10833" b="0"/>
            </a:stretch>
          </a:blipFill>
        </p:spPr>
      </p:sp>
      <p:sp>
        <p:nvSpPr>
          <p:cNvPr name="TextBox 6" id="6"/>
          <p:cNvSpPr txBox="true"/>
          <p:nvPr/>
        </p:nvSpPr>
        <p:spPr>
          <a:xfrm rot="0">
            <a:off x="5892177" y="912517"/>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3</a:t>
            </a:r>
          </a:p>
        </p:txBody>
      </p:sp>
      <p:sp>
        <p:nvSpPr>
          <p:cNvPr name="AutoShape 7" id="7"/>
          <p:cNvSpPr/>
          <p:nvPr/>
        </p:nvSpPr>
        <p:spPr>
          <a:xfrm>
            <a:off x="12684736" y="6500670"/>
            <a:ext cx="4926249" cy="0"/>
          </a:xfrm>
          <a:prstGeom prst="line">
            <a:avLst/>
          </a:prstGeom>
          <a:ln cap="flat" w="38100">
            <a:solidFill>
              <a:srgbClr val="573E33"/>
            </a:solidFill>
            <a:prstDash val="solid"/>
            <a:headEnd type="none" len="sm" w="sm"/>
            <a:tailEnd type="none" len="sm" w="sm"/>
          </a:ln>
        </p:spPr>
      </p:sp>
      <p:sp>
        <p:nvSpPr>
          <p:cNvPr name="AutoShape 8" id="8"/>
          <p:cNvSpPr/>
          <p:nvPr/>
        </p:nvSpPr>
        <p:spPr>
          <a:xfrm>
            <a:off x="13098093" y="6121038"/>
            <a:ext cx="4317674" cy="0"/>
          </a:xfrm>
          <a:prstGeom prst="line">
            <a:avLst/>
          </a:prstGeom>
          <a:ln cap="flat" w="38100">
            <a:solidFill>
              <a:srgbClr val="573E33"/>
            </a:solidFill>
            <a:prstDash val="solid"/>
            <a:headEnd type="none" len="sm" w="sm"/>
            <a:tailEnd type="none" len="sm" w="sm"/>
          </a:ln>
        </p:spPr>
      </p:sp>
      <p:sp>
        <p:nvSpPr>
          <p:cNvPr name="AutoShape 9" id="9"/>
          <p:cNvSpPr/>
          <p:nvPr/>
        </p:nvSpPr>
        <p:spPr>
          <a:xfrm>
            <a:off x="13751724" y="2718183"/>
            <a:ext cx="0" cy="3402855"/>
          </a:xfrm>
          <a:prstGeom prst="line">
            <a:avLst/>
          </a:prstGeom>
          <a:ln cap="flat" w="38100">
            <a:solidFill>
              <a:srgbClr val="573E33"/>
            </a:solidFill>
            <a:prstDash val="sysDash"/>
            <a:headEnd type="none" len="sm" w="sm"/>
            <a:tailEnd type="none" len="sm" w="sm"/>
          </a:ln>
        </p:spPr>
      </p:sp>
      <p:sp>
        <p:nvSpPr>
          <p:cNvPr name="AutoShape 10" id="10"/>
          <p:cNvSpPr/>
          <p:nvPr/>
        </p:nvSpPr>
        <p:spPr>
          <a:xfrm>
            <a:off x="16843214" y="2718183"/>
            <a:ext cx="0" cy="3402855"/>
          </a:xfrm>
          <a:prstGeom prst="line">
            <a:avLst/>
          </a:prstGeom>
          <a:ln cap="flat" w="38100">
            <a:solidFill>
              <a:srgbClr val="573E33"/>
            </a:solidFill>
            <a:prstDash val="sysDash"/>
            <a:headEnd type="none" len="sm" w="sm"/>
            <a:tailEnd type="none" len="sm" w="sm"/>
          </a:ln>
        </p:spPr>
      </p:sp>
      <p:sp>
        <p:nvSpPr>
          <p:cNvPr name="AutoShape 11" id="11"/>
          <p:cNvSpPr/>
          <p:nvPr/>
        </p:nvSpPr>
        <p:spPr>
          <a:xfrm flipH="true">
            <a:off x="15170993" y="2190498"/>
            <a:ext cx="0" cy="3850934"/>
          </a:xfrm>
          <a:prstGeom prst="line">
            <a:avLst/>
          </a:prstGeom>
          <a:ln cap="flat" w="38100">
            <a:solidFill>
              <a:srgbClr val="573E33"/>
            </a:solidFill>
            <a:prstDash val="sysDash"/>
            <a:headEnd type="none" len="sm" w="sm"/>
            <a:tailEnd type="none" len="sm" w="sm"/>
          </a:ln>
        </p:spPr>
      </p:sp>
      <p:sp>
        <p:nvSpPr>
          <p:cNvPr name="TextBox 12" id="12"/>
          <p:cNvSpPr txBox="true"/>
          <p:nvPr/>
        </p:nvSpPr>
        <p:spPr>
          <a:xfrm rot="0">
            <a:off x="14813820" y="6060482"/>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a:t>
            </a:r>
          </a:p>
        </p:txBody>
      </p:sp>
      <p:sp>
        <p:nvSpPr>
          <p:cNvPr name="TextBox 13" id="13"/>
          <p:cNvSpPr txBox="true"/>
          <p:nvPr/>
        </p:nvSpPr>
        <p:spPr>
          <a:xfrm rot="0">
            <a:off x="13098093" y="6076988"/>
            <a:ext cx="1202564"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grpSp>
        <p:nvGrpSpPr>
          <p:cNvPr name="Group 14" id="14"/>
          <p:cNvGrpSpPr/>
          <p:nvPr/>
        </p:nvGrpSpPr>
        <p:grpSpPr>
          <a:xfrm rot="0">
            <a:off x="2062904" y="7279457"/>
            <a:ext cx="14162191" cy="1978843"/>
            <a:chOff x="0" y="0"/>
            <a:chExt cx="3729960" cy="521177"/>
          </a:xfrm>
        </p:grpSpPr>
        <p:sp>
          <p:nvSpPr>
            <p:cNvPr name="Freeform 15" id="15"/>
            <p:cNvSpPr/>
            <p:nvPr/>
          </p:nvSpPr>
          <p:spPr>
            <a:xfrm flipH="false" flipV="false" rot="0">
              <a:off x="0" y="0"/>
              <a:ext cx="3729960" cy="521177"/>
            </a:xfrm>
            <a:custGeom>
              <a:avLst/>
              <a:gdLst/>
              <a:ahLst/>
              <a:cxnLst/>
              <a:rect r="r" b="b" t="t" l="l"/>
              <a:pathLst>
                <a:path h="521177" w="3729960">
                  <a:moveTo>
                    <a:pt x="27880" y="0"/>
                  </a:moveTo>
                  <a:lnTo>
                    <a:pt x="3702080" y="0"/>
                  </a:lnTo>
                  <a:cubicBezTo>
                    <a:pt x="3709474" y="0"/>
                    <a:pt x="3716566" y="2937"/>
                    <a:pt x="3721794" y="8166"/>
                  </a:cubicBezTo>
                  <a:cubicBezTo>
                    <a:pt x="3727023" y="13394"/>
                    <a:pt x="3729960" y="20486"/>
                    <a:pt x="3729960" y="27880"/>
                  </a:cubicBezTo>
                  <a:lnTo>
                    <a:pt x="3729960" y="493297"/>
                  </a:lnTo>
                  <a:cubicBezTo>
                    <a:pt x="3729960" y="508695"/>
                    <a:pt x="3717478" y="521177"/>
                    <a:pt x="3702080" y="521177"/>
                  </a:cubicBezTo>
                  <a:lnTo>
                    <a:pt x="27880" y="521177"/>
                  </a:lnTo>
                  <a:cubicBezTo>
                    <a:pt x="12482" y="521177"/>
                    <a:pt x="0" y="508695"/>
                    <a:pt x="0" y="493297"/>
                  </a:cubicBezTo>
                  <a:lnTo>
                    <a:pt x="0" y="27880"/>
                  </a:lnTo>
                  <a:cubicBezTo>
                    <a:pt x="0" y="12482"/>
                    <a:pt x="12482" y="0"/>
                    <a:pt x="27880" y="0"/>
                  </a:cubicBezTo>
                  <a:close/>
                </a:path>
              </a:pathLst>
            </a:custGeom>
            <a:solidFill>
              <a:srgbClr val="F8A5A9"/>
            </a:solidFill>
          </p:spPr>
        </p:sp>
        <p:sp>
          <p:nvSpPr>
            <p:cNvPr name="TextBox 16" id="16"/>
            <p:cNvSpPr txBox="true"/>
            <p:nvPr/>
          </p:nvSpPr>
          <p:spPr>
            <a:xfrm>
              <a:off x="0" y="-28575"/>
              <a:ext cx="3729960" cy="549752"/>
            </a:xfrm>
            <a:prstGeom prst="rect">
              <a:avLst/>
            </a:prstGeom>
          </p:spPr>
          <p:txBody>
            <a:bodyPr anchor="ctr" rtlCol="false" tIns="50800" lIns="50800" bIns="50800" rIns="50800"/>
            <a:lstStyle/>
            <a:p>
              <a:pPr algn="ctr">
                <a:lnSpc>
                  <a:spcPts val="2100"/>
                </a:lnSpc>
              </a:pPr>
            </a:p>
          </p:txBody>
        </p:sp>
      </p:grpSp>
      <p:sp>
        <p:nvSpPr>
          <p:cNvPr name="TextBox 17" id="17"/>
          <p:cNvSpPr txBox="true"/>
          <p:nvPr/>
        </p:nvSpPr>
        <p:spPr>
          <a:xfrm rot="0">
            <a:off x="2484141" y="7429839"/>
            <a:ext cx="13319717" cy="1697129"/>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The output shows that it </a:t>
            </a:r>
            <a:r>
              <a:rPr lang="en-US" sz="3227" spc="-100">
                <a:solidFill>
                  <a:srgbClr val="E62E47"/>
                </a:solidFill>
                <a:latin typeface="Arabica"/>
                <a:ea typeface="Arabica"/>
                <a:cs typeface="Arabica"/>
                <a:sym typeface="Arabica"/>
              </a:rPr>
              <a:t>fails to</a:t>
            </a:r>
            <a:r>
              <a:rPr lang="en-US" sz="3227" spc="-100">
                <a:solidFill>
                  <a:srgbClr val="3F281E"/>
                </a:solidFill>
                <a:latin typeface="Arabica"/>
                <a:ea typeface="Arabica"/>
                <a:cs typeface="Arabica"/>
                <a:sym typeface="Arabica"/>
              </a:rPr>
              <a:t> </a:t>
            </a:r>
            <a:r>
              <a:rPr lang="en-US" sz="3227" spc="-100">
                <a:solidFill>
                  <a:srgbClr val="E62E47"/>
                </a:solidFill>
                <a:latin typeface="Arabica"/>
                <a:ea typeface="Arabica"/>
                <a:cs typeface="Arabica"/>
                <a:sym typeface="Arabica"/>
              </a:rPr>
              <a:t>reject the null hypothesis  (P-value=0.38)</a:t>
            </a:r>
            <a:r>
              <a:rPr lang="en-US" sz="3227" spc="-100">
                <a:solidFill>
                  <a:srgbClr val="3F281E"/>
                </a:solidFill>
                <a:latin typeface="Arabica"/>
                <a:ea typeface="Arabica"/>
                <a:cs typeface="Arabica"/>
                <a:sym typeface="Arabica"/>
              </a:rPr>
              <a:t> which means that the data don’t show a strong enough correlation, indicating the combination of chocolate and caramel may </a:t>
            </a:r>
            <a:r>
              <a:rPr lang="en-US" sz="3227" spc="-100">
                <a:solidFill>
                  <a:srgbClr val="E62E47"/>
                </a:solidFill>
                <a:latin typeface="Arabica"/>
                <a:ea typeface="Arabica"/>
                <a:cs typeface="Arabica"/>
                <a:sym typeface="Arabica"/>
              </a:rPr>
              <a:t>not</a:t>
            </a:r>
            <a:r>
              <a:rPr lang="en-US" sz="3227" spc="-100">
                <a:solidFill>
                  <a:srgbClr val="3F281E"/>
                </a:solidFill>
                <a:latin typeface="Arabica"/>
                <a:ea typeface="Arabica"/>
                <a:cs typeface="Arabica"/>
                <a:sym typeface="Arabica"/>
              </a:rPr>
              <a:t> be the ingredient or feature with the highest correlation</a:t>
            </a:r>
          </a:p>
        </p:txBody>
      </p:sp>
      <p:grpSp>
        <p:nvGrpSpPr>
          <p:cNvPr name="Group 18" id="18"/>
          <p:cNvGrpSpPr/>
          <p:nvPr/>
        </p:nvGrpSpPr>
        <p:grpSpPr>
          <a:xfrm rot="5400000">
            <a:off x="13860099" y="4884186"/>
            <a:ext cx="2878831" cy="138032"/>
            <a:chOff x="0" y="0"/>
            <a:chExt cx="812800" cy="38972"/>
          </a:xfrm>
        </p:grpSpPr>
        <p:sp>
          <p:nvSpPr>
            <p:cNvPr name="Freeform 19" id="19"/>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0" id="20"/>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1" id="21"/>
          <p:cNvGrpSpPr/>
          <p:nvPr/>
        </p:nvGrpSpPr>
        <p:grpSpPr>
          <a:xfrm rot="5400000">
            <a:off x="14072750" y="4928886"/>
            <a:ext cx="2793522" cy="133942"/>
            <a:chOff x="0" y="0"/>
            <a:chExt cx="812800" cy="38972"/>
          </a:xfrm>
        </p:grpSpPr>
        <p:sp>
          <p:nvSpPr>
            <p:cNvPr name="Freeform 22" id="22"/>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3" id="23"/>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4" id="24"/>
          <p:cNvGrpSpPr/>
          <p:nvPr/>
        </p:nvGrpSpPr>
        <p:grpSpPr>
          <a:xfrm rot="5400000">
            <a:off x="14309659" y="5000287"/>
            <a:ext cx="2657254" cy="127408"/>
            <a:chOff x="0" y="0"/>
            <a:chExt cx="812800" cy="38972"/>
          </a:xfrm>
        </p:grpSpPr>
        <p:sp>
          <p:nvSpPr>
            <p:cNvPr name="Freeform 25" id="25"/>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6" id="26"/>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7" id="27"/>
          <p:cNvGrpSpPr/>
          <p:nvPr/>
        </p:nvGrpSpPr>
        <p:grpSpPr>
          <a:xfrm rot="5400000">
            <a:off x="14550866" y="5105434"/>
            <a:ext cx="2531966" cy="121401"/>
            <a:chOff x="0" y="0"/>
            <a:chExt cx="812800" cy="38972"/>
          </a:xfrm>
        </p:grpSpPr>
        <p:sp>
          <p:nvSpPr>
            <p:cNvPr name="Freeform 28" id="28"/>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9" id="29"/>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0" id="30"/>
          <p:cNvGrpSpPr/>
          <p:nvPr/>
        </p:nvGrpSpPr>
        <p:grpSpPr>
          <a:xfrm rot="5400000">
            <a:off x="14805771" y="5186158"/>
            <a:ext cx="2377904" cy="114014"/>
            <a:chOff x="0" y="0"/>
            <a:chExt cx="812800" cy="38972"/>
          </a:xfrm>
        </p:grpSpPr>
        <p:sp>
          <p:nvSpPr>
            <p:cNvPr name="Freeform 31" id="31"/>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2" id="32"/>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3" id="33"/>
          <p:cNvGrpSpPr/>
          <p:nvPr/>
        </p:nvGrpSpPr>
        <p:grpSpPr>
          <a:xfrm rot="5400000">
            <a:off x="15068763" y="5250428"/>
            <a:ext cx="2206852" cy="105813"/>
            <a:chOff x="0" y="0"/>
            <a:chExt cx="812800" cy="38972"/>
          </a:xfrm>
        </p:grpSpPr>
        <p:sp>
          <p:nvSpPr>
            <p:cNvPr name="Freeform 34" id="34"/>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5" id="35"/>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6" id="36"/>
          <p:cNvGrpSpPr/>
          <p:nvPr/>
        </p:nvGrpSpPr>
        <p:grpSpPr>
          <a:xfrm rot="5400000">
            <a:off x="15369191" y="5369821"/>
            <a:ext cx="1968599" cy="105280"/>
            <a:chOff x="0" y="0"/>
            <a:chExt cx="812800" cy="43468"/>
          </a:xfrm>
        </p:grpSpPr>
        <p:sp>
          <p:nvSpPr>
            <p:cNvPr name="Freeform 37" id="37"/>
            <p:cNvSpPr/>
            <p:nvPr/>
          </p:nvSpPr>
          <p:spPr>
            <a:xfrm flipH="false" flipV="false" rot="0">
              <a:off x="0" y="0"/>
              <a:ext cx="812800" cy="43468"/>
            </a:xfrm>
            <a:custGeom>
              <a:avLst/>
              <a:gdLst/>
              <a:ahLst/>
              <a:cxnLst/>
              <a:rect r="r" b="b" t="t" l="l"/>
              <a:pathLst>
                <a:path h="43468" w="812800">
                  <a:moveTo>
                    <a:pt x="609600" y="0"/>
                  </a:moveTo>
                  <a:cubicBezTo>
                    <a:pt x="721824" y="0"/>
                    <a:pt x="812800" y="9731"/>
                    <a:pt x="812800" y="21734"/>
                  </a:cubicBezTo>
                  <a:cubicBezTo>
                    <a:pt x="812800" y="33737"/>
                    <a:pt x="721824" y="43468"/>
                    <a:pt x="609600" y="43468"/>
                  </a:cubicBezTo>
                  <a:lnTo>
                    <a:pt x="203200" y="43468"/>
                  </a:lnTo>
                  <a:cubicBezTo>
                    <a:pt x="90976" y="43468"/>
                    <a:pt x="0" y="33737"/>
                    <a:pt x="0" y="21734"/>
                  </a:cubicBezTo>
                  <a:cubicBezTo>
                    <a:pt x="0" y="9731"/>
                    <a:pt x="90976" y="0"/>
                    <a:pt x="203200" y="0"/>
                  </a:cubicBezTo>
                  <a:close/>
                </a:path>
              </a:pathLst>
            </a:custGeom>
            <a:solidFill>
              <a:srgbClr val="FAE383"/>
            </a:solidFill>
          </p:spPr>
        </p:sp>
        <p:sp>
          <p:nvSpPr>
            <p:cNvPr name="TextBox 38" id="38"/>
            <p:cNvSpPr txBox="true"/>
            <p:nvPr/>
          </p:nvSpPr>
          <p:spPr>
            <a:xfrm>
              <a:off x="0" y="-47625"/>
              <a:ext cx="812800" cy="91093"/>
            </a:xfrm>
            <a:prstGeom prst="rect">
              <a:avLst/>
            </a:prstGeom>
          </p:spPr>
          <p:txBody>
            <a:bodyPr anchor="ctr" rtlCol="false" tIns="50800" lIns="50800" bIns="50800" rIns="50800"/>
            <a:lstStyle/>
            <a:p>
              <a:pPr algn="ctr">
                <a:lnSpc>
                  <a:spcPts val="3499"/>
                </a:lnSpc>
              </a:pPr>
            </a:p>
          </p:txBody>
        </p:sp>
      </p:grpSp>
      <p:grpSp>
        <p:nvGrpSpPr>
          <p:cNvPr name="Group 39" id="39"/>
          <p:cNvGrpSpPr/>
          <p:nvPr/>
        </p:nvGrpSpPr>
        <p:grpSpPr>
          <a:xfrm rot="5400000">
            <a:off x="15698648" y="5513631"/>
            <a:ext cx="1673227" cy="113032"/>
            <a:chOff x="0" y="0"/>
            <a:chExt cx="812800" cy="54907"/>
          </a:xfrm>
        </p:grpSpPr>
        <p:sp>
          <p:nvSpPr>
            <p:cNvPr name="Freeform 40" id="40"/>
            <p:cNvSpPr/>
            <p:nvPr/>
          </p:nvSpPr>
          <p:spPr>
            <a:xfrm flipH="false" flipV="false" rot="0">
              <a:off x="0" y="0"/>
              <a:ext cx="812800" cy="54907"/>
            </a:xfrm>
            <a:custGeom>
              <a:avLst/>
              <a:gdLst/>
              <a:ahLst/>
              <a:cxnLst/>
              <a:rect r="r" b="b" t="t" l="l"/>
              <a:pathLst>
                <a:path h="54907" w="812800">
                  <a:moveTo>
                    <a:pt x="609600" y="0"/>
                  </a:moveTo>
                  <a:cubicBezTo>
                    <a:pt x="721824" y="0"/>
                    <a:pt x="812800" y="12291"/>
                    <a:pt x="812800" y="27454"/>
                  </a:cubicBezTo>
                  <a:cubicBezTo>
                    <a:pt x="812800" y="42616"/>
                    <a:pt x="721824" y="54907"/>
                    <a:pt x="609600" y="54907"/>
                  </a:cubicBezTo>
                  <a:lnTo>
                    <a:pt x="203200" y="54907"/>
                  </a:lnTo>
                  <a:cubicBezTo>
                    <a:pt x="90976" y="54907"/>
                    <a:pt x="0" y="42616"/>
                    <a:pt x="0" y="27454"/>
                  </a:cubicBezTo>
                  <a:cubicBezTo>
                    <a:pt x="0" y="12291"/>
                    <a:pt x="90976" y="0"/>
                    <a:pt x="203200" y="0"/>
                  </a:cubicBezTo>
                  <a:close/>
                </a:path>
              </a:pathLst>
            </a:custGeom>
            <a:solidFill>
              <a:srgbClr val="FAE383"/>
            </a:solidFill>
          </p:spPr>
        </p:sp>
        <p:sp>
          <p:nvSpPr>
            <p:cNvPr name="TextBox 41" id="41"/>
            <p:cNvSpPr txBox="true"/>
            <p:nvPr/>
          </p:nvSpPr>
          <p:spPr>
            <a:xfrm>
              <a:off x="0" y="-47625"/>
              <a:ext cx="812800" cy="102532"/>
            </a:xfrm>
            <a:prstGeom prst="rect">
              <a:avLst/>
            </a:prstGeom>
          </p:spPr>
          <p:txBody>
            <a:bodyPr anchor="ctr" rtlCol="false" tIns="50800" lIns="50800" bIns="50800" rIns="50800"/>
            <a:lstStyle/>
            <a:p>
              <a:pPr algn="ctr">
                <a:lnSpc>
                  <a:spcPts val="3499"/>
                </a:lnSpc>
              </a:pPr>
            </a:p>
          </p:txBody>
        </p:sp>
      </p:grpSp>
      <p:sp>
        <p:nvSpPr>
          <p:cNvPr name="TextBox 42" id="42"/>
          <p:cNvSpPr txBox="true"/>
          <p:nvPr/>
        </p:nvSpPr>
        <p:spPr>
          <a:xfrm rot="0">
            <a:off x="14176150" y="4904312"/>
            <a:ext cx="2478309"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Fail to reject H0</a:t>
            </a:r>
          </a:p>
        </p:txBody>
      </p:sp>
      <p:grpSp>
        <p:nvGrpSpPr>
          <p:cNvPr name="Group 43" id="43"/>
          <p:cNvGrpSpPr/>
          <p:nvPr/>
        </p:nvGrpSpPr>
        <p:grpSpPr>
          <a:xfrm rot="5400000">
            <a:off x="15992812" y="5657504"/>
            <a:ext cx="1436261" cy="112966"/>
            <a:chOff x="0" y="0"/>
            <a:chExt cx="812800" cy="63929"/>
          </a:xfrm>
        </p:grpSpPr>
        <p:sp>
          <p:nvSpPr>
            <p:cNvPr name="Freeform 44" id="44"/>
            <p:cNvSpPr/>
            <p:nvPr/>
          </p:nvSpPr>
          <p:spPr>
            <a:xfrm flipH="false" flipV="false" rot="0">
              <a:off x="0" y="0"/>
              <a:ext cx="812800" cy="63929"/>
            </a:xfrm>
            <a:custGeom>
              <a:avLst/>
              <a:gdLst/>
              <a:ahLst/>
              <a:cxnLst/>
              <a:rect r="r" b="b" t="t" l="l"/>
              <a:pathLst>
                <a:path h="63929" w="812800">
                  <a:moveTo>
                    <a:pt x="609600" y="0"/>
                  </a:moveTo>
                  <a:cubicBezTo>
                    <a:pt x="721824" y="0"/>
                    <a:pt x="812800" y="14311"/>
                    <a:pt x="812800" y="31964"/>
                  </a:cubicBezTo>
                  <a:cubicBezTo>
                    <a:pt x="812800" y="49618"/>
                    <a:pt x="721824" y="63929"/>
                    <a:pt x="609600" y="63929"/>
                  </a:cubicBezTo>
                  <a:lnTo>
                    <a:pt x="203200" y="63929"/>
                  </a:lnTo>
                  <a:cubicBezTo>
                    <a:pt x="90976" y="63929"/>
                    <a:pt x="0" y="49618"/>
                    <a:pt x="0" y="31964"/>
                  </a:cubicBezTo>
                  <a:cubicBezTo>
                    <a:pt x="0" y="14311"/>
                    <a:pt x="90976" y="0"/>
                    <a:pt x="203200" y="0"/>
                  </a:cubicBezTo>
                  <a:close/>
                </a:path>
              </a:pathLst>
            </a:custGeom>
            <a:solidFill>
              <a:srgbClr val="FAE383"/>
            </a:solidFill>
          </p:spPr>
        </p:sp>
        <p:sp>
          <p:nvSpPr>
            <p:cNvPr name="TextBox 45" id="45"/>
            <p:cNvSpPr txBox="true"/>
            <p:nvPr/>
          </p:nvSpPr>
          <p:spPr>
            <a:xfrm>
              <a:off x="0" y="-47625"/>
              <a:ext cx="812800" cy="111554"/>
            </a:xfrm>
            <a:prstGeom prst="rect">
              <a:avLst/>
            </a:prstGeom>
          </p:spPr>
          <p:txBody>
            <a:bodyPr anchor="ctr" rtlCol="false" tIns="50800" lIns="50800" bIns="50800" rIns="50800"/>
            <a:lstStyle/>
            <a:p>
              <a:pPr algn="ctr">
                <a:lnSpc>
                  <a:spcPts val="3499"/>
                </a:lnSpc>
              </a:pPr>
            </a:p>
          </p:txBody>
        </p:sp>
      </p:grpSp>
      <p:sp>
        <p:nvSpPr>
          <p:cNvPr name="TextBox 46" id="46"/>
          <p:cNvSpPr txBox="true"/>
          <p:nvPr/>
        </p:nvSpPr>
        <p:spPr>
          <a:xfrm rot="0">
            <a:off x="16558878" y="6082632"/>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sp>
        <p:nvSpPr>
          <p:cNvPr name="TextBox 47" id="47"/>
          <p:cNvSpPr txBox="true"/>
          <p:nvPr/>
        </p:nvSpPr>
        <p:spPr>
          <a:xfrm rot="0">
            <a:off x="14113468" y="2932310"/>
            <a:ext cx="2478309"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One  tailed</a:t>
            </a:r>
          </a:p>
        </p:txBody>
      </p:sp>
      <p:sp>
        <p:nvSpPr>
          <p:cNvPr name="Freeform 48" id="48"/>
          <p:cNvSpPr/>
          <p:nvPr/>
        </p:nvSpPr>
        <p:spPr>
          <a:xfrm flipH="false" flipV="false" rot="0">
            <a:off x="14898003" y="-467915"/>
            <a:ext cx="3389997" cy="2983197"/>
          </a:xfrm>
          <a:custGeom>
            <a:avLst/>
            <a:gdLst/>
            <a:ahLst/>
            <a:cxnLst/>
            <a:rect r="r" b="b" t="t" l="l"/>
            <a:pathLst>
              <a:path h="2983197" w="3389997">
                <a:moveTo>
                  <a:pt x="0" y="0"/>
                </a:moveTo>
                <a:lnTo>
                  <a:pt x="3389997" y="0"/>
                </a:lnTo>
                <a:lnTo>
                  <a:pt x="3389997" y="2983197"/>
                </a:lnTo>
                <a:lnTo>
                  <a:pt x="0" y="29831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1840640" y="2451082"/>
            <a:ext cx="14565729" cy="6807218"/>
            <a:chOff x="0" y="0"/>
            <a:chExt cx="3836241" cy="1792848"/>
          </a:xfrm>
        </p:grpSpPr>
        <p:sp>
          <p:nvSpPr>
            <p:cNvPr name="Freeform 3" id="3"/>
            <p:cNvSpPr/>
            <p:nvPr/>
          </p:nvSpPr>
          <p:spPr>
            <a:xfrm flipH="false" flipV="false" rot="0">
              <a:off x="0" y="0"/>
              <a:ext cx="3836241" cy="1792848"/>
            </a:xfrm>
            <a:custGeom>
              <a:avLst/>
              <a:gdLst/>
              <a:ahLst/>
              <a:cxnLst/>
              <a:rect r="r" b="b" t="t" l="l"/>
              <a:pathLst>
                <a:path h="1792848" w="3836241">
                  <a:moveTo>
                    <a:pt x="27107" y="0"/>
                  </a:moveTo>
                  <a:lnTo>
                    <a:pt x="3809134" y="0"/>
                  </a:lnTo>
                  <a:cubicBezTo>
                    <a:pt x="3824105" y="0"/>
                    <a:pt x="3836241" y="12136"/>
                    <a:pt x="3836241" y="27107"/>
                  </a:cubicBezTo>
                  <a:lnTo>
                    <a:pt x="3836241" y="1765740"/>
                  </a:lnTo>
                  <a:cubicBezTo>
                    <a:pt x="3836241" y="1780711"/>
                    <a:pt x="3824105" y="1792848"/>
                    <a:pt x="3809134" y="1792848"/>
                  </a:cubicBezTo>
                  <a:lnTo>
                    <a:pt x="27107" y="1792848"/>
                  </a:lnTo>
                  <a:cubicBezTo>
                    <a:pt x="12136" y="1792848"/>
                    <a:pt x="0" y="1780711"/>
                    <a:pt x="0" y="1765740"/>
                  </a:cubicBezTo>
                  <a:lnTo>
                    <a:pt x="0" y="27107"/>
                  </a:lnTo>
                  <a:cubicBezTo>
                    <a:pt x="0" y="12136"/>
                    <a:pt x="12136" y="0"/>
                    <a:pt x="27107" y="0"/>
                  </a:cubicBezTo>
                  <a:close/>
                </a:path>
              </a:pathLst>
            </a:custGeom>
            <a:solidFill>
              <a:srgbClr val="FFFBD6"/>
            </a:solidFill>
          </p:spPr>
        </p:sp>
        <p:sp>
          <p:nvSpPr>
            <p:cNvPr name="TextBox 4" id="4"/>
            <p:cNvSpPr txBox="true"/>
            <p:nvPr/>
          </p:nvSpPr>
          <p:spPr>
            <a:xfrm>
              <a:off x="0" y="-28575"/>
              <a:ext cx="3836241" cy="182142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3474610" y="66596"/>
            <a:ext cx="11069306" cy="2363404"/>
          </a:xfrm>
          <a:prstGeom prst="rect">
            <a:avLst/>
          </a:prstGeom>
        </p:spPr>
        <p:txBody>
          <a:bodyPr anchor="t" rtlCol="false" tIns="0" lIns="0" bIns="0" rIns="0">
            <a:spAutoFit/>
          </a:bodyPr>
          <a:lstStyle/>
          <a:p>
            <a:pPr algn="ctr">
              <a:lnSpc>
                <a:spcPts val="19156"/>
              </a:lnSpc>
            </a:pPr>
            <a:r>
              <a:rPr lang="en-US" sz="13683">
                <a:solidFill>
                  <a:srgbClr val="F2E1C4"/>
                </a:solidFill>
                <a:latin typeface="Chewy"/>
                <a:ea typeface="Chewy"/>
                <a:cs typeface="Chewy"/>
                <a:sym typeface="Chewy"/>
              </a:rPr>
              <a:t>Conclusion</a:t>
            </a:r>
          </a:p>
        </p:txBody>
      </p:sp>
      <p:sp>
        <p:nvSpPr>
          <p:cNvPr name="TextBox 6" id="6"/>
          <p:cNvSpPr txBox="true"/>
          <p:nvPr/>
        </p:nvSpPr>
        <p:spPr>
          <a:xfrm rot="0">
            <a:off x="2230082" y="2990206"/>
            <a:ext cx="13786844" cy="5633720"/>
          </a:xfrm>
          <a:prstGeom prst="rect">
            <a:avLst/>
          </a:prstGeom>
        </p:spPr>
        <p:txBody>
          <a:bodyPr anchor="t" rtlCol="false" tIns="0" lIns="0" bIns="0" rIns="0">
            <a:spAutoFit/>
          </a:bodyPr>
          <a:lstStyle/>
          <a:p>
            <a:pPr algn="ctr">
              <a:lnSpc>
                <a:spcPts val="4480"/>
              </a:lnSpc>
            </a:pPr>
            <a:r>
              <a:rPr lang="en-US" sz="3200">
                <a:solidFill>
                  <a:srgbClr val="3F281E"/>
                </a:solidFill>
                <a:latin typeface="Arabica"/>
                <a:ea typeface="Arabica"/>
                <a:cs typeface="Arabica"/>
                <a:sym typeface="Arabica"/>
              </a:rPr>
              <a:t>From our three hypotheses, after we use T-test to prove, we can conclude that:</a:t>
            </a:r>
          </a:p>
          <a:p>
            <a:pPr algn="ctr">
              <a:lnSpc>
                <a:spcPts val="4480"/>
              </a:lnSpc>
            </a:pPr>
            <a:r>
              <a:rPr lang="en-US" sz="3200">
                <a:solidFill>
                  <a:srgbClr val="3F281E"/>
                </a:solidFill>
                <a:latin typeface="Arabica"/>
                <a:ea typeface="Arabica"/>
                <a:cs typeface="Arabica"/>
                <a:sym typeface="Arabica"/>
              </a:rPr>
              <a:t>First hypothesis -</a:t>
            </a:r>
            <a:r>
              <a:rPr lang="en-US" sz="3200">
                <a:solidFill>
                  <a:srgbClr val="F8A5A9"/>
                </a:solidFill>
                <a:latin typeface="Arabica"/>
                <a:ea typeface="Arabica"/>
                <a:cs typeface="Arabica"/>
                <a:sym typeface="Arabica"/>
              </a:rPr>
              <a:t> Reese’s peanut buttercup is the most popular candy during halloween </a:t>
            </a:r>
            <a:r>
              <a:rPr lang="en-US" sz="3200">
                <a:solidFill>
                  <a:srgbClr val="141413"/>
                </a:solidFill>
                <a:latin typeface="Arabica"/>
                <a:ea typeface="Arabica"/>
                <a:cs typeface="Arabica"/>
                <a:sym typeface="Arabica"/>
              </a:rPr>
              <a:t>was proven to be True</a:t>
            </a:r>
          </a:p>
          <a:p>
            <a:pPr algn="ctr">
              <a:lnSpc>
                <a:spcPts val="4480"/>
              </a:lnSpc>
            </a:pPr>
          </a:p>
          <a:p>
            <a:pPr algn="ctr">
              <a:lnSpc>
                <a:spcPts val="4480"/>
              </a:lnSpc>
            </a:pPr>
            <a:r>
              <a:rPr lang="en-US" sz="3200">
                <a:solidFill>
                  <a:srgbClr val="3F281E"/>
                </a:solidFill>
                <a:latin typeface="Arabica"/>
                <a:ea typeface="Arabica"/>
                <a:cs typeface="Arabica"/>
                <a:sym typeface="Arabica"/>
              </a:rPr>
              <a:t>Second hypothesis - </a:t>
            </a:r>
            <a:r>
              <a:rPr lang="en-US" sz="3200">
                <a:solidFill>
                  <a:srgbClr val="F8A5A9"/>
                </a:solidFill>
                <a:latin typeface="Arabica"/>
                <a:ea typeface="Arabica"/>
                <a:cs typeface="Arabica"/>
                <a:sym typeface="Arabica"/>
              </a:rPr>
              <a:t>chocolate is the most often used ingredient/feature in Halloween candy </a:t>
            </a:r>
            <a:r>
              <a:rPr lang="en-US" sz="3200">
                <a:solidFill>
                  <a:srgbClr val="141413"/>
                </a:solidFill>
                <a:latin typeface="Arabica"/>
                <a:ea typeface="Arabica"/>
                <a:cs typeface="Arabica"/>
                <a:sym typeface="Arabica"/>
              </a:rPr>
              <a:t>was proven to be false ( fruity is the most used)</a:t>
            </a:r>
          </a:p>
          <a:p>
            <a:pPr algn="ctr">
              <a:lnSpc>
                <a:spcPts val="4480"/>
              </a:lnSpc>
            </a:pPr>
          </a:p>
          <a:p>
            <a:pPr algn="ctr">
              <a:lnSpc>
                <a:spcPts val="4480"/>
              </a:lnSpc>
            </a:pPr>
            <a:r>
              <a:rPr lang="en-US" sz="3200">
                <a:solidFill>
                  <a:srgbClr val="3F281E"/>
                </a:solidFill>
                <a:latin typeface="Arabica"/>
                <a:ea typeface="Arabica"/>
                <a:cs typeface="Arabica"/>
                <a:sym typeface="Arabica"/>
              </a:rPr>
              <a:t>third hypothesis - </a:t>
            </a:r>
            <a:r>
              <a:rPr lang="en-US" sz="3200">
                <a:solidFill>
                  <a:srgbClr val="F8A5A9"/>
                </a:solidFill>
                <a:latin typeface="Arabica"/>
                <a:ea typeface="Arabica"/>
                <a:cs typeface="Arabica"/>
                <a:sym typeface="Arabica"/>
              </a:rPr>
              <a:t>chocolate and caramel is the combination of ingredient or feature with the highest correlation </a:t>
            </a:r>
            <a:r>
              <a:rPr lang="en-US" sz="3200">
                <a:solidFill>
                  <a:srgbClr val="3F281E"/>
                </a:solidFill>
                <a:latin typeface="Arabica"/>
                <a:ea typeface="Arabica"/>
                <a:cs typeface="Arabica"/>
                <a:sym typeface="Arabica"/>
              </a:rPr>
              <a:t>was proven to be false ( Chocolate and bar have the highest correlation)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2181092" y="4809401"/>
            <a:ext cx="12991996" cy="2796894"/>
            <a:chOff x="0" y="0"/>
            <a:chExt cx="3421760" cy="736631"/>
          </a:xfrm>
        </p:grpSpPr>
        <p:sp>
          <p:nvSpPr>
            <p:cNvPr name="Freeform 3" id="3"/>
            <p:cNvSpPr/>
            <p:nvPr/>
          </p:nvSpPr>
          <p:spPr>
            <a:xfrm flipH="false" flipV="false" rot="0">
              <a:off x="0" y="0"/>
              <a:ext cx="3421760" cy="736631"/>
            </a:xfrm>
            <a:custGeom>
              <a:avLst/>
              <a:gdLst/>
              <a:ahLst/>
              <a:cxnLst/>
              <a:rect r="r" b="b" t="t" l="l"/>
              <a:pathLst>
                <a:path h="736631" w="3421760">
                  <a:moveTo>
                    <a:pt x="30391" y="0"/>
                  </a:moveTo>
                  <a:lnTo>
                    <a:pt x="3391369" y="0"/>
                  </a:lnTo>
                  <a:cubicBezTo>
                    <a:pt x="3399429" y="0"/>
                    <a:pt x="3407159" y="3202"/>
                    <a:pt x="3412859" y="8901"/>
                  </a:cubicBezTo>
                  <a:cubicBezTo>
                    <a:pt x="3418558" y="14601"/>
                    <a:pt x="3421760" y="22331"/>
                    <a:pt x="3421760" y="30391"/>
                  </a:cubicBezTo>
                  <a:lnTo>
                    <a:pt x="3421760" y="706240"/>
                  </a:lnTo>
                  <a:cubicBezTo>
                    <a:pt x="3421760" y="714300"/>
                    <a:pt x="3418558" y="722030"/>
                    <a:pt x="3412859" y="727729"/>
                  </a:cubicBezTo>
                  <a:cubicBezTo>
                    <a:pt x="3407159" y="733429"/>
                    <a:pt x="3399429" y="736631"/>
                    <a:pt x="3391369" y="736631"/>
                  </a:cubicBezTo>
                  <a:lnTo>
                    <a:pt x="30391" y="736631"/>
                  </a:lnTo>
                  <a:cubicBezTo>
                    <a:pt x="22331" y="736631"/>
                    <a:pt x="14601" y="733429"/>
                    <a:pt x="8901" y="727729"/>
                  </a:cubicBezTo>
                  <a:cubicBezTo>
                    <a:pt x="3202" y="722030"/>
                    <a:pt x="0" y="714300"/>
                    <a:pt x="0" y="706240"/>
                  </a:cubicBezTo>
                  <a:lnTo>
                    <a:pt x="0" y="30391"/>
                  </a:lnTo>
                  <a:cubicBezTo>
                    <a:pt x="0" y="22331"/>
                    <a:pt x="3202" y="14601"/>
                    <a:pt x="8901" y="8901"/>
                  </a:cubicBezTo>
                  <a:cubicBezTo>
                    <a:pt x="14601" y="3202"/>
                    <a:pt x="22331" y="0"/>
                    <a:pt x="30391" y="0"/>
                  </a:cubicBezTo>
                  <a:close/>
                </a:path>
              </a:pathLst>
            </a:custGeom>
            <a:solidFill>
              <a:srgbClr val="FFFBD6"/>
            </a:solidFill>
          </p:spPr>
        </p:sp>
        <p:sp>
          <p:nvSpPr>
            <p:cNvPr name="TextBox 4" id="4"/>
            <p:cNvSpPr txBox="true"/>
            <p:nvPr/>
          </p:nvSpPr>
          <p:spPr>
            <a:xfrm>
              <a:off x="0" y="-28575"/>
              <a:ext cx="3421760" cy="765206"/>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6072410" y="742950"/>
            <a:ext cx="5873706" cy="2363404"/>
          </a:xfrm>
          <a:prstGeom prst="rect">
            <a:avLst/>
          </a:prstGeom>
        </p:spPr>
        <p:txBody>
          <a:bodyPr anchor="t" rtlCol="false" tIns="0" lIns="0" bIns="0" rIns="0">
            <a:spAutoFit/>
          </a:bodyPr>
          <a:lstStyle/>
          <a:p>
            <a:pPr algn="ctr">
              <a:lnSpc>
                <a:spcPts val="19156"/>
              </a:lnSpc>
            </a:pPr>
            <a:r>
              <a:rPr lang="en-US" sz="13683">
                <a:solidFill>
                  <a:srgbClr val="F2E1C4"/>
                </a:solidFill>
                <a:latin typeface="Chewy"/>
                <a:ea typeface="Chewy"/>
                <a:cs typeface="Chewy"/>
                <a:sym typeface="Chewy"/>
              </a:rPr>
              <a:t>Citation</a:t>
            </a:r>
          </a:p>
        </p:txBody>
      </p:sp>
      <p:sp>
        <p:nvSpPr>
          <p:cNvPr name="AutoShape 6" id="6"/>
          <p:cNvSpPr/>
          <p:nvPr/>
        </p:nvSpPr>
        <p:spPr>
          <a:xfrm>
            <a:off x="5897880" y="3030075"/>
            <a:ext cx="6492240"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3396923" y="6538280"/>
            <a:ext cx="764662" cy="754930"/>
          </a:xfrm>
          <a:custGeom>
            <a:avLst/>
            <a:gdLst/>
            <a:ahLst/>
            <a:cxnLst/>
            <a:rect r="r" b="b" t="t" l="l"/>
            <a:pathLst>
              <a:path h="754930" w="764662">
                <a:moveTo>
                  <a:pt x="0" y="0"/>
                </a:moveTo>
                <a:lnTo>
                  <a:pt x="764663" y="0"/>
                </a:lnTo>
                <a:lnTo>
                  <a:pt x="764663" y="754930"/>
                </a:lnTo>
                <a:lnTo>
                  <a:pt x="0" y="754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931125" y="2691736"/>
            <a:ext cx="4955655" cy="8284530"/>
          </a:xfrm>
          <a:custGeom>
            <a:avLst/>
            <a:gdLst/>
            <a:ahLst/>
            <a:cxnLst/>
            <a:rect r="r" b="b" t="t" l="l"/>
            <a:pathLst>
              <a:path h="8284530" w="4955655">
                <a:moveTo>
                  <a:pt x="0" y="0"/>
                </a:moveTo>
                <a:lnTo>
                  <a:pt x="4955655" y="0"/>
                </a:lnTo>
                <a:lnTo>
                  <a:pt x="4955655" y="8284530"/>
                </a:lnTo>
                <a:lnTo>
                  <a:pt x="0" y="82845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6972217" y="3085304"/>
            <a:ext cx="4074093" cy="1055429"/>
          </a:xfrm>
          <a:prstGeom prst="rect">
            <a:avLst/>
          </a:prstGeom>
        </p:spPr>
        <p:txBody>
          <a:bodyPr anchor="t" rtlCol="false" tIns="0" lIns="0" bIns="0" rIns="0">
            <a:spAutoFit/>
          </a:bodyPr>
          <a:lstStyle/>
          <a:p>
            <a:pPr algn="ctr">
              <a:lnSpc>
                <a:spcPts val="8501"/>
              </a:lnSpc>
            </a:pPr>
            <a:r>
              <a:rPr lang="en-US" sz="6072">
                <a:solidFill>
                  <a:srgbClr val="FFFBD6"/>
                </a:solidFill>
                <a:latin typeface="Chewy"/>
                <a:ea typeface="Chewy"/>
                <a:cs typeface="Chewy"/>
                <a:sym typeface="Chewy"/>
              </a:rPr>
              <a:t>dataset</a:t>
            </a:r>
          </a:p>
        </p:txBody>
      </p:sp>
      <p:sp>
        <p:nvSpPr>
          <p:cNvPr name="Freeform 10" id="10"/>
          <p:cNvSpPr/>
          <p:nvPr/>
        </p:nvSpPr>
        <p:spPr>
          <a:xfrm flipH="false" flipV="false" rot="0">
            <a:off x="13779254" y="3472064"/>
            <a:ext cx="764662" cy="754930"/>
          </a:xfrm>
          <a:custGeom>
            <a:avLst/>
            <a:gdLst/>
            <a:ahLst/>
            <a:cxnLst/>
            <a:rect r="r" b="b" t="t" l="l"/>
            <a:pathLst>
              <a:path h="754930" w="764662">
                <a:moveTo>
                  <a:pt x="0" y="0"/>
                </a:moveTo>
                <a:lnTo>
                  <a:pt x="764663" y="0"/>
                </a:lnTo>
                <a:lnTo>
                  <a:pt x="764663" y="754930"/>
                </a:lnTo>
                <a:lnTo>
                  <a:pt x="0" y="754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100231">
            <a:off x="13507097" y="3791839"/>
            <a:ext cx="848056" cy="837263"/>
          </a:xfrm>
          <a:custGeom>
            <a:avLst/>
            <a:gdLst/>
            <a:ahLst/>
            <a:cxnLst/>
            <a:rect r="r" b="b" t="t" l="l"/>
            <a:pathLst>
              <a:path h="837263" w="848056">
                <a:moveTo>
                  <a:pt x="0" y="0"/>
                </a:moveTo>
                <a:lnTo>
                  <a:pt x="848056" y="0"/>
                </a:lnTo>
                <a:lnTo>
                  <a:pt x="848056" y="837262"/>
                </a:lnTo>
                <a:lnTo>
                  <a:pt x="0" y="8372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3268986" y="5451076"/>
            <a:ext cx="10816209" cy="2079158"/>
          </a:xfrm>
          <a:prstGeom prst="rect">
            <a:avLst/>
          </a:prstGeom>
        </p:spPr>
        <p:txBody>
          <a:bodyPr anchor="t" rtlCol="false" tIns="0" lIns="0" bIns="0" rIns="0">
            <a:spAutoFit/>
          </a:bodyPr>
          <a:lstStyle/>
          <a:p>
            <a:pPr algn="ctr">
              <a:lnSpc>
                <a:spcPts val="4050"/>
              </a:lnSpc>
            </a:pPr>
            <a:r>
              <a:rPr lang="en-US" sz="2893">
                <a:solidFill>
                  <a:srgbClr val="3F281E"/>
                </a:solidFill>
                <a:latin typeface="Arabica"/>
                <a:ea typeface="Arabica"/>
                <a:cs typeface="Arabica"/>
                <a:sym typeface="Arabica"/>
              </a:rPr>
              <a:t>The Ultimate Halloween Candy Power ranking. (2017, October 31). Kaggle. </a:t>
            </a:r>
            <a:r>
              <a:rPr lang="en-US" sz="2893" u="sng">
                <a:solidFill>
                  <a:srgbClr val="3F281E"/>
                </a:solidFill>
                <a:latin typeface="Arabica"/>
                <a:ea typeface="Arabica"/>
                <a:cs typeface="Arabica"/>
                <a:sym typeface="Arabica"/>
              </a:rPr>
              <a:t>https://www.kaggle.com/datasets/fivethirtyeight/the-ultimate-halloween-candy-power-ranking</a:t>
            </a:r>
          </a:p>
          <a:p>
            <a:pPr algn="ctr">
              <a:lnSpc>
                <a:spcPts val="4050"/>
              </a:lnSpc>
            </a:pPr>
          </a:p>
        </p:txBody>
      </p:sp>
      <p:sp>
        <p:nvSpPr>
          <p:cNvPr name="TextBox 13" id="13"/>
          <p:cNvSpPr txBox="true"/>
          <p:nvPr/>
        </p:nvSpPr>
        <p:spPr>
          <a:xfrm rot="0">
            <a:off x="7627554" y="4898722"/>
            <a:ext cx="2099072" cy="536108"/>
          </a:xfrm>
          <a:prstGeom prst="rect">
            <a:avLst/>
          </a:prstGeom>
        </p:spPr>
        <p:txBody>
          <a:bodyPr anchor="t" rtlCol="false" tIns="0" lIns="0" bIns="0" rIns="0">
            <a:spAutoFit/>
          </a:bodyPr>
          <a:lstStyle/>
          <a:p>
            <a:pPr algn="ctr">
              <a:lnSpc>
                <a:spcPts val="4050"/>
              </a:lnSpc>
            </a:pPr>
            <a:r>
              <a:rPr lang="en-US" sz="2893">
                <a:solidFill>
                  <a:srgbClr val="F8A5A9"/>
                </a:solidFill>
                <a:latin typeface="Arabica Bold"/>
                <a:ea typeface="Arabica Bold"/>
                <a:cs typeface="Arabica Bold"/>
                <a:sym typeface="Arabica Bold"/>
              </a:rPr>
              <a:t>APA citation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34437" y="539213"/>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38100"/>
              <a:ext cx="4545659" cy="2483908"/>
            </a:xfrm>
            <a:prstGeom prst="rect">
              <a:avLst/>
            </a:prstGeom>
          </p:spPr>
          <p:txBody>
            <a:bodyPr anchor="ctr" rtlCol="false" tIns="50800" lIns="50800" bIns="50800" rIns="50800"/>
            <a:lstStyle/>
            <a:p>
              <a:pPr algn="ctr">
                <a:lnSpc>
                  <a:spcPts val="3080"/>
                </a:lnSpc>
              </a:pPr>
            </a:p>
          </p:txBody>
        </p:sp>
      </p:grpSp>
      <p:sp>
        <p:nvSpPr>
          <p:cNvPr name="TextBox 5" id="5"/>
          <p:cNvSpPr txBox="true"/>
          <p:nvPr/>
        </p:nvSpPr>
        <p:spPr>
          <a:xfrm rot="0">
            <a:off x="5072488" y="1181100"/>
            <a:ext cx="8143023" cy="1764180"/>
          </a:xfrm>
          <a:prstGeom prst="rect">
            <a:avLst/>
          </a:prstGeom>
        </p:spPr>
        <p:txBody>
          <a:bodyPr anchor="t" rtlCol="false" tIns="0" lIns="0" bIns="0" rIns="0">
            <a:spAutoFit/>
          </a:bodyPr>
          <a:lstStyle/>
          <a:p>
            <a:pPr algn="l">
              <a:lnSpc>
                <a:spcPts val="13238"/>
              </a:lnSpc>
            </a:pPr>
            <a:r>
              <a:rPr lang="en-US" sz="12607">
                <a:solidFill>
                  <a:srgbClr val="573E33"/>
                </a:solidFill>
                <a:latin typeface="Chewy"/>
                <a:ea typeface="Chewy"/>
                <a:cs typeface="Chewy"/>
                <a:sym typeface="Chewy"/>
              </a:rPr>
              <a:t>Introduction</a:t>
            </a:r>
          </a:p>
        </p:txBody>
      </p:sp>
      <p:sp>
        <p:nvSpPr>
          <p:cNvPr name="TextBox 6" id="6"/>
          <p:cNvSpPr txBox="true"/>
          <p:nvPr/>
        </p:nvSpPr>
        <p:spPr>
          <a:xfrm rot="0">
            <a:off x="1558217" y="3393115"/>
            <a:ext cx="15211739" cy="575857"/>
          </a:xfrm>
          <a:prstGeom prst="rect">
            <a:avLst/>
          </a:prstGeom>
        </p:spPr>
        <p:txBody>
          <a:bodyPr anchor="t" rtlCol="false" tIns="0" lIns="0" bIns="0" rIns="0">
            <a:spAutoFit/>
          </a:bodyPr>
          <a:lstStyle/>
          <a:p>
            <a:pPr algn="ctr">
              <a:lnSpc>
                <a:spcPts val="3726"/>
              </a:lnSpc>
            </a:pPr>
            <a:r>
              <a:rPr lang="en-US" sz="4383" u="sng">
                <a:solidFill>
                  <a:srgbClr val="3F281E"/>
                </a:solidFill>
                <a:latin typeface="Arabica"/>
                <a:ea typeface="Arabica"/>
                <a:cs typeface="Arabica"/>
                <a:sym typeface="Arabica"/>
              </a:rPr>
              <a:t>we will explore the Halloween candy rankings dataset from 2017 </a:t>
            </a:r>
          </a:p>
        </p:txBody>
      </p:sp>
      <p:sp>
        <p:nvSpPr>
          <p:cNvPr name="TextBox 7" id="7"/>
          <p:cNvSpPr txBox="true"/>
          <p:nvPr/>
        </p:nvSpPr>
        <p:spPr>
          <a:xfrm rot="0">
            <a:off x="1538130" y="4030884"/>
            <a:ext cx="15211739" cy="5022628"/>
          </a:xfrm>
          <a:prstGeom prst="rect">
            <a:avLst/>
          </a:prstGeom>
        </p:spPr>
        <p:txBody>
          <a:bodyPr anchor="t" rtlCol="false" tIns="0" lIns="0" bIns="0" rIns="0">
            <a:spAutoFit/>
          </a:bodyPr>
          <a:lstStyle/>
          <a:p>
            <a:pPr algn="ctr">
              <a:lnSpc>
                <a:spcPts val="6137"/>
              </a:lnSpc>
            </a:pPr>
            <a:r>
              <a:rPr lang="en-US" sz="4383">
                <a:solidFill>
                  <a:srgbClr val="3F281E"/>
                </a:solidFill>
                <a:latin typeface="Arabica"/>
                <a:ea typeface="Arabica"/>
                <a:cs typeface="Arabica"/>
                <a:sym typeface="Arabica"/>
              </a:rPr>
              <a:t>The analysis is divided into </a:t>
            </a:r>
            <a:r>
              <a:rPr lang="en-US" sz="4383">
                <a:solidFill>
                  <a:srgbClr val="3F281E"/>
                </a:solidFill>
                <a:latin typeface="Arabica Bold"/>
                <a:ea typeface="Arabica Bold"/>
                <a:cs typeface="Arabica Bold"/>
                <a:sym typeface="Arabica Bold"/>
              </a:rPr>
              <a:t>three</a:t>
            </a:r>
            <a:r>
              <a:rPr lang="en-US" sz="4383">
                <a:solidFill>
                  <a:srgbClr val="3F281E"/>
                </a:solidFill>
                <a:latin typeface="Arabica"/>
                <a:ea typeface="Arabica"/>
                <a:cs typeface="Arabica"/>
                <a:sym typeface="Arabica"/>
              </a:rPr>
              <a:t> key parts:</a:t>
            </a:r>
          </a:p>
          <a:p>
            <a:pPr algn="ctr">
              <a:lnSpc>
                <a:spcPts val="2917"/>
              </a:lnSpc>
            </a:pPr>
          </a:p>
          <a:p>
            <a:pPr algn="l">
              <a:lnSpc>
                <a:spcPts val="6137"/>
              </a:lnSpc>
            </a:pPr>
            <a:r>
              <a:rPr lang="en-US" sz="4383">
                <a:solidFill>
                  <a:srgbClr val="3F281E"/>
                </a:solidFill>
                <a:latin typeface="Arabica"/>
                <a:ea typeface="Arabica"/>
                <a:cs typeface="Arabica"/>
                <a:sym typeface="Arabica"/>
              </a:rPr>
              <a:t> </a:t>
            </a:r>
            <a:r>
              <a:rPr lang="en-US" sz="4383">
                <a:solidFill>
                  <a:srgbClr val="E62E47"/>
                </a:solidFill>
                <a:latin typeface="Arabica Bold"/>
                <a:ea typeface="Arabica Bold"/>
                <a:cs typeface="Arabica Bold"/>
                <a:sym typeface="Arabica Bold"/>
              </a:rPr>
              <a:t>1</a:t>
            </a:r>
            <a:r>
              <a:rPr lang="en-US" sz="4383">
                <a:solidFill>
                  <a:srgbClr val="E62E47"/>
                </a:solidFill>
                <a:latin typeface="Arabica"/>
                <a:ea typeface="Arabica"/>
                <a:cs typeface="Arabica"/>
                <a:sym typeface="Arabica"/>
              </a:rPr>
              <a:t>. </a:t>
            </a:r>
            <a:r>
              <a:rPr lang="en-US" sz="4383">
                <a:solidFill>
                  <a:srgbClr val="E62E47"/>
                </a:solidFill>
                <a:latin typeface="Arabica Bold"/>
                <a:ea typeface="Arabica Bold"/>
                <a:cs typeface="Arabica Bold"/>
                <a:sym typeface="Arabica Bold"/>
              </a:rPr>
              <a:t>Proving Hypotheses: </a:t>
            </a:r>
            <a:r>
              <a:rPr lang="en-US" sz="4383">
                <a:solidFill>
                  <a:srgbClr val="3F281E"/>
                </a:solidFill>
                <a:latin typeface="Arabica"/>
                <a:ea typeface="Arabica"/>
                <a:cs typeface="Arabica"/>
                <a:sym typeface="Arabica"/>
              </a:rPr>
              <a:t>3 hypotheses  </a:t>
            </a:r>
          </a:p>
          <a:p>
            <a:pPr algn="l">
              <a:lnSpc>
                <a:spcPts val="6137"/>
              </a:lnSpc>
            </a:pPr>
            <a:r>
              <a:rPr lang="en-US" sz="4383">
                <a:solidFill>
                  <a:srgbClr val="F8A5A9"/>
                </a:solidFill>
                <a:latin typeface="Arabica Bold"/>
                <a:ea typeface="Arabica Bold"/>
                <a:cs typeface="Arabica Bold"/>
                <a:sym typeface="Arabica Bold"/>
              </a:rPr>
              <a:t> 2. Data Visualization:</a:t>
            </a:r>
            <a:r>
              <a:rPr lang="en-US" sz="4383">
                <a:solidFill>
                  <a:srgbClr val="3F281E"/>
                </a:solidFill>
                <a:latin typeface="Arabica Bold"/>
                <a:ea typeface="Arabica Bold"/>
                <a:cs typeface="Arabica Bold"/>
                <a:sym typeface="Arabica Bold"/>
              </a:rPr>
              <a:t> </a:t>
            </a:r>
            <a:r>
              <a:rPr lang="en-US" sz="4383">
                <a:solidFill>
                  <a:srgbClr val="3F281E"/>
                </a:solidFill>
                <a:latin typeface="Arabica"/>
                <a:ea typeface="Arabica"/>
                <a:cs typeface="Arabica"/>
                <a:sym typeface="Arabica"/>
              </a:rPr>
              <a:t> visual insights using various charts to illustrate trends and patterns</a:t>
            </a:r>
          </a:p>
          <a:p>
            <a:pPr algn="l">
              <a:lnSpc>
                <a:spcPts val="6137"/>
              </a:lnSpc>
            </a:pPr>
            <a:r>
              <a:rPr lang="en-US" sz="4383">
                <a:solidFill>
                  <a:srgbClr val="A496B1"/>
                </a:solidFill>
                <a:latin typeface="Arabica Bold"/>
                <a:ea typeface="Arabica Bold"/>
                <a:cs typeface="Arabica Bold"/>
                <a:sym typeface="Arabica Bold"/>
              </a:rPr>
              <a:t> 3. Statistical Evidence:</a:t>
            </a:r>
            <a:r>
              <a:rPr lang="en-US" sz="4383">
                <a:solidFill>
                  <a:srgbClr val="3F281E"/>
                </a:solidFill>
                <a:latin typeface="Arabica"/>
                <a:ea typeface="Arabica"/>
                <a:cs typeface="Arabica"/>
                <a:sym typeface="Arabica"/>
              </a:rPr>
              <a:t> use t-statistics and p-values to validate our findings and demonstrate statistical significance</a:t>
            </a:r>
          </a:p>
        </p:txBody>
      </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514414" y="3735114"/>
            <a:ext cx="10257175" cy="5657242"/>
            <a:chOff x="0" y="0"/>
            <a:chExt cx="2701478" cy="1489973"/>
          </a:xfrm>
        </p:grpSpPr>
        <p:sp>
          <p:nvSpPr>
            <p:cNvPr name="Freeform 3" id="3"/>
            <p:cNvSpPr/>
            <p:nvPr/>
          </p:nvSpPr>
          <p:spPr>
            <a:xfrm flipH="false" flipV="false" rot="0">
              <a:off x="0" y="0"/>
              <a:ext cx="2701478" cy="1489973"/>
            </a:xfrm>
            <a:custGeom>
              <a:avLst/>
              <a:gdLst/>
              <a:ahLst/>
              <a:cxnLst/>
              <a:rect r="r" b="b" t="t" l="l"/>
              <a:pathLst>
                <a:path h="1489973" w="2701478">
                  <a:moveTo>
                    <a:pt x="38494" y="0"/>
                  </a:moveTo>
                  <a:lnTo>
                    <a:pt x="2662985" y="0"/>
                  </a:lnTo>
                  <a:cubicBezTo>
                    <a:pt x="2684244" y="0"/>
                    <a:pt x="2701478" y="17234"/>
                    <a:pt x="2701478" y="38494"/>
                  </a:cubicBezTo>
                  <a:lnTo>
                    <a:pt x="2701478" y="1451479"/>
                  </a:lnTo>
                  <a:cubicBezTo>
                    <a:pt x="2701478" y="1461689"/>
                    <a:pt x="2697423" y="1471480"/>
                    <a:pt x="2690204" y="1478699"/>
                  </a:cubicBezTo>
                  <a:cubicBezTo>
                    <a:pt x="2682985" y="1485918"/>
                    <a:pt x="2673194" y="1489973"/>
                    <a:pt x="2662985" y="1489973"/>
                  </a:cubicBezTo>
                  <a:lnTo>
                    <a:pt x="38494" y="1489973"/>
                  </a:lnTo>
                  <a:cubicBezTo>
                    <a:pt x="17234" y="1489973"/>
                    <a:pt x="0" y="1472739"/>
                    <a:pt x="0" y="1451479"/>
                  </a:cubicBezTo>
                  <a:lnTo>
                    <a:pt x="0" y="38494"/>
                  </a:lnTo>
                  <a:cubicBezTo>
                    <a:pt x="0" y="17234"/>
                    <a:pt x="17234" y="0"/>
                    <a:pt x="38494" y="0"/>
                  </a:cubicBezTo>
                  <a:close/>
                </a:path>
              </a:pathLst>
            </a:custGeom>
            <a:solidFill>
              <a:srgbClr val="FFFBD6"/>
            </a:solidFill>
          </p:spPr>
        </p:sp>
        <p:sp>
          <p:nvSpPr>
            <p:cNvPr name="TextBox 4" id="4"/>
            <p:cNvSpPr txBox="true"/>
            <p:nvPr/>
          </p:nvSpPr>
          <p:spPr>
            <a:xfrm>
              <a:off x="0" y="-28575"/>
              <a:ext cx="2701478" cy="151854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2084288" y="-6064373"/>
            <a:ext cx="22456575" cy="22415745"/>
          </a:xfrm>
          <a:custGeom>
            <a:avLst/>
            <a:gdLst/>
            <a:ahLst/>
            <a:cxnLst/>
            <a:rect r="r" b="b" t="t" l="l"/>
            <a:pathLst>
              <a:path h="22415745" w="22456575">
                <a:moveTo>
                  <a:pt x="0" y="0"/>
                </a:moveTo>
                <a:lnTo>
                  <a:pt x="22456576" y="0"/>
                </a:lnTo>
                <a:lnTo>
                  <a:pt x="22456576" y="22415746"/>
                </a:lnTo>
                <a:lnTo>
                  <a:pt x="0" y="2241574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756116" y="-1600182"/>
            <a:ext cx="5296282" cy="5257764"/>
          </a:xfrm>
          <a:custGeom>
            <a:avLst/>
            <a:gdLst/>
            <a:ahLst/>
            <a:cxnLst/>
            <a:rect r="r" b="b" t="t" l="l"/>
            <a:pathLst>
              <a:path h="5257764" w="5296282">
                <a:moveTo>
                  <a:pt x="0" y="0"/>
                </a:moveTo>
                <a:lnTo>
                  <a:pt x="5296282" y="0"/>
                </a:lnTo>
                <a:lnTo>
                  <a:pt x="5296282" y="5257764"/>
                </a:lnTo>
                <a:lnTo>
                  <a:pt x="0" y="5257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442718" y="6364773"/>
            <a:ext cx="4609680" cy="4450436"/>
          </a:xfrm>
          <a:custGeom>
            <a:avLst/>
            <a:gdLst/>
            <a:ahLst/>
            <a:cxnLst/>
            <a:rect r="r" b="b" t="t" l="l"/>
            <a:pathLst>
              <a:path h="4450436" w="4609680">
                <a:moveTo>
                  <a:pt x="0" y="0"/>
                </a:moveTo>
                <a:lnTo>
                  <a:pt x="4609680" y="0"/>
                </a:lnTo>
                <a:lnTo>
                  <a:pt x="4609680" y="4450436"/>
                </a:lnTo>
                <a:lnTo>
                  <a:pt x="0" y="44504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1570765"/>
            <a:ext cx="9598561" cy="1767846"/>
          </a:xfrm>
          <a:prstGeom prst="rect">
            <a:avLst/>
          </a:prstGeom>
        </p:spPr>
        <p:txBody>
          <a:bodyPr anchor="t" rtlCol="false" tIns="0" lIns="0" bIns="0" rIns="0">
            <a:spAutoFit/>
          </a:bodyPr>
          <a:lstStyle/>
          <a:p>
            <a:pPr algn="l">
              <a:lnSpc>
                <a:spcPts val="13238"/>
              </a:lnSpc>
            </a:pPr>
            <a:r>
              <a:rPr lang="en-US" sz="12607">
                <a:solidFill>
                  <a:srgbClr val="FFFBD6"/>
                </a:solidFill>
                <a:latin typeface="Chewy"/>
                <a:ea typeface="Chewy"/>
                <a:cs typeface="Chewy"/>
                <a:sym typeface="Chewy"/>
              </a:rPr>
              <a:t>Our hypothesis</a:t>
            </a:r>
          </a:p>
        </p:txBody>
      </p:sp>
      <p:sp>
        <p:nvSpPr>
          <p:cNvPr name="Freeform 9" id="9"/>
          <p:cNvSpPr/>
          <p:nvPr/>
        </p:nvSpPr>
        <p:spPr>
          <a:xfrm flipH="false" flipV="false" rot="0">
            <a:off x="744143" y="698161"/>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021926" y="4523234"/>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744143" y="9839322"/>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0494721" y="3154544"/>
            <a:ext cx="5379798" cy="5203732"/>
          </a:xfrm>
          <a:custGeom>
            <a:avLst/>
            <a:gdLst/>
            <a:ahLst/>
            <a:cxnLst/>
            <a:rect r="r" b="b" t="t" l="l"/>
            <a:pathLst>
              <a:path h="5203732" w="5379798">
                <a:moveTo>
                  <a:pt x="0" y="0"/>
                </a:moveTo>
                <a:lnTo>
                  <a:pt x="5379798" y="0"/>
                </a:lnTo>
                <a:lnTo>
                  <a:pt x="5379798" y="5203732"/>
                </a:lnTo>
                <a:lnTo>
                  <a:pt x="0" y="52037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2057464" y="5081144"/>
            <a:ext cx="7645085" cy="675265"/>
          </a:xfrm>
          <a:prstGeom prst="rect">
            <a:avLst/>
          </a:prstGeom>
        </p:spPr>
        <p:txBody>
          <a:bodyPr anchor="t" rtlCol="false" tIns="0" lIns="0" bIns="0" rIns="0">
            <a:spAutoFit/>
          </a:bodyPr>
          <a:lstStyle/>
          <a:p>
            <a:pPr algn="l" marL="0" indent="0" lvl="0">
              <a:lnSpc>
                <a:spcPts val="5167"/>
              </a:lnSpc>
              <a:spcBef>
                <a:spcPct val="0"/>
              </a:spcBef>
            </a:pPr>
          </a:p>
        </p:txBody>
      </p:sp>
      <p:sp>
        <p:nvSpPr>
          <p:cNvPr name="TextBox 14" id="14"/>
          <p:cNvSpPr txBox="true"/>
          <p:nvPr/>
        </p:nvSpPr>
        <p:spPr>
          <a:xfrm rot="0">
            <a:off x="1093834" y="4451769"/>
            <a:ext cx="9098334" cy="4309657"/>
          </a:xfrm>
          <a:prstGeom prst="rect">
            <a:avLst/>
          </a:prstGeom>
        </p:spPr>
        <p:txBody>
          <a:bodyPr anchor="t" rtlCol="false" tIns="0" lIns="0" bIns="0" rIns="0">
            <a:spAutoFit/>
          </a:bodyPr>
          <a:lstStyle/>
          <a:p>
            <a:pPr algn="ctr">
              <a:lnSpc>
                <a:spcPts val="3726"/>
              </a:lnSpc>
            </a:pPr>
            <a:r>
              <a:rPr lang="en-US" sz="4383">
                <a:solidFill>
                  <a:srgbClr val="3F281E"/>
                </a:solidFill>
                <a:latin typeface="Arabica"/>
                <a:ea typeface="Arabica"/>
                <a:cs typeface="Arabica"/>
                <a:sym typeface="Arabica"/>
              </a:rPr>
              <a:t> </a:t>
            </a:r>
            <a:r>
              <a:rPr lang="en-US" sz="4383">
                <a:solidFill>
                  <a:srgbClr val="E62E47"/>
                </a:solidFill>
                <a:latin typeface="Arabica"/>
                <a:ea typeface="Arabica"/>
                <a:cs typeface="Arabica"/>
                <a:sym typeface="Arabica"/>
              </a:rPr>
              <a:t>Reese’s</a:t>
            </a:r>
            <a:r>
              <a:rPr lang="en-US" sz="4383">
                <a:solidFill>
                  <a:srgbClr val="3F281E"/>
                </a:solidFill>
                <a:latin typeface="Arabica"/>
                <a:ea typeface="Arabica"/>
                <a:cs typeface="Arabica"/>
                <a:sym typeface="Arabica"/>
              </a:rPr>
              <a:t> </a:t>
            </a:r>
            <a:r>
              <a:rPr lang="en-US" sz="4383">
                <a:solidFill>
                  <a:srgbClr val="E62E47"/>
                </a:solidFill>
                <a:latin typeface="Arabica"/>
                <a:ea typeface="Arabica"/>
                <a:cs typeface="Arabica"/>
                <a:sym typeface="Arabica"/>
              </a:rPr>
              <a:t>peanut buttercup</a:t>
            </a:r>
            <a:r>
              <a:rPr lang="en-US" sz="4383">
                <a:solidFill>
                  <a:srgbClr val="3F281E"/>
                </a:solidFill>
                <a:latin typeface="Arabica"/>
                <a:ea typeface="Arabica"/>
                <a:cs typeface="Arabica"/>
                <a:sym typeface="Arabica"/>
              </a:rPr>
              <a:t> is the most popular candy during halloween</a:t>
            </a:r>
          </a:p>
          <a:p>
            <a:pPr algn="ctr">
              <a:lnSpc>
                <a:spcPts val="3726"/>
              </a:lnSpc>
            </a:pPr>
          </a:p>
          <a:p>
            <a:pPr algn="ctr">
              <a:lnSpc>
                <a:spcPts val="3726"/>
              </a:lnSpc>
            </a:pPr>
            <a:r>
              <a:rPr lang="en-US" sz="4383">
                <a:solidFill>
                  <a:srgbClr val="573E33"/>
                </a:solidFill>
                <a:latin typeface="Arabica"/>
                <a:ea typeface="Arabica"/>
                <a:cs typeface="Arabica"/>
                <a:sym typeface="Arabica"/>
              </a:rPr>
              <a:t> </a:t>
            </a:r>
            <a:r>
              <a:rPr lang="en-US" sz="4383">
                <a:solidFill>
                  <a:srgbClr val="7E0063"/>
                </a:solidFill>
                <a:latin typeface="Arabica"/>
                <a:ea typeface="Arabica"/>
                <a:cs typeface="Arabica"/>
                <a:sym typeface="Arabica"/>
              </a:rPr>
              <a:t>chocolate</a:t>
            </a:r>
            <a:r>
              <a:rPr lang="en-US" sz="4383">
                <a:solidFill>
                  <a:srgbClr val="573E33"/>
                </a:solidFill>
                <a:latin typeface="Arabica"/>
                <a:ea typeface="Arabica"/>
                <a:cs typeface="Arabica"/>
                <a:sym typeface="Arabica"/>
              </a:rPr>
              <a:t> is the most often used ingredient/feature in Halloween candy</a:t>
            </a:r>
          </a:p>
          <a:p>
            <a:pPr algn="ctr">
              <a:lnSpc>
                <a:spcPts val="3726"/>
              </a:lnSpc>
            </a:pPr>
          </a:p>
          <a:p>
            <a:pPr algn="ctr">
              <a:lnSpc>
                <a:spcPts val="3726"/>
              </a:lnSpc>
            </a:pPr>
            <a:r>
              <a:rPr lang="en-US" sz="4383">
                <a:solidFill>
                  <a:srgbClr val="573E33"/>
                </a:solidFill>
                <a:latin typeface="Arabica"/>
                <a:ea typeface="Arabica"/>
                <a:cs typeface="Arabica"/>
                <a:sym typeface="Arabica"/>
              </a:rPr>
              <a:t> </a:t>
            </a:r>
            <a:r>
              <a:rPr lang="en-US" sz="4383">
                <a:solidFill>
                  <a:srgbClr val="E62E47"/>
                </a:solidFill>
                <a:latin typeface="Arabica"/>
                <a:ea typeface="Arabica"/>
                <a:cs typeface="Arabica"/>
                <a:sym typeface="Arabica"/>
              </a:rPr>
              <a:t>chocolate and caramel </a:t>
            </a:r>
            <a:r>
              <a:rPr lang="en-US" sz="4383">
                <a:solidFill>
                  <a:srgbClr val="573E33"/>
                </a:solidFill>
                <a:latin typeface="Arabica"/>
                <a:ea typeface="Arabica"/>
                <a:cs typeface="Arabica"/>
                <a:sym typeface="Arabica"/>
              </a:rPr>
              <a:t>is the combination of ingredient or feature with the highest correlation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465813"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697219" y="3217098"/>
            <a:ext cx="11567040" cy="6041202"/>
          </a:xfrm>
          <a:custGeom>
            <a:avLst/>
            <a:gdLst/>
            <a:ahLst/>
            <a:cxnLst/>
            <a:rect r="r" b="b" t="t" l="l"/>
            <a:pathLst>
              <a:path h="6041202" w="11567040">
                <a:moveTo>
                  <a:pt x="0" y="0"/>
                </a:moveTo>
                <a:lnTo>
                  <a:pt x="11567039" y="0"/>
                </a:lnTo>
                <a:lnTo>
                  <a:pt x="11567039" y="6041202"/>
                </a:lnTo>
                <a:lnTo>
                  <a:pt x="0" y="6041202"/>
                </a:lnTo>
                <a:lnTo>
                  <a:pt x="0" y="0"/>
                </a:lnTo>
                <a:close/>
              </a:path>
            </a:pathLst>
          </a:custGeom>
          <a:blipFill>
            <a:blip r:embed="rId2"/>
            <a:stretch>
              <a:fillRect l="-1564" t="0" r="-3952" b="0"/>
            </a:stretch>
          </a:blipFill>
        </p:spPr>
      </p:sp>
      <p:grpSp>
        <p:nvGrpSpPr>
          <p:cNvPr name="Group 6" id="6"/>
          <p:cNvGrpSpPr/>
          <p:nvPr/>
        </p:nvGrpSpPr>
        <p:grpSpPr>
          <a:xfrm rot="0">
            <a:off x="2056925" y="2265060"/>
            <a:ext cx="14214324" cy="663202"/>
            <a:chOff x="0" y="0"/>
            <a:chExt cx="3743690" cy="174670"/>
          </a:xfrm>
        </p:grpSpPr>
        <p:sp>
          <p:nvSpPr>
            <p:cNvPr name="Freeform 7" id="7"/>
            <p:cNvSpPr/>
            <p:nvPr/>
          </p:nvSpPr>
          <p:spPr>
            <a:xfrm flipH="false" flipV="false" rot="0">
              <a:off x="0" y="0"/>
              <a:ext cx="3743690" cy="174670"/>
            </a:xfrm>
            <a:custGeom>
              <a:avLst/>
              <a:gdLst/>
              <a:ahLst/>
              <a:cxnLst/>
              <a:rect r="r" b="b" t="t" l="l"/>
              <a:pathLst>
                <a:path h="174670" w="3743690">
                  <a:moveTo>
                    <a:pt x="27777" y="0"/>
                  </a:moveTo>
                  <a:lnTo>
                    <a:pt x="3715913" y="0"/>
                  </a:lnTo>
                  <a:cubicBezTo>
                    <a:pt x="3723280" y="0"/>
                    <a:pt x="3730345" y="2927"/>
                    <a:pt x="3735554" y="8136"/>
                  </a:cubicBezTo>
                  <a:cubicBezTo>
                    <a:pt x="3740764" y="13345"/>
                    <a:pt x="3743690" y="20410"/>
                    <a:pt x="3743690" y="27777"/>
                  </a:cubicBezTo>
                  <a:lnTo>
                    <a:pt x="3743690" y="146893"/>
                  </a:lnTo>
                  <a:cubicBezTo>
                    <a:pt x="3743690" y="154260"/>
                    <a:pt x="3740764" y="161325"/>
                    <a:pt x="3735554" y="166535"/>
                  </a:cubicBezTo>
                  <a:cubicBezTo>
                    <a:pt x="3730345" y="171744"/>
                    <a:pt x="3723280" y="174670"/>
                    <a:pt x="3715913" y="174670"/>
                  </a:cubicBezTo>
                  <a:lnTo>
                    <a:pt x="27777" y="174670"/>
                  </a:lnTo>
                  <a:cubicBezTo>
                    <a:pt x="20410" y="174670"/>
                    <a:pt x="13345" y="171744"/>
                    <a:pt x="8136" y="166535"/>
                  </a:cubicBezTo>
                  <a:cubicBezTo>
                    <a:pt x="2927" y="161325"/>
                    <a:pt x="0" y="154260"/>
                    <a:pt x="0" y="146893"/>
                  </a:cubicBezTo>
                  <a:lnTo>
                    <a:pt x="0" y="27777"/>
                  </a:lnTo>
                  <a:cubicBezTo>
                    <a:pt x="0" y="20410"/>
                    <a:pt x="2927" y="13345"/>
                    <a:pt x="8136" y="8136"/>
                  </a:cubicBezTo>
                  <a:cubicBezTo>
                    <a:pt x="13345" y="2927"/>
                    <a:pt x="20410" y="0"/>
                    <a:pt x="27777" y="0"/>
                  </a:cubicBezTo>
                  <a:close/>
                </a:path>
              </a:pathLst>
            </a:custGeom>
            <a:solidFill>
              <a:srgbClr val="FFFBD6"/>
            </a:solidFill>
          </p:spPr>
        </p:sp>
        <p:sp>
          <p:nvSpPr>
            <p:cNvPr name="TextBox 8" id="8"/>
            <p:cNvSpPr txBox="true"/>
            <p:nvPr/>
          </p:nvSpPr>
          <p:spPr>
            <a:xfrm>
              <a:off x="0" y="-28575"/>
              <a:ext cx="3743690" cy="203245"/>
            </a:xfrm>
            <a:prstGeom prst="rect">
              <a:avLst/>
            </a:prstGeom>
          </p:spPr>
          <p:txBody>
            <a:bodyPr anchor="ctr" rtlCol="false" tIns="50800" lIns="50800" bIns="50800" rIns="50800"/>
            <a:lstStyle/>
            <a:p>
              <a:pPr algn="ctr">
                <a:lnSpc>
                  <a:spcPts val="2100"/>
                </a:lnSpc>
              </a:pPr>
            </a:p>
          </p:txBody>
        </p:sp>
      </p:grpSp>
      <p:sp>
        <p:nvSpPr>
          <p:cNvPr name="AutoShape 9" id="9"/>
          <p:cNvSpPr/>
          <p:nvPr/>
        </p:nvSpPr>
        <p:spPr>
          <a:xfrm>
            <a:off x="7168600" y="8115866"/>
            <a:ext cx="5095658" cy="0"/>
          </a:xfrm>
          <a:prstGeom prst="line">
            <a:avLst/>
          </a:prstGeom>
          <a:ln cap="flat" w="38100">
            <a:solidFill>
              <a:srgbClr val="573E33"/>
            </a:solidFill>
            <a:prstDash val="solid"/>
            <a:headEnd type="none" len="sm" w="sm"/>
            <a:tailEnd type="arrow" len="sm" w="med"/>
          </a:ln>
        </p:spPr>
      </p:sp>
      <p:grpSp>
        <p:nvGrpSpPr>
          <p:cNvPr name="Group 10" id="10"/>
          <p:cNvGrpSpPr/>
          <p:nvPr/>
        </p:nvGrpSpPr>
        <p:grpSpPr>
          <a:xfrm rot="0">
            <a:off x="12415910" y="5688333"/>
            <a:ext cx="4987481" cy="1903583"/>
            <a:chOff x="0" y="0"/>
            <a:chExt cx="1313575" cy="501355"/>
          </a:xfrm>
        </p:grpSpPr>
        <p:sp>
          <p:nvSpPr>
            <p:cNvPr name="Freeform 11" id="11"/>
            <p:cNvSpPr/>
            <p:nvPr/>
          </p:nvSpPr>
          <p:spPr>
            <a:xfrm flipH="false" flipV="false" rot="0">
              <a:off x="0" y="0"/>
              <a:ext cx="1313575" cy="501355"/>
            </a:xfrm>
            <a:custGeom>
              <a:avLst/>
              <a:gdLst/>
              <a:ahLst/>
              <a:cxnLst/>
              <a:rect r="r" b="b" t="t" l="l"/>
              <a:pathLst>
                <a:path h="501355" w="1313575">
                  <a:moveTo>
                    <a:pt x="79166" y="0"/>
                  </a:moveTo>
                  <a:lnTo>
                    <a:pt x="1234410" y="0"/>
                  </a:lnTo>
                  <a:cubicBezTo>
                    <a:pt x="1255406" y="0"/>
                    <a:pt x="1275542" y="8341"/>
                    <a:pt x="1290388" y="23187"/>
                  </a:cubicBezTo>
                  <a:cubicBezTo>
                    <a:pt x="1305235" y="38034"/>
                    <a:pt x="1313575" y="58170"/>
                    <a:pt x="1313575" y="79166"/>
                  </a:cubicBezTo>
                  <a:lnTo>
                    <a:pt x="1313575" y="422189"/>
                  </a:lnTo>
                  <a:cubicBezTo>
                    <a:pt x="1313575" y="465911"/>
                    <a:pt x="1278132" y="501355"/>
                    <a:pt x="1234410" y="501355"/>
                  </a:cubicBezTo>
                  <a:lnTo>
                    <a:pt x="79166" y="501355"/>
                  </a:lnTo>
                  <a:cubicBezTo>
                    <a:pt x="35444" y="501355"/>
                    <a:pt x="0" y="465911"/>
                    <a:pt x="0" y="422189"/>
                  </a:cubicBezTo>
                  <a:lnTo>
                    <a:pt x="0" y="79166"/>
                  </a:lnTo>
                  <a:cubicBezTo>
                    <a:pt x="0" y="35444"/>
                    <a:pt x="35444" y="0"/>
                    <a:pt x="79166" y="0"/>
                  </a:cubicBezTo>
                  <a:close/>
                </a:path>
              </a:pathLst>
            </a:custGeom>
            <a:solidFill>
              <a:srgbClr val="FFFBD6"/>
            </a:solidFill>
          </p:spPr>
        </p:sp>
        <p:sp>
          <p:nvSpPr>
            <p:cNvPr name="TextBox 12" id="12"/>
            <p:cNvSpPr txBox="true"/>
            <p:nvPr/>
          </p:nvSpPr>
          <p:spPr>
            <a:xfrm>
              <a:off x="0" y="-28575"/>
              <a:ext cx="1313575" cy="529930"/>
            </a:xfrm>
            <a:prstGeom prst="rect">
              <a:avLst/>
            </a:prstGeom>
          </p:spPr>
          <p:txBody>
            <a:bodyPr anchor="ctr" rtlCol="false" tIns="50800" lIns="50800" bIns="50800" rIns="50800"/>
            <a:lstStyle/>
            <a:p>
              <a:pPr algn="ctr">
                <a:lnSpc>
                  <a:spcPts val="2100"/>
                </a:lnSpc>
              </a:pPr>
            </a:p>
          </p:txBody>
        </p:sp>
      </p:grpSp>
      <p:sp>
        <p:nvSpPr>
          <p:cNvPr name="TextBox 13" id="13"/>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1</a:t>
            </a:r>
          </a:p>
        </p:txBody>
      </p:sp>
      <p:sp>
        <p:nvSpPr>
          <p:cNvPr name="TextBox 14" id="14"/>
          <p:cNvSpPr txBox="true"/>
          <p:nvPr/>
        </p:nvSpPr>
        <p:spPr>
          <a:xfrm rot="0">
            <a:off x="1589007" y="2283735"/>
            <a:ext cx="15150160" cy="644526"/>
          </a:xfrm>
          <a:prstGeom prst="rect">
            <a:avLst/>
          </a:prstGeom>
        </p:spPr>
        <p:txBody>
          <a:bodyPr anchor="t" rtlCol="false" tIns="0" lIns="0" bIns="0" rIns="0">
            <a:spAutoFit/>
          </a:bodyPr>
          <a:lstStyle/>
          <a:p>
            <a:pPr algn="ctr">
              <a:lnSpc>
                <a:spcPts val="4899"/>
              </a:lnSpc>
              <a:spcBef>
                <a:spcPct val="0"/>
              </a:spcBef>
            </a:pPr>
            <a:r>
              <a:rPr lang="en-US" sz="3499">
                <a:solidFill>
                  <a:srgbClr val="573E33"/>
                </a:solidFill>
                <a:latin typeface="Arabica"/>
                <a:ea typeface="Arabica"/>
                <a:cs typeface="Arabica"/>
                <a:sym typeface="Arabica"/>
              </a:rPr>
              <a:t>Reese’s is the most popular candy during halloween</a:t>
            </a:r>
          </a:p>
        </p:txBody>
      </p:sp>
      <p:sp>
        <p:nvSpPr>
          <p:cNvPr name="TextBox 15" id="15"/>
          <p:cNvSpPr txBox="true"/>
          <p:nvPr/>
        </p:nvSpPr>
        <p:spPr>
          <a:xfrm rot="0">
            <a:off x="8626396" y="8134916"/>
            <a:ext cx="2139156" cy="624348"/>
          </a:xfrm>
          <a:prstGeom prst="rect">
            <a:avLst/>
          </a:prstGeom>
        </p:spPr>
        <p:txBody>
          <a:bodyPr anchor="t" rtlCol="false" tIns="0" lIns="0" bIns="0" rIns="0">
            <a:spAutoFit/>
          </a:bodyPr>
          <a:lstStyle/>
          <a:p>
            <a:pPr algn="ctr">
              <a:lnSpc>
                <a:spcPts val="4487"/>
              </a:lnSpc>
            </a:pPr>
            <a:r>
              <a:rPr lang="en-US" sz="4274">
                <a:solidFill>
                  <a:srgbClr val="F8A5A9"/>
                </a:solidFill>
                <a:latin typeface="Arabica"/>
                <a:ea typeface="Arabica"/>
                <a:cs typeface="Arabica"/>
                <a:sym typeface="Arabica"/>
              </a:rPr>
              <a:t>Outcome</a:t>
            </a:r>
          </a:p>
        </p:txBody>
      </p:sp>
      <p:sp>
        <p:nvSpPr>
          <p:cNvPr name="TextBox 16" id="16"/>
          <p:cNvSpPr txBox="true"/>
          <p:nvPr/>
        </p:nvSpPr>
        <p:spPr>
          <a:xfrm rot="0">
            <a:off x="12566948" y="4095154"/>
            <a:ext cx="4417021" cy="1440780"/>
          </a:xfrm>
          <a:prstGeom prst="rect">
            <a:avLst/>
          </a:prstGeom>
        </p:spPr>
        <p:txBody>
          <a:bodyPr anchor="t" rtlCol="false" tIns="0" lIns="0" bIns="0" rIns="0">
            <a:spAutoFit/>
          </a:bodyPr>
          <a:lstStyle/>
          <a:p>
            <a:pPr algn="ctr">
              <a:lnSpc>
                <a:spcPts val="2735"/>
              </a:lnSpc>
            </a:pPr>
            <a:r>
              <a:rPr lang="en-US" sz="3108">
                <a:solidFill>
                  <a:srgbClr val="573E33"/>
                </a:solidFill>
                <a:latin typeface="Arabica"/>
                <a:ea typeface="Arabica"/>
                <a:cs typeface="Arabica"/>
                <a:sym typeface="Arabica"/>
              </a:rPr>
              <a:t>We check which candy is the most popular by using </a:t>
            </a:r>
            <a:r>
              <a:rPr lang="en-US" sz="3108">
                <a:solidFill>
                  <a:srgbClr val="E62E47"/>
                </a:solidFill>
                <a:latin typeface="Arabica"/>
                <a:ea typeface="Arabica"/>
                <a:cs typeface="Arabica"/>
                <a:sym typeface="Arabica"/>
              </a:rPr>
              <a:t>idxmax function</a:t>
            </a:r>
            <a:r>
              <a:rPr lang="en-US" sz="3108">
                <a:solidFill>
                  <a:srgbClr val="573E33"/>
                </a:solidFill>
                <a:latin typeface="Arabica"/>
                <a:ea typeface="Arabica"/>
                <a:cs typeface="Arabica"/>
                <a:sym typeface="Arabica"/>
              </a:rPr>
              <a:t> to prove our hypothesis </a:t>
            </a:r>
          </a:p>
        </p:txBody>
      </p:sp>
      <p:sp>
        <p:nvSpPr>
          <p:cNvPr name="TextBox 17" id="17"/>
          <p:cNvSpPr txBox="true"/>
          <p:nvPr/>
        </p:nvSpPr>
        <p:spPr>
          <a:xfrm rot="0">
            <a:off x="12619337" y="3093307"/>
            <a:ext cx="2290314" cy="944696"/>
          </a:xfrm>
          <a:prstGeom prst="rect">
            <a:avLst/>
          </a:prstGeom>
        </p:spPr>
        <p:txBody>
          <a:bodyPr anchor="t" rtlCol="false" tIns="0" lIns="0" bIns="0" rIns="0">
            <a:spAutoFit/>
          </a:bodyPr>
          <a:lstStyle/>
          <a:p>
            <a:pPr algn="ctr">
              <a:lnSpc>
                <a:spcPts val="6567"/>
              </a:lnSpc>
            </a:pPr>
            <a:r>
              <a:rPr lang="en-US" sz="6502" spc="-201">
                <a:solidFill>
                  <a:srgbClr val="573E33"/>
                </a:solidFill>
                <a:latin typeface="Arabica Bold"/>
                <a:ea typeface="Arabica Bold"/>
                <a:cs typeface="Arabica Bold"/>
                <a:sym typeface="Arabica Bold"/>
              </a:rPr>
              <a:t>1    Step </a:t>
            </a:r>
          </a:p>
        </p:txBody>
      </p:sp>
      <p:sp>
        <p:nvSpPr>
          <p:cNvPr name="TextBox 18" id="18"/>
          <p:cNvSpPr txBox="true"/>
          <p:nvPr/>
        </p:nvSpPr>
        <p:spPr>
          <a:xfrm rot="0">
            <a:off x="12847461" y="3074257"/>
            <a:ext cx="455376" cy="439939"/>
          </a:xfrm>
          <a:prstGeom prst="rect">
            <a:avLst/>
          </a:prstGeom>
        </p:spPr>
        <p:txBody>
          <a:bodyPr anchor="t" rtlCol="false" tIns="0" lIns="0" bIns="0" rIns="0">
            <a:spAutoFit/>
          </a:bodyPr>
          <a:lstStyle/>
          <a:p>
            <a:pPr algn="ctr">
              <a:lnSpc>
                <a:spcPts val="3067"/>
              </a:lnSpc>
            </a:pPr>
            <a:r>
              <a:rPr lang="en-US" sz="3037" spc="-94">
                <a:solidFill>
                  <a:srgbClr val="573E33"/>
                </a:solidFill>
                <a:latin typeface="Arabica Bold"/>
                <a:ea typeface="Arabica Bold"/>
                <a:cs typeface="Arabica Bold"/>
                <a:sym typeface="Arabica Bold"/>
              </a:rPr>
              <a:t>st</a:t>
            </a:r>
          </a:p>
        </p:txBody>
      </p:sp>
      <p:sp>
        <p:nvSpPr>
          <p:cNvPr name="AutoShape 19" id="19"/>
          <p:cNvSpPr/>
          <p:nvPr/>
        </p:nvSpPr>
        <p:spPr>
          <a:xfrm>
            <a:off x="7853206" y="5516883"/>
            <a:ext cx="4562704" cy="1123241"/>
          </a:xfrm>
          <a:prstGeom prst="line">
            <a:avLst/>
          </a:prstGeom>
          <a:ln cap="flat" w="38100">
            <a:solidFill>
              <a:srgbClr val="573E33"/>
            </a:solidFill>
            <a:prstDash val="solid"/>
            <a:headEnd type="none" len="sm" w="sm"/>
            <a:tailEnd type="arrow" len="sm" w="med"/>
          </a:ln>
        </p:spPr>
      </p:sp>
      <p:sp>
        <p:nvSpPr>
          <p:cNvPr name="TextBox 20" id="20"/>
          <p:cNvSpPr txBox="true"/>
          <p:nvPr/>
        </p:nvSpPr>
        <p:spPr>
          <a:xfrm rot="0">
            <a:off x="12683304" y="5993133"/>
            <a:ext cx="4452692" cy="1440780"/>
          </a:xfrm>
          <a:prstGeom prst="rect">
            <a:avLst/>
          </a:prstGeom>
        </p:spPr>
        <p:txBody>
          <a:bodyPr anchor="t" rtlCol="false" tIns="0" lIns="0" bIns="0" rIns="0">
            <a:spAutoFit/>
          </a:bodyPr>
          <a:lstStyle/>
          <a:p>
            <a:pPr algn="ctr">
              <a:lnSpc>
                <a:spcPts val="2735"/>
              </a:lnSpc>
            </a:pPr>
            <a:r>
              <a:rPr lang="en-US" sz="3108">
                <a:solidFill>
                  <a:srgbClr val="573E33"/>
                </a:solidFill>
                <a:latin typeface="Arabica Bold"/>
                <a:ea typeface="Arabica Bold"/>
                <a:cs typeface="Arabica Bold"/>
                <a:sym typeface="Arabica Bold"/>
              </a:rPr>
              <a:t>Noted</a:t>
            </a:r>
            <a:r>
              <a:rPr lang="en-US" sz="3108">
                <a:solidFill>
                  <a:srgbClr val="573E33"/>
                </a:solidFill>
                <a:latin typeface="Arabica"/>
                <a:ea typeface="Arabica"/>
                <a:cs typeface="Arabica"/>
                <a:sym typeface="Arabica"/>
              </a:rPr>
              <a:t>: access a specific row (to retrieve the entire row corresponding to that index)</a:t>
            </a:r>
          </a:p>
        </p:txBody>
      </p:sp>
      <p:sp>
        <p:nvSpPr>
          <p:cNvPr name="AutoShape 21" id="21"/>
          <p:cNvSpPr/>
          <p:nvPr/>
        </p:nvSpPr>
        <p:spPr>
          <a:xfrm flipV="true">
            <a:off x="7634345" y="4414531"/>
            <a:ext cx="4629914" cy="709919"/>
          </a:xfrm>
          <a:prstGeom prst="line">
            <a:avLst/>
          </a:prstGeom>
          <a:ln cap="flat" w="38100">
            <a:solidFill>
              <a:srgbClr val="573E33"/>
            </a:solidFill>
            <a:prstDash val="solid"/>
            <a:headEnd type="none" len="sm" w="sm"/>
            <a:tailEnd type="arrow" len="sm" w="med"/>
          </a:ln>
        </p:spPr>
      </p:sp>
      <p:sp>
        <p:nvSpPr>
          <p:cNvPr name="TextBox 22" id="22"/>
          <p:cNvSpPr txBox="true"/>
          <p:nvPr/>
        </p:nvSpPr>
        <p:spPr>
          <a:xfrm rot="0">
            <a:off x="12264258" y="7868141"/>
            <a:ext cx="4967683" cy="1696465"/>
          </a:xfrm>
          <a:prstGeom prst="rect">
            <a:avLst/>
          </a:prstGeom>
        </p:spPr>
        <p:txBody>
          <a:bodyPr anchor="t" rtlCol="false" tIns="0" lIns="0" bIns="0" rIns="0">
            <a:spAutoFit/>
          </a:bodyPr>
          <a:lstStyle/>
          <a:p>
            <a:pPr algn="ctr">
              <a:lnSpc>
                <a:spcPts val="3231"/>
              </a:lnSpc>
            </a:pPr>
            <a:r>
              <a:rPr lang="en-US" sz="3199" spc="-99">
                <a:solidFill>
                  <a:srgbClr val="573E33"/>
                </a:solidFill>
                <a:latin typeface="Arabica"/>
                <a:ea typeface="Arabica"/>
                <a:cs typeface="Arabica"/>
                <a:sym typeface="Arabica"/>
              </a:rPr>
              <a:t>The table prove that our hypothesis is </a:t>
            </a:r>
            <a:r>
              <a:rPr lang="en-US" sz="3199" spc="-99">
                <a:solidFill>
                  <a:srgbClr val="E62E47"/>
                </a:solidFill>
                <a:latin typeface="Arabica"/>
                <a:ea typeface="Arabica"/>
                <a:cs typeface="Arabica"/>
                <a:sym typeface="Arabica"/>
              </a:rPr>
              <a:t>correct </a:t>
            </a:r>
            <a:r>
              <a:rPr lang="en-US" sz="3199" spc="-99">
                <a:solidFill>
                  <a:srgbClr val="573E33"/>
                </a:solidFill>
                <a:latin typeface="Arabica"/>
                <a:ea typeface="Arabica"/>
                <a:cs typeface="Arabica"/>
                <a:sym typeface="Arabica"/>
              </a:rPr>
              <a:t>which win percentage is approximately 84%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514350" y="536069"/>
            <a:ext cx="17338572" cy="9286429"/>
            <a:chOff x="0" y="0"/>
            <a:chExt cx="4566538" cy="2445808"/>
          </a:xfrm>
        </p:grpSpPr>
        <p:sp>
          <p:nvSpPr>
            <p:cNvPr name="Freeform 3" id="3"/>
            <p:cNvSpPr/>
            <p:nvPr/>
          </p:nvSpPr>
          <p:spPr>
            <a:xfrm flipH="false" flipV="false" rot="0">
              <a:off x="0" y="0"/>
              <a:ext cx="4566538" cy="2445808"/>
            </a:xfrm>
            <a:custGeom>
              <a:avLst/>
              <a:gdLst/>
              <a:ahLst/>
              <a:cxnLst/>
              <a:rect r="r" b="b" t="t" l="l"/>
              <a:pathLst>
                <a:path h="2445808" w="4566538">
                  <a:moveTo>
                    <a:pt x="16075" y="0"/>
                  </a:moveTo>
                  <a:lnTo>
                    <a:pt x="4550463" y="0"/>
                  </a:lnTo>
                  <a:cubicBezTo>
                    <a:pt x="4559341" y="0"/>
                    <a:pt x="4566538" y="7197"/>
                    <a:pt x="4566538" y="16075"/>
                  </a:cubicBezTo>
                  <a:lnTo>
                    <a:pt x="4566538" y="2429734"/>
                  </a:lnTo>
                  <a:cubicBezTo>
                    <a:pt x="4566538" y="2438612"/>
                    <a:pt x="4559341" y="2445808"/>
                    <a:pt x="4550463" y="2445808"/>
                  </a:cubicBezTo>
                  <a:lnTo>
                    <a:pt x="16075" y="2445808"/>
                  </a:lnTo>
                  <a:cubicBezTo>
                    <a:pt x="7197" y="2445808"/>
                    <a:pt x="0" y="2438612"/>
                    <a:pt x="0" y="2429734"/>
                  </a:cubicBezTo>
                  <a:lnTo>
                    <a:pt x="0" y="16075"/>
                  </a:lnTo>
                  <a:cubicBezTo>
                    <a:pt x="0" y="7197"/>
                    <a:pt x="7197" y="0"/>
                    <a:pt x="16075" y="0"/>
                  </a:cubicBezTo>
                  <a:close/>
                </a:path>
              </a:pathLst>
            </a:custGeom>
            <a:solidFill>
              <a:srgbClr val="FFFFFF"/>
            </a:solidFill>
          </p:spPr>
        </p:sp>
        <p:sp>
          <p:nvSpPr>
            <p:cNvPr name="TextBox 4" id="4"/>
            <p:cNvSpPr txBox="true"/>
            <p:nvPr/>
          </p:nvSpPr>
          <p:spPr>
            <a:xfrm>
              <a:off x="0" y="-47625"/>
              <a:ext cx="4566538"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514350" y="1927699"/>
            <a:ext cx="9916939" cy="7894799"/>
          </a:xfrm>
          <a:custGeom>
            <a:avLst/>
            <a:gdLst/>
            <a:ahLst/>
            <a:cxnLst/>
            <a:rect r="r" b="b" t="t" l="l"/>
            <a:pathLst>
              <a:path h="7894799" w="9916939">
                <a:moveTo>
                  <a:pt x="0" y="0"/>
                </a:moveTo>
                <a:lnTo>
                  <a:pt x="9916939" y="0"/>
                </a:lnTo>
                <a:lnTo>
                  <a:pt x="9916939" y="7894799"/>
                </a:lnTo>
                <a:lnTo>
                  <a:pt x="0" y="7894799"/>
                </a:lnTo>
                <a:lnTo>
                  <a:pt x="0" y="0"/>
                </a:lnTo>
                <a:close/>
              </a:path>
            </a:pathLst>
          </a:custGeom>
          <a:blipFill>
            <a:blip r:embed="rId2"/>
            <a:stretch>
              <a:fillRect l="-638" t="-510" r="-203" b="-510"/>
            </a:stretch>
          </a:blipFill>
        </p:spPr>
      </p:sp>
      <p:grpSp>
        <p:nvGrpSpPr>
          <p:cNvPr name="Group 6" id="6"/>
          <p:cNvGrpSpPr/>
          <p:nvPr/>
        </p:nvGrpSpPr>
        <p:grpSpPr>
          <a:xfrm rot="0">
            <a:off x="10790316" y="5875098"/>
            <a:ext cx="6738974" cy="3167921"/>
            <a:chOff x="0" y="0"/>
            <a:chExt cx="1774874" cy="834349"/>
          </a:xfrm>
        </p:grpSpPr>
        <p:sp>
          <p:nvSpPr>
            <p:cNvPr name="Freeform 7" id="7"/>
            <p:cNvSpPr/>
            <p:nvPr/>
          </p:nvSpPr>
          <p:spPr>
            <a:xfrm flipH="false" flipV="false" rot="0">
              <a:off x="0" y="0"/>
              <a:ext cx="1774874" cy="834349"/>
            </a:xfrm>
            <a:custGeom>
              <a:avLst/>
              <a:gdLst/>
              <a:ahLst/>
              <a:cxnLst/>
              <a:rect r="r" b="b" t="t" l="l"/>
              <a:pathLst>
                <a:path h="834349" w="1774874">
                  <a:moveTo>
                    <a:pt x="58590" y="0"/>
                  </a:moveTo>
                  <a:lnTo>
                    <a:pt x="1716284" y="0"/>
                  </a:lnTo>
                  <a:cubicBezTo>
                    <a:pt x="1748642" y="0"/>
                    <a:pt x="1774874" y="26232"/>
                    <a:pt x="1774874" y="58590"/>
                  </a:cubicBezTo>
                  <a:lnTo>
                    <a:pt x="1774874" y="775759"/>
                  </a:lnTo>
                  <a:cubicBezTo>
                    <a:pt x="1774874" y="808118"/>
                    <a:pt x="1748642" y="834349"/>
                    <a:pt x="1716284" y="834349"/>
                  </a:cubicBezTo>
                  <a:lnTo>
                    <a:pt x="58590" y="834349"/>
                  </a:lnTo>
                  <a:cubicBezTo>
                    <a:pt x="26232" y="834349"/>
                    <a:pt x="0" y="808118"/>
                    <a:pt x="0" y="775759"/>
                  </a:cubicBezTo>
                  <a:lnTo>
                    <a:pt x="0" y="58590"/>
                  </a:lnTo>
                  <a:cubicBezTo>
                    <a:pt x="0" y="26232"/>
                    <a:pt x="26232" y="0"/>
                    <a:pt x="58590" y="0"/>
                  </a:cubicBezTo>
                  <a:close/>
                </a:path>
              </a:pathLst>
            </a:custGeom>
            <a:solidFill>
              <a:srgbClr val="FFFBD6"/>
            </a:solidFill>
          </p:spPr>
        </p:sp>
        <p:sp>
          <p:nvSpPr>
            <p:cNvPr name="TextBox 8" id="8"/>
            <p:cNvSpPr txBox="true"/>
            <p:nvPr/>
          </p:nvSpPr>
          <p:spPr>
            <a:xfrm>
              <a:off x="0" y="-28575"/>
              <a:ext cx="1774874" cy="862924"/>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false" rot="0">
            <a:off x="10745798" y="2026239"/>
            <a:ext cx="6828011" cy="3357797"/>
          </a:xfrm>
          <a:custGeom>
            <a:avLst/>
            <a:gdLst/>
            <a:ahLst/>
            <a:cxnLst/>
            <a:rect r="r" b="b" t="t" l="l"/>
            <a:pathLst>
              <a:path h="3357797" w="6828011">
                <a:moveTo>
                  <a:pt x="0" y="0"/>
                </a:moveTo>
                <a:lnTo>
                  <a:pt x="6828011" y="0"/>
                </a:lnTo>
                <a:lnTo>
                  <a:pt x="6828011" y="3357798"/>
                </a:lnTo>
                <a:lnTo>
                  <a:pt x="0" y="3357798"/>
                </a:lnTo>
                <a:lnTo>
                  <a:pt x="0" y="0"/>
                </a:lnTo>
                <a:close/>
              </a:path>
            </a:pathLst>
          </a:custGeom>
          <a:blipFill>
            <a:blip r:embed="rId3"/>
            <a:stretch>
              <a:fillRect l="0" t="0" r="-71796" b="0"/>
            </a:stretch>
          </a:blipFill>
        </p:spPr>
      </p:sp>
      <p:sp>
        <p:nvSpPr>
          <p:cNvPr name="TextBox 10" id="10"/>
          <p:cNvSpPr txBox="true"/>
          <p:nvPr/>
        </p:nvSpPr>
        <p:spPr>
          <a:xfrm rot="0">
            <a:off x="11060307" y="6697530"/>
            <a:ext cx="6198993" cy="2500216"/>
          </a:xfrm>
          <a:prstGeom prst="rect">
            <a:avLst/>
          </a:prstGeom>
        </p:spPr>
        <p:txBody>
          <a:bodyPr anchor="t" rtlCol="false" tIns="0" lIns="0" bIns="0" rIns="0">
            <a:spAutoFit/>
          </a:bodyPr>
          <a:lstStyle/>
          <a:p>
            <a:pPr algn="ctr">
              <a:lnSpc>
                <a:spcPts val="3942"/>
              </a:lnSpc>
            </a:pPr>
            <a:r>
              <a:rPr lang="en-US" sz="2816">
                <a:solidFill>
                  <a:srgbClr val="573E33"/>
                </a:solidFill>
                <a:latin typeface="Arabica"/>
                <a:ea typeface="Arabica"/>
                <a:cs typeface="Arabica"/>
                <a:sym typeface="Arabica"/>
              </a:rPr>
              <a:t>The bar chart shows that Reese peanut buttercup is the most popular candy during Halloween based on the win percentage, as it ranks first in the chart</a:t>
            </a:r>
          </a:p>
          <a:p>
            <a:pPr algn="ctr">
              <a:lnSpc>
                <a:spcPts val="3942"/>
              </a:lnSpc>
              <a:spcBef>
                <a:spcPct val="0"/>
              </a:spcBef>
            </a:pPr>
          </a:p>
        </p:txBody>
      </p:sp>
      <p:sp>
        <p:nvSpPr>
          <p:cNvPr name="TextBox 11" id="11"/>
          <p:cNvSpPr txBox="true"/>
          <p:nvPr/>
        </p:nvSpPr>
        <p:spPr>
          <a:xfrm rot="0">
            <a:off x="3377920" y="797868"/>
            <a:ext cx="3005053" cy="1092950"/>
          </a:xfrm>
          <a:prstGeom prst="rect">
            <a:avLst/>
          </a:prstGeom>
        </p:spPr>
        <p:txBody>
          <a:bodyPr anchor="t" rtlCol="false" tIns="0" lIns="0" bIns="0" rIns="0">
            <a:spAutoFit/>
          </a:bodyPr>
          <a:lstStyle/>
          <a:p>
            <a:pPr algn="ctr">
              <a:lnSpc>
                <a:spcPts val="7685"/>
              </a:lnSpc>
            </a:pPr>
            <a:r>
              <a:rPr lang="en-US" sz="7609" spc="-235">
                <a:solidFill>
                  <a:srgbClr val="573E33"/>
                </a:solidFill>
                <a:latin typeface="Arabica Bold"/>
                <a:ea typeface="Arabica Bold"/>
                <a:cs typeface="Arabica Bold"/>
                <a:sym typeface="Arabica Bold"/>
              </a:rPr>
              <a:t>2    Step </a:t>
            </a:r>
          </a:p>
        </p:txBody>
      </p:sp>
      <p:sp>
        <p:nvSpPr>
          <p:cNvPr name="TextBox 12" id="12"/>
          <p:cNvSpPr txBox="true"/>
          <p:nvPr/>
        </p:nvSpPr>
        <p:spPr>
          <a:xfrm rot="0">
            <a:off x="3921841" y="759768"/>
            <a:ext cx="532895" cy="518074"/>
          </a:xfrm>
          <a:prstGeom prst="rect">
            <a:avLst/>
          </a:prstGeom>
        </p:spPr>
        <p:txBody>
          <a:bodyPr anchor="t" rtlCol="false" tIns="0" lIns="0" bIns="0" rIns="0">
            <a:spAutoFit/>
          </a:bodyPr>
          <a:lstStyle/>
          <a:p>
            <a:pPr algn="ctr">
              <a:lnSpc>
                <a:spcPts val="3589"/>
              </a:lnSpc>
            </a:pPr>
            <a:r>
              <a:rPr lang="en-US" sz="3554" spc="-110">
                <a:solidFill>
                  <a:srgbClr val="573E33"/>
                </a:solidFill>
                <a:latin typeface="Arabica Bold"/>
                <a:ea typeface="Arabica Bold"/>
                <a:cs typeface="Arabica Bold"/>
                <a:sym typeface="Arabica Bold"/>
              </a:rPr>
              <a:t>nd</a:t>
            </a:r>
          </a:p>
        </p:txBody>
      </p:sp>
      <p:sp>
        <p:nvSpPr>
          <p:cNvPr name="TextBox 13" id="13"/>
          <p:cNvSpPr txBox="true"/>
          <p:nvPr/>
        </p:nvSpPr>
        <p:spPr>
          <a:xfrm rot="0">
            <a:off x="6251910" y="787297"/>
            <a:ext cx="9343747" cy="1028714"/>
          </a:xfrm>
          <a:prstGeom prst="rect">
            <a:avLst/>
          </a:prstGeom>
        </p:spPr>
        <p:txBody>
          <a:bodyPr anchor="t" rtlCol="false" tIns="0" lIns="0" bIns="0" rIns="0">
            <a:spAutoFit/>
          </a:bodyPr>
          <a:lstStyle/>
          <a:p>
            <a:pPr algn="ctr">
              <a:lnSpc>
                <a:spcPts val="7176"/>
              </a:lnSpc>
            </a:pPr>
            <a:r>
              <a:rPr lang="en-US" sz="7105" spc="405">
                <a:solidFill>
                  <a:srgbClr val="F8A5A9"/>
                </a:solidFill>
                <a:latin typeface="Arabica Bold"/>
                <a:ea typeface="Arabica Bold"/>
                <a:cs typeface="Arabica Bold"/>
                <a:sym typeface="Arabica Bold"/>
              </a:rPr>
              <a:t>Data Visualization </a:t>
            </a:r>
          </a:p>
        </p:txBody>
      </p:sp>
      <p:sp>
        <p:nvSpPr>
          <p:cNvPr name="TextBox 14" id="14"/>
          <p:cNvSpPr txBox="true"/>
          <p:nvPr/>
        </p:nvSpPr>
        <p:spPr>
          <a:xfrm rot="0">
            <a:off x="12723950" y="5987456"/>
            <a:ext cx="2871707" cy="879582"/>
          </a:xfrm>
          <a:prstGeom prst="rect">
            <a:avLst/>
          </a:prstGeom>
        </p:spPr>
        <p:txBody>
          <a:bodyPr anchor="t" rtlCol="false" tIns="0" lIns="0" bIns="0" rIns="0">
            <a:spAutoFit/>
          </a:bodyPr>
          <a:lstStyle/>
          <a:p>
            <a:pPr algn="ctr">
              <a:lnSpc>
                <a:spcPts val="6117"/>
              </a:lnSpc>
            </a:pPr>
            <a:r>
              <a:rPr lang="en-US" sz="6057" spc="-187">
                <a:solidFill>
                  <a:srgbClr val="3F281E"/>
                </a:solidFill>
                <a:latin typeface="Arabica"/>
                <a:ea typeface="Arabica"/>
                <a:cs typeface="Arabica"/>
                <a:sym typeface="Arabica"/>
              </a:rPr>
              <a:t>Analysis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4458957" y="6812028"/>
            <a:ext cx="12332597" cy="1240824"/>
            <a:chOff x="0" y="0"/>
            <a:chExt cx="3248091" cy="326801"/>
          </a:xfrm>
        </p:grpSpPr>
        <p:sp>
          <p:nvSpPr>
            <p:cNvPr name="Freeform 6" id="6"/>
            <p:cNvSpPr/>
            <p:nvPr/>
          </p:nvSpPr>
          <p:spPr>
            <a:xfrm flipH="false" flipV="false" rot="0">
              <a:off x="0" y="0"/>
              <a:ext cx="3248091" cy="326801"/>
            </a:xfrm>
            <a:custGeom>
              <a:avLst/>
              <a:gdLst/>
              <a:ahLst/>
              <a:cxnLst/>
              <a:rect r="r" b="b" t="t" l="l"/>
              <a:pathLst>
                <a:path h="326801" w="3248091">
                  <a:moveTo>
                    <a:pt x="32016" y="0"/>
                  </a:moveTo>
                  <a:lnTo>
                    <a:pt x="3216076" y="0"/>
                  </a:lnTo>
                  <a:cubicBezTo>
                    <a:pt x="3233757" y="0"/>
                    <a:pt x="3248091" y="14334"/>
                    <a:pt x="3248091" y="32016"/>
                  </a:cubicBezTo>
                  <a:lnTo>
                    <a:pt x="3248091" y="294786"/>
                  </a:lnTo>
                  <a:cubicBezTo>
                    <a:pt x="3248091" y="312467"/>
                    <a:pt x="3233757" y="326801"/>
                    <a:pt x="3216076" y="326801"/>
                  </a:cubicBezTo>
                  <a:lnTo>
                    <a:pt x="32016" y="326801"/>
                  </a:lnTo>
                  <a:cubicBezTo>
                    <a:pt x="14334" y="326801"/>
                    <a:pt x="0" y="312467"/>
                    <a:pt x="0" y="294786"/>
                  </a:cubicBezTo>
                  <a:lnTo>
                    <a:pt x="0" y="32016"/>
                  </a:lnTo>
                  <a:cubicBezTo>
                    <a:pt x="0" y="14334"/>
                    <a:pt x="14334" y="0"/>
                    <a:pt x="32016" y="0"/>
                  </a:cubicBezTo>
                  <a:close/>
                </a:path>
              </a:pathLst>
            </a:custGeom>
            <a:solidFill>
              <a:srgbClr val="3F281E"/>
            </a:solidFill>
          </p:spPr>
        </p:sp>
        <p:sp>
          <p:nvSpPr>
            <p:cNvPr name="TextBox 7" id="7"/>
            <p:cNvSpPr txBox="true"/>
            <p:nvPr/>
          </p:nvSpPr>
          <p:spPr>
            <a:xfrm>
              <a:off x="0" y="-28575"/>
              <a:ext cx="3248091" cy="355376"/>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4281983" y="8109314"/>
            <a:ext cx="12332597" cy="1353782"/>
            <a:chOff x="0" y="0"/>
            <a:chExt cx="3248091" cy="356552"/>
          </a:xfrm>
        </p:grpSpPr>
        <p:sp>
          <p:nvSpPr>
            <p:cNvPr name="Freeform 9" id="9"/>
            <p:cNvSpPr/>
            <p:nvPr/>
          </p:nvSpPr>
          <p:spPr>
            <a:xfrm flipH="false" flipV="false" rot="0">
              <a:off x="0" y="0"/>
              <a:ext cx="3248091" cy="356552"/>
            </a:xfrm>
            <a:custGeom>
              <a:avLst/>
              <a:gdLst/>
              <a:ahLst/>
              <a:cxnLst/>
              <a:rect r="r" b="b" t="t" l="l"/>
              <a:pathLst>
                <a:path h="356552" w="3248091">
                  <a:moveTo>
                    <a:pt x="32016" y="0"/>
                  </a:moveTo>
                  <a:lnTo>
                    <a:pt x="3216076" y="0"/>
                  </a:lnTo>
                  <a:cubicBezTo>
                    <a:pt x="3233757" y="0"/>
                    <a:pt x="3248091" y="14334"/>
                    <a:pt x="3248091" y="32016"/>
                  </a:cubicBezTo>
                  <a:lnTo>
                    <a:pt x="3248091" y="324536"/>
                  </a:lnTo>
                  <a:cubicBezTo>
                    <a:pt x="3248091" y="342218"/>
                    <a:pt x="3233757" y="356552"/>
                    <a:pt x="3216076" y="356552"/>
                  </a:cubicBezTo>
                  <a:lnTo>
                    <a:pt x="32016" y="356552"/>
                  </a:lnTo>
                  <a:cubicBezTo>
                    <a:pt x="14334" y="356552"/>
                    <a:pt x="0" y="342218"/>
                    <a:pt x="0" y="324536"/>
                  </a:cubicBezTo>
                  <a:lnTo>
                    <a:pt x="0" y="32016"/>
                  </a:lnTo>
                  <a:cubicBezTo>
                    <a:pt x="0" y="14334"/>
                    <a:pt x="14334" y="0"/>
                    <a:pt x="32016" y="0"/>
                  </a:cubicBezTo>
                  <a:close/>
                </a:path>
              </a:pathLst>
            </a:custGeom>
            <a:solidFill>
              <a:srgbClr val="3F281E"/>
            </a:solidFill>
          </p:spPr>
        </p:sp>
        <p:sp>
          <p:nvSpPr>
            <p:cNvPr name="TextBox 10" id="10"/>
            <p:cNvSpPr txBox="true"/>
            <p:nvPr/>
          </p:nvSpPr>
          <p:spPr>
            <a:xfrm>
              <a:off x="0" y="-28575"/>
              <a:ext cx="3248091" cy="385127"/>
            </a:xfrm>
            <a:prstGeom prst="rect">
              <a:avLst/>
            </a:prstGeom>
          </p:spPr>
          <p:txBody>
            <a:bodyPr anchor="ctr" rtlCol="false" tIns="50800" lIns="50800" bIns="50800" rIns="50800"/>
            <a:lstStyle/>
            <a:p>
              <a:pPr algn="ctr">
                <a:lnSpc>
                  <a:spcPts val="2100"/>
                </a:lnSpc>
              </a:pPr>
            </a:p>
          </p:txBody>
        </p:sp>
      </p:grpSp>
      <p:sp>
        <p:nvSpPr>
          <p:cNvPr name="Freeform 11" id="11"/>
          <p:cNvSpPr/>
          <p:nvPr/>
        </p:nvSpPr>
        <p:spPr>
          <a:xfrm flipH="false" flipV="false" rot="0">
            <a:off x="4198601" y="5143500"/>
            <a:ext cx="10447396" cy="1499107"/>
          </a:xfrm>
          <a:custGeom>
            <a:avLst/>
            <a:gdLst/>
            <a:ahLst/>
            <a:cxnLst/>
            <a:rect r="r" b="b" t="t" l="l"/>
            <a:pathLst>
              <a:path h="1499107" w="10447396">
                <a:moveTo>
                  <a:pt x="0" y="0"/>
                </a:moveTo>
                <a:lnTo>
                  <a:pt x="10447396" y="0"/>
                </a:lnTo>
                <a:lnTo>
                  <a:pt x="10447396" y="1499107"/>
                </a:lnTo>
                <a:lnTo>
                  <a:pt x="0" y="1499107"/>
                </a:lnTo>
                <a:lnTo>
                  <a:pt x="0" y="0"/>
                </a:lnTo>
                <a:close/>
              </a:path>
            </a:pathLst>
          </a:custGeom>
          <a:blipFill>
            <a:blip r:embed="rId2"/>
            <a:stretch>
              <a:fillRect l="-2644" t="0" r="-28568" b="-234150"/>
            </a:stretch>
          </a:blipFill>
        </p:spPr>
      </p:sp>
      <p:sp>
        <p:nvSpPr>
          <p:cNvPr name="TextBox 12" id="12"/>
          <p:cNvSpPr txBox="true"/>
          <p:nvPr/>
        </p:nvSpPr>
        <p:spPr>
          <a:xfrm rot="0">
            <a:off x="1585298" y="3303901"/>
            <a:ext cx="15674002" cy="2532379"/>
          </a:xfrm>
          <a:prstGeom prst="rect">
            <a:avLst/>
          </a:prstGeom>
        </p:spPr>
        <p:txBody>
          <a:bodyPr anchor="t" rtlCol="false" tIns="0" lIns="0" bIns="0" rIns="0">
            <a:spAutoFit/>
          </a:bodyPr>
          <a:lstStyle/>
          <a:p>
            <a:pPr algn="l">
              <a:lnSpc>
                <a:spcPts val="3534"/>
              </a:lnSpc>
            </a:pPr>
            <a:r>
              <a:rPr lang="en-US" sz="3499" spc="-108">
                <a:solidFill>
                  <a:srgbClr val="3F281E"/>
                </a:solidFill>
                <a:latin typeface="Arabica"/>
                <a:ea typeface="Arabica"/>
                <a:cs typeface="Arabica"/>
                <a:sym typeface="Arabica"/>
              </a:rPr>
              <a:t> </a:t>
            </a:r>
            <a:r>
              <a:rPr lang="en-US" sz="3499" spc="-108">
                <a:solidFill>
                  <a:srgbClr val="A496B1"/>
                </a:solidFill>
                <a:latin typeface="Arabica Bold"/>
                <a:ea typeface="Arabica Bold"/>
                <a:cs typeface="Arabica Bold"/>
                <a:sym typeface="Arabica Bold"/>
              </a:rPr>
              <a:t>Null Hypothesis :</a:t>
            </a:r>
            <a:r>
              <a:rPr lang="en-US" sz="3499" spc="-108">
                <a:solidFill>
                  <a:srgbClr val="A496B1"/>
                </a:solidFill>
                <a:latin typeface="Arabica"/>
                <a:ea typeface="Arabica"/>
                <a:cs typeface="Arabica"/>
                <a:sym typeface="Arabica"/>
              </a:rPr>
              <a:t> </a:t>
            </a:r>
            <a:r>
              <a:rPr lang="en-US" sz="3499" spc="-108">
                <a:solidFill>
                  <a:srgbClr val="3F281E"/>
                </a:solidFill>
                <a:latin typeface="Arabica"/>
                <a:ea typeface="Arabica"/>
                <a:cs typeface="Arabica"/>
                <a:sym typeface="Arabica"/>
              </a:rPr>
              <a:t>The win percentage of Reese's Peanut Butter Cup is not different from the win percentage of other Halloween candies.</a:t>
            </a:r>
          </a:p>
          <a:p>
            <a:pPr algn="l">
              <a:lnSpc>
                <a:spcPts val="1749"/>
              </a:lnSpc>
            </a:pPr>
          </a:p>
          <a:p>
            <a:pPr algn="l">
              <a:lnSpc>
                <a:spcPts val="3534"/>
              </a:lnSpc>
            </a:pPr>
            <a:r>
              <a:rPr lang="en-US" sz="3499" spc="-108">
                <a:solidFill>
                  <a:srgbClr val="F8A5A9"/>
                </a:solidFill>
                <a:latin typeface="Arabica Bold"/>
                <a:ea typeface="Arabica Bold"/>
                <a:cs typeface="Arabica Bold"/>
                <a:sym typeface="Arabica Bold"/>
              </a:rPr>
              <a:t>Alternative hypothesis</a:t>
            </a:r>
            <a:r>
              <a:rPr lang="en-US" sz="3499" spc="-108">
                <a:solidFill>
                  <a:srgbClr val="3F281E"/>
                </a:solidFill>
                <a:latin typeface="Arabica"/>
                <a:ea typeface="Arabica"/>
                <a:cs typeface="Arabica"/>
                <a:sym typeface="Arabica"/>
              </a:rPr>
              <a:t>: Reese peanut buttercup is the most popular candy during Halloween</a:t>
            </a:r>
          </a:p>
          <a:p>
            <a:pPr algn="l">
              <a:lnSpc>
                <a:spcPts val="3534"/>
              </a:lnSpc>
            </a:pPr>
          </a:p>
          <a:p>
            <a:pPr algn="l">
              <a:lnSpc>
                <a:spcPts val="3534"/>
              </a:lnSpc>
            </a:pPr>
          </a:p>
        </p:txBody>
      </p:sp>
      <p:sp>
        <p:nvSpPr>
          <p:cNvPr name="AutoShape 13" id="13"/>
          <p:cNvSpPr/>
          <p:nvPr/>
        </p:nvSpPr>
        <p:spPr>
          <a:xfrm>
            <a:off x="990605" y="6204502"/>
            <a:ext cx="3468351" cy="0"/>
          </a:xfrm>
          <a:prstGeom prst="line">
            <a:avLst/>
          </a:prstGeom>
          <a:ln cap="flat" w="38100">
            <a:solidFill>
              <a:srgbClr val="573E33"/>
            </a:solidFill>
            <a:prstDash val="solid"/>
            <a:headEnd type="none" len="sm" w="sm"/>
            <a:tailEnd type="arrow" len="sm" w="med"/>
          </a:ln>
        </p:spPr>
      </p:sp>
      <p:sp>
        <p:nvSpPr>
          <p:cNvPr name="AutoShape 14" id="14"/>
          <p:cNvSpPr/>
          <p:nvPr/>
        </p:nvSpPr>
        <p:spPr>
          <a:xfrm>
            <a:off x="1009652" y="6185546"/>
            <a:ext cx="19048" cy="1008965"/>
          </a:xfrm>
          <a:prstGeom prst="line">
            <a:avLst/>
          </a:prstGeom>
          <a:ln cap="flat" w="38100">
            <a:solidFill>
              <a:srgbClr val="573E33"/>
            </a:solidFill>
            <a:prstDash val="solid"/>
            <a:headEnd type="none" len="sm" w="sm"/>
            <a:tailEnd type="none" len="sm" w="sm"/>
          </a:ln>
        </p:spPr>
      </p:sp>
      <p:sp>
        <p:nvSpPr>
          <p:cNvPr name="AutoShape 15" id="15"/>
          <p:cNvSpPr/>
          <p:nvPr/>
        </p:nvSpPr>
        <p:spPr>
          <a:xfrm>
            <a:off x="1009652" y="7194511"/>
            <a:ext cx="3188949" cy="0"/>
          </a:xfrm>
          <a:prstGeom prst="line">
            <a:avLst/>
          </a:prstGeom>
          <a:ln cap="flat" w="38100">
            <a:solidFill>
              <a:srgbClr val="573E33"/>
            </a:solidFill>
            <a:prstDash val="solid"/>
            <a:headEnd type="none" len="sm" w="sm"/>
            <a:tailEnd type="none" len="sm" w="sm"/>
          </a:ln>
        </p:spPr>
      </p:sp>
      <p:sp>
        <p:nvSpPr>
          <p:cNvPr name="AutoShape 16" id="16"/>
          <p:cNvSpPr/>
          <p:nvPr/>
        </p:nvSpPr>
        <p:spPr>
          <a:xfrm>
            <a:off x="1495051" y="6434493"/>
            <a:ext cx="2963906" cy="0"/>
          </a:xfrm>
          <a:prstGeom prst="line">
            <a:avLst/>
          </a:prstGeom>
          <a:ln cap="flat" w="38100">
            <a:solidFill>
              <a:srgbClr val="E62E47"/>
            </a:solidFill>
            <a:prstDash val="solid"/>
            <a:headEnd type="none" len="sm" w="sm"/>
            <a:tailEnd type="arrow" len="sm" w="med"/>
          </a:ln>
        </p:spPr>
      </p:sp>
      <p:sp>
        <p:nvSpPr>
          <p:cNvPr name="AutoShape 17" id="17"/>
          <p:cNvSpPr/>
          <p:nvPr/>
        </p:nvSpPr>
        <p:spPr>
          <a:xfrm flipH="true">
            <a:off x="1495051" y="6434853"/>
            <a:ext cx="19047" cy="2183000"/>
          </a:xfrm>
          <a:prstGeom prst="line">
            <a:avLst/>
          </a:prstGeom>
          <a:ln cap="flat" w="38100">
            <a:solidFill>
              <a:srgbClr val="E62E47"/>
            </a:solidFill>
            <a:prstDash val="solid"/>
            <a:headEnd type="none" len="sm" w="sm"/>
            <a:tailEnd type="none" len="sm" w="sm"/>
          </a:ln>
        </p:spPr>
      </p:sp>
      <p:sp>
        <p:nvSpPr>
          <p:cNvPr name="AutoShape 18" id="18"/>
          <p:cNvSpPr/>
          <p:nvPr/>
        </p:nvSpPr>
        <p:spPr>
          <a:xfrm>
            <a:off x="1495051" y="8617852"/>
            <a:ext cx="2661496" cy="0"/>
          </a:xfrm>
          <a:prstGeom prst="line">
            <a:avLst/>
          </a:prstGeom>
          <a:ln cap="flat" w="38100">
            <a:solidFill>
              <a:srgbClr val="E62E47"/>
            </a:solidFill>
            <a:prstDash val="solid"/>
            <a:headEnd type="none" len="sm" w="sm"/>
            <a:tailEnd type="none" len="sm" w="sm"/>
          </a:ln>
        </p:spPr>
      </p:sp>
      <p:sp>
        <p:nvSpPr>
          <p:cNvPr name="Freeform 19" id="19"/>
          <p:cNvSpPr/>
          <p:nvPr/>
        </p:nvSpPr>
        <p:spPr>
          <a:xfrm flipH="false" flipV="false" rot="0">
            <a:off x="10417947" y="6320418"/>
            <a:ext cx="3622596" cy="190476"/>
          </a:xfrm>
          <a:custGeom>
            <a:avLst/>
            <a:gdLst/>
            <a:ahLst/>
            <a:cxnLst/>
            <a:rect r="r" b="b" t="t" l="l"/>
            <a:pathLst>
              <a:path h="190476" w="3622596">
                <a:moveTo>
                  <a:pt x="0" y="0"/>
                </a:moveTo>
                <a:lnTo>
                  <a:pt x="3622596" y="0"/>
                </a:lnTo>
                <a:lnTo>
                  <a:pt x="3622596" y="190476"/>
                </a:lnTo>
                <a:lnTo>
                  <a:pt x="0" y="190476"/>
                </a:lnTo>
                <a:lnTo>
                  <a:pt x="0" y="0"/>
                </a:lnTo>
                <a:close/>
              </a:path>
            </a:pathLst>
          </a:custGeom>
          <a:blipFill>
            <a:blip r:embed="rId3"/>
            <a:stretch>
              <a:fillRect l="0" t="-192607" r="0" b="-24370"/>
            </a:stretch>
          </a:blipFill>
        </p:spPr>
      </p:sp>
      <p:sp>
        <p:nvSpPr>
          <p:cNvPr name="TextBox 20" id="20"/>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1</a:t>
            </a:r>
          </a:p>
        </p:txBody>
      </p:sp>
      <p:sp>
        <p:nvSpPr>
          <p:cNvPr name="TextBox 21" id="21"/>
          <p:cNvSpPr txBox="true"/>
          <p:nvPr/>
        </p:nvSpPr>
        <p:spPr>
          <a:xfrm rot="0">
            <a:off x="1028700" y="2157775"/>
            <a:ext cx="2618919" cy="1076179"/>
          </a:xfrm>
          <a:prstGeom prst="rect">
            <a:avLst/>
          </a:prstGeom>
        </p:spPr>
        <p:txBody>
          <a:bodyPr anchor="t" rtlCol="false" tIns="0" lIns="0" bIns="0" rIns="0">
            <a:spAutoFit/>
          </a:bodyPr>
          <a:lstStyle/>
          <a:p>
            <a:pPr algn="ctr">
              <a:lnSpc>
                <a:spcPts val="7510"/>
              </a:lnSpc>
            </a:pPr>
            <a:r>
              <a:rPr lang="en-US" sz="7435" spc="-230">
                <a:solidFill>
                  <a:srgbClr val="573E33"/>
                </a:solidFill>
                <a:latin typeface="Arabica Bold"/>
                <a:ea typeface="Arabica Bold"/>
                <a:cs typeface="Arabica Bold"/>
                <a:sym typeface="Arabica Bold"/>
              </a:rPr>
              <a:t>3    Step </a:t>
            </a:r>
          </a:p>
        </p:txBody>
      </p:sp>
      <p:sp>
        <p:nvSpPr>
          <p:cNvPr name="TextBox 22" id="22"/>
          <p:cNvSpPr txBox="true"/>
          <p:nvPr/>
        </p:nvSpPr>
        <p:spPr>
          <a:xfrm rot="0">
            <a:off x="1324943" y="2119675"/>
            <a:ext cx="520711" cy="515318"/>
          </a:xfrm>
          <a:prstGeom prst="rect">
            <a:avLst/>
          </a:prstGeom>
        </p:spPr>
        <p:txBody>
          <a:bodyPr anchor="t" rtlCol="false" tIns="0" lIns="0" bIns="0" rIns="0">
            <a:spAutoFit/>
          </a:bodyPr>
          <a:lstStyle/>
          <a:p>
            <a:pPr algn="ctr">
              <a:lnSpc>
                <a:spcPts val="3507"/>
              </a:lnSpc>
            </a:pPr>
            <a:r>
              <a:rPr lang="en-US" sz="3472" spc="-107">
                <a:solidFill>
                  <a:srgbClr val="573E33"/>
                </a:solidFill>
                <a:latin typeface="Arabica Bold"/>
                <a:ea typeface="Arabica Bold"/>
                <a:cs typeface="Arabica Bold"/>
                <a:sym typeface="Arabica Bold"/>
              </a:rPr>
              <a:t>rd</a:t>
            </a:r>
          </a:p>
        </p:txBody>
      </p:sp>
      <p:sp>
        <p:nvSpPr>
          <p:cNvPr name="TextBox 23" id="23"/>
          <p:cNvSpPr txBox="true"/>
          <p:nvPr/>
        </p:nvSpPr>
        <p:spPr>
          <a:xfrm rot="0">
            <a:off x="4344758" y="7004557"/>
            <a:ext cx="12790515" cy="970279"/>
          </a:xfrm>
          <a:prstGeom prst="rect">
            <a:avLst/>
          </a:prstGeom>
        </p:spPr>
        <p:txBody>
          <a:bodyPr anchor="t" rtlCol="false" tIns="0" lIns="0" bIns="0" rIns="0">
            <a:spAutoFit/>
          </a:bodyPr>
          <a:lstStyle/>
          <a:p>
            <a:pPr algn="ctr">
              <a:lnSpc>
                <a:spcPts val="3534"/>
              </a:lnSpc>
            </a:pPr>
            <a:r>
              <a:rPr lang="en-US" sz="3499" spc="-108">
                <a:solidFill>
                  <a:srgbClr val="F2E1C4"/>
                </a:solidFill>
                <a:latin typeface="Arabica"/>
                <a:ea typeface="Arabica"/>
                <a:cs typeface="Arabica"/>
                <a:sym typeface="Arabica"/>
              </a:rPr>
              <a:t>use </a:t>
            </a:r>
            <a:r>
              <a:rPr lang="en-US" sz="3499" spc="-108">
                <a:solidFill>
                  <a:srgbClr val="E62E47"/>
                </a:solidFill>
                <a:latin typeface="Arabica"/>
                <a:ea typeface="Arabica"/>
                <a:cs typeface="Arabica"/>
                <a:sym typeface="Arabica"/>
              </a:rPr>
              <a:t>loc function </a:t>
            </a:r>
            <a:r>
              <a:rPr lang="en-US" sz="3499" spc="-108">
                <a:solidFill>
                  <a:srgbClr val="F2E1C4"/>
                </a:solidFill>
                <a:latin typeface="Arabica"/>
                <a:ea typeface="Arabica"/>
                <a:cs typeface="Arabica"/>
                <a:sym typeface="Arabica"/>
              </a:rPr>
              <a:t>to extract only the win percentage of Reese’s Peanut Butter Cup from the DataFrame, Row(0)</a:t>
            </a:r>
          </a:p>
        </p:txBody>
      </p:sp>
      <p:sp>
        <p:nvSpPr>
          <p:cNvPr name="TextBox 24" id="24"/>
          <p:cNvSpPr txBox="true"/>
          <p:nvPr/>
        </p:nvSpPr>
        <p:spPr>
          <a:xfrm rot="0">
            <a:off x="4755584" y="8336786"/>
            <a:ext cx="11548491" cy="970279"/>
          </a:xfrm>
          <a:prstGeom prst="rect">
            <a:avLst/>
          </a:prstGeom>
        </p:spPr>
        <p:txBody>
          <a:bodyPr anchor="t" rtlCol="false" tIns="0" lIns="0" bIns="0" rIns="0">
            <a:spAutoFit/>
          </a:bodyPr>
          <a:lstStyle/>
          <a:p>
            <a:pPr algn="ctr">
              <a:lnSpc>
                <a:spcPts val="3534"/>
              </a:lnSpc>
            </a:pPr>
            <a:r>
              <a:rPr lang="en-US" sz="3499" spc="-108">
                <a:solidFill>
                  <a:srgbClr val="F2E1C4"/>
                </a:solidFill>
                <a:latin typeface="Arabica"/>
                <a:ea typeface="Arabica"/>
                <a:cs typeface="Arabica"/>
                <a:sym typeface="Arabica"/>
              </a:rPr>
              <a:t>use </a:t>
            </a:r>
            <a:r>
              <a:rPr lang="en-US" sz="3499" spc="-108">
                <a:solidFill>
                  <a:srgbClr val="E62E47"/>
                </a:solidFill>
                <a:latin typeface="Arabica"/>
                <a:ea typeface="Arabica"/>
                <a:cs typeface="Arabica"/>
                <a:sym typeface="Arabica"/>
              </a:rPr>
              <a:t>loc function </a:t>
            </a:r>
            <a:r>
              <a:rPr lang="en-US" sz="3499" spc="-108">
                <a:solidFill>
                  <a:srgbClr val="F2E1C4"/>
                </a:solidFill>
                <a:latin typeface="Arabica"/>
                <a:ea typeface="Arabica"/>
                <a:cs typeface="Arabica"/>
                <a:sym typeface="Arabica"/>
              </a:rPr>
              <a:t>to extract the win percentage of candies </a:t>
            </a:r>
            <a:r>
              <a:rPr lang="en-US" sz="3499" spc="-108">
                <a:solidFill>
                  <a:srgbClr val="F8A5A9"/>
                </a:solidFill>
                <a:latin typeface="Arabica"/>
                <a:ea typeface="Arabica"/>
                <a:cs typeface="Arabica"/>
                <a:sym typeface="Arabica"/>
              </a:rPr>
              <a:t>others than Reese’s Peanut Butter ( != -&gt; not equal)</a:t>
            </a:r>
            <a:r>
              <a:rPr lang="en-US" sz="3499" spc="-108">
                <a:solidFill>
                  <a:srgbClr val="F2E1C4"/>
                </a:solidFill>
                <a:latin typeface="Arabica"/>
                <a:ea typeface="Arabica"/>
                <a:cs typeface="Arabica"/>
                <a:sym typeface="Arabica"/>
              </a:rPr>
              <a:t> Cup from the DataFrame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534437"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970589" y="3198952"/>
            <a:ext cx="10722114" cy="3673310"/>
          </a:xfrm>
          <a:custGeom>
            <a:avLst/>
            <a:gdLst/>
            <a:ahLst/>
            <a:cxnLst/>
            <a:rect r="r" b="b" t="t" l="l"/>
            <a:pathLst>
              <a:path h="3673310" w="10722114">
                <a:moveTo>
                  <a:pt x="0" y="0"/>
                </a:moveTo>
                <a:lnTo>
                  <a:pt x="10722114" y="0"/>
                </a:lnTo>
                <a:lnTo>
                  <a:pt x="10722114" y="3673310"/>
                </a:lnTo>
                <a:lnTo>
                  <a:pt x="0" y="3673310"/>
                </a:lnTo>
                <a:lnTo>
                  <a:pt x="0" y="0"/>
                </a:lnTo>
                <a:close/>
              </a:path>
            </a:pathLst>
          </a:custGeom>
          <a:blipFill>
            <a:blip r:embed="rId2"/>
            <a:stretch>
              <a:fillRect l="0" t="-36369" r="-27851" b="0"/>
            </a:stretch>
          </a:blipFill>
        </p:spPr>
      </p:sp>
      <p:sp>
        <p:nvSpPr>
          <p:cNvPr name="TextBox 6" id="6"/>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1</a:t>
            </a:r>
          </a:p>
        </p:txBody>
      </p:sp>
      <p:sp>
        <p:nvSpPr>
          <p:cNvPr name="AutoShape 7" id="7"/>
          <p:cNvSpPr/>
          <p:nvPr/>
        </p:nvSpPr>
        <p:spPr>
          <a:xfrm flipV="true">
            <a:off x="11778428" y="6341411"/>
            <a:ext cx="4926249" cy="0"/>
          </a:xfrm>
          <a:prstGeom prst="line">
            <a:avLst/>
          </a:prstGeom>
          <a:ln cap="flat" w="38100">
            <a:solidFill>
              <a:srgbClr val="573E33"/>
            </a:solidFill>
            <a:prstDash val="solid"/>
            <a:headEnd type="none" len="sm" w="sm"/>
            <a:tailEnd type="none" len="sm" w="sm"/>
          </a:ln>
        </p:spPr>
      </p:sp>
      <p:sp>
        <p:nvSpPr>
          <p:cNvPr name="AutoShape 8" id="8"/>
          <p:cNvSpPr/>
          <p:nvPr/>
        </p:nvSpPr>
        <p:spPr>
          <a:xfrm>
            <a:off x="12191785" y="5961778"/>
            <a:ext cx="4317674" cy="0"/>
          </a:xfrm>
          <a:prstGeom prst="line">
            <a:avLst/>
          </a:prstGeom>
          <a:ln cap="flat" w="38100">
            <a:solidFill>
              <a:srgbClr val="573E33"/>
            </a:solidFill>
            <a:prstDash val="solid"/>
            <a:headEnd type="none" len="sm" w="sm"/>
            <a:tailEnd type="none" len="sm" w="sm"/>
          </a:ln>
        </p:spPr>
      </p:sp>
      <p:sp>
        <p:nvSpPr>
          <p:cNvPr name="AutoShape 9" id="9"/>
          <p:cNvSpPr/>
          <p:nvPr/>
        </p:nvSpPr>
        <p:spPr>
          <a:xfrm>
            <a:off x="12812118" y="2558923"/>
            <a:ext cx="0" cy="3402855"/>
          </a:xfrm>
          <a:prstGeom prst="line">
            <a:avLst/>
          </a:prstGeom>
          <a:ln cap="flat" w="38100">
            <a:solidFill>
              <a:srgbClr val="573E33"/>
            </a:solidFill>
            <a:prstDash val="sysDash"/>
            <a:headEnd type="none" len="sm" w="sm"/>
            <a:tailEnd type="none" len="sm" w="sm"/>
          </a:ln>
        </p:spPr>
      </p:sp>
      <p:sp>
        <p:nvSpPr>
          <p:cNvPr name="AutoShape 10" id="10"/>
          <p:cNvSpPr/>
          <p:nvPr/>
        </p:nvSpPr>
        <p:spPr>
          <a:xfrm>
            <a:off x="15936906" y="2558923"/>
            <a:ext cx="0" cy="3402855"/>
          </a:xfrm>
          <a:prstGeom prst="line">
            <a:avLst/>
          </a:prstGeom>
          <a:ln cap="flat" w="38100">
            <a:solidFill>
              <a:srgbClr val="573E33"/>
            </a:solidFill>
            <a:prstDash val="sysDash"/>
            <a:headEnd type="none" len="sm" w="sm"/>
            <a:tailEnd type="none" len="sm" w="sm"/>
          </a:ln>
        </p:spPr>
      </p:sp>
      <p:sp>
        <p:nvSpPr>
          <p:cNvPr name="AutoShape 11" id="11"/>
          <p:cNvSpPr/>
          <p:nvPr/>
        </p:nvSpPr>
        <p:spPr>
          <a:xfrm flipH="true">
            <a:off x="14264686" y="2031238"/>
            <a:ext cx="0" cy="3850934"/>
          </a:xfrm>
          <a:prstGeom prst="line">
            <a:avLst/>
          </a:prstGeom>
          <a:ln cap="flat" w="38100">
            <a:solidFill>
              <a:srgbClr val="573E33"/>
            </a:solidFill>
            <a:prstDash val="sysDash"/>
            <a:headEnd type="none" len="sm" w="sm"/>
            <a:tailEnd type="none" len="sm" w="sm"/>
          </a:ln>
        </p:spPr>
      </p:sp>
      <p:sp>
        <p:nvSpPr>
          <p:cNvPr name="TextBox 12" id="12"/>
          <p:cNvSpPr txBox="true"/>
          <p:nvPr/>
        </p:nvSpPr>
        <p:spPr>
          <a:xfrm rot="0">
            <a:off x="13907512" y="5901222"/>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a:t>
            </a:r>
          </a:p>
        </p:txBody>
      </p:sp>
      <p:sp>
        <p:nvSpPr>
          <p:cNvPr name="TextBox 13" id="13"/>
          <p:cNvSpPr txBox="true"/>
          <p:nvPr/>
        </p:nvSpPr>
        <p:spPr>
          <a:xfrm rot="0">
            <a:off x="15652570" y="5923373"/>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sp>
        <p:nvSpPr>
          <p:cNvPr name="TextBox 14" id="14"/>
          <p:cNvSpPr txBox="true"/>
          <p:nvPr/>
        </p:nvSpPr>
        <p:spPr>
          <a:xfrm rot="0">
            <a:off x="12129970" y="5901222"/>
            <a:ext cx="1202564"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grpSp>
        <p:nvGrpSpPr>
          <p:cNvPr name="Group 15" id="15"/>
          <p:cNvGrpSpPr/>
          <p:nvPr/>
        </p:nvGrpSpPr>
        <p:grpSpPr>
          <a:xfrm rot="5400000">
            <a:off x="12171899" y="5326181"/>
            <a:ext cx="1117429" cy="78937"/>
            <a:chOff x="0" y="0"/>
            <a:chExt cx="586907" cy="41460"/>
          </a:xfrm>
        </p:grpSpPr>
        <p:sp>
          <p:nvSpPr>
            <p:cNvPr name="Freeform 16" id="16"/>
            <p:cNvSpPr/>
            <p:nvPr/>
          </p:nvSpPr>
          <p:spPr>
            <a:xfrm flipH="false" flipV="false" rot="0">
              <a:off x="0" y="0"/>
              <a:ext cx="586907" cy="41460"/>
            </a:xfrm>
            <a:custGeom>
              <a:avLst/>
              <a:gdLst/>
              <a:ahLst/>
              <a:cxnLst/>
              <a:rect r="r" b="b" t="t" l="l"/>
              <a:pathLst>
                <a:path h="41460" w="586907">
                  <a:moveTo>
                    <a:pt x="383707" y="0"/>
                  </a:moveTo>
                  <a:cubicBezTo>
                    <a:pt x="495931" y="0"/>
                    <a:pt x="586907" y="9281"/>
                    <a:pt x="586907" y="20730"/>
                  </a:cubicBezTo>
                  <a:cubicBezTo>
                    <a:pt x="586907" y="32179"/>
                    <a:pt x="495931" y="41460"/>
                    <a:pt x="383707" y="41460"/>
                  </a:cubicBezTo>
                  <a:lnTo>
                    <a:pt x="203200" y="41460"/>
                  </a:lnTo>
                  <a:cubicBezTo>
                    <a:pt x="90976" y="41460"/>
                    <a:pt x="0" y="32179"/>
                    <a:pt x="0" y="20730"/>
                  </a:cubicBezTo>
                  <a:cubicBezTo>
                    <a:pt x="0" y="9281"/>
                    <a:pt x="90976" y="0"/>
                    <a:pt x="203200" y="0"/>
                  </a:cubicBezTo>
                  <a:close/>
                </a:path>
              </a:pathLst>
            </a:custGeom>
            <a:solidFill>
              <a:srgbClr val="FAE383"/>
            </a:solidFill>
          </p:spPr>
        </p:sp>
        <p:sp>
          <p:nvSpPr>
            <p:cNvPr name="TextBox 17" id="17"/>
            <p:cNvSpPr txBox="true"/>
            <p:nvPr/>
          </p:nvSpPr>
          <p:spPr>
            <a:xfrm>
              <a:off x="0" y="-47625"/>
              <a:ext cx="586907" cy="89085"/>
            </a:xfrm>
            <a:prstGeom prst="rect">
              <a:avLst/>
            </a:prstGeom>
          </p:spPr>
          <p:txBody>
            <a:bodyPr anchor="ctr" rtlCol="false" tIns="50800" lIns="50800" bIns="50800" rIns="50800"/>
            <a:lstStyle/>
            <a:p>
              <a:pPr algn="ctr">
                <a:lnSpc>
                  <a:spcPts val="3499"/>
                </a:lnSpc>
              </a:pPr>
            </a:p>
          </p:txBody>
        </p:sp>
      </p:grpSp>
      <p:grpSp>
        <p:nvGrpSpPr>
          <p:cNvPr name="Group 18" id="18"/>
          <p:cNvGrpSpPr/>
          <p:nvPr/>
        </p:nvGrpSpPr>
        <p:grpSpPr>
          <a:xfrm rot="5400000">
            <a:off x="12153260" y="5465979"/>
            <a:ext cx="926171" cy="65426"/>
            <a:chOff x="0" y="0"/>
            <a:chExt cx="586907" cy="41460"/>
          </a:xfrm>
        </p:grpSpPr>
        <p:sp>
          <p:nvSpPr>
            <p:cNvPr name="Freeform 19" id="19"/>
            <p:cNvSpPr/>
            <p:nvPr/>
          </p:nvSpPr>
          <p:spPr>
            <a:xfrm flipH="false" flipV="false" rot="0">
              <a:off x="0" y="0"/>
              <a:ext cx="586907" cy="41460"/>
            </a:xfrm>
            <a:custGeom>
              <a:avLst/>
              <a:gdLst/>
              <a:ahLst/>
              <a:cxnLst/>
              <a:rect r="r" b="b" t="t" l="l"/>
              <a:pathLst>
                <a:path h="41460" w="586907">
                  <a:moveTo>
                    <a:pt x="383707" y="0"/>
                  </a:moveTo>
                  <a:cubicBezTo>
                    <a:pt x="495931" y="0"/>
                    <a:pt x="586907" y="9281"/>
                    <a:pt x="586907" y="20730"/>
                  </a:cubicBezTo>
                  <a:cubicBezTo>
                    <a:pt x="586907" y="32179"/>
                    <a:pt x="495931" y="41460"/>
                    <a:pt x="383707" y="41460"/>
                  </a:cubicBezTo>
                  <a:lnTo>
                    <a:pt x="203200" y="41460"/>
                  </a:lnTo>
                  <a:cubicBezTo>
                    <a:pt x="90976" y="41460"/>
                    <a:pt x="0" y="32179"/>
                    <a:pt x="0" y="20730"/>
                  </a:cubicBezTo>
                  <a:cubicBezTo>
                    <a:pt x="0" y="9281"/>
                    <a:pt x="90976" y="0"/>
                    <a:pt x="203200" y="0"/>
                  </a:cubicBezTo>
                  <a:close/>
                </a:path>
              </a:pathLst>
            </a:custGeom>
            <a:solidFill>
              <a:srgbClr val="FAE383"/>
            </a:solidFill>
          </p:spPr>
        </p:sp>
        <p:sp>
          <p:nvSpPr>
            <p:cNvPr name="TextBox 20" id="20"/>
            <p:cNvSpPr txBox="true"/>
            <p:nvPr/>
          </p:nvSpPr>
          <p:spPr>
            <a:xfrm>
              <a:off x="0" y="-47625"/>
              <a:ext cx="586907" cy="89085"/>
            </a:xfrm>
            <a:prstGeom prst="rect">
              <a:avLst/>
            </a:prstGeom>
          </p:spPr>
          <p:txBody>
            <a:bodyPr anchor="ctr" rtlCol="false" tIns="50800" lIns="50800" bIns="50800" rIns="50800"/>
            <a:lstStyle/>
            <a:p>
              <a:pPr algn="ctr">
                <a:lnSpc>
                  <a:spcPts val="3499"/>
                </a:lnSpc>
              </a:pPr>
            </a:p>
          </p:txBody>
        </p:sp>
      </p:grpSp>
      <p:grpSp>
        <p:nvGrpSpPr>
          <p:cNvPr name="Group 21" id="21"/>
          <p:cNvGrpSpPr/>
          <p:nvPr/>
        </p:nvGrpSpPr>
        <p:grpSpPr>
          <a:xfrm rot="5400000">
            <a:off x="12173998" y="5590244"/>
            <a:ext cx="680627" cy="62442"/>
            <a:chOff x="0" y="0"/>
            <a:chExt cx="586907" cy="53844"/>
          </a:xfrm>
        </p:grpSpPr>
        <p:sp>
          <p:nvSpPr>
            <p:cNvPr name="Freeform 22" id="22"/>
            <p:cNvSpPr/>
            <p:nvPr/>
          </p:nvSpPr>
          <p:spPr>
            <a:xfrm flipH="false" flipV="false" rot="0">
              <a:off x="0" y="0"/>
              <a:ext cx="586907" cy="53844"/>
            </a:xfrm>
            <a:custGeom>
              <a:avLst/>
              <a:gdLst/>
              <a:ahLst/>
              <a:cxnLst/>
              <a:rect r="r" b="b" t="t" l="l"/>
              <a:pathLst>
                <a:path h="53844" w="586907">
                  <a:moveTo>
                    <a:pt x="383707" y="0"/>
                  </a:moveTo>
                  <a:cubicBezTo>
                    <a:pt x="495931" y="0"/>
                    <a:pt x="586907" y="12053"/>
                    <a:pt x="586907" y="26922"/>
                  </a:cubicBezTo>
                  <a:cubicBezTo>
                    <a:pt x="586907" y="41791"/>
                    <a:pt x="495931" y="53844"/>
                    <a:pt x="383707" y="53844"/>
                  </a:cubicBezTo>
                  <a:lnTo>
                    <a:pt x="203200" y="53844"/>
                  </a:lnTo>
                  <a:cubicBezTo>
                    <a:pt x="90976" y="53844"/>
                    <a:pt x="0" y="41791"/>
                    <a:pt x="0" y="26922"/>
                  </a:cubicBezTo>
                  <a:cubicBezTo>
                    <a:pt x="0" y="12053"/>
                    <a:pt x="90976" y="0"/>
                    <a:pt x="203200" y="0"/>
                  </a:cubicBezTo>
                  <a:close/>
                </a:path>
              </a:pathLst>
            </a:custGeom>
            <a:solidFill>
              <a:srgbClr val="FAE383"/>
            </a:solidFill>
          </p:spPr>
        </p:sp>
        <p:sp>
          <p:nvSpPr>
            <p:cNvPr name="TextBox 23" id="23"/>
            <p:cNvSpPr txBox="true"/>
            <p:nvPr/>
          </p:nvSpPr>
          <p:spPr>
            <a:xfrm>
              <a:off x="0" y="-47625"/>
              <a:ext cx="586907" cy="101469"/>
            </a:xfrm>
            <a:prstGeom prst="rect">
              <a:avLst/>
            </a:prstGeom>
          </p:spPr>
          <p:txBody>
            <a:bodyPr anchor="ctr" rtlCol="false" tIns="50800" lIns="50800" bIns="50800" rIns="50800"/>
            <a:lstStyle/>
            <a:p>
              <a:pPr algn="ctr">
                <a:lnSpc>
                  <a:spcPts val="3499"/>
                </a:lnSpc>
              </a:pPr>
            </a:p>
          </p:txBody>
        </p:sp>
      </p:grpSp>
      <p:grpSp>
        <p:nvGrpSpPr>
          <p:cNvPr name="Group 24" id="24"/>
          <p:cNvGrpSpPr/>
          <p:nvPr/>
        </p:nvGrpSpPr>
        <p:grpSpPr>
          <a:xfrm rot="5400000">
            <a:off x="12204880" y="5721668"/>
            <a:ext cx="419919" cy="60302"/>
            <a:chOff x="0" y="0"/>
            <a:chExt cx="586907" cy="84281"/>
          </a:xfrm>
        </p:grpSpPr>
        <p:sp>
          <p:nvSpPr>
            <p:cNvPr name="Freeform 25" id="25"/>
            <p:cNvSpPr/>
            <p:nvPr/>
          </p:nvSpPr>
          <p:spPr>
            <a:xfrm flipH="false" flipV="false" rot="0">
              <a:off x="0" y="0"/>
              <a:ext cx="586907" cy="84281"/>
            </a:xfrm>
            <a:custGeom>
              <a:avLst/>
              <a:gdLst/>
              <a:ahLst/>
              <a:cxnLst/>
              <a:rect r="r" b="b" t="t" l="l"/>
              <a:pathLst>
                <a:path h="84281" w="586907">
                  <a:moveTo>
                    <a:pt x="383707" y="0"/>
                  </a:moveTo>
                  <a:cubicBezTo>
                    <a:pt x="495931" y="0"/>
                    <a:pt x="586907" y="18867"/>
                    <a:pt x="586907" y="42141"/>
                  </a:cubicBezTo>
                  <a:cubicBezTo>
                    <a:pt x="586907" y="65414"/>
                    <a:pt x="495931" y="84281"/>
                    <a:pt x="383707" y="84281"/>
                  </a:cubicBezTo>
                  <a:lnTo>
                    <a:pt x="203200" y="84281"/>
                  </a:lnTo>
                  <a:cubicBezTo>
                    <a:pt x="90976" y="84281"/>
                    <a:pt x="0" y="65414"/>
                    <a:pt x="0" y="42141"/>
                  </a:cubicBezTo>
                  <a:cubicBezTo>
                    <a:pt x="0" y="18867"/>
                    <a:pt x="90976" y="0"/>
                    <a:pt x="203200" y="0"/>
                  </a:cubicBezTo>
                  <a:close/>
                </a:path>
              </a:pathLst>
            </a:custGeom>
            <a:solidFill>
              <a:srgbClr val="FAE383"/>
            </a:solidFill>
          </p:spPr>
        </p:sp>
        <p:sp>
          <p:nvSpPr>
            <p:cNvPr name="TextBox 26" id="26"/>
            <p:cNvSpPr txBox="true"/>
            <p:nvPr/>
          </p:nvSpPr>
          <p:spPr>
            <a:xfrm>
              <a:off x="0" y="-47625"/>
              <a:ext cx="586907" cy="131906"/>
            </a:xfrm>
            <a:prstGeom prst="rect">
              <a:avLst/>
            </a:prstGeom>
          </p:spPr>
          <p:txBody>
            <a:bodyPr anchor="ctr" rtlCol="false" tIns="50800" lIns="50800" bIns="50800" rIns="50800"/>
            <a:lstStyle/>
            <a:p>
              <a:pPr algn="ctr">
                <a:lnSpc>
                  <a:spcPts val="3499"/>
                </a:lnSpc>
              </a:pPr>
            </a:p>
          </p:txBody>
        </p:sp>
      </p:grpSp>
      <p:sp>
        <p:nvSpPr>
          <p:cNvPr name="AutoShape 27" id="27"/>
          <p:cNvSpPr/>
          <p:nvPr/>
        </p:nvSpPr>
        <p:spPr>
          <a:xfrm flipV="true">
            <a:off x="12678369" y="6394013"/>
            <a:ext cx="10269" cy="343538"/>
          </a:xfrm>
          <a:prstGeom prst="line">
            <a:avLst/>
          </a:prstGeom>
          <a:ln cap="flat" w="38100">
            <a:solidFill>
              <a:srgbClr val="573E33"/>
            </a:solidFill>
            <a:prstDash val="solid"/>
            <a:headEnd type="none" len="sm" w="sm"/>
            <a:tailEnd type="none" len="sm" w="sm"/>
          </a:ln>
        </p:spPr>
      </p:sp>
      <p:sp>
        <p:nvSpPr>
          <p:cNvPr name="TextBox 28" id="28"/>
          <p:cNvSpPr txBox="true"/>
          <p:nvPr/>
        </p:nvSpPr>
        <p:spPr>
          <a:xfrm rot="0">
            <a:off x="11431653" y="6785746"/>
            <a:ext cx="2493432"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Reject H0</a:t>
            </a:r>
          </a:p>
        </p:txBody>
      </p:sp>
      <p:grpSp>
        <p:nvGrpSpPr>
          <p:cNvPr name="Group 29" id="29"/>
          <p:cNvGrpSpPr/>
          <p:nvPr/>
        </p:nvGrpSpPr>
        <p:grpSpPr>
          <a:xfrm rot="0">
            <a:off x="1774715" y="7342855"/>
            <a:ext cx="14162191" cy="1978843"/>
            <a:chOff x="0" y="0"/>
            <a:chExt cx="3729960" cy="521177"/>
          </a:xfrm>
        </p:grpSpPr>
        <p:sp>
          <p:nvSpPr>
            <p:cNvPr name="Freeform 30" id="30"/>
            <p:cNvSpPr/>
            <p:nvPr/>
          </p:nvSpPr>
          <p:spPr>
            <a:xfrm flipH="false" flipV="false" rot="0">
              <a:off x="0" y="0"/>
              <a:ext cx="3729960" cy="521177"/>
            </a:xfrm>
            <a:custGeom>
              <a:avLst/>
              <a:gdLst/>
              <a:ahLst/>
              <a:cxnLst/>
              <a:rect r="r" b="b" t="t" l="l"/>
              <a:pathLst>
                <a:path h="521177" w="3729960">
                  <a:moveTo>
                    <a:pt x="27880" y="0"/>
                  </a:moveTo>
                  <a:lnTo>
                    <a:pt x="3702080" y="0"/>
                  </a:lnTo>
                  <a:cubicBezTo>
                    <a:pt x="3709474" y="0"/>
                    <a:pt x="3716566" y="2937"/>
                    <a:pt x="3721794" y="8166"/>
                  </a:cubicBezTo>
                  <a:cubicBezTo>
                    <a:pt x="3727023" y="13394"/>
                    <a:pt x="3729960" y="20486"/>
                    <a:pt x="3729960" y="27880"/>
                  </a:cubicBezTo>
                  <a:lnTo>
                    <a:pt x="3729960" y="493297"/>
                  </a:lnTo>
                  <a:cubicBezTo>
                    <a:pt x="3729960" y="508695"/>
                    <a:pt x="3717478" y="521177"/>
                    <a:pt x="3702080" y="521177"/>
                  </a:cubicBezTo>
                  <a:lnTo>
                    <a:pt x="27880" y="521177"/>
                  </a:lnTo>
                  <a:cubicBezTo>
                    <a:pt x="12482" y="521177"/>
                    <a:pt x="0" y="508695"/>
                    <a:pt x="0" y="493297"/>
                  </a:cubicBezTo>
                  <a:lnTo>
                    <a:pt x="0" y="27880"/>
                  </a:lnTo>
                  <a:cubicBezTo>
                    <a:pt x="0" y="12482"/>
                    <a:pt x="12482" y="0"/>
                    <a:pt x="27880" y="0"/>
                  </a:cubicBezTo>
                  <a:close/>
                </a:path>
              </a:pathLst>
            </a:custGeom>
            <a:solidFill>
              <a:srgbClr val="3F281E"/>
            </a:solidFill>
          </p:spPr>
        </p:sp>
        <p:sp>
          <p:nvSpPr>
            <p:cNvPr name="TextBox 31" id="31"/>
            <p:cNvSpPr txBox="true"/>
            <p:nvPr/>
          </p:nvSpPr>
          <p:spPr>
            <a:xfrm>
              <a:off x="0" y="-28575"/>
              <a:ext cx="3729960" cy="549752"/>
            </a:xfrm>
            <a:prstGeom prst="rect">
              <a:avLst/>
            </a:prstGeom>
          </p:spPr>
          <p:txBody>
            <a:bodyPr anchor="ctr" rtlCol="false" tIns="50800" lIns="50800" bIns="50800" rIns="50800"/>
            <a:lstStyle/>
            <a:p>
              <a:pPr algn="ctr">
                <a:lnSpc>
                  <a:spcPts val="2100"/>
                </a:lnSpc>
              </a:pPr>
            </a:p>
          </p:txBody>
        </p:sp>
      </p:grpSp>
      <p:sp>
        <p:nvSpPr>
          <p:cNvPr name="TextBox 32" id="32"/>
          <p:cNvSpPr txBox="true"/>
          <p:nvPr/>
        </p:nvSpPr>
        <p:spPr>
          <a:xfrm rot="0">
            <a:off x="2195952" y="7698025"/>
            <a:ext cx="13319717" cy="1287554"/>
          </a:xfrm>
          <a:prstGeom prst="rect">
            <a:avLst/>
          </a:prstGeom>
        </p:spPr>
        <p:txBody>
          <a:bodyPr anchor="t" rtlCol="false" tIns="0" lIns="0" bIns="0" rIns="0">
            <a:spAutoFit/>
          </a:bodyPr>
          <a:lstStyle/>
          <a:p>
            <a:pPr algn="ctr">
              <a:lnSpc>
                <a:spcPts val="3259"/>
              </a:lnSpc>
            </a:pPr>
            <a:r>
              <a:rPr lang="en-US" sz="3227" spc="-100">
                <a:solidFill>
                  <a:srgbClr val="F2E1C4"/>
                </a:solidFill>
                <a:latin typeface="Arabica"/>
                <a:ea typeface="Arabica"/>
                <a:cs typeface="Arabica"/>
                <a:sym typeface="Arabica"/>
              </a:rPr>
              <a:t>The output shows that it </a:t>
            </a:r>
            <a:r>
              <a:rPr lang="en-US" sz="3227" spc="-100">
                <a:solidFill>
                  <a:srgbClr val="E62E47"/>
                </a:solidFill>
                <a:latin typeface="Arabica"/>
                <a:ea typeface="Arabica"/>
                <a:cs typeface="Arabica"/>
                <a:sym typeface="Arabica"/>
              </a:rPr>
              <a:t>rejects the null hypothesis  (P-value=4.22e-36 )</a:t>
            </a:r>
            <a:r>
              <a:rPr lang="en-US" sz="3227" spc="-100">
                <a:solidFill>
                  <a:srgbClr val="F2E1C4"/>
                </a:solidFill>
                <a:latin typeface="Arabica"/>
                <a:ea typeface="Arabica"/>
                <a:cs typeface="Arabica"/>
                <a:sym typeface="Arabica"/>
              </a:rPr>
              <a:t> which means that the data show enough a strong correlation, concluding that Reese’s Peanut Butter Cup is statistically more popular than other Halloween candies.</a:t>
            </a:r>
          </a:p>
        </p:txBody>
      </p:sp>
      <p:sp>
        <p:nvSpPr>
          <p:cNvPr name="TextBox 33" id="33"/>
          <p:cNvSpPr txBox="true"/>
          <p:nvPr/>
        </p:nvSpPr>
        <p:spPr>
          <a:xfrm rot="0">
            <a:off x="5727320" y="3837916"/>
            <a:ext cx="5965383" cy="963200"/>
          </a:xfrm>
          <a:prstGeom prst="rect">
            <a:avLst/>
          </a:prstGeom>
        </p:spPr>
        <p:txBody>
          <a:bodyPr anchor="t" rtlCol="false" tIns="0" lIns="0" bIns="0" rIns="0">
            <a:spAutoFit/>
          </a:bodyPr>
          <a:lstStyle/>
          <a:p>
            <a:pPr algn="ctr">
              <a:lnSpc>
                <a:spcPts val="2441"/>
              </a:lnSpc>
            </a:pPr>
            <a:r>
              <a:rPr lang="en-US" sz="2417" spc="-74">
                <a:solidFill>
                  <a:srgbClr val="573E33"/>
                </a:solidFill>
                <a:latin typeface="Arabica"/>
                <a:ea typeface="Arabica"/>
                <a:cs typeface="Arabica"/>
                <a:sym typeface="Arabica"/>
              </a:rPr>
              <a:t>the focus is on the </a:t>
            </a:r>
            <a:r>
              <a:rPr lang="en-US" sz="2417" spc="-74">
                <a:solidFill>
                  <a:srgbClr val="E62E47"/>
                </a:solidFill>
                <a:latin typeface="Arabica"/>
                <a:ea typeface="Arabica"/>
                <a:cs typeface="Arabica"/>
                <a:sym typeface="Arabica"/>
              </a:rPr>
              <a:t>left</a:t>
            </a:r>
            <a:r>
              <a:rPr lang="en-US" sz="2417" spc="-74">
                <a:solidFill>
                  <a:srgbClr val="573E33"/>
                </a:solidFill>
                <a:latin typeface="Arabica"/>
                <a:ea typeface="Arabica"/>
                <a:cs typeface="Arabica"/>
                <a:sym typeface="Arabica"/>
              </a:rPr>
              <a:t> tail of the curve, representing values that are significantly lower than Reese’s win percentage</a:t>
            </a:r>
          </a:p>
        </p:txBody>
      </p:sp>
      <p:sp>
        <p:nvSpPr>
          <p:cNvPr name="AutoShape 34" id="34"/>
          <p:cNvSpPr/>
          <p:nvPr/>
        </p:nvSpPr>
        <p:spPr>
          <a:xfrm flipH="true">
            <a:off x="10251544" y="3645327"/>
            <a:ext cx="260751" cy="183064"/>
          </a:xfrm>
          <a:prstGeom prst="line">
            <a:avLst/>
          </a:prstGeom>
          <a:ln cap="flat" w="38100">
            <a:solidFill>
              <a:srgbClr val="573E33"/>
            </a:solidFill>
            <a:prstDash val="solid"/>
            <a:headEnd type="none" len="sm" w="sm"/>
            <a:tailEnd type="arrow" len="sm" w="med"/>
          </a:ln>
        </p:spPr>
      </p:sp>
      <p:sp>
        <p:nvSpPr>
          <p:cNvPr name="TextBox 35" id="35"/>
          <p:cNvSpPr txBox="true"/>
          <p:nvPr/>
        </p:nvSpPr>
        <p:spPr>
          <a:xfrm rot="0">
            <a:off x="13159138" y="4432694"/>
            <a:ext cx="2493432"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one-tailed</a:t>
            </a:r>
          </a:p>
        </p:txBody>
      </p:sp>
      <p:sp>
        <p:nvSpPr>
          <p:cNvPr name="TextBox 36" id="36"/>
          <p:cNvSpPr txBox="true"/>
          <p:nvPr/>
        </p:nvSpPr>
        <p:spPr>
          <a:xfrm rot="0">
            <a:off x="1251772" y="2601644"/>
            <a:ext cx="5621148" cy="597308"/>
          </a:xfrm>
          <a:prstGeom prst="rect">
            <a:avLst/>
          </a:prstGeom>
        </p:spPr>
        <p:txBody>
          <a:bodyPr anchor="t" rtlCol="false" tIns="0" lIns="0" bIns="0" rIns="0">
            <a:spAutoFit/>
          </a:bodyPr>
          <a:lstStyle/>
          <a:p>
            <a:pPr algn="ctr">
              <a:lnSpc>
                <a:spcPts val="4269"/>
              </a:lnSpc>
            </a:pPr>
            <a:r>
              <a:rPr lang="en-US" sz="4227" spc="-131">
                <a:solidFill>
                  <a:srgbClr val="573E33"/>
                </a:solidFill>
                <a:latin typeface="Arabica Bold"/>
                <a:ea typeface="Arabica Bold"/>
                <a:cs typeface="Arabica Bold"/>
                <a:sym typeface="Arabica Bold"/>
              </a:rPr>
              <a:t>Conduct T-stats /p-value</a:t>
            </a:r>
          </a:p>
        </p:txBody>
      </p:sp>
      <p:sp>
        <p:nvSpPr>
          <p:cNvPr name="Freeform 37" id="37"/>
          <p:cNvSpPr/>
          <p:nvPr/>
        </p:nvSpPr>
        <p:spPr>
          <a:xfrm flipH="false" flipV="false" rot="-1448258">
            <a:off x="16127806" y="7950697"/>
            <a:ext cx="1913375" cy="2733393"/>
          </a:xfrm>
          <a:custGeom>
            <a:avLst/>
            <a:gdLst/>
            <a:ahLst/>
            <a:cxnLst/>
            <a:rect r="r" b="b" t="t" l="l"/>
            <a:pathLst>
              <a:path h="2733393" w="1913375">
                <a:moveTo>
                  <a:pt x="0" y="0"/>
                </a:moveTo>
                <a:lnTo>
                  <a:pt x="1913375" y="0"/>
                </a:lnTo>
                <a:lnTo>
                  <a:pt x="1913375" y="2733393"/>
                </a:lnTo>
                <a:lnTo>
                  <a:pt x="0" y="27333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1316410" y="5282653"/>
            <a:ext cx="6277044" cy="1306143"/>
            <a:chOff x="0" y="0"/>
            <a:chExt cx="1653213" cy="344005"/>
          </a:xfrm>
        </p:grpSpPr>
        <p:sp>
          <p:nvSpPr>
            <p:cNvPr name="Freeform 6" id="6"/>
            <p:cNvSpPr/>
            <p:nvPr/>
          </p:nvSpPr>
          <p:spPr>
            <a:xfrm flipH="false" flipV="false" rot="0">
              <a:off x="0" y="0"/>
              <a:ext cx="1653213" cy="344005"/>
            </a:xfrm>
            <a:custGeom>
              <a:avLst/>
              <a:gdLst/>
              <a:ahLst/>
              <a:cxnLst/>
              <a:rect r="r" b="b" t="t" l="l"/>
              <a:pathLst>
                <a:path h="344005" w="1653213">
                  <a:moveTo>
                    <a:pt x="62902" y="0"/>
                  </a:moveTo>
                  <a:lnTo>
                    <a:pt x="1590311" y="0"/>
                  </a:lnTo>
                  <a:cubicBezTo>
                    <a:pt x="1606994" y="0"/>
                    <a:pt x="1622993" y="6627"/>
                    <a:pt x="1634790" y="18424"/>
                  </a:cubicBezTo>
                  <a:cubicBezTo>
                    <a:pt x="1646586" y="30220"/>
                    <a:pt x="1653213" y="46219"/>
                    <a:pt x="1653213" y="62902"/>
                  </a:cubicBezTo>
                  <a:lnTo>
                    <a:pt x="1653213" y="281103"/>
                  </a:lnTo>
                  <a:cubicBezTo>
                    <a:pt x="1653213" y="297785"/>
                    <a:pt x="1646586" y="313785"/>
                    <a:pt x="1634790" y="325581"/>
                  </a:cubicBezTo>
                  <a:cubicBezTo>
                    <a:pt x="1622993" y="337378"/>
                    <a:pt x="1606994" y="344005"/>
                    <a:pt x="1590311" y="344005"/>
                  </a:cubicBezTo>
                  <a:lnTo>
                    <a:pt x="62902" y="344005"/>
                  </a:lnTo>
                  <a:cubicBezTo>
                    <a:pt x="46219" y="344005"/>
                    <a:pt x="30220" y="337378"/>
                    <a:pt x="18424" y="325581"/>
                  </a:cubicBezTo>
                  <a:cubicBezTo>
                    <a:pt x="6627" y="313785"/>
                    <a:pt x="0" y="297785"/>
                    <a:pt x="0" y="281103"/>
                  </a:cubicBezTo>
                  <a:lnTo>
                    <a:pt x="0" y="62902"/>
                  </a:lnTo>
                  <a:cubicBezTo>
                    <a:pt x="0" y="46219"/>
                    <a:pt x="6627" y="30220"/>
                    <a:pt x="18424" y="18424"/>
                  </a:cubicBezTo>
                  <a:cubicBezTo>
                    <a:pt x="30220" y="6627"/>
                    <a:pt x="46219" y="0"/>
                    <a:pt x="62902" y="0"/>
                  </a:cubicBezTo>
                  <a:close/>
                </a:path>
              </a:pathLst>
            </a:custGeom>
            <a:solidFill>
              <a:srgbClr val="3F281E"/>
            </a:solidFill>
          </p:spPr>
        </p:sp>
        <p:sp>
          <p:nvSpPr>
            <p:cNvPr name="TextBox 7" id="7"/>
            <p:cNvSpPr txBox="true"/>
            <p:nvPr/>
          </p:nvSpPr>
          <p:spPr>
            <a:xfrm>
              <a:off x="0" y="-28575"/>
              <a:ext cx="1653213" cy="372580"/>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2284495" y="2368170"/>
            <a:ext cx="13736940" cy="663202"/>
            <a:chOff x="0" y="0"/>
            <a:chExt cx="3617959" cy="174670"/>
          </a:xfrm>
        </p:grpSpPr>
        <p:sp>
          <p:nvSpPr>
            <p:cNvPr name="Freeform 9" id="9"/>
            <p:cNvSpPr/>
            <p:nvPr/>
          </p:nvSpPr>
          <p:spPr>
            <a:xfrm flipH="false" flipV="false" rot="0">
              <a:off x="0" y="0"/>
              <a:ext cx="3617959" cy="174670"/>
            </a:xfrm>
            <a:custGeom>
              <a:avLst/>
              <a:gdLst/>
              <a:ahLst/>
              <a:cxnLst/>
              <a:rect r="r" b="b" t="t" l="l"/>
              <a:pathLst>
                <a:path h="174670" w="3617959">
                  <a:moveTo>
                    <a:pt x="28743" y="0"/>
                  </a:moveTo>
                  <a:lnTo>
                    <a:pt x="3589217" y="0"/>
                  </a:lnTo>
                  <a:cubicBezTo>
                    <a:pt x="3596840" y="0"/>
                    <a:pt x="3604151" y="3028"/>
                    <a:pt x="3609541" y="8419"/>
                  </a:cubicBezTo>
                  <a:cubicBezTo>
                    <a:pt x="3614931" y="13809"/>
                    <a:pt x="3617959" y="21120"/>
                    <a:pt x="3617959" y="28743"/>
                  </a:cubicBezTo>
                  <a:lnTo>
                    <a:pt x="3617959" y="145928"/>
                  </a:lnTo>
                  <a:cubicBezTo>
                    <a:pt x="3617959" y="161802"/>
                    <a:pt x="3605091" y="174670"/>
                    <a:pt x="3589217" y="174670"/>
                  </a:cubicBezTo>
                  <a:lnTo>
                    <a:pt x="28743" y="174670"/>
                  </a:lnTo>
                  <a:cubicBezTo>
                    <a:pt x="21120" y="174670"/>
                    <a:pt x="13809" y="171642"/>
                    <a:pt x="8419" y="166252"/>
                  </a:cubicBezTo>
                  <a:cubicBezTo>
                    <a:pt x="3028" y="160861"/>
                    <a:pt x="0" y="153551"/>
                    <a:pt x="0" y="145928"/>
                  </a:cubicBezTo>
                  <a:lnTo>
                    <a:pt x="0" y="28743"/>
                  </a:lnTo>
                  <a:cubicBezTo>
                    <a:pt x="0" y="21120"/>
                    <a:pt x="3028" y="13809"/>
                    <a:pt x="8419" y="8419"/>
                  </a:cubicBezTo>
                  <a:cubicBezTo>
                    <a:pt x="13809" y="3028"/>
                    <a:pt x="21120" y="0"/>
                    <a:pt x="28743" y="0"/>
                  </a:cubicBezTo>
                  <a:close/>
                </a:path>
              </a:pathLst>
            </a:custGeom>
            <a:solidFill>
              <a:srgbClr val="3F281E"/>
            </a:solidFill>
          </p:spPr>
        </p:sp>
        <p:sp>
          <p:nvSpPr>
            <p:cNvPr name="TextBox 10" id="10"/>
            <p:cNvSpPr txBox="true"/>
            <p:nvPr/>
          </p:nvSpPr>
          <p:spPr>
            <a:xfrm>
              <a:off x="0" y="-28575"/>
              <a:ext cx="3617959" cy="203245"/>
            </a:xfrm>
            <a:prstGeom prst="rect">
              <a:avLst/>
            </a:prstGeom>
          </p:spPr>
          <p:txBody>
            <a:bodyPr anchor="ctr" rtlCol="false" tIns="50800" lIns="50800" bIns="50800" rIns="50800"/>
            <a:lstStyle/>
            <a:p>
              <a:pPr algn="ctr">
                <a:lnSpc>
                  <a:spcPts val="2100"/>
                </a:lnSpc>
              </a:pPr>
            </a:p>
          </p:txBody>
        </p:sp>
      </p:grpSp>
      <p:sp>
        <p:nvSpPr>
          <p:cNvPr name="Freeform 11" id="11"/>
          <p:cNvSpPr/>
          <p:nvPr/>
        </p:nvSpPr>
        <p:spPr>
          <a:xfrm flipH="false" flipV="false" rot="0">
            <a:off x="810574" y="3289391"/>
            <a:ext cx="9748453" cy="6105940"/>
          </a:xfrm>
          <a:custGeom>
            <a:avLst/>
            <a:gdLst/>
            <a:ahLst/>
            <a:cxnLst/>
            <a:rect r="r" b="b" t="t" l="l"/>
            <a:pathLst>
              <a:path h="6105940" w="9748453">
                <a:moveTo>
                  <a:pt x="0" y="0"/>
                </a:moveTo>
                <a:lnTo>
                  <a:pt x="9748453" y="0"/>
                </a:lnTo>
                <a:lnTo>
                  <a:pt x="9748453" y="6105940"/>
                </a:lnTo>
                <a:lnTo>
                  <a:pt x="0" y="6105940"/>
                </a:lnTo>
                <a:lnTo>
                  <a:pt x="0" y="0"/>
                </a:lnTo>
                <a:close/>
              </a:path>
            </a:pathLst>
          </a:custGeom>
          <a:blipFill>
            <a:blip r:embed="rId2"/>
            <a:stretch>
              <a:fillRect l="-1505" t="0" r="-39115" b="0"/>
            </a:stretch>
          </a:blipFill>
        </p:spPr>
      </p:sp>
      <p:sp>
        <p:nvSpPr>
          <p:cNvPr name="AutoShape 12" id="12"/>
          <p:cNvSpPr/>
          <p:nvPr/>
        </p:nvSpPr>
        <p:spPr>
          <a:xfrm>
            <a:off x="6893327" y="4949278"/>
            <a:ext cx="4209703" cy="635982"/>
          </a:xfrm>
          <a:prstGeom prst="line">
            <a:avLst/>
          </a:prstGeom>
          <a:ln cap="flat" w="38100">
            <a:solidFill>
              <a:srgbClr val="573E33"/>
            </a:solidFill>
            <a:prstDash val="solid"/>
            <a:headEnd type="none" len="sm" w="sm"/>
            <a:tailEnd type="arrow" len="sm" w="med"/>
          </a:ln>
        </p:spPr>
      </p:sp>
      <p:sp>
        <p:nvSpPr>
          <p:cNvPr name="TextBox 13" id="13"/>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14" id="14"/>
          <p:cNvSpPr txBox="true"/>
          <p:nvPr/>
        </p:nvSpPr>
        <p:spPr>
          <a:xfrm rot="0">
            <a:off x="2137598" y="2386845"/>
            <a:ext cx="14012804" cy="644526"/>
          </a:xfrm>
          <a:prstGeom prst="rect">
            <a:avLst/>
          </a:prstGeom>
        </p:spPr>
        <p:txBody>
          <a:bodyPr anchor="t" rtlCol="false" tIns="0" lIns="0" bIns="0" rIns="0">
            <a:spAutoFit/>
          </a:bodyPr>
          <a:lstStyle/>
          <a:p>
            <a:pPr algn="ctr">
              <a:lnSpc>
                <a:spcPts val="4899"/>
              </a:lnSpc>
              <a:spcBef>
                <a:spcPct val="0"/>
              </a:spcBef>
            </a:pPr>
            <a:r>
              <a:rPr lang="en-US" sz="3499">
                <a:solidFill>
                  <a:srgbClr val="FFFBD6"/>
                </a:solidFill>
                <a:latin typeface="Arabica"/>
                <a:ea typeface="Arabica"/>
                <a:cs typeface="Arabica"/>
                <a:sym typeface="Arabica"/>
              </a:rPr>
              <a:t> </a:t>
            </a:r>
            <a:r>
              <a:rPr lang="en-US" sz="3499">
                <a:solidFill>
                  <a:srgbClr val="FFFBD6"/>
                </a:solidFill>
                <a:latin typeface="Arabica"/>
                <a:ea typeface="Arabica"/>
                <a:cs typeface="Arabica"/>
                <a:sym typeface="Arabica"/>
              </a:rPr>
              <a:t>chocolate is the most often used ingredient/feature in Halloween candy.</a:t>
            </a:r>
          </a:p>
        </p:txBody>
      </p:sp>
      <p:sp>
        <p:nvSpPr>
          <p:cNvPr name="TextBox 15" id="15"/>
          <p:cNvSpPr txBox="true"/>
          <p:nvPr/>
        </p:nvSpPr>
        <p:spPr>
          <a:xfrm rot="0">
            <a:off x="10799017" y="3233271"/>
            <a:ext cx="2290314" cy="944696"/>
          </a:xfrm>
          <a:prstGeom prst="rect">
            <a:avLst/>
          </a:prstGeom>
        </p:spPr>
        <p:txBody>
          <a:bodyPr anchor="t" rtlCol="false" tIns="0" lIns="0" bIns="0" rIns="0">
            <a:spAutoFit/>
          </a:bodyPr>
          <a:lstStyle/>
          <a:p>
            <a:pPr algn="ctr">
              <a:lnSpc>
                <a:spcPts val="6567"/>
              </a:lnSpc>
            </a:pPr>
            <a:r>
              <a:rPr lang="en-US" sz="6502" spc="-201">
                <a:solidFill>
                  <a:srgbClr val="3F281E"/>
                </a:solidFill>
                <a:latin typeface="Arabica Bold"/>
                <a:ea typeface="Arabica Bold"/>
                <a:cs typeface="Arabica Bold"/>
                <a:sym typeface="Arabica Bold"/>
              </a:rPr>
              <a:t>1    Step </a:t>
            </a:r>
          </a:p>
        </p:txBody>
      </p:sp>
      <p:sp>
        <p:nvSpPr>
          <p:cNvPr name="TextBox 16" id="16"/>
          <p:cNvSpPr txBox="true"/>
          <p:nvPr/>
        </p:nvSpPr>
        <p:spPr>
          <a:xfrm rot="0">
            <a:off x="11058090" y="3214221"/>
            <a:ext cx="455376" cy="439939"/>
          </a:xfrm>
          <a:prstGeom prst="rect">
            <a:avLst/>
          </a:prstGeom>
        </p:spPr>
        <p:txBody>
          <a:bodyPr anchor="t" rtlCol="false" tIns="0" lIns="0" bIns="0" rIns="0">
            <a:spAutoFit/>
          </a:bodyPr>
          <a:lstStyle/>
          <a:p>
            <a:pPr algn="ctr">
              <a:lnSpc>
                <a:spcPts val="3067"/>
              </a:lnSpc>
            </a:pPr>
            <a:r>
              <a:rPr lang="en-US" sz="3037" spc="-94">
                <a:solidFill>
                  <a:srgbClr val="3F281E"/>
                </a:solidFill>
                <a:latin typeface="Arabica Bold"/>
                <a:ea typeface="Arabica Bold"/>
                <a:cs typeface="Arabica Bold"/>
                <a:sym typeface="Arabica Bold"/>
              </a:rPr>
              <a:t>st</a:t>
            </a:r>
          </a:p>
        </p:txBody>
      </p:sp>
      <p:sp>
        <p:nvSpPr>
          <p:cNvPr name="TextBox 17" id="17"/>
          <p:cNvSpPr txBox="true"/>
          <p:nvPr/>
        </p:nvSpPr>
        <p:spPr>
          <a:xfrm rot="0">
            <a:off x="11103030" y="4173221"/>
            <a:ext cx="6277044" cy="970279"/>
          </a:xfrm>
          <a:prstGeom prst="rect">
            <a:avLst/>
          </a:prstGeom>
        </p:spPr>
        <p:txBody>
          <a:bodyPr anchor="t" rtlCol="false" tIns="0" lIns="0" bIns="0" rIns="0">
            <a:spAutoFit/>
          </a:bodyPr>
          <a:lstStyle/>
          <a:p>
            <a:pPr algn="ctr">
              <a:lnSpc>
                <a:spcPts val="3534"/>
              </a:lnSpc>
            </a:pPr>
            <a:r>
              <a:rPr lang="en-US" sz="3499" spc="-108">
                <a:solidFill>
                  <a:srgbClr val="3F281E"/>
                </a:solidFill>
                <a:latin typeface="Arabica"/>
                <a:ea typeface="Arabica"/>
                <a:cs typeface="Arabica"/>
                <a:sym typeface="Arabica"/>
              </a:rPr>
              <a:t>We check if our hypothesis  correct or not by using </a:t>
            </a:r>
            <a:r>
              <a:rPr lang="en-US" sz="3499" spc="-108">
                <a:solidFill>
                  <a:srgbClr val="E62E47"/>
                </a:solidFill>
                <a:latin typeface="Arabica"/>
                <a:ea typeface="Arabica"/>
                <a:cs typeface="Arabica"/>
                <a:sym typeface="Arabica"/>
              </a:rPr>
              <a:t>Sum</a:t>
            </a:r>
            <a:r>
              <a:rPr lang="en-US" sz="3499" spc="-108">
                <a:solidFill>
                  <a:srgbClr val="3F281E"/>
                </a:solidFill>
                <a:latin typeface="Arabica"/>
                <a:ea typeface="Arabica"/>
                <a:cs typeface="Arabica"/>
                <a:sym typeface="Arabica"/>
              </a:rPr>
              <a:t> function </a:t>
            </a:r>
          </a:p>
        </p:txBody>
      </p:sp>
      <p:sp>
        <p:nvSpPr>
          <p:cNvPr name="TextBox 18" id="18"/>
          <p:cNvSpPr txBox="true"/>
          <p:nvPr/>
        </p:nvSpPr>
        <p:spPr>
          <a:xfrm rot="0">
            <a:off x="11316410" y="5455348"/>
            <a:ext cx="6277044" cy="970279"/>
          </a:xfrm>
          <a:prstGeom prst="rect">
            <a:avLst/>
          </a:prstGeom>
        </p:spPr>
        <p:txBody>
          <a:bodyPr anchor="t" rtlCol="false" tIns="0" lIns="0" bIns="0" rIns="0">
            <a:spAutoFit/>
          </a:bodyPr>
          <a:lstStyle/>
          <a:p>
            <a:pPr algn="ctr">
              <a:lnSpc>
                <a:spcPts val="3534"/>
              </a:lnSpc>
            </a:pPr>
            <a:r>
              <a:rPr lang="en-US" sz="3499" spc="-108">
                <a:solidFill>
                  <a:srgbClr val="FFFBD6"/>
                </a:solidFill>
                <a:latin typeface="Arabica"/>
                <a:ea typeface="Arabica"/>
                <a:cs typeface="Arabica"/>
                <a:sym typeface="Arabica"/>
              </a:rPr>
              <a:t>Noted: Use drop function to remove an irrelevant column (axis=1)</a:t>
            </a:r>
          </a:p>
        </p:txBody>
      </p:sp>
      <p:sp>
        <p:nvSpPr>
          <p:cNvPr name="AutoShape 19" id="19"/>
          <p:cNvSpPr/>
          <p:nvPr/>
        </p:nvSpPr>
        <p:spPr>
          <a:xfrm flipV="true">
            <a:off x="3177956" y="6262457"/>
            <a:ext cx="547981" cy="0"/>
          </a:xfrm>
          <a:prstGeom prst="line">
            <a:avLst/>
          </a:prstGeom>
          <a:ln cap="flat" w="38100">
            <a:solidFill>
              <a:srgbClr val="573E33"/>
            </a:solidFill>
            <a:prstDash val="solid"/>
            <a:headEnd type="none" len="sm" w="sm"/>
            <a:tailEnd type="none" len="sm" w="sm"/>
          </a:ln>
        </p:spPr>
      </p:sp>
      <p:sp>
        <p:nvSpPr>
          <p:cNvPr name="AutoShape 20" id="20"/>
          <p:cNvSpPr/>
          <p:nvPr/>
        </p:nvSpPr>
        <p:spPr>
          <a:xfrm flipH="true">
            <a:off x="3706896" y="6244005"/>
            <a:ext cx="19041" cy="2521212"/>
          </a:xfrm>
          <a:prstGeom prst="line">
            <a:avLst/>
          </a:prstGeom>
          <a:ln cap="flat" w="38100">
            <a:solidFill>
              <a:srgbClr val="573E33"/>
            </a:solidFill>
            <a:prstDash val="solid"/>
            <a:headEnd type="none" len="sm" w="sm"/>
            <a:tailEnd type="none" len="sm" w="sm"/>
          </a:ln>
        </p:spPr>
      </p:sp>
      <p:sp>
        <p:nvSpPr>
          <p:cNvPr name="AutoShape 21" id="21"/>
          <p:cNvSpPr/>
          <p:nvPr/>
        </p:nvSpPr>
        <p:spPr>
          <a:xfrm flipV="true">
            <a:off x="3177956" y="8765217"/>
            <a:ext cx="547981" cy="0"/>
          </a:xfrm>
          <a:prstGeom prst="line">
            <a:avLst/>
          </a:prstGeom>
          <a:ln cap="flat" w="38100">
            <a:solidFill>
              <a:srgbClr val="573E33"/>
            </a:solidFill>
            <a:prstDash val="solid"/>
            <a:headEnd type="none" len="sm" w="sm"/>
            <a:tailEnd type="none" len="sm" w="sm"/>
          </a:ln>
        </p:spPr>
      </p:sp>
      <p:sp>
        <p:nvSpPr>
          <p:cNvPr name="AutoShape 22" id="22"/>
          <p:cNvSpPr/>
          <p:nvPr/>
        </p:nvSpPr>
        <p:spPr>
          <a:xfrm flipV="true">
            <a:off x="3728782" y="7359098"/>
            <a:ext cx="7374248" cy="0"/>
          </a:xfrm>
          <a:prstGeom prst="line">
            <a:avLst/>
          </a:prstGeom>
          <a:ln cap="flat" w="38100">
            <a:solidFill>
              <a:srgbClr val="573E33"/>
            </a:solidFill>
            <a:prstDash val="solid"/>
            <a:headEnd type="none" len="sm" w="sm"/>
            <a:tailEnd type="arrow" len="sm" w="med"/>
          </a:ln>
        </p:spPr>
      </p:sp>
      <p:sp>
        <p:nvSpPr>
          <p:cNvPr name="TextBox 23" id="23"/>
          <p:cNvSpPr txBox="true"/>
          <p:nvPr/>
        </p:nvSpPr>
        <p:spPr>
          <a:xfrm rot="0">
            <a:off x="11316410" y="7042067"/>
            <a:ext cx="6054314" cy="1865629"/>
          </a:xfrm>
          <a:prstGeom prst="rect">
            <a:avLst/>
          </a:prstGeom>
        </p:spPr>
        <p:txBody>
          <a:bodyPr anchor="t" rtlCol="false" tIns="0" lIns="0" bIns="0" rIns="0">
            <a:spAutoFit/>
          </a:bodyPr>
          <a:lstStyle/>
          <a:p>
            <a:pPr algn="ctr">
              <a:lnSpc>
                <a:spcPts val="3534"/>
              </a:lnSpc>
            </a:pPr>
            <a:r>
              <a:rPr lang="en-US" sz="3499" spc="-108">
                <a:solidFill>
                  <a:srgbClr val="3F281E"/>
                </a:solidFill>
                <a:latin typeface="Arabica"/>
                <a:ea typeface="Arabica"/>
                <a:cs typeface="Arabica"/>
                <a:sym typeface="Arabica"/>
              </a:rPr>
              <a:t>The table shows that the most common ingredient found in Halloween candy was fruity, </a:t>
            </a:r>
            <a:r>
              <a:rPr lang="en-US" sz="3499" spc="-108">
                <a:solidFill>
                  <a:srgbClr val="E62E47"/>
                </a:solidFill>
                <a:latin typeface="Arabica"/>
                <a:ea typeface="Arabica"/>
                <a:cs typeface="Arabica"/>
                <a:sym typeface="Arabica"/>
              </a:rPr>
              <a:t>not</a:t>
            </a:r>
            <a:r>
              <a:rPr lang="en-US" sz="3499" spc="-108">
                <a:solidFill>
                  <a:srgbClr val="3F281E"/>
                </a:solidFill>
                <a:latin typeface="Arabica"/>
                <a:ea typeface="Arabica"/>
                <a:cs typeface="Arabica"/>
                <a:sym typeface="Arabica"/>
              </a:rPr>
              <a:t> chocolate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028700" y="5540234"/>
            <a:ext cx="8386872" cy="3866034"/>
            <a:chOff x="0" y="0"/>
            <a:chExt cx="2208888" cy="1018215"/>
          </a:xfrm>
        </p:grpSpPr>
        <p:sp>
          <p:nvSpPr>
            <p:cNvPr name="Freeform 6" id="6"/>
            <p:cNvSpPr/>
            <p:nvPr/>
          </p:nvSpPr>
          <p:spPr>
            <a:xfrm flipH="false" flipV="false" rot="0">
              <a:off x="0" y="0"/>
              <a:ext cx="2208888" cy="1018215"/>
            </a:xfrm>
            <a:custGeom>
              <a:avLst/>
              <a:gdLst/>
              <a:ahLst/>
              <a:cxnLst/>
              <a:rect r="r" b="b" t="t" l="l"/>
              <a:pathLst>
                <a:path h="1018215" w="2208888">
                  <a:moveTo>
                    <a:pt x="47078" y="0"/>
                  </a:moveTo>
                  <a:lnTo>
                    <a:pt x="2161810" y="0"/>
                  </a:lnTo>
                  <a:cubicBezTo>
                    <a:pt x="2174296" y="0"/>
                    <a:pt x="2186271" y="4960"/>
                    <a:pt x="2195099" y="13789"/>
                  </a:cubicBezTo>
                  <a:cubicBezTo>
                    <a:pt x="2203928" y="22618"/>
                    <a:pt x="2208888" y="34592"/>
                    <a:pt x="2208888" y="47078"/>
                  </a:cubicBezTo>
                  <a:lnTo>
                    <a:pt x="2208888" y="971137"/>
                  </a:lnTo>
                  <a:cubicBezTo>
                    <a:pt x="2208888" y="983623"/>
                    <a:pt x="2203928" y="995597"/>
                    <a:pt x="2195099" y="1004426"/>
                  </a:cubicBezTo>
                  <a:cubicBezTo>
                    <a:pt x="2186271" y="1013255"/>
                    <a:pt x="2174296" y="1018215"/>
                    <a:pt x="2161810" y="1018215"/>
                  </a:cubicBezTo>
                  <a:lnTo>
                    <a:pt x="47078" y="1018215"/>
                  </a:lnTo>
                  <a:cubicBezTo>
                    <a:pt x="34592" y="1018215"/>
                    <a:pt x="22618" y="1013255"/>
                    <a:pt x="13789" y="1004426"/>
                  </a:cubicBezTo>
                  <a:cubicBezTo>
                    <a:pt x="4960" y="995597"/>
                    <a:pt x="0" y="983623"/>
                    <a:pt x="0" y="971137"/>
                  </a:cubicBezTo>
                  <a:lnTo>
                    <a:pt x="0" y="47078"/>
                  </a:lnTo>
                  <a:cubicBezTo>
                    <a:pt x="0" y="34592"/>
                    <a:pt x="4960" y="22618"/>
                    <a:pt x="13789" y="13789"/>
                  </a:cubicBezTo>
                  <a:cubicBezTo>
                    <a:pt x="22618" y="4960"/>
                    <a:pt x="34592" y="0"/>
                    <a:pt x="47078" y="0"/>
                  </a:cubicBezTo>
                  <a:close/>
                </a:path>
              </a:pathLst>
            </a:custGeom>
            <a:solidFill>
              <a:srgbClr val="3F281E"/>
            </a:solidFill>
          </p:spPr>
        </p:sp>
        <p:sp>
          <p:nvSpPr>
            <p:cNvPr name="TextBox 7" id="7"/>
            <p:cNvSpPr txBox="true"/>
            <p:nvPr/>
          </p:nvSpPr>
          <p:spPr>
            <a:xfrm>
              <a:off x="0" y="-28575"/>
              <a:ext cx="2208888" cy="1046790"/>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1197246" y="2290758"/>
            <a:ext cx="8164365" cy="1972776"/>
          </a:xfrm>
          <a:custGeom>
            <a:avLst/>
            <a:gdLst/>
            <a:ahLst/>
            <a:cxnLst/>
            <a:rect r="r" b="b" t="t" l="l"/>
            <a:pathLst>
              <a:path h="1972776" w="8164365">
                <a:moveTo>
                  <a:pt x="0" y="0"/>
                </a:moveTo>
                <a:lnTo>
                  <a:pt x="8164366" y="0"/>
                </a:lnTo>
                <a:lnTo>
                  <a:pt x="8164366" y="1972776"/>
                </a:lnTo>
                <a:lnTo>
                  <a:pt x="0" y="1972776"/>
                </a:lnTo>
                <a:lnTo>
                  <a:pt x="0" y="0"/>
                </a:lnTo>
                <a:close/>
              </a:path>
            </a:pathLst>
          </a:custGeom>
          <a:blipFill>
            <a:blip r:embed="rId2"/>
            <a:stretch>
              <a:fillRect l="-2137" t="-4333" r="-26874" b="-18794"/>
            </a:stretch>
          </a:blipFill>
        </p:spPr>
      </p:sp>
      <p:sp>
        <p:nvSpPr>
          <p:cNvPr name="Freeform 9" id="9"/>
          <p:cNvSpPr/>
          <p:nvPr/>
        </p:nvSpPr>
        <p:spPr>
          <a:xfrm flipH="false" flipV="false" rot="0">
            <a:off x="9843313" y="2290758"/>
            <a:ext cx="7658471" cy="6967542"/>
          </a:xfrm>
          <a:custGeom>
            <a:avLst/>
            <a:gdLst/>
            <a:ahLst/>
            <a:cxnLst/>
            <a:rect r="r" b="b" t="t" l="l"/>
            <a:pathLst>
              <a:path h="6967542" w="7658471">
                <a:moveTo>
                  <a:pt x="0" y="0"/>
                </a:moveTo>
                <a:lnTo>
                  <a:pt x="7658471" y="0"/>
                </a:lnTo>
                <a:lnTo>
                  <a:pt x="7658471" y="6967542"/>
                </a:lnTo>
                <a:lnTo>
                  <a:pt x="0" y="6967542"/>
                </a:lnTo>
                <a:lnTo>
                  <a:pt x="0" y="0"/>
                </a:lnTo>
                <a:close/>
              </a:path>
            </a:pathLst>
          </a:custGeom>
          <a:blipFill>
            <a:blip r:embed="rId3"/>
            <a:stretch>
              <a:fillRect l="-12787" t="-1227" r="-3549" b="0"/>
            </a:stretch>
          </a:blipFill>
        </p:spPr>
      </p:sp>
      <p:sp>
        <p:nvSpPr>
          <p:cNvPr name="TextBox 10" id="10"/>
          <p:cNvSpPr txBox="true"/>
          <p:nvPr/>
        </p:nvSpPr>
        <p:spPr>
          <a:xfrm rot="0">
            <a:off x="5892177" y="679628"/>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11" id="11"/>
          <p:cNvSpPr txBox="true"/>
          <p:nvPr/>
        </p:nvSpPr>
        <p:spPr>
          <a:xfrm rot="0">
            <a:off x="1141621" y="4519635"/>
            <a:ext cx="2106009" cy="865609"/>
          </a:xfrm>
          <a:prstGeom prst="rect">
            <a:avLst/>
          </a:prstGeom>
        </p:spPr>
        <p:txBody>
          <a:bodyPr anchor="t" rtlCol="false" tIns="0" lIns="0" bIns="0" rIns="0">
            <a:spAutoFit/>
          </a:bodyPr>
          <a:lstStyle/>
          <a:p>
            <a:pPr algn="ctr">
              <a:lnSpc>
                <a:spcPts val="6039"/>
              </a:lnSpc>
            </a:pPr>
            <a:r>
              <a:rPr lang="en-US" sz="5979" spc="-185">
                <a:solidFill>
                  <a:srgbClr val="3F281E"/>
                </a:solidFill>
                <a:latin typeface="Arabica Bold"/>
                <a:ea typeface="Arabica Bold"/>
                <a:cs typeface="Arabica Bold"/>
                <a:sym typeface="Arabica Bold"/>
              </a:rPr>
              <a:t>2    Step </a:t>
            </a:r>
          </a:p>
        </p:txBody>
      </p:sp>
      <p:sp>
        <p:nvSpPr>
          <p:cNvPr name="TextBox 12" id="12"/>
          <p:cNvSpPr txBox="true"/>
          <p:nvPr/>
        </p:nvSpPr>
        <p:spPr>
          <a:xfrm rot="0">
            <a:off x="1431852" y="4428049"/>
            <a:ext cx="418731" cy="412528"/>
          </a:xfrm>
          <a:prstGeom prst="rect">
            <a:avLst/>
          </a:prstGeom>
        </p:spPr>
        <p:txBody>
          <a:bodyPr anchor="t" rtlCol="false" tIns="0" lIns="0" bIns="0" rIns="0">
            <a:spAutoFit/>
          </a:bodyPr>
          <a:lstStyle/>
          <a:p>
            <a:pPr algn="ctr">
              <a:lnSpc>
                <a:spcPts val="2820"/>
              </a:lnSpc>
            </a:pPr>
            <a:r>
              <a:rPr lang="en-US" sz="2792" spc="-86">
                <a:solidFill>
                  <a:srgbClr val="3F281E"/>
                </a:solidFill>
                <a:latin typeface="Arabica Bold"/>
                <a:ea typeface="Arabica Bold"/>
                <a:cs typeface="Arabica Bold"/>
                <a:sym typeface="Arabica Bold"/>
              </a:rPr>
              <a:t>nd</a:t>
            </a:r>
          </a:p>
        </p:txBody>
      </p:sp>
      <p:sp>
        <p:nvSpPr>
          <p:cNvPr name="TextBox 13" id="13"/>
          <p:cNvSpPr txBox="true"/>
          <p:nvPr/>
        </p:nvSpPr>
        <p:spPr>
          <a:xfrm rot="0">
            <a:off x="1141621" y="6469547"/>
            <a:ext cx="7980433" cy="3208654"/>
          </a:xfrm>
          <a:prstGeom prst="rect">
            <a:avLst/>
          </a:prstGeom>
        </p:spPr>
        <p:txBody>
          <a:bodyPr anchor="t" rtlCol="false" tIns="0" lIns="0" bIns="0" rIns="0">
            <a:spAutoFit/>
          </a:bodyPr>
          <a:lstStyle/>
          <a:p>
            <a:pPr algn="ctr">
              <a:lnSpc>
                <a:spcPts val="3534"/>
              </a:lnSpc>
            </a:pPr>
            <a:r>
              <a:rPr lang="en-US" sz="3499" spc="-108">
                <a:solidFill>
                  <a:srgbClr val="F2E1C4"/>
                </a:solidFill>
                <a:latin typeface="Arabica"/>
                <a:ea typeface="Arabica"/>
                <a:cs typeface="Arabica"/>
                <a:sym typeface="Arabica"/>
              </a:rPr>
              <a:t>From the pie chart above, it shows that the most popular attribute in Halloween's candy is not Chocolate (24.2%. Fruity has the highest percentage of popularity (24.8%), followed by chocolate in second place and bars in third place (13.7%).</a:t>
            </a:r>
          </a:p>
          <a:p>
            <a:pPr algn="ctr">
              <a:lnSpc>
                <a:spcPts val="3534"/>
              </a:lnSpc>
            </a:pPr>
          </a:p>
        </p:txBody>
      </p:sp>
      <p:sp>
        <p:nvSpPr>
          <p:cNvPr name="TextBox 14" id="14"/>
          <p:cNvSpPr txBox="true"/>
          <p:nvPr/>
        </p:nvSpPr>
        <p:spPr>
          <a:xfrm rot="0">
            <a:off x="3031286" y="4582553"/>
            <a:ext cx="6384287" cy="730248"/>
          </a:xfrm>
          <a:prstGeom prst="rect">
            <a:avLst/>
          </a:prstGeom>
        </p:spPr>
        <p:txBody>
          <a:bodyPr anchor="t" rtlCol="false" tIns="0" lIns="0" bIns="0" rIns="0">
            <a:spAutoFit/>
          </a:bodyPr>
          <a:lstStyle/>
          <a:p>
            <a:pPr algn="ctr">
              <a:lnSpc>
                <a:spcPts val="5049"/>
              </a:lnSpc>
            </a:pPr>
            <a:r>
              <a:rPr lang="en-US" sz="4999" spc="284">
                <a:solidFill>
                  <a:srgbClr val="F8A5A9"/>
                </a:solidFill>
                <a:latin typeface="Arabica Bold"/>
                <a:ea typeface="Arabica Bold"/>
                <a:cs typeface="Arabica Bold"/>
                <a:sym typeface="Arabica Bold"/>
              </a:rPr>
              <a:t>Data Visualization </a:t>
            </a:r>
          </a:p>
        </p:txBody>
      </p:sp>
      <p:sp>
        <p:nvSpPr>
          <p:cNvPr name="TextBox 15" id="15"/>
          <p:cNvSpPr txBox="true"/>
          <p:nvPr/>
        </p:nvSpPr>
        <p:spPr>
          <a:xfrm rot="0">
            <a:off x="3695984" y="5769879"/>
            <a:ext cx="2871707" cy="881688"/>
          </a:xfrm>
          <a:prstGeom prst="rect">
            <a:avLst/>
          </a:prstGeom>
        </p:spPr>
        <p:txBody>
          <a:bodyPr anchor="t" rtlCol="false" tIns="0" lIns="0" bIns="0" rIns="0">
            <a:spAutoFit/>
          </a:bodyPr>
          <a:lstStyle/>
          <a:p>
            <a:pPr algn="ctr">
              <a:lnSpc>
                <a:spcPts val="6117"/>
              </a:lnSpc>
            </a:pPr>
            <a:r>
              <a:rPr lang="en-US" sz="6057" spc="-187">
                <a:solidFill>
                  <a:srgbClr val="FFCD88"/>
                </a:solidFill>
                <a:latin typeface="Arabica"/>
                <a:ea typeface="Arabica"/>
                <a:cs typeface="Arabica"/>
                <a:sym typeface="Arabica"/>
              </a:rPr>
              <a:t>Analysis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DAGRjG_mJNE</dc:identifier>
  <dcterms:modified xsi:type="dcterms:W3CDTF">2011-08-01T06:04:30Z</dcterms:modified>
  <cp:revision>1</cp:revision>
  <dc:title>candy project</dc:title>
</cp:coreProperties>
</file>