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Chewy" charset="1" panose="02000000000000000000"/>
      <p:regular r:id="rId24"/>
    </p:embeddedFont>
    <p:embeddedFont>
      <p:font typeface="Arabica" charset="1" panose="02000000000000000000"/>
      <p:regular r:id="rId25"/>
    </p:embeddedFont>
    <p:embeddedFont>
      <p:font typeface="Arabica Bold" charset="1" panose="020000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jpeg" Type="http://schemas.openxmlformats.org/officeDocument/2006/relationships/image"/><Relationship Id="rId3" Target="../media/image29.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jpeg" Type="http://schemas.openxmlformats.org/officeDocument/2006/relationships/image"/><Relationship Id="rId3" Target="../media/image31.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jpeg" Type="http://schemas.openxmlformats.org/officeDocument/2006/relationships/image"/><Relationship Id="rId3" Target="../media/image34.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jpeg" Type="http://schemas.openxmlformats.org/officeDocument/2006/relationships/image"/><Relationship Id="rId3" Target="../media/image36.png" Type="http://schemas.openxmlformats.org/officeDocument/2006/relationships/image"/><Relationship Id="rId4" Target="../media/image37.svg" Type="http://schemas.openxmlformats.org/officeDocument/2006/relationships/image"/><Relationship Id="rId5" Target="../media/image38.png" Type="http://schemas.openxmlformats.org/officeDocument/2006/relationships/image"/><Relationship Id="rId6" Target="../media/image39.svg" Type="http://schemas.openxmlformats.org/officeDocument/2006/relationships/image"/><Relationship Id="rId7" Target="../media/image40.png" Type="http://schemas.openxmlformats.org/officeDocument/2006/relationships/image"/><Relationship Id="rId8" Target="../media/image4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2.jpeg" Type="http://schemas.openxmlformats.org/officeDocument/2006/relationships/image"/><Relationship Id="rId3" Target="../media/image43.png" Type="http://schemas.openxmlformats.org/officeDocument/2006/relationships/image"/><Relationship Id="rId4" Target="../media/image44.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 Id="rId3" Target="../media/image46.svg" Type="http://schemas.openxmlformats.org/officeDocument/2006/relationships/image"/><Relationship Id="rId4" Target="../media/image47.png" Type="http://schemas.openxmlformats.org/officeDocument/2006/relationships/image"/><Relationship Id="rId5" Target="../media/image48.svg" Type="http://schemas.openxmlformats.org/officeDocument/2006/relationships/image"/><Relationship Id="rId6" Target="../media/image49.png" Type="http://schemas.openxmlformats.org/officeDocument/2006/relationships/image"/><Relationship Id="rId7" Target="../media/image5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png" Type="http://schemas.openxmlformats.org/officeDocument/2006/relationships/image"/><Relationship Id="rId11" Target="../media/image19.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jpeg" Type="http://schemas.openxmlformats.org/officeDocument/2006/relationships/image"/><Relationship Id="rId3" Target="../media/image24.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jpeg" Type="http://schemas.openxmlformats.org/officeDocument/2006/relationships/image"/><Relationship Id="rId3" Target="../media/image25.png" Type="http://schemas.openxmlformats.org/officeDocument/2006/relationships/image"/><Relationship Id="rId4" Target="../media/image2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573E33"/>
        </a:solidFill>
      </p:bgPr>
    </p:bg>
    <p:spTree>
      <p:nvGrpSpPr>
        <p:cNvPr id="1" name=""/>
        <p:cNvGrpSpPr/>
        <p:nvPr/>
      </p:nvGrpSpPr>
      <p:grpSpPr>
        <a:xfrm>
          <a:off x="0" y="0"/>
          <a:ext cx="0" cy="0"/>
          <a:chOff x="0" y="0"/>
          <a:chExt cx="0" cy="0"/>
        </a:xfrm>
      </p:grpSpPr>
      <p:sp>
        <p:nvSpPr>
          <p:cNvPr name="Freeform 2" id="2"/>
          <p:cNvSpPr/>
          <p:nvPr/>
        </p:nvSpPr>
        <p:spPr>
          <a:xfrm flipH="false" flipV="false" rot="0">
            <a:off x="-2084288" y="-6064373"/>
            <a:ext cx="22456575" cy="22415745"/>
          </a:xfrm>
          <a:custGeom>
            <a:avLst/>
            <a:gdLst/>
            <a:ahLst/>
            <a:cxnLst/>
            <a:rect r="r" b="b" t="t" l="l"/>
            <a:pathLst>
              <a:path h="22415745" w="22456575">
                <a:moveTo>
                  <a:pt x="0" y="0"/>
                </a:moveTo>
                <a:lnTo>
                  <a:pt x="22456576" y="0"/>
                </a:lnTo>
                <a:lnTo>
                  <a:pt x="22456576" y="22415746"/>
                </a:lnTo>
                <a:lnTo>
                  <a:pt x="0" y="22415746"/>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62673">
            <a:off x="-771342" y="696466"/>
            <a:ext cx="4365273" cy="4214473"/>
          </a:xfrm>
          <a:custGeom>
            <a:avLst/>
            <a:gdLst/>
            <a:ahLst/>
            <a:cxnLst/>
            <a:rect r="r" b="b" t="t" l="l"/>
            <a:pathLst>
              <a:path h="4214473" w="4365273">
                <a:moveTo>
                  <a:pt x="0" y="0"/>
                </a:moveTo>
                <a:lnTo>
                  <a:pt x="4365273" y="0"/>
                </a:lnTo>
                <a:lnTo>
                  <a:pt x="4365273" y="4214473"/>
                </a:lnTo>
                <a:lnTo>
                  <a:pt x="0" y="42144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515369">
            <a:off x="15142681" y="298157"/>
            <a:ext cx="3912870" cy="3464669"/>
          </a:xfrm>
          <a:custGeom>
            <a:avLst/>
            <a:gdLst/>
            <a:ahLst/>
            <a:cxnLst/>
            <a:rect r="r" b="b" t="t" l="l"/>
            <a:pathLst>
              <a:path h="3464669" w="3912870">
                <a:moveTo>
                  <a:pt x="3912870" y="0"/>
                </a:moveTo>
                <a:lnTo>
                  <a:pt x="0" y="0"/>
                </a:lnTo>
                <a:lnTo>
                  <a:pt x="0" y="3464669"/>
                </a:lnTo>
                <a:lnTo>
                  <a:pt x="3912870" y="3464669"/>
                </a:lnTo>
                <a:lnTo>
                  <a:pt x="391287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715351" y="6445970"/>
            <a:ext cx="3040961" cy="4099335"/>
          </a:xfrm>
          <a:custGeom>
            <a:avLst/>
            <a:gdLst/>
            <a:ahLst/>
            <a:cxnLst/>
            <a:rect r="r" b="b" t="t" l="l"/>
            <a:pathLst>
              <a:path h="4099335" w="3040961">
                <a:moveTo>
                  <a:pt x="0" y="0"/>
                </a:moveTo>
                <a:lnTo>
                  <a:pt x="3040961" y="0"/>
                </a:lnTo>
                <a:lnTo>
                  <a:pt x="3040961" y="4099335"/>
                </a:lnTo>
                <a:lnTo>
                  <a:pt x="0" y="409933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940419">
            <a:off x="1059586" y="7369922"/>
            <a:ext cx="3050370" cy="4357671"/>
          </a:xfrm>
          <a:custGeom>
            <a:avLst/>
            <a:gdLst/>
            <a:ahLst/>
            <a:cxnLst/>
            <a:rect r="r" b="b" t="t" l="l"/>
            <a:pathLst>
              <a:path h="4357671" w="3050370">
                <a:moveTo>
                  <a:pt x="0" y="0"/>
                </a:moveTo>
                <a:lnTo>
                  <a:pt x="3050369" y="0"/>
                </a:lnTo>
                <a:lnTo>
                  <a:pt x="3050369" y="4357671"/>
                </a:lnTo>
                <a:lnTo>
                  <a:pt x="0" y="435767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7" id="7"/>
          <p:cNvGrpSpPr/>
          <p:nvPr/>
        </p:nvGrpSpPr>
        <p:grpSpPr>
          <a:xfrm rot="0">
            <a:off x="3394364" y="2220021"/>
            <a:ext cx="11616573" cy="6333802"/>
            <a:chOff x="0" y="0"/>
            <a:chExt cx="15488764" cy="8445070"/>
          </a:xfrm>
        </p:grpSpPr>
        <p:sp>
          <p:nvSpPr>
            <p:cNvPr name="TextBox 8" id="8"/>
            <p:cNvSpPr txBox="true"/>
            <p:nvPr/>
          </p:nvSpPr>
          <p:spPr>
            <a:xfrm rot="0">
              <a:off x="0" y="161925"/>
              <a:ext cx="15488764" cy="4927950"/>
            </a:xfrm>
            <a:prstGeom prst="rect">
              <a:avLst/>
            </a:prstGeom>
          </p:spPr>
          <p:txBody>
            <a:bodyPr anchor="t" rtlCol="false" tIns="0" lIns="0" bIns="0" rIns="0">
              <a:spAutoFit/>
            </a:bodyPr>
            <a:lstStyle/>
            <a:p>
              <a:pPr algn="ctr">
                <a:lnSpc>
                  <a:spcPts val="14058"/>
                </a:lnSpc>
              </a:pPr>
              <a:r>
                <a:rPr lang="en-US" sz="13388">
                  <a:solidFill>
                    <a:srgbClr val="FFFBD6"/>
                  </a:solidFill>
                  <a:latin typeface="Chewy"/>
                  <a:ea typeface="Chewy"/>
                  <a:cs typeface="Chewy"/>
                  <a:sym typeface="Chewy"/>
                </a:rPr>
                <a:t>Halloween’s Candy Ranking</a:t>
              </a:r>
            </a:p>
          </p:txBody>
        </p:sp>
        <p:sp>
          <p:nvSpPr>
            <p:cNvPr name="TextBox 9" id="9"/>
            <p:cNvSpPr txBox="true"/>
            <p:nvPr/>
          </p:nvSpPr>
          <p:spPr>
            <a:xfrm rot="0">
              <a:off x="0" y="5450135"/>
              <a:ext cx="15488764" cy="2994935"/>
            </a:xfrm>
            <a:prstGeom prst="rect">
              <a:avLst/>
            </a:prstGeom>
          </p:spPr>
          <p:txBody>
            <a:bodyPr anchor="t" rtlCol="false" tIns="0" lIns="0" bIns="0" rIns="0">
              <a:spAutoFit/>
            </a:bodyPr>
            <a:lstStyle/>
            <a:p>
              <a:pPr algn="ctr">
                <a:lnSpc>
                  <a:spcPts val="4715"/>
                </a:lnSpc>
              </a:pPr>
            </a:p>
            <a:p>
              <a:pPr algn="ctr">
                <a:lnSpc>
                  <a:spcPts val="6575"/>
                </a:lnSpc>
              </a:pPr>
              <a:r>
                <a:rPr lang="en-US" sz="5303">
                  <a:solidFill>
                    <a:srgbClr val="FFFFFF"/>
                  </a:solidFill>
                  <a:latin typeface="Arabica"/>
                  <a:ea typeface="Arabica"/>
                  <a:cs typeface="Arabica"/>
                  <a:sym typeface="Arabica"/>
                </a:rPr>
                <a:t>22224546 Srichainan Jirawan</a:t>
              </a:r>
            </a:p>
            <a:p>
              <a:pPr algn="ctr">
                <a:lnSpc>
                  <a:spcPts val="6575"/>
                </a:lnSpc>
              </a:pPr>
              <a:r>
                <a:rPr lang="en-US" sz="5303">
                  <a:solidFill>
                    <a:srgbClr val="FFFFFF"/>
                  </a:solidFill>
                  <a:latin typeface="Arabica"/>
                  <a:ea typeface="Arabica"/>
                  <a:cs typeface="Arabica"/>
                  <a:sym typeface="Arabica"/>
                </a:rPr>
                <a:t>22229519 Chaiorawan Siriyaporn</a:t>
              </a:r>
            </a:p>
          </p:txBody>
        </p:sp>
      </p:grpSp>
      <p:sp>
        <p:nvSpPr>
          <p:cNvPr name="Freeform 10" id="10"/>
          <p:cNvSpPr/>
          <p:nvPr/>
        </p:nvSpPr>
        <p:spPr>
          <a:xfrm flipH="false" flipV="false" rot="0">
            <a:off x="16716785" y="4388570"/>
            <a:ext cx="764662" cy="754930"/>
          </a:xfrm>
          <a:custGeom>
            <a:avLst/>
            <a:gdLst/>
            <a:ahLst/>
            <a:cxnLst/>
            <a:rect r="r" b="b" t="t" l="l"/>
            <a:pathLst>
              <a:path h="754930" w="764662">
                <a:moveTo>
                  <a:pt x="0" y="0"/>
                </a:moveTo>
                <a:lnTo>
                  <a:pt x="764662" y="0"/>
                </a:lnTo>
                <a:lnTo>
                  <a:pt x="764662" y="754930"/>
                </a:lnTo>
                <a:lnTo>
                  <a:pt x="0" y="75493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0">
            <a:off x="8820320" y="624142"/>
            <a:ext cx="764662" cy="754930"/>
          </a:xfrm>
          <a:custGeom>
            <a:avLst/>
            <a:gdLst/>
            <a:ahLst/>
            <a:cxnLst/>
            <a:rect r="r" b="b" t="t" l="l"/>
            <a:pathLst>
              <a:path h="754930" w="764662">
                <a:moveTo>
                  <a:pt x="0" y="0"/>
                </a:moveTo>
                <a:lnTo>
                  <a:pt x="764662" y="0"/>
                </a:lnTo>
                <a:lnTo>
                  <a:pt x="764662" y="754930"/>
                </a:lnTo>
                <a:lnTo>
                  <a:pt x="0" y="75493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1411295" y="5691040"/>
            <a:ext cx="764662" cy="754930"/>
          </a:xfrm>
          <a:custGeom>
            <a:avLst/>
            <a:gdLst/>
            <a:ahLst/>
            <a:cxnLst/>
            <a:rect r="r" b="b" t="t" l="l"/>
            <a:pathLst>
              <a:path h="754930" w="764662">
                <a:moveTo>
                  <a:pt x="0" y="0"/>
                </a:moveTo>
                <a:lnTo>
                  <a:pt x="764662" y="0"/>
                </a:lnTo>
                <a:lnTo>
                  <a:pt x="764662" y="754930"/>
                </a:lnTo>
                <a:lnTo>
                  <a:pt x="0" y="75493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false" flipV="false" rot="0">
            <a:off x="8971713" y="9790375"/>
            <a:ext cx="764662" cy="754930"/>
          </a:xfrm>
          <a:custGeom>
            <a:avLst/>
            <a:gdLst/>
            <a:ahLst/>
            <a:cxnLst/>
            <a:rect r="r" b="b" t="t" l="l"/>
            <a:pathLst>
              <a:path h="754930" w="764662">
                <a:moveTo>
                  <a:pt x="0" y="0"/>
                </a:moveTo>
                <a:lnTo>
                  <a:pt x="764662" y="0"/>
                </a:lnTo>
                <a:lnTo>
                  <a:pt x="764662" y="754930"/>
                </a:lnTo>
                <a:lnTo>
                  <a:pt x="0" y="75493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3F281E"/>
        </a:solidFill>
      </p:bgPr>
    </p:bg>
    <p:spTree>
      <p:nvGrpSpPr>
        <p:cNvPr id="1" name=""/>
        <p:cNvGrpSpPr/>
        <p:nvPr/>
      </p:nvGrpSpPr>
      <p:grpSpPr>
        <a:xfrm>
          <a:off x="0" y="0"/>
          <a:ext cx="0" cy="0"/>
          <a:chOff x="0" y="0"/>
          <a:chExt cx="0" cy="0"/>
        </a:xfrm>
      </p:grpSpPr>
      <p:grpSp>
        <p:nvGrpSpPr>
          <p:cNvPr name="Group 2" id="2"/>
          <p:cNvGrpSpPr/>
          <p:nvPr/>
        </p:nvGrpSpPr>
        <p:grpSpPr>
          <a:xfrm rot="0">
            <a:off x="514350" y="500286"/>
            <a:ext cx="17259300" cy="9286429"/>
            <a:chOff x="0" y="0"/>
            <a:chExt cx="4545659" cy="2445808"/>
          </a:xfrm>
        </p:grpSpPr>
        <p:sp>
          <p:nvSpPr>
            <p:cNvPr name="Freeform 3" id="3"/>
            <p:cNvSpPr/>
            <p:nvPr/>
          </p:nvSpPr>
          <p:spPr>
            <a:xfrm flipH="false" flipV="false" rot="0">
              <a:off x="0" y="0"/>
              <a:ext cx="4545659" cy="2445808"/>
            </a:xfrm>
            <a:custGeom>
              <a:avLst/>
              <a:gdLst/>
              <a:ahLst/>
              <a:cxnLst/>
              <a:rect r="r" b="b" t="t" l="l"/>
              <a:pathLst>
                <a:path h="2445808" w="4545659">
                  <a:moveTo>
                    <a:pt x="16148" y="0"/>
                  </a:moveTo>
                  <a:lnTo>
                    <a:pt x="4529511" y="0"/>
                  </a:lnTo>
                  <a:cubicBezTo>
                    <a:pt x="4533794" y="0"/>
                    <a:pt x="4537901" y="1701"/>
                    <a:pt x="4540930" y="4730"/>
                  </a:cubicBezTo>
                  <a:cubicBezTo>
                    <a:pt x="4543958" y="7758"/>
                    <a:pt x="4545659" y="11866"/>
                    <a:pt x="4545659" y="16148"/>
                  </a:cubicBezTo>
                  <a:lnTo>
                    <a:pt x="4545659" y="2429660"/>
                  </a:lnTo>
                  <a:cubicBezTo>
                    <a:pt x="4545659" y="2433943"/>
                    <a:pt x="4543958" y="2438050"/>
                    <a:pt x="4540930" y="2441079"/>
                  </a:cubicBezTo>
                  <a:cubicBezTo>
                    <a:pt x="4537901" y="2444107"/>
                    <a:pt x="4533794" y="2445808"/>
                    <a:pt x="4529511" y="2445808"/>
                  </a:cubicBezTo>
                  <a:lnTo>
                    <a:pt x="16148" y="2445808"/>
                  </a:lnTo>
                  <a:cubicBezTo>
                    <a:pt x="7230" y="2445808"/>
                    <a:pt x="0" y="2438579"/>
                    <a:pt x="0" y="2429660"/>
                  </a:cubicBezTo>
                  <a:lnTo>
                    <a:pt x="0" y="16148"/>
                  </a:lnTo>
                  <a:cubicBezTo>
                    <a:pt x="0" y="7230"/>
                    <a:pt x="7230" y="0"/>
                    <a:pt x="16148" y="0"/>
                  </a:cubicBezTo>
                  <a:close/>
                </a:path>
              </a:pathLst>
            </a:custGeom>
            <a:solidFill>
              <a:srgbClr val="FFFBD6"/>
            </a:solidFill>
          </p:spPr>
        </p:sp>
        <p:sp>
          <p:nvSpPr>
            <p:cNvPr name="TextBox 4" id="4"/>
            <p:cNvSpPr txBox="true"/>
            <p:nvPr/>
          </p:nvSpPr>
          <p:spPr>
            <a:xfrm>
              <a:off x="0" y="-47625"/>
              <a:ext cx="4545659" cy="2493433"/>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0">
            <a:off x="1028700" y="5540234"/>
            <a:ext cx="8386872" cy="3866034"/>
            <a:chOff x="0" y="0"/>
            <a:chExt cx="2208888" cy="1018215"/>
          </a:xfrm>
        </p:grpSpPr>
        <p:sp>
          <p:nvSpPr>
            <p:cNvPr name="Freeform 6" id="6"/>
            <p:cNvSpPr/>
            <p:nvPr/>
          </p:nvSpPr>
          <p:spPr>
            <a:xfrm flipH="false" flipV="false" rot="0">
              <a:off x="0" y="0"/>
              <a:ext cx="2208888" cy="1018215"/>
            </a:xfrm>
            <a:custGeom>
              <a:avLst/>
              <a:gdLst/>
              <a:ahLst/>
              <a:cxnLst/>
              <a:rect r="r" b="b" t="t" l="l"/>
              <a:pathLst>
                <a:path h="1018215" w="2208888">
                  <a:moveTo>
                    <a:pt x="47078" y="0"/>
                  </a:moveTo>
                  <a:lnTo>
                    <a:pt x="2161810" y="0"/>
                  </a:lnTo>
                  <a:cubicBezTo>
                    <a:pt x="2174296" y="0"/>
                    <a:pt x="2186271" y="4960"/>
                    <a:pt x="2195099" y="13789"/>
                  </a:cubicBezTo>
                  <a:cubicBezTo>
                    <a:pt x="2203928" y="22618"/>
                    <a:pt x="2208888" y="34592"/>
                    <a:pt x="2208888" y="47078"/>
                  </a:cubicBezTo>
                  <a:lnTo>
                    <a:pt x="2208888" y="971137"/>
                  </a:lnTo>
                  <a:cubicBezTo>
                    <a:pt x="2208888" y="983623"/>
                    <a:pt x="2203928" y="995597"/>
                    <a:pt x="2195099" y="1004426"/>
                  </a:cubicBezTo>
                  <a:cubicBezTo>
                    <a:pt x="2186271" y="1013255"/>
                    <a:pt x="2174296" y="1018215"/>
                    <a:pt x="2161810" y="1018215"/>
                  </a:cubicBezTo>
                  <a:lnTo>
                    <a:pt x="47078" y="1018215"/>
                  </a:lnTo>
                  <a:cubicBezTo>
                    <a:pt x="34592" y="1018215"/>
                    <a:pt x="22618" y="1013255"/>
                    <a:pt x="13789" y="1004426"/>
                  </a:cubicBezTo>
                  <a:cubicBezTo>
                    <a:pt x="4960" y="995597"/>
                    <a:pt x="0" y="983623"/>
                    <a:pt x="0" y="971137"/>
                  </a:cubicBezTo>
                  <a:lnTo>
                    <a:pt x="0" y="47078"/>
                  </a:lnTo>
                  <a:cubicBezTo>
                    <a:pt x="0" y="34592"/>
                    <a:pt x="4960" y="22618"/>
                    <a:pt x="13789" y="13789"/>
                  </a:cubicBezTo>
                  <a:cubicBezTo>
                    <a:pt x="22618" y="4960"/>
                    <a:pt x="34592" y="0"/>
                    <a:pt x="47078" y="0"/>
                  </a:cubicBezTo>
                  <a:close/>
                </a:path>
              </a:pathLst>
            </a:custGeom>
            <a:solidFill>
              <a:srgbClr val="3F281E"/>
            </a:solidFill>
          </p:spPr>
        </p:sp>
        <p:sp>
          <p:nvSpPr>
            <p:cNvPr name="TextBox 7" id="7"/>
            <p:cNvSpPr txBox="true"/>
            <p:nvPr/>
          </p:nvSpPr>
          <p:spPr>
            <a:xfrm>
              <a:off x="0" y="-28575"/>
              <a:ext cx="2208888" cy="1046790"/>
            </a:xfrm>
            <a:prstGeom prst="rect">
              <a:avLst/>
            </a:prstGeom>
          </p:spPr>
          <p:txBody>
            <a:bodyPr anchor="ctr" rtlCol="false" tIns="50800" lIns="50800" bIns="50800" rIns="50800"/>
            <a:lstStyle/>
            <a:p>
              <a:pPr algn="ctr">
                <a:lnSpc>
                  <a:spcPts val="2100"/>
                </a:lnSpc>
              </a:pPr>
            </a:p>
          </p:txBody>
        </p:sp>
      </p:grpSp>
      <p:sp>
        <p:nvSpPr>
          <p:cNvPr name="Freeform 8" id="8"/>
          <p:cNvSpPr/>
          <p:nvPr/>
        </p:nvSpPr>
        <p:spPr>
          <a:xfrm flipH="false" flipV="false" rot="0">
            <a:off x="1197246" y="2290758"/>
            <a:ext cx="8164365" cy="1972776"/>
          </a:xfrm>
          <a:custGeom>
            <a:avLst/>
            <a:gdLst/>
            <a:ahLst/>
            <a:cxnLst/>
            <a:rect r="r" b="b" t="t" l="l"/>
            <a:pathLst>
              <a:path h="1972776" w="8164365">
                <a:moveTo>
                  <a:pt x="0" y="0"/>
                </a:moveTo>
                <a:lnTo>
                  <a:pt x="8164366" y="0"/>
                </a:lnTo>
                <a:lnTo>
                  <a:pt x="8164366" y="1972776"/>
                </a:lnTo>
                <a:lnTo>
                  <a:pt x="0" y="1972776"/>
                </a:lnTo>
                <a:lnTo>
                  <a:pt x="0" y="0"/>
                </a:lnTo>
                <a:close/>
              </a:path>
            </a:pathLst>
          </a:custGeom>
          <a:blipFill>
            <a:blip r:embed="rId2"/>
            <a:stretch>
              <a:fillRect l="-2137" t="-4333" r="-26874" b="-18794"/>
            </a:stretch>
          </a:blipFill>
        </p:spPr>
      </p:sp>
      <p:sp>
        <p:nvSpPr>
          <p:cNvPr name="Freeform 9" id="9"/>
          <p:cNvSpPr/>
          <p:nvPr/>
        </p:nvSpPr>
        <p:spPr>
          <a:xfrm flipH="false" flipV="false" rot="0">
            <a:off x="9843313" y="2290758"/>
            <a:ext cx="7658471" cy="6967542"/>
          </a:xfrm>
          <a:custGeom>
            <a:avLst/>
            <a:gdLst/>
            <a:ahLst/>
            <a:cxnLst/>
            <a:rect r="r" b="b" t="t" l="l"/>
            <a:pathLst>
              <a:path h="6967542" w="7658471">
                <a:moveTo>
                  <a:pt x="0" y="0"/>
                </a:moveTo>
                <a:lnTo>
                  <a:pt x="7658471" y="0"/>
                </a:lnTo>
                <a:lnTo>
                  <a:pt x="7658471" y="6967542"/>
                </a:lnTo>
                <a:lnTo>
                  <a:pt x="0" y="6967542"/>
                </a:lnTo>
                <a:lnTo>
                  <a:pt x="0" y="0"/>
                </a:lnTo>
                <a:close/>
              </a:path>
            </a:pathLst>
          </a:custGeom>
          <a:blipFill>
            <a:blip r:embed="rId3"/>
            <a:stretch>
              <a:fillRect l="-12787" t="-1227" r="-3549" b="0"/>
            </a:stretch>
          </a:blipFill>
        </p:spPr>
      </p:sp>
      <p:sp>
        <p:nvSpPr>
          <p:cNvPr name="TextBox 10" id="10"/>
          <p:cNvSpPr txBox="true"/>
          <p:nvPr/>
        </p:nvSpPr>
        <p:spPr>
          <a:xfrm rot="0">
            <a:off x="5892177" y="679628"/>
            <a:ext cx="6503645" cy="1277980"/>
          </a:xfrm>
          <a:prstGeom prst="rect">
            <a:avLst/>
          </a:prstGeom>
        </p:spPr>
        <p:txBody>
          <a:bodyPr anchor="t" rtlCol="false" tIns="0" lIns="0" bIns="0" rIns="0">
            <a:spAutoFit/>
          </a:bodyPr>
          <a:lstStyle/>
          <a:p>
            <a:pPr algn="ctr">
              <a:lnSpc>
                <a:spcPts val="9539"/>
              </a:lnSpc>
            </a:pPr>
            <a:r>
              <a:rPr lang="en-US" sz="9085">
                <a:solidFill>
                  <a:srgbClr val="F8A5A9"/>
                </a:solidFill>
                <a:latin typeface="Chewy"/>
                <a:ea typeface="Chewy"/>
                <a:cs typeface="Chewy"/>
                <a:sym typeface="Chewy"/>
              </a:rPr>
              <a:t>Hypothesis 2</a:t>
            </a:r>
          </a:p>
        </p:txBody>
      </p:sp>
      <p:sp>
        <p:nvSpPr>
          <p:cNvPr name="TextBox 11" id="11"/>
          <p:cNvSpPr txBox="true"/>
          <p:nvPr/>
        </p:nvSpPr>
        <p:spPr>
          <a:xfrm rot="0">
            <a:off x="1141621" y="4519635"/>
            <a:ext cx="2106009" cy="865609"/>
          </a:xfrm>
          <a:prstGeom prst="rect">
            <a:avLst/>
          </a:prstGeom>
        </p:spPr>
        <p:txBody>
          <a:bodyPr anchor="t" rtlCol="false" tIns="0" lIns="0" bIns="0" rIns="0">
            <a:spAutoFit/>
          </a:bodyPr>
          <a:lstStyle/>
          <a:p>
            <a:pPr algn="ctr">
              <a:lnSpc>
                <a:spcPts val="6039"/>
              </a:lnSpc>
            </a:pPr>
            <a:r>
              <a:rPr lang="en-US" sz="5979" spc="-185">
                <a:solidFill>
                  <a:srgbClr val="3F281E"/>
                </a:solidFill>
                <a:latin typeface="Arabica Bold"/>
                <a:ea typeface="Arabica Bold"/>
                <a:cs typeface="Arabica Bold"/>
                <a:sym typeface="Arabica Bold"/>
              </a:rPr>
              <a:t>2    Step </a:t>
            </a:r>
          </a:p>
        </p:txBody>
      </p:sp>
      <p:sp>
        <p:nvSpPr>
          <p:cNvPr name="TextBox 12" id="12"/>
          <p:cNvSpPr txBox="true"/>
          <p:nvPr/>
        </p:nvSpPr>
        <p:spPr>
          <a:xfrm rot="0">
            <a:off x="1431852" y="4428049"/>
            <a:ext cx="418731" cy="412528"/>
          </a:xfrm>
          <a:prstGeom prst="rect">
            <a:avLst/>
          </a:prstGeom>
        </p:spPr>
        <p:txBody>
          <a:bodyPr anchor="t" rtlCol="false" tIns="0" lIns="0" bIns="0" rIns="0">
            <a:spAutoFit/>
          </a:bodyPr>
          <a:lstStyle/>
          <a:p>
            <a:pPr algn="ctr">
              <a:lnSpc>
                <a:spcPts val="2820"/>
              </a:lnSpc>
            </a:pPr>
            <a:r>
              <a:rPr lang="en-US" sz="2792" spc="-86">
                <a:solidFill>
                  <a:srgbClr val="3F281E"/>
                </a:solidFill>
                <a:latin typeface="Arabica Bold"/>
                <a:ea typeface="Arabica Bold"/>
                <a:cs typeface="Arabica Bold"/>
                <a:sym typeface="Arabica Bold"/>
              </a:rPr>
              <a:t>nd</a:t>
            </a:r>
          </a:p>
        </p:txBody>
      </p:sp>
      <p:sp>
        <p:nvSpPr>
          <p:cNvPr name="TextBox 13" id="13"/>
          <p:cNvSpPr txBox="true"/>
          <p:nvPr/>
        </p:nvSpPr>
        <p:spPr>
          <a:xfrm rot="0">
            <a:off x="1141621" y="6469547"/>
            <a:ext cx="7980433" cy="3208654"/>
          </a:xfrm>
          <a:prstGeom prst="rect">
            <a:avLst/>
          </a:prstGeom>
        </p:spPr>
        <p:txBody>
          <a:bodyPr anchor="t" rtlCol="false" tIns="0" lIns="0" bIns="0" rIns="0">
            <a:spAutoFit/>
          </a:bodyPr>
          <a:lstStyle/>
          <a:p>
            <a:pPr algn="ctr">
              <a:lnSpc>
                <a:spcPts val="3534"/>
              </a:lnSpc>
            </a:pPr>
            <a:r>
              <a:rPr lang="en-US" sz="3499" spc="-108">
                <a:solidFill>
                  <a:srgbClr val="F2E1C4"/>
                </a:solidFill>
                <a:latin typeface="Arabica"/>
                <a:ea typeface="Arabica"/>
                <a:cs typeface="Arabica"/>
                <a:sym typeface="Arabica"/>
              </a:rPr>
              <a:t>From the pie chart above, it shows that the most popular attribute in Halloween's candy is not Chocolate (24.2%. Fruity has the highest percentage of popularity (24.8%), followed by chocolate in second place and bars in third place (13.7%).</a:t>
            </a:r>
          </a:p>
          <a:p>
            <a:pPr algn="ctr">
              <a:lnSpc>
                <a:spcPts val="3534"/>
              </a:lnSpc>
            </a:pPr>
          </a:p>
        </p:txBody>
      </p:sp>
      <p:sp>
        <p:nvSpPr>
          <p:cNvPr name="TextBox 14" id="14"/>
          <p:cNvSpPr txBox="true"/>
          <p:nvPr/>
        </p:nvSpPr>
        <p:spPr>
          <a:xfrm rot="0">
            <a:off x="3031286" y="4582553"/>
            <a:ext cx="6384287" cy="730248"/>
          </a:xfrm>
          <a:prstGeom prst="rect">
            <a:avLst/>
          </a:prstGeom>
        </p:spPr>
        <p:txBody>
          <a:bodyPr anchor="t" rtlCol="false" tIns="0" lIns="0" bIns="0" rIns="0">
            <a:spAutoFit/>
          </a:bodyPr>
          <a:lstStyle/>
          <a:p>
            <a:pPr algn="ctr">
              <a:lnSpc>
                <a:spcPts val="5049"/>
              </a:lnSpc>
            </a:pPr>
            <a:r>
              <a:rPr lang="en-US" sz="4999" spc="284">
                <a:solidFill>
                  <a:srgbClr val="F8A5A9"/>
                </a:solidFill>
                <a:latin typeface="Arabica Bold"/>
                <a:ea typeface="Arabica Bold"/>
                <a:cs typeface="Arabica Bold"/>
                <a:sym typeface="Arabica Bold"/>
              </a:rPr>
              <a:t>Data Visualization </a:t>
            </a:r>
          </a:p>
        </p:txBody>
      </p:sp>
      <p:sp>
        <p:nvSpPr>
          <p:cNvPr name="TextBox 15" id="15"/>
          <p:cNvSpPr txBox="true"/>
          <p:nvPr/>
        </p:nvSpPr>
        <p:spPr>
          <a:xfrm rot="0">
            <a:off x="3695984" y="5769879"/>
            <a:ext cx="2871707" cy="881688"/>
          </a:xfrm>
          <a:prstGeom prst="rect">
            <a:avLst/>
          </a:prstGeom>
        </p:spPr>
        <p:txBody>
          <a:bodyPr anchor="t" rtlCol="false" tIns="0" lIns="0" bIns="0" rIns="0">
            <a:spAutoFit/>
          </a:bodyPr>
          <a:lstStyle/>
          <a:p>
            <a:pPr algn="ctr">
              <a:lnSpc>
                <a:spcPts val="6117"/>
              </a:lnSpc>
            </a:pPr>
            <a:r>
              <a:rPr lang="en-US" sz="6057" spc="-187">
                <a:solidFill>
                  <a:srgbClr val="FFCD88"/>
                </a:solidFill>
                <a:latin typeface="Arabica"/>
                <a:ea typeface="Arabica"/>
                <a:cs typeface="Arabica"/>
                <a:sym typeface="Arabica"/>
              </a:rPr>
              <a:t>Analysis </a:t>
            </a:r>
          </a:p>
        </p:txBody>
      </p:sp>
    </p:spTree>
  </p:cSld>
  <p:clrMapOvr>
    <a:masterClrMapping/>
  </p:clrMapOvr>
  <p:transition spd="slow">
    <p:push dir="l"/>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3F281E"/>
        </a:solidFill>
      </p:bgPr>
    </p:bg>
    <p:spTree>
      <p:nvGrpSpPr>
        <p:cNvPr id="1" name=""/>
        <p:cNvGrpSpPr/>
        <p:nvPr/>
      </p:nvGrpSpPr>
      <p:grpSpPr>
        <a:xfrm>
          <a:off x="0" y="0"/>
          <a:ext cx="0" cy="0"/>
          <a:chOff x="0" y="0"/>
          <a:chExt cx="0" cy="0"/>
        </a:xfrm>
      </p:grpSpPr>
      <p:grpSp>
        <p:nvGrpSpPr>
          <p:cNvPr name="Group 2" id="2"/>
          <p:cNvGrpSpPr/>
          <p:nvPr/>
        </p:nvGrpSpPr>
        <p:grpSpPr>
          <a:xfrm rot="0">
            <a:off x="514350" y="485775"/>
            <a:ext cx="17259300" cy="9286429"/>
            <a:chOff x="0" y="0"/>
            <a:chExt cx="4545659" cy="2445808"/>
          </a:xfrm>
        </p:grpSpPr>
        <p:sp>
          <p:nvSpPr>
            <p:cNvPr name="Freeform 3" id="3"/>
            <p:cNvSpPr/>
            <p:nvPr/>
          </p:nvSpPr>
          <p:spPr>
            <a:xfrm flipH="false" flipV="false" rot="0">
              <a:off x="0" y="0"/>
              <a:ext cx="4545659" cy="2445808"/>
            </a:xfrm>
            <a:custGeom>
              <a:avLst/>
              <a:gdLst/>
              <a:ahLst/>
              <a:cxnLst/>
              <a:rect r="r" b="b" t="t" l="l"/>
              <a:pathLst>
                <a:path h="2445808" w="4545659">
                  <a:moveTo>
                    <a:pt x="16148" y="0"/>
                  </a:moveTo>
                  <a:lnTo>
                    <a:pt x="4529511" y="0"/>
                  </a:lnTo>
                  <a:cubicBezTo>
                    <a:pt x="4533794" y="0"/>
                    <a:pt x="4537901" y="1701"/>
                    <a:pt x="4540930" y="4730"/>
                  </a:cubicBezTo>
                  <a:cubicBezTo>
                    <a:pt x="4543958" y="7758"/>
                    <a:pt x="4545659" y="11866"/>
                    <a:pt x="4545659" y="16148"/>
                  </a:cubicBezTo>
                  <a:lnTo>
                    <a:pt x="4545659" y="2429660"/>
                  </a:lnTo>
                  <a:cubicBezTo>
                    <a:pt x="4545659" y="2433943"/>
                    <a:pt x="4543958" y="2438050"/>
                    <a:pt x="4540930" y="2441079"/>
                  </a:cubicBezTo>
                  <a:cubicBezTo>
                    <a:pt x="4537901" y="2444107"/>
                    <a:pt x="4533794" y="2445808"/>
                    <a:pt x="4529511" y="2445808"/>
                  </a:cubicBezTo>
                  <a:lnTo>
                    <a:pt x="16148" y="2445808"/>
                  </a:lnTo>
                  <a:cubicBezTo>
                    <a:pt x="7230" y="2445808"/>
                    <a:pt x="0" y="2438579"/>
                    <a:pt x="0" y="2429660"/>
                  </a:cubicBezTo>
                  <a:lnTo>
                    <a:pt x="0" y="16148"/>
                  </a:lnTo>
                  <a:cubicBezTo>
                    <a:pt x="0" y="7230"/>
                    <a:pt x="7230" y="0"/>
                    <a:pt x="16148" y="0"/>
                  </a:cubicBezTo>
                  <a:close/>
                </a:path>
              </a:pathLst>
            </a:custGeom>
            <a:solidFill>
              <a:srgbClr val="FFFBD6"/>
            </a:solidFill>
          </p:spPr>
        </p:sp>
        <p:sp>
          <p:nvSpPr>
            <p:cNvPr name="TextBox 4" id="4"/>
            <p:cNvSpPr txBox="true"/>
            <p:nvPr/>
          </p:nvSpPr>
          <p:spPr>
            <a:xfrm>
              <a:off x="0" y="-47625"/>
              <a:ext cx="4545659" cy="2493433"/>
            </a:xfrm>
            <a:prstGeom prst="rect">
              <a:avLst/>
            </a:prstGeom>
          </p:spPr>
          <p:txBody>
            <a:bodyPr anchor="ctr" rtlCol="false" tIns="50800" lIns="50800" bIns="50800" rIns="50800"/>
            <a:lstStyle/>
            <a:p>
              <a:pPr algn="ctr">
                <a:lnSpc>
                  <a:spcPts val="3499"/>
                </a:lnSpc>
              </a:pPr>
            </a:p>
          </p:txBody>
        </p:sp>
      </p:grpSp>
      <p:sp>
        <p:nvSpPr>
          <p:cNvPr name="Freeform 5" id="5"/>
          <p:cNvSpPr/>
          <p:nvPr/>
        </p:nvSpPr>
        <p:spPr>
          <a:xfrm flipH="false" flipV="false" rot="0">
            <a:off x="5174762" y="4759122"/>
            <a:ext cx="8494157" cy="3898652"/>
          </a:xfrm>
          <a:custGeom>
            <a:avLst/>
            <a:gdLst/>
            <a:ahLst/>
            <a:cxnLst/>
            <a:rect r="r" b="b" t="t" l="l"/>
            <a:pathLst>
              <a:path h="3898652" w="8494157">
                <a:moveTo>
                  <a:pt x="0" y="0"/>
                </a:moveTo>
                <a:lnTo>
                  <a:pt x="8494157" y="0"/>
                </a:lnTo>
                <a:lnTo>
                  <a:pt x="8494157" y="3898652"/>
                </a:lnTo>
                <a:lnTo>
                  <a:pt x="0" y="3898652"/>
                </a:lnTo>
                <a:lnTo>
                  <a:pt x="0" y="0"/>
                </a:lnTo>
                <a:close/>
              </a:path>
            </a:pathLst>
          </a:custGeom>
          <a:blipFill>
            <a:blip r:embed="rId2"/>
            <a:stretch>
              <a:fillRect l="0" t="0" r="-31748" b="0"/>
            </a:stretch>
          </a:blipFill>
        </p:spPr>
      </p:sp>
      <p:sp>
        <p:nvSpPr>
          <p:cNvPr name="TextBox 6" id="6"/>
          <p:cNvSpPr txBox="true"/>
          <p:nvPr/>
        </p:nvSpPr>
        <p:spPr>
          <a:xfrm rot="0">
            <a:off x="5912264" y="832169"/>
            <a:ext cx="6503645" cy="1277980"/>
          </a:xfrm>
          <a:prstGeom prst="rect">
            <a:avLst/>
          </a:prstGeom>
        </p:spPr>
        <p:txBody>
          <a:bodyPr anchor="t" rtlCol="false" tIns="0" lIns="0" bIns="0" rIns="0">
            <a:spAutoFit/>
          </a:bodyPr>
          <a:lstStyle/>
          <a:p>
            <a:pPr algn="ctr">
              <a:lnSpc>
                <a:spcPts val="9539"/>
              </a:lnSpc>
            </a:pPr>
            <a:r>
              <a:rPr lang="en-US" sz="9085">
                <a:solidFill>
                  <a:srgbClr val="F8A5A9"/>
                </a:solidFill>
                <a:latin typeface="Chewy"/>
                <a:ea typeface="Chewy"/>
                <a:cs typeface="Chewy"/>
                <a:sym typeface="Chewy"/>
              </a:rPr>
              <a:t>Hypothesis 2</a:t>
            </a:r>
          </a:p>
        </p:txBody>
      </p:sp>
      <p:sp>
        <p:nvSpPr>
          <p:cNvPr name="TextBox 7" id="7"/>
          <p:cNvSpPr txBox="true"/>
          <p:nvPr/>
        </p:nvSpPr>
        <p:spPr>
          <a:xfrm rot="0">
            <a:off x="5174762" y="8667299"/>
            <a:ext cx="8818507" cy="970279"/>
          </a:xfrm>
          <a:prstGeom prst="rect">
            <a:avLst/>
          </a:prstGeom>
        </p:spPr>
        <p:txBody>
          <a:bodyPr anchor="t" rtlCol="false" tIns="0" lIns="0" bIns="0" rIns="0">
            <a:spAutoFit/>
          </a:bodyPr>
          <a:lstStyle/>
          <a:p>
            <a:pPr algn="ctr">
              <a:lnSpc>
                <a:spcPts val="3534"/>
              </a:lnSpc>
            </a:pPr>
            <a:r>
              <a:rPr lang="en-US" sz="3499" spc="-108">
                <a:solidFill>
                  <a:srgbClr val="3F281E"/>
                </a:solidFill>
                <a:latin typeface="Arabica"/>
                <a:ea typeface="Arabica"/>
                <a:cs typeface="Arabica"/>
                <a:sym typeface="Arabica"/>
              </a:rPr>
              <a:t>1 = Yes (There a following ingredient in the candy)</a:t>
            </a:r>
          </a:p>
          <a:p>
            <a:pPr algn="ctr">
              <a:lnSpc>
                <a:spcPts val="3534"/>
              </a:lnSpc>
            </a:pPr>
            <a:r>
              <a:rPr lang="en-US" sz="3499" spc="-108">
                <a:solidFill>
                  <a:srgbClr val="3F281E"/>
                </a:solidFill>
                <a:latin typeface="Arabica"/>
                <a:ea typeface="Arabica"/>
                <a:cs typeface="Arabica"/>
                <a:sym typeface="Arabica"/>
              </a:rPr>
              <a:t>0= no (There is no following ingredient in the candy)</a:t>
            </a:r>
          </a:p>
        </p:txBody>
      </p:sp>
      <p:sp>
        <p:nvSpPr>
          <p:cNvPr name="TextBox 8" id="8"/>
          <p:cNvSpPr txBox="true"/>
          <p:nvPr/>
        </p:nvSpPr>
        <p:spPr>
          <a:xfrm rot="0">
            <a:off x="1028700" y="2074934"/>
            <a:ext cx="2618919" cy="1076179"/>
          </a:xfrm>
          <a:prstGeom prst="rect">
            <a:avLst/>
          </a:prstGeom>
        </p:spPr>
        <p:txBody>
          <a:bodyPr anchor="t" rtlCol="false" tIns="0" lIns="0" bIns="0" rIns="0">
            <a:spAutoFit/>
          </a:bodyPr>
          <a:lstStyle/>
          <a:p>
            <a:pPr algn="ctr">
              <a:lnSpc>
                <a:spcPts val="7510"/>
              </a:lnSpc>
            </a:pPr>
            <a:r>
              <a:rPr lang="en-US" sz="7435" spc="-230">
                <a:solidFill>
                  <a:srgbClr val="3F281E"/>
                </a:solidFill>
                <a:latin typeface="Arabica Bold"/>
                <a:ea typeface="Arabica Bold"/>
                <a:cs typeface="Arabica Bold"/>
                <a:sym typeface="Arabica Bold"/>
              </a:rPr>
              <a:t>3    Step </a:t>
            </a:r>
          </a:p>
        </p:txBody>
      </p:sp>
      <p:sp>
        <p:nvSpPr>
          <p:cNvPr name="TextBox 9" id="9"/>
          <p:cNvSpPr txBox="true"/>
          <p:nvPr/>
        </p:nvSpPr>
        <p:spPr>
          <a:xfrm rot="0">
            <a:off x="1324943" y="2036834"/>
            <a:ext cx="520711" cy="515318"/>
          </a:xfrm>
          <a:prstGeom prst="rect">
            <a:avLst/>
          </a:prstGeom>
        </p:spPr>
        <p:txBody>
          <a:bodyPr anchor="t" rtlCol="false" tIns="0" lIns="0" bIns="0" rIns="0">
            <a:spAutoFit/>
          </a:bodyPr>
          <a:lstStyle/>
          <a:p>
            <a:pPr algn="ctr">
              <a:lnSpc>
                <a:spcPts val="3507"/>
              </a:lnSpc>
            </a:pPr>
            <a:r>
              <a:rPr lang="en-US" sz="3472" spc="-107">
                <a:solidFill>
                  <a:srgbClr val="3F281E"/>
                </a:solidFill>
                <a:latin typeface="Arabica Bold"/>
                <a:ea typeface="Arabica Bold"/>
                <a:cs typeface="Arabica Bold"/>
                <a:sym typeface="Arabica Bold"/>
              </a:rPr>
              <a:t>rd</a:t>
            </a:r>
          </a:p>
        </p:txBody>
      </p:sp>
      <p:sp>
        <p:nvSpPr>
          <p:cNvPr name="TextBox 10" id="10"/>
          <p:cNvSpPr txBox="true"/>
          <p:nvPr/>
        </p:nvSpPr>
        <p:spPr>
          <a:xfrm rot="0">
            <a:off x="1028700" y="3160638"/>
            <a:ext cx="16524424" cy="2532379"/>
          </a:xfrm>
          <a:prstGeom prst="rect">
            <a:avLst/>
          </a:prstGeom>
        </p:spPr>
        <p:txBody>
          <a:bodyPr anchor="t" rtlCol="false" tIns="0" lIns="0" bIns="0" rIns="0">
            <a:spAutoFit/>
          </a:bodyPr>
          <a:lstStyle/>
          <a:p>
            <a:pPr algn="l">
              <a:lnSpc>
                <a:spcPts val="3534"/>
              </a:lnSpc>
            </a:pPr>
            <a:r>
              <a:rPr lang="en-US" sz="3499" spc="-108">
                <a:solidFill>
                  <a:srgbClr val="3F281E"/>
                </a:solidFill>
                <a:latin typeface="Arabica"/>
                <a:ea typeface="Arabica"/>
                <a:cs typeface="Arabica"/>
                <a:sym typeface="Arabica"/>
              </a:rPr>
              <a:t> </a:t>
            </a:r>
            <a:r>
              <a:rPr lang="en-US" sz="3499" spc="-108">
                <a:solidFill>
                  <a:srgbClr val="A496B1"/>
                </a:solidFill>
                <a:latin typeface="Arabica Bold"/>
                <a:ea typeface="Arabica Bold"/>
                <a:cs typeface="Arabica Bold"/>
                <a:sym typeface="Arabica Bold"/>
              </a:rPr>
              <a:t>Null Hypothesis :</a:t>
            </a:r>
            <a:r>
              <a:rPr lang="en-US" sz="3499" spc="-108">
                <a:solidFill>
                  <a:srgbClr val="A496B1"/>
                </a:solidFill>
                <a:latin typeface="Arabica"/>
                <a:ea typeface="Arabica"/>
                <a:cs typeface="Arabica"/>
                <a:sym typeface="Arabica"/>
              </a:rPr>
              <a:t> </a:t>
            </a:r>
            <a:r>
              <a:rPr lang="en-US" sz="3499" spc="-108">
                <a:solidFill>
                  <a:srgbClr val="3F281E"/>
                </a:solidFill>
                <a:latin typeface="Arabica"/>
                <a:ea typeface="Arabica"/>
                <a:cs typeface="Arabica"/>
                <a:sym typeface="Arabica"/>
              </a:rPr>
              <a:t>The frequency of chocolate as a feature in Halloween candies is not different than the frequency of other ingredients</a:t>
            </a:r>
          </a:p>
          <a:p>
            <a:pPr algn="l">
              <a:lnSpc>
                <a:spcPts val="1749"/>
              </a:lnSpc>
            </a:pPr>
          </a:p>
          <a:p>
            <a:pPr algn="l">
              <a:lnSpc>
                <a:spcPts val="3534"/>
              </a:lnSpc>
            </a:pPr>
            <a:r>
              <a:rPr lang="en-US" sz="3499" spc="-108">
                <a:solidFill>
                  <a:srgbClr val="F8A5A9"/>
                </a:solidFill>
                <a:latin typeface="Arabica Bold"/>
                <a:ea typeface="Arabica Bold"/>
                <a:cs typeface="Arabica Bold"/>
                <a:sym typeface="Arabica Bold"/>
              </a:rPr>
              <a:t>Alternative hypothesis</a:t>
            </a:r>
            <a:r>
              <a:rPr lang="en-US" sz="3499" spc="-108">
                <a:solidFill>
                  <a:srgbClr val="3F281E"/>
                </a:solidFill>
                <a:latin typeface="Arabica"/>
                <a:ea typeface="Arabica"/>
                <a:cs typeface="Arabica"/>
                <a:sym typeface="Arabica"/>
              </a:rPr>
              <a:t>: Chocolate is the most often used ingredient/feature in Halloween candy.</a:t>
            </a:r>
          </a:p>
          <a:p>
            <a:pPr algn="l">
              <a:lnSpc>
                <a:spcPts val="3534"/>
              </a:lnSpc>
            </a:pPr>
          </a:p>
          <a:p>
            <a:pPr algn="l">
              <a:lnSpc>
                <a:spcPts val="3534"/>
              </a:lnSpc>
            </a:pPr>
          </a:p>
        </p:txBody>
      </p:sp>
    </p:spTree>
  </p:cSld>
  <p:clrMapOvr>
    <a:masterClrMapping/>
  </p:clrMapOvr>
  <p:transition spd="slow">
    <p:push dir="l"/>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3F281E"/>
        </a:solidFill>
      </p:bgPr>
    </p:bg>
    <p:spTree>
      <p:nvGrpSpPr>
        <p:cNvPr id="1" name=""/>
        <p:cNvGrpSpPr/>
        <p:nvPr/>
      </p:nvGrpSpPr>
      <p:grpSpPr>
        <a:xfrm>
          <a:off x="0" y="0"/>
          <a:ext cx="0" cy="0"/>
          <a:chOff x="0" y="0"/>
          <a:chExt cx="0" cy="0"/>
        </a:xfrm>
      </p:grpSpPr>
      <p:grpSp>
        <p:nvGrpSpPr>
          <p:cNvPr name="Group 2" id="2"/>
          <p:cNvGrpSpPr/>
          <p:nvPr/>
        </p:nvGrpSpPr>
        <p:grpSpPr>
          <a:xfrm rot="0">
            <a:off x="514350" y="485775"/>
            <a:ext cx="17259300" cy="9286429"/>
            <a:chOff x="0" y="0"/>
            <a:chExt cx="4545659" cy="2445808"/>
          </a:xfrm>
        </p:grpSpPr>
        <p:sp>
          <p:nvSpPr>
            <p:cNvPr name="Freeform 3" id="3"/>
            <p:cNvSpPr/>
            <p:nvPr/>
          </p:nvSpPr>
          <p:spPr>
            <a:xfrm flipH="false" flipV="false" rot="0">
              <a:off x="0" y="0"/>
              <a:ext cx="4545659" cy="2445808"/>
            </a:xfrm>
            <a:custGeom>
              <a:avLst/>
              <a:gdLst/>
              <a:ahLst/>
              <a:cxnLst/>
              <a:rect r="r" b="b" t="t" l="l"/>
              <a:pathLst>
                <a:path h="2445808" w="4545659">
                  <a:moveTo>
                    <a:pt x="16148" y="0"/>
                  </a:moveTo>
                  <a:lnTo>
                    <a:pt x="4529511" y="0"/>
                  </a:lnTo>
                  <a:cubicBezTo>
                    <a:pt x="4533794" y="0"/>
                    <a:pt x="4537901" y="1701"/>
                    <a:pt x="4540930" y="4730"/>
                  </a:cubicBezTo>
                  <a:cubicBezTo>
                    <a:pt x="4543958" y="7758"/>
                    <a:pt x="4545659" y="11866"/>
                    <a:pt x="4545659" y="16148"/>
                  </a:cubicBezTo>
                  <a:lnTo>
                    <a:pt x="4545659" y="2429660"/>
                  </a:lnTo>
                  <a:cubicBezTo>
                    <a:pt x="4545659" y="2433943"/>
                    <a:pt x="4543958" y="2438050"/>
                    <a:pt x="4540930" y="2441079"/>
                  </a:cubicBezTo>
                  <a:cubicBezTo>
                    <a:pt x="4537901" y="2444107"/>
                    <a:pt x="4533794" y="2445808"/>
                    <a:pt x="4529511" y="2445808"/>
                  </a:cubicBezTo>
                  <a:lnTo>
                    <a:pt x="16148" y="2445808"/>
                  </a:lnTo>
                  <a:cubicBezTo>
                    <a:pt x="7230" y="2445808"/>
                    <a:pt x="0" y="2438579"/>
                    <a:pt x="0" y="2429660"/>
                  </a:cubicBezTo>
                  <a:lnTo>
                    <a:pt x="0" y="16148"/>
                  </a:lnTo>
                  <a:cubicBezTo>
                    <a:pt x="0" y="7230"/>
                    <a:pt x="7230" y="0"/>
                    <a:pt x="16148" y="0"/>
                  </a:cubicBezTo>
                  <a:close/>
                </a:path>
              </a:pathLst>
            </a:custGeom>
            <a:solidFill>
              <a:srgbClr val="FFFBD6"/>
            </a:solidFill>
          </p:spPr>
        </p:sp>
        <p:sp>
          <p:nvSpPr>
            <p:cNvPr name="TextBox 4" id="4"/>
            <p:cNvSpPr txBox="true"/>
            <p:nvPr/>
          </p:nvSpPr>
          <p:spPr>
            <a:xfrm>
              <a:off x="0" y="-47625"/>
              <a:ext cx="4545659" cy="2493433"/>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0">
            <a:off x="13489169" y="5042267"/>
            <a:ext cx="3994504" cy="4216033"/>
            <a:chOff x="0" y="0"/>
            <a:chExt cx="1052050" cy="1110395"/>
          </a:xfrm>
        </p:grpSpPr>
        <p:sp>
          <p:nvSpPr>
            <p:cNvPr name="Freeform 6" id="6"/>
            <p:cNvSpPr/>
            <p:nvPr/>
          </p:nvSpPr>
          <p:spPr>
            <a:xfrm flipH="false" flipV="false" rot="0">
              <a:off x="0" y="0"/>
              <a:ext cx="1052051" cy="1110395"/>
            </a:xfrm>
            <a:custGeom>
              <a:avLst/>
              <a:gdLst/>
              <a:ahLst/>
              <a:cxnLst/>
              <a:rect r="r" b="b" t="t" l="l"/>
              <a:pathLst>
                <a:path h="1110395" w="1052051">
                  <a:moveTo>
                    <a:pt x="98845" y="0"/>
                  </a:moveTo>
                  <a:lnTo>
                    <a:pt x="953205" y="0"/>
                  </a:lnTo>
                  <a:cubicBezTo>
                    <a:pt x="979421" y="0"/>
                    <a:pt x="1004562" y="10414"/>
                    <a:pt x="1023099" y="28951"/>
                  </a:cubicBezTo>
                  <a:cubicBezTo>
                    <a:pt x="1041637" y="47488"/>
                    <a:pt x="1052051" y="72630"/>
                    <a:pt x="1052051" y="98845"/>
                  </a:cubicBezTo>
                  <a:lnTo>
                    <a:pt x="1052051" y="1011550"/>
                  </a:lnTo>
                  <a:cubicBezTo>
                    <a:pt x="1052051" y="1037766"/>
                    <a:pt x="1041637" y="1062907"/>
                    <a:pt x="1023099" y="1081444"/>
                  </a:cubicBezTo>
                  <a:cubicBezTo>
                    <a:pt x="1004562" y="1099982"/>
                    <a:pt x="979421" y="1110395"/>
                    <a:pt x="953205" y="1110395"/>
                  </a:cubicBezTo>
                  <a:lnTo>
                    <a:pt x="98845" y="1110395"/>
                  </a:lnTo>
                  <a:cubicBezTo>
                    <a:pt x="72630" y="1110395"/>
                    <a:pt x="47488" y="1099982"/>
                    <a:pt x="28951" y="1081444"/>
                  </a:cubicBezTo>
                  <a:cubicBezTo>
                    <a:pt x="10414" y="1062907"/>
                    <a:pt x="0" y="1037766"/>
                    <a:pt x="0" y="1011550"/>
                  </a:cubicBezTo>
                  <a:lnTo>
                    <a:pt x="0" y="98845"/>
                  </a:lnTo>
                  <a:cubicBezTo>
                    <a:pt x="0" y="72630"/>
                    <a:pt x="10414" y="47488"/>
                    <a:pt x="28951" y="28951"/>
                  </a:cubicBezTo>
                  <a:cubicBezTo>
                    <a:pt x="47488" y="10414"/>
                    <a:pt x="72630" y="0"/>
                    <a:pt x="98845" y="0"/>
                  </a:cubicBezTo>
                  <a:close/>
                </a:path>
              </a:pathLst>
            </a:custGeom>
            <a:solidFill>
              <a:srgbClr val="3F281E"/>
            </a:solidFill>
          </p:spPr>
        </p:sp>
        <p:sp>
          <p:nvSpPr>
            <p:cNvPr name="TextBox 7" id="7"/>
            <p:cNvSpPr txBox="true"/>
            <p:nvPr/>
          </p:nvSpPr>
          <p:spPr>
            <a:xfrm>
              <a:off x="0" y="-28575"/>
              <a:ext cx="1052050" cy="1138970"/>
            </a:xfrm>
            <a:prstGeom prst="rect">
              <a:avLst/>
            </a:prstGeom>
          </p:spPr>
          <p:txBody>
            <a:bodyPr anchor="ctr" rtlCol="false" tIns="50800" lIns="50800" bIns="50800" rIns="50800"/>
            <a:lstStyle/>
            <a:p>
              <a:pPr algn="ctr">
                <a:lnSpc>
                  <a:spcPts val="2100"/>
                </a:lnSpc>
              </a:pPr>
            </a:p>
          </p:txBody>
        </p:sp>
      </p:grpSp>
      <p:sp>
        <p:nvSpPr>
          <p:cNvPr name="Freeform 8" id="8"/>
          <p:cNvSpPr/>
          <p:nvPr/>
        </p:nvSpPr>
        <p:spPr>
          <a:xfrm flipH="false" flipV="false" rot="0">
            <a:off x="813508" y="2680518"/>
            <a:ext cx="8847453" cy="6290859"/>
          </a:xfrm>
          <a:custGeom>
            <a:avLst/>
            <a:gdLst/>
            <a:ahLst/>
            <a:cxnLst/>
            <a:rect r="r" b="b" t="t" l="l"/>
            <a:pathLst>
              <a:path h="6290859" w="8847453">
                <a:moveTo>
                  <a:pt x="0" y="0"/>
                </a:moveTo>
                <a:lnTo>
                  <a:pt x="8847452" y="0"/>
                </a:lnTo>
                <a:lnTo>
                  <a:pt x="8847452" y="6290859"/>
                </a:lnTo>
                <a:lnTo>
                  <a:pt x="0" y="6290859"/>
                </a:lnTo>
                <a:lnTo>
                  <a:pt x="0" y="0"/>
                </a:lnTo>
                <a:close/>
              </a:path>
            </a:pathLst>
          </a:custGeom>
          <a:blipFill>
            <a:blip r:embed="rId2"/>
            <a:stretch>
              <a:fillRect l="-2634" t="0" r="-28672" b="-6164"/>
            </a:stretch>
          </a:blipFill>
        </p:spPr>
      </p:sp>
      <p:sp>
        <p:nvSpPr>
          <p:cNvPr name="Freeform 9" id="9"/>
          <p:cNvSpPr/>
          <p:nvPr/>
        </p:nvSpPr>
        <p:spPr>
          <a:xfrm flipH="false" flipV="false" rot="0">
            <a:off x="9884400" y="4930109"/>
            <a:ext cx="3468801" cy="4399033"/>
          </a:xfrm>
          <a:custGeom>
            <a:avLst/>
            <a:gdLst/>
            <a:ahLst/>
            <a:cxnLst/>
            <a:rect r="r" b="b" t="t" l="l"/>
            <a:pathLst>
              <a:path h="4399033" w="3468801">
                <a:moveTo>
                  <a:pt x="0" y="0"/>
                </a:moveTo>
                <a:lnTo>
                  <a:pt x="3468801" y="0"/>
                </a:lnTo>
                <a:lnTo>
                  <a:pt x="3468801" y="4399033"/>
                </a:lnTo>
                <a:lnTo>
                  <a:pt x="0" y="4399033"/>
                </a:lnTo>
                <a:lnTo>
                  <a:pt x="0" y="0"/>
                </a:lnTo>
                <a:close/>
              </a:path>
            </a:pathLst>
          </a:custGeom>
          <a:blipFill>
            <a:blip r:embed="rId3"/>
            <a:stretch>
              <a:fillRect l="0" t="-2445" r="-295190" b="0"/>
            </a:stretch>
          </a:blipFill>
        </p:spPr>
      </p:sp>
      <p:sp>
        <p:nvSpPr>
          <p:cNvPr name="TextBox 10" id="10"/>
          <p:cNvSpPr txBox="true"/>
          <p:nvPr/>
        </p:nvSpPr>
        <p:spPr>
          <a:xfrm rot="0">
            <a:off x="5912264" y="832169"/>
            <a:ext cx="6503645" cy="1277980"/>
          </a:xfrm>
          <a:prstGeom prst="rect">
            <a:avLst/>
          </a:prstGeom>
        </p:spPr>
        <p:txBody>
          <a:bodyPr anchor="t" rtlCol="false" tIns="0" lIns="0" bIns="0" rIns="0">
            <a:spAutoFit/>
          </a:bodyPr>
          <a:lstStyle/>
          <a:p>
            <a:pPr algn="ctr">
              <a:lnSpc>
                <a:spcPts val="9539"/>
              </a:lnSpc>
            </a:pPr>
            <a:r>
              <a:rPr lang="en-US" sz="9085">
                <a:solidFill>
                  <a:srgbClr val="F8A5A9"/>
                </a:solidFill>
                <a:latin typeface="Chewy"/>
                <a:ea typeface="Chewy"/>
                <a:cs typeface="Chewy"/>
                <a:sym typeface="Chewy"/>
              </a:rPr>
              <a:t>Hypothesis 2</a:t>
            </a:r>
          </a:p>
        </p:txBody>
      </p:sp>
      <p:sp>
        <p:nvSpPr>
          <p:cNvPr name="TextBox 11" id="11"/>
          <p:cNvSpPr txBox="true"/>
          <p:nvPr/>
        </p:nvSpPr>
        <p:spPr>
          <a:xfrm rot="0">
            <a:off x="9998666" y="2699568"/>
            <a:ext cx="7374900" cy="2122945"/>
          </a:xfrm>
          <a:prstGeom prst="rect">
            <a:avLst/>
          </a:prstGeom>
        </p:spPr>
        <p:txBody>
          <a:bodyPr anchor="t" rtlCol="false" tIns="0" lIns="0" bIns="0" rIns="0">
            <a:spAutoFit/>
          </a:bodyPr>
          <a:lstStyle/>
          <a:p>
            <a:pPr algn="ctr">
              <a:lnSpc>
                <a:spcPts val="3259"/>
              </a:lnSpc>
            </a:pPr>
            <a:r>
              <a:rPr lang="en-US" sz="3227" spc="-100">
                <a:solidFill>
                  <a:srgbClr val="3F281E"/>
                </a:solidFill>
                <a:latin typeface="Arabica"/>
                <a:ea typeface="Arabica"/>
                <a:cs typeface="Arabica"/>
                <a:sym typeface="Arabica"/>
              </a:rPr>
              <a:t>create a dataset (hypo2) for candies that </a:t>
            </a:r>
            <a:r>
              <a:rPr lang="en-US" sz="3227" spc="-100">
                <a:solidFill>
                  <a:srgbClr val="E62E47"/>
                </a:solidFill>
                <a:latin typeface="Arabica"/>
                <a:ea typeface="Arabica"/>
                <a:cs typeface="Arabica"/>
                <a:sym typeface="Arabica"/>
              </a:rPr>
              <a:t>do not</a:t>
            </a:r>
            <a:r>
              <a:rPr lang="en-US" sz="3227" spc="-100">
                <a:solidFill>
                  <a:srgbClr val="3F281E"/>
                </a:solidFill>
                <a:latin typeface="Arabica"/>
                <a:ea typeface="Arabica"/>
                <a:cs typeface="Arabica"/>
                <a:sym typeface="Arabica"/>
              </a:rPr>
              <a:t> contain chocolate —&gt; compare the presence of chocolate (chocolate candies) vs other attributes (non-chocolate candies) to be use in a t-test</a:t>
            </a:r>
          </a:p>
        </p:txBody>
      </p:sp>
      <p:sp>
        <p:nvSpPr>
          <p:cNvPr name="TextBox 12" id="12"/>
          <p:cNvSpPr txBox="true"/>
          <p:nvPr/>
        </p:nvSpPr>
        <p:spPr>
          <a:xfrm rot="0">
            <a:off x="13686117" y="5609962"/>
            <a:ext cx="3573183" cy="3361414"/>
          </a:xfrm>
          <a:prstGeom prst="rect">
            <a:avLst/>
          </a:prstGeom>
        </p:spPr>
        <p:txBody>
          <a:bodyPr anchor="t" rtlCol="false" tIns="0" lIns="0" bIns="0" rIns="0">
            <a:spAutoFit/>
          </a:bodyPr>
          <a:lstStyle/>
          <a:p>
            <a:pPr algn="ctr">
              <a:lnSpc>
                <a:spcPts val="3259"/>
              </a:lnSpc>
            </a:pPr>
            <a:r>
              <a:rPr lang="en-US" sz="3227" spc="-100">
                <a:solidFill>
                  <a:srgbClr val="F2E1C4"/>
                </a:solidFill>
                <a:latin typeface="Arabica"/>
                <a:ea typeface="Arabica"/>
                <a:cs typeface="Arabica"/>
                <a:sym typeface="Arabica"/>
              </a:rPr>
              <a:t>Also, The mean provides a central tendency of the data - &gt;  to compare the average value of candies with chocolate against  candies without chocolate</a:t>
            </a:r>
          </a:p>
        </p:txBody>
      </p:sp>
      <p:sp>
        <p:nvSpPr>
          <p:cNvPr name="AutoShape 13" id="13"/>
          <p:cNvSpPr/>
          <p:nvPr/>
        </p:nvSpPr>
        <p:spPr>
          <a:xfrm>
            <a:off x="6748780" y="2915653"/>
            <a:ext cx="3135619" cy="0"/>
          </a:xfrm>
          <a:prstGeom prst="line">
            <a:avLst/>
          </a:prstGeom>
          <a:ln cap="flat" w="38100">
            <a:solidFill>
              <a:srgbClr val="573E33"/>
            </a:solidFill>
            <a:prstDash val="solid"/>
            <a:headEnd type="none" len="sm" w="sm"/>
            <a:tailEnd type="arrow" len="sm" w="med"/>
          </a:ln>
        </p:spPr>
      </p:sp>
      <p:sp>
        <p:nvSpPr>
          <p:cNvPr name="AutoShape 14" id="14"/>
          <p:cNvSpPr/>
          <p:nvPr/>
        </p:nvSpPr>
        <p:spPr>
          <a:xfrm>
            <a:off x="11785392" y="5162550"/>
            <a:ext cx="1567810" cy="428362"/>
          </a:xfrm>
          <a:prstGeom prst="line">
            <a:avLst/>
          </a:prstGeom>
          <a:ln cap="flat" w="38100">
            <a:solidFill>
              <a:srgbClr val="573E33"/>
            </a:solidFill>
            <a:prstDash val="solid"/>
            <a:headEnd type="none" len="sm" w="sm"/>
            <a:tailEnd type="arrow" len="sm" w="med"/>
          </a:ln>
        </p:spPr>
      </p:sp>
    </p:spTree>
  </p:cSld>
  <p:clrMapOvr>
    <a:masterClrMapping/>
  </p:clrMapOvr>
  <p:transition spd="slow">
    <p:push dir="l"/>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3F281E"/>
        </a:solidFill>
      </p:bgPr>
    </p:bg>
    <p:spTree>
      <p:nvGrpSpPr>
        <p:cNvPr id="1" name=""/>
        <p:cNvGrpSpPr/>
        <p:nvPr/>
      </p:nvGrpSpPr>
      <p:grpSpPr>
        <a:xfrm>
          <a:off x="0" y="0"/>
          <a:ext cx="0" cy="0"/>
          <a:chOff x="0" y="0"/>
          <a:chExt cx="0" cy="0"/>
        </a:xfrm>
      </p:grpSpPr>
      <p:grpSp>
        <p:nvGrpSpPr>
          <p:cNvPr name="Group 2" id="2"/>
          <p:cNvGrpSpPr/>
          <p:nvPr/>
        </p:nvGrpSpPr>
        <p:grpSpPr>
          <a:xfrm rot="0">
            <a:off x="514350" y="422466"/>
            <a:ext cx="17259300" cy="9286429"/>
            <a:chOff x="0" y="0"/>
            <a:chExt cx="4545659" cy="2445808"/>
          </a:xfrm>
        </p:grpSpPr>
        <p:sp>
          <p:nvSpPr>
            <p:cNvPr name="Freeform 3" id="3"/>
            <p:cNvSpPr/>
            <p:nvPr/>
          </p:nvSpPr>
          <p:spPr>
            <a:xfrm flipH="false" flipV="false" rot="0">
              <a:off x="0" y="0"/>
              <a:ext cx="4545659" cy="2445808"/>
            </a:xfrm>
            <a:custGeom>
              <a:avLst/>
              <a:gdLst/>
              <a:ahLst/>
              <a:cxnLst/>
              <a:rect r="r" b="b" t="t" l="l"/>
              <a:pathLst>
                <a:path h="2445808" w="4545659">
                  <a:moveTo>
                    <a:pt x="16148" y="0"/>
                  </a:moveTo>
                  <a:lnTo>
                    <a:pt x="4529511" y="0"/>
                  </a:lnTo>
                  <a:cubicBezTo>
                    <a:pt x="4533794" y="0"/>
                    <a:pt x="4537901" y="1701"/>
                    <a:pt x="4540930" y="4730"/>
                  </a:cubicBezTo>
                  <a:cubicBezTo>
                    <a:pt x="4543958" y="7758"/>
                    <a:pt x="4545659" y="11866"/>
                    <a:pt x="4545659" y="16148"/>
                  </a:cubicBezTo>
                  <a:lnTo>
                    <a:pt x="4545659" y="2429660"/>
                  </a:lnTo>
                  <a:cubicBezTo>
                    <a:pt x="4545659" y="2433943"/>
                    <a:pt x="4543958" y="2438050"/>
                    <a:pt x="4540930" y="2441079"/>
                  </a:cubicBezTo>
                  <a:cubicBezTo>
                    <a:pt x="4537901" y="2444107"/>
                    <a:pt x="4533794" y="2445808"/>
                    <a:pt x="4529511" y="2445808"/>
                  </a:cubicBezTo>
                  <a:lnTo>
                    <a:pt x="16148" y="2445808"/>
                  </a:lnTo>
                  <a:cubicBezTo>
                    <a:pt x="7230" y="2445808"/>
                    <a:pt x="0" y="2438579"/>
                    <a:pt x="0" y="2429660"/>
                  </a:cubicBezTo>
                  <a:lnTo>
                    <a:pt x="0" y="16148"/>
                  </a:lnTo>
                  <a:cubicBezTo>
                    <a:pt x="0" y="7230"/>
                    <a:pt x="7230" y="0"/>
                    <a:pt x="16148" y="0"/>
                  </a:cubicBezTo>
                  <a:close/>
                </a:path>
              </a:pathLst>
            </a:custGeom>
            <a:solidFill>
              <a:srgbClr val="FFFBD6"/>
            </a:solidFill>
          </p:spPr>
        </p:sp>
        <p:sp>
          <p:nvSpPr>
            <p:cNvPr name="TextBox 4" id="4"/>
            <p:cNvSpPr txBox="true"/>
            <p:nvPr/>
          </p:nvSpPr>
          <p:spPr>
            <a:xfrm>
              <a:off x="0" y="-47625"/>
              <a:ext cx="4545659" cy="2493433"/>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0">
            <a:off x="2408366" y="7333359"/>
            <a:ext cx="14162191" cy="2238106"/>
            <a:chOff x="0" y="0"/>
            <a:chExt cx="3729960" cy="589460"/>
          </a:xfrm>
        </p:grpSpPr>
        <p:sp>
          <p:nvSpPr>
            <p:cNvPr name="Freeform 6" id="6"/>
            <p:cNvSpPr/>
            <p:nvPr/>
          </p:nvSpPr>
          <p:spPr>
            <a:xfrm flipH="false" flipV="false" rot="0">
              <a:off x="0" y="0"/>
              <a:ext cx="3729960" cy="589460"/>
            </a:xfrm>
            <a:custGeom>
              <a:avLst/>
              <a:gdLst/>
              <a:ahLst/>
              <a:cxnLst/>
              <a:rect r="r" b="b" t="t" l="l"/>
              <a:pathLst>
                <a:path h="589460" w="3729960">
                  <a:moveTo>
                    <a:pt x="27880" y="0"/>
                  </a:moveTo>
                  <a:lnTo>
                    <a:pt x="3702080" y="0"/>
                  </a:lnTo>
                  <a:cubicBezTo>
                    <a:pt x="3709474" y="0"/>
                    <a:pt x="3716566" y="2937"/>
                    <a:pt x="3721794" y="8166"/>
                  </a:cubicBezTo>
                  <a:cubicBezTo>
                    <a:pt x="3727023" y="13394"/>
                    <a:pt x="3729960" y="20486"/>
                    <a:pt x="3729960" y="27880"/>
                  </a:cubicBezTo>
                  <a:lnTo>
                    <a:pt x="3729960" y="561580"/>
                  </a:lnTo>
                  <a:cubicBezTo>
                    <a:pt x="3729960" y="576978"/>
                    <a:pt x="3717478" y="589460"/>
                    <a:pt x="3702080" y="589460"/>
                  </a:cubicBezTo>
                  <a:lnTo>
                    <a:pt x="27880" y="589460"/>
                  </a:lnTo>
                  <a:cubicBezTo>
                    <a:pt x="12482" y="589460"/>
                    <a:pt x="0" y="576978"/>
                    <a:pt x="0" y="561580"/>
                  </a:cubicBezTo>
                  <a:lnTo>
                    <a:pt x="0" y="27880"/>
                  </a:lnTo>
                  <a:cubicBezTo>
                    <a:pt x="0" y="12482"/>
                    <a:pt x="12482" y="0"/>
                    <a:pt x="27880" y="0"/>
                  </a:cubicBezTo>
                  <a:close/>
                </a:path>
              </a:pathLst>
            </a:custGeom>
            <a:solidFill>
              <a:srgbClr val="F8A5A9"/>
            </a:solidFill>
          </p:spPr>
        </p:sp>
        <p:sp>
          <p:nvSpPr>
            <p:cNvPr name="TextBox 7" id="7"/>
            <p:cNvSpPr txBox="true"/>
            <p:nvPr/>
          </p:nvSpPr>
          <p:spPr>
            <a:xfrm>
              <a:off x="0" y="-28575"/>
              <a:ext cx="3729960" cy="618035"/>
            </a:xfrm>
            <a:prstGeom prst="rect">
              <a:avLst/>
            </a:prstGeom>
          </p:spPr>
          <p:txBody>
            <a:bodyPr anchor="ctr" rtlCol="false" tIns="50800" lIns="50800" bIns="50800" rIns="50800"/>
            <a:lstStyle/>
            <a:p>
              <a:pPr algn="ctr">
                <a:lnSpc>
                  <a:spcPts val="2100"/>
                </a:lnSpc>
              </a:pPr>
            </a:p>
          </p:txBody>
        </p:sp>
      </p:grpSp>
      <p:sp>
        <p:nvSpPr>
          <p:cNvPr name="AutoShape 8" id="8"/>
          <p:cNvSpPr/>
          <p:nvPr/>
        </p:nvSpPr>
        <p:spPr>
          <a:xfrm>
            <a:off x="6748780" y="2915653"/>
            <a:ext cx="3135619" cy="0"/>
          </a:xfrm>
          <a:prstGeom prst="line">
            <a:avLst/>
          </a:prstGeom>
          <a:ln cap="flat" w="38100">
            <a:solidFill>
              <a:srgbClr val="573E33"/>
            </a:solidFill>
            <a:prstDash val="solid"/>
            <a:headEnd type="none" len="sm" w="sm"/>
            <a:tailEnd type="arrow" len="sm" w="med"/>
          </a:ln>
        </p:spPr>
      </p:sp>
      <p:sp>
        <p:nvSpPr>
          <p:cNvPr name="Freeform 9" id="9"/>
          <p:cNvSpPr/>
          <p:nvPr/>
        </p:nvSpPr>
        <p:spPr>
          <a:xfrm flipH="false" flipV="false" rot="0">
            <a:off x="873389" y="2516494"/>
            <a:ext cx="11137453" cy="4535356"/>
          </a:xfrm>
          <a:custGeom>
            <a:avLst/>
            <a:gdLst/>
            <a:ahLst/>
            <a:cxnLst/>
            <a:rect r="r" b="b" t="t" l="l"/>
            <a:pathLst>
              <a:path h="4535356" w="11137453">
                <a:moveTo>
                  <a:pt x="0" y="0"/>
                </a:moveTo>
                <a:lnTo>
                  <a:pt x="11137453" y="0"/>
                </a:lnTo>
                <a:lnTo>
                  <a:pt x="11137453" y="4535356"/>
                </a:lnTo>
                <a:lnTo>
                  <a:pt x="0" y="4535356"/>
                </a:lnTo>
                <a:lnTo>
                  <a:pt x="0" y="0"/>
                </a:lnTo>
                <a:close/>
              </a:path>
            </a:pathLst>
          </a:custGeom>
          <a:blipFill>
            <a:blip r:embed="rId2"/>
            <a:stretch>
              <a:fillRect l="0" t="-694" r="-24413" b="0"/>
            </a:stretch>
          </a:blipFill>
        </p:spPr>
      </p:sp>
      <p:sp>
        <p:nvSpPr>
          <p:cNvPr name="AutoShape 10" id="10"/>
          <p:cNvSpPr/>
          <p:nvPr/>
        </p:nvSpPr>
        <p:spPr>
          <a:xfrm flipV="true">
            <a:off x="12252884" y="6777746"/>
            <a:ext cx="4926249" cy="0"/>
          </a:xfrm>
          <a:prstGeom prst="line">
            <a:avLst/>
          </a:prstGeom>
          <a:ln cap="flat" w="38100">
            <a:solidFill>
              <a:srgbClr val="573E33"/>
            </a:solidFill>
            <a:prstDash val="solid"/>
            <a:headEnd type="none" len="sm" w="sm"/>
            <a:tailEnd type="none" len="sm" w="sm"/>
          </a:ln>
        </p:spPr>
      </p:sp>
      <p:sp>
        <p:nvSpPr>
          <p:cNvPr name="AutoShape 11" id="11"/>
          <p:cNvSpPr/>
          <p:nvPr/>
        </p:nvSpPr>
        <p:spPr>
          <a:xfrm>
            <a:off x="12666242" y="6398114"/>
            <a:ext cx="4317674" cy="0"/>
          </a:xfrm>
          <a:prstGeom prst="line">
            <a:avLst/>
          </a:prstGeom>
          <a:ln cap="flat" w="38100">
            <a:solidFill>
              <a:srgbClr val="573E33"/>
            </a:solidFill>
            <a:prstDash val="solid"/>
            <a:headEnd type="none" len="sm" w="sm"/>
            <a:tailEnd type="none" len="sm" w="sm"/>
          </a:ln>
        </p:spPr>
      </p:sp>
      <p:sp>
        <p:nvSpPr>
          <p:cNvPr name="AutoShape 12" id="12"/>
          <p:cNvSpPr/>
          <p:nvPr/>
        </p:nvSpPr>
        <p:spPr>
          <a:xfrm>
            <a:off x="13319872" y="2995259"/>
            <a:ext cx="0" cy="3402855"/>
          </a:xfrm>
          <a:prstGeom prst="line">
            <a:avLst/>
          </a:prstGeom>
          <a:ln cap="flat" w="38100">
            <a:solidFill>
              <a:srgbClr val="573E33"/>
            </a:solidFill>
            <a:prstDash val="sysDash"/>
            <a:headEnd type="none" len="sm" w="sm"/>
            <a:tailEnd type="none" len="sm" w="sm"/>
          </a:ln>
        </p:spPr>
      </p:sp>
      <p:sp>
        <p:nvSpPr>
          <p:cNvPr name="AutoShape 13" id="13"/>
          <p:cNvSpPr/>
          <p:nvPr/>
        </p:nvSpPr>
        <p:spPr>
          <a:xfrm>
            <a:off x="16411362" y="2995259"/>
            <a:ext cx="0" cy="3402855"/>
          </a:xfrm>
          <a:prstGeom prst="line">
            <a:avLst/>
          </a:prstGeom>
          <a:ln cap="flat" w="38100">
            <a:solidFill>
              <a:srgbClr val="573E33"/>
            </a:solidFill>
            <a:prstDash val="sysDash"/>
            <a:headEnd type="none" len="sm" w="sm"/>
            <a:tailEnd type="none" len="sm" w="sm"/>
          </a:ln>
        </p:spPr>
      </p:sp>
      <p:sp>
        <p:nvSpPr>
          <p:cNvPr name="AutoShape 14" id="14"/>
          <p:cNvSpPr/>
          <p:nvPr/>
        </p:nvSpPr>
        <p:spPr>
          <a:xfrm flipH="true">
            <a:off x="14739142" y="2467574"/>
            <a:ext cx="0" cy="3850934"/>
          </a:xfrm>
          <a:prstGeom prst="line">
            <a:avLst/>
          </a:prstGeom>
          <a:ln cap="flat" w="38100">
            <a:solidFill>
              <a:srgbClr val="573E33"/>
            </a:solidFill>
            <a:prstDash val="sysDash"/>
            <a:headEnd type="none" len="sm" w="sm"/>
            <a:tailEnd type="none" len="sm" w="sm"/>
          </a:ln>
        </p:spPr>
      </p:sp>
      <p:sp>
        <p:nvSpPr>
          <p:cNvPr name="TextBox 15" id="15"/>
          <p:cNvSpPr txBox="true"/>
          <p:nvPr/>
        </p:nvSpPr>
        <p:spPr>
          <a:xfrm rot="0">
            <a:off x="5912264" y="832169"/>
            <a:ext cx="6503645" cy="1277980"/>
          </a:xfrm>
          <a:prstGeom prst="rect">
            <a:avLst/>
          </a:prstGeom>
        </p:spPr>
        <p:txBody>
          <a:bodyPr anchor="t" rtlCol="false" tIns="0" lIns="0" bIns="0" rIns="0">
            <a:spAutoFit/>
          </a:bodyPr>
          <a:lstStyle/>
          <a:p>
            <a:pPr algn="ctr">
              <a:lnSpc>
                <a:spcPts val="9539"/>
              </a:lnSpc>
            </a:pPr>
            <a:r>
              <a:rPr lang="en-US" sz="9085">
                <a:solidFill>
                  <a:srgbClr val="F8A5A9"/>
                </a:solidFill>
                <a:latin typeface="Chewy"/>
                <a:ea typeface="Chewy"/>
                <a:cs typeface="Chewy"/>
                <a:sym typeface="Chewy"/>
              </a:rPr>
              <a:t>Hypothesis 2</a:t>
            </a:r>
          </a:p>
        </p:txBody>
      </p:sp>
      <p:sp>
        <p:nvSpPr>
          <p:cNvPr name="TextBox 16" id="16"/>
          <p:cNvSpPr txBox="true"/>
          <p:nvPr/>
        </p:nvSpPr>
        <p:spPr>
          <a:xfrm rot="0">
            <a:off x="2889978" y="7537625"/>
            <a:ext cx="13319717" cy="1697129"/>
          </a:xfrm>
          <a:prstGeom prst="rect">
            <a:avLst/>
          </a:prstGeom>
        </p:spPr>
        <p:txBody>
          <a:bodyPr anchor="t" rtlCol="false" tIns="0" lIns="0" bIns="0" rIns="0">
            <a:spAutoFit/>
          </a:bodyPr>
          <a:lstStyle/>
          <a:p>
            <a:pPr algn="ctr">
              <a:lnSpc>
                <a:spcPts val="3259"/>
              </a:lnSpc>
            </a:pPr>
            <a:r>
              <a:rPr lang="en-US" sz="3227" spc="-100">
                <a:solidFill>
                  <a:srgbClr val="3F281E"/>
                </a:solidFill>
                <a:latin typeface="Arabica"/>
                <a:ea typeface="Arabica"/>
                <a:cs typeface="Arabica"/>
                <a:sym typeface="Arabica"/>
              </a:rPr>
              <a:t>The output shows that it </a:t>
            </a:r>
            <a:r>
              <a:rPr lang="en-US" sz="3227" spc="-100">
                <a:solidFill>
                  <a:srgbClr val="E62E47"/>
                </a:solidFill>
                <a:latin typeface="Arabica"/>
                <a:ea typeface="Arabica"/>
                <a:cs typeface="Arabica"/>
                <a:sym typeface="Arabica"/>
              </a:rPr>
              <a:t>fails to</a:t>
            </a:r>
            <a:r>
              <a:rPr lang="en-US" sz="3227" spc="-100">
                <a:solidFill>
                  <a:srgbClr val="3F281E"/>
                </a:solidFill>
                <a:latin typeface="Arabica"/>
                <a:ea typeface="Arabica"/>
                <a:cs typeface="Arabica"/>
                <a:sym typeface="Arabica"/>
              </a:rPr>
              <a:t> </a:t>
            </a:r>
            <a:r>
              <a:rPr lang="en-US" sz="3227" spc="-100">
                <a:solidFill>
                  <a:srgbClr val="E62E47"/>
                </a:solidFill>
                <a:latin typeface="Arabica"/>
                <a:ea typeface="Arabica"/>
                <a:cs typeface="Arabica"/>
                <a:sym typeface="Arabica"/>
              </a:rPr>
              <a:t>reject the null hypothesis  (P-value=0.06 )</a:t>
            </a:r>
            <a:r>
              <a:rPr lang="en-US" sz="3227" spc="-100">
                <a:solidFill>
                  <a:srgbClr val="3F281E"/>
                </a:solidFill>
                <a:latin typeface="Arabica"/>
                <a:ea typeface="Arabica"/>
                <a:cs typeface="Arabica"/>
                <a:sym typeface="Arabica"/>
              </a:rPr>
              <a:t> which means that the data don’t show a strong enough correlation, indicating chocolate may </a:t>
            </a:r>
            <a:r>
              <a:rPr lang="en-US" sz="3227" spc="-100">
                <a:solidFill>
                  <a:srgbClr val="E62E47"/>
                </a:solidFill>
                <a:latin typeface="Arabica"/>
                <a:ea typeface="Arabica"/>
                <a:cs typeface="Arabica"/>
                <a:sym typeface="Arabica"/>
              </a:rPr>
              <a:t>not</a:t>
            </a:r>
            <a:r>
              <a:rPr lang="en-US" sz="3227" spc="-100">
                <a:solidFill>
                  <a:srgbClr val="3F281E"/>
                </a:solidFill>
                <a:latin typeface="Arabica"/>
                <a:ea typeface="Arabica"/>
                <a:cs typeface="Arabica"/>
                <a:sym typeface="Arabica"/>
              </a:rPr>
              <a:t> be the most influential factor in determining a candy’s popularity during Halloween.</a:t>
            </a:r>
          </a:p>
        </p:txBody>
      </p:sp>
      <p:sp>
        <p:nvSpPr>
          <p:cNvPr name="TextBox 17" id="17"/>
          <p:cNvSpPr txBox="true"/>
          <p:nvPr/>
        </p:nvSpPr>
        <p:spPr>
          <a:xfrm rot="0">
            <a:off x="14381969" y="6337558"/>
            <a:ext cx="714347" cy="468404"/>
          </a:xfrm>
          <a:prstGeom prst="rect">
            <a:avLst/>
          </a:prstGeom>
        </p:spPr>
        <p:txBody>
          <a:bodyPr anchor="t" rtlCol="false" tIns="0" lIns="0" bIns="0" rIns="0">
            <a:spAutoFit/>
          </a:bodyPr>
          <a:lstStyle/>
          <a:p>
            <a:pPr algn="ctr">
              <a:lnSpc>
                <a:spcPts val="3259"/>
              </a:lnSpc>
            </a:pPr>
            <a:r>
              <a:rPr lang="en-US" sz="3227" spc="-100">
                <a:solidFill>
                  <a:srgbClr val="3F281E"/>
                </a:solidFill>
                <a:latin typeface="Arabica"/>
                <a:ea typeface="Arabica"/>
                <a:cs typeface="Arabica"/>
                <a:sym typeface="Arabica"/>
              </a:rPr>
              <a:t>0</a:t>
            </a:r>
          </a:p>
        </p:txBody>
      </p:sp>
      <p:sp>
        <p:nvSpPr>
          <p:cNvPr name="TextBox 18" id="18"/>
          <p:cNvSpPr txBox="true"/>
          <p:nvPr/>
        </p:nvSpPr>
        <p:spPr>
          <a:xfrm rot="0">
            <a:off x="12666242" y="6354064"/>
            <a:ext cx="1202564" cy="468404"/>
          </a:xfrm>
          <a:prstGeom prst="rect">
            <a:avLst/>
          </a:prstGeom>
        </p:spPr>
        <p:txBody>
          <a:bodyPr anchor="t" rtlCol="false" tIns="0" lIns="0" bIns="0" rIns="0">
            <a:spAutoFit/>
          </a:bodyPr>
          <a:lstStyle/>
          <a:p>
            <a:pPr algn="ctr">
              <a:lnSpc>
                <a:spcPts val="3259"/>
              </a:lnSpc>
            </a:pPr>
            <a:r>
              <a:rPr lang="en-US" sz="3227" spc="-100">
                <a:solidFill>
                  <a:srgbClr val="3F281E"/>
                </a:solidFill>
                <a:latin typeface="Arabica"/>
                <a:ea typeface="Arabica"/>
                <a:cs typeface="Arabica"/>
                <a:sym typeface="Arabica"/>
              </a:rPr>
              <a:t>-0.05</a:t>
            </a:r>
          </a:p>
        </p:txBody>
      </p:sp>
      <p:grpSp>
        <p:nvGrpSpPr>
          <p:cNvPr name="Group 19" id="19"/>
          <p:cNvGrpSpPr/>
          <p:nvPr/>
        </p:nvGrpSpPr>
        <p:grpSpPr>
          <a:xfrm rot="5400000">
            <a:off x="13436389" y="5149358"/>
            <a:ext cx="2878831" cy="138032"/>
            <a:chOff x="0" y="0"/>
            <a:chExt cx="812800" cy="38972"/>
          </a:xfrm>
        </p:grpSpPr>
        <p:sp>
          <p:nvSpPr>
            <p:cNvPr name="Freeform 20" id="20"/>
            <p:cNvSpPr/>
            <p:nvPr/>
          </p:nvSpPr>
          <p:spPr>
            <a:xfrm flipH="false" flipV="false" rot="0">
              <a:off x="0" y="0"/>
              <a:ext cx="812800" cy="38972"/>
            </a:xfrm>
            <a:custGeom>
              <a:avLst/>
              <a:gdLst/>
              <a:ahLst/>
              <a:cxnLst/>
              <a:rect r="r" b="b" t="t" l="l"/>
              <a:pathLst>
                <a:path h="38972" w="812800">
                  <a:moveTo>
                    <a:pt x="609600" y="0"/>
                  </a:moveTo>
                  <a:cubicBezTo>
                    <a:pt x="721824" y="0"/>
                    <a:pt x="812800" y="8724"/>
                    <a:pt x="812800" y="19486"/>
                  </a:cubicBezTo>
                  <a:cubicBezTo>
                    <a:pt x="812800" y="30248"/>
                    <a:pt x="721824" y="38972"/>
                    <a:pt x="609600" y="38972"/>
                  </a:cubicBezTo>
                  <a:lnTo>
                    <a:pt x="203200" y="38972"/>
                  </a:lnTo>
                  <a:cubicBezTo>
                    <a:pt x="90976" y="38972"/>
                    <a:pt x="0" y="30248"/>
                    <a:pt x="0" y="19486"/>
                  </a:cubicBezTo>
                  <a:cubicBezTo>
                    <a:pt x="0" y="8724"/>
                    <a:pt x="90976" y="0"/>
                    <a:pt x="203200" y="0"/>
                  </a:cubicBezTo>
                  <a:close/>
                </a:path>
              </a:pathLst>
            </a:custGeom>
            <a:solidFill>
              <a:srgbClr val="FAE383"/>
            </a:solidFill>
          </p:spPr>
        </p:sp>
        <p:sp>
          <p:nvSpPr>
            <p:cNvPr name="TextBox 21" id="21"/>
            <p:cNvSpPr txBox="true"/>
            <p:nvPr/>
          </p:nvSpPr>
          <p:spPr>
            <a:xfrm>
              <a:off x="0" y="-47625"/>
              <a:ext cx="812800" cy="86597"/>
            </a:xfrm>
            <a:prstGeom prst="rect">
              <a:avLst/>
            </a:prstGeom>
          </p:spPr>
          <p:txBody>
            <a:bodyPr anchor="ctr" rtlCol="false" tIns="50800" lIns="50800" bIns="50800" rIns="50800"/>
            <a:lstStyle/>
            <a:p>
              <a:pPr algn="ctr">
                <a:lnSpc>
                  <a:spcPts val="3499"/>
                </a:lnSpc>
              </a:pPr>
            </a:p>
          </p:txBody>
        </p:sp>
      </p:grpSp>
      <p:grpSp>
        <p:nvGrpSpPr>
          <p:cNvPr name="Group 22" id="22"/>
          <p:cNvGrpSpPr/>
          <p:nvPr/>
        </p:nvGrpSpPr>
        <p:grpSpPr>
          <a:xfrm rot="5400000">
            <a:off x="13649041" y="5194058"/>
            <a:ext cx="2793522" cy="133942"/>
            <a:chOff x="0" y="0"/>
            <a:chExt cx="812800" cy="38972"/>
          </a:xfrm>
        </p:grpSpPr>
        <p:sp>
          <p:nvSpPr>
            <p:cNvPr name="Freeform 23" id="23"/>
            <p:cNvSpPr/>
            <p:nvPr/>
          </p:nvSpPr>
          <p:spPr>
            <a:xfrm flipH="false" flipV="false" rot="0">
              <a:off x="0" y="0"/>
              <a:ext cx="812800" cy="38972"/>
            </a:xfrm>
            <a:custGeom>
              <a:avLst/>
              <a:gdLst/>
              <a:ahLst/>
              <a:cxnLst/>
              <a:rect r="r" b="b" t="t" l="l"/>
              <a:pathLst>
                <a:path h="38972" w="812800">
                  <a:moveTo>
                    <a:pt x="609600" y="0"/>
                  </a:moveTo>
                  <a:cubicBezTo>
                    <a:pt x="721824" y="0"/>
                    <a:pt x="812800" y="8724"/>
                    <a:pt x="812800" y="19486"/>
                  </a:cubicBezTo>
                  <a:cubicBezTo>
                    <a:pt x="812800" y="30248"/>
                    <a:pt x="721824" y="38972"/>
                    <a:pt x="609600" y="38972"/>
                  </a:cubicBezTo>
                  <a:lnTo>
                    <a:pt x="203200" y="38972"/>
                  </a:lnTo>
                  <a:cubicBezTo>
                    <a:pt x="90976" y="38972"/>
                    <a:pt x="0" y="30248"/>
                    <a:pt x="0" y="19486"/>
                  </a:cubicBezTo>
                  <a:cubicBezTo>
                    <a:pt x="0" y="8724"/>
                    <a:pt x="90976" y="0"/>
                    <a:pt x="203200" y="0"/>
                  </a:cubicBezTo>
                  <a:close/>
                </a:path>
              </a:pathLst>
            </a:custGeom>
            <a:solidFill>
              <a:srgbClr val="FAE383"/>
            </a:solidFill>
          </p:spPr>
        </p:sp>
        <p:sp>
          <p:nvSpPr>
            <p:cNvPr name="TextBox 24" id="24"/>
            <p:cNvSpPr txBox="true"/>
            <p:nvPr/>
          </p:nvSpPr>
          <p:spPr>
            <a:xfrm>
              <a:off x="0" y="-47625"/>
              <a:ext cx="812800" cy="86597"/>
            </a:xfrm>
            <a:prstGeom prst="rect">
              <a:avLst/>
            </a:prstGeom>
          </p:spPr>
          <p:txBody>
            <a:bodyPr anchor="ctr" rtlCol="false" tIns="50800" lIns="50800" bIns="50800" rIns="50800"/>
            <a:lstStyle/>
            <a:p>
              <a:pPr algn="ctr">
                <a:lnSpc>
                  <a:spcPts val="3499"/>
                </a:lnSpc>
              </a:pPr>
            </a:p>
          </p:txBody>
        </p:sp>
      </p:grpSp>
      <p:grpSp>
        <p:nvGrpSpPr>
          <p:cNvPr name="Group 25" id="25"/>
          <p:cNvGrpSpPr/>
          <p:nvPr/>
        </p:nvGrpSpPr>
        <p:grpSpPr>
          <a:xfrm rot="5400000">
            <a:off x="13885950" y="5265459"/>
            <a:ext cx="2657254" cy="127408"/>
            <a:chOff x="0" y="0"/>
            <a:chExt cx="812800" cy="38972"/>
          </a:xfrm>
        </p:grpSpPr>
        <p:sp>
          <p:nvSpPr>
            <p:cNvPr name="Freeform 26" id="26"/>
            <p:cNvSpPr/>
            <p:nvPr/>
          </p:nvSpPr>
          <p:spPr>
            <a:xfrm flipH="false" flipV="false" rot="0">
              <a:off x="0" y="0"/>
              <a:ext cx="812800" cy="38972"/>
            </a:xfrm>
            <a:custGeom>
              <a:avLst/>
              <a:gdLst/>
              <a:ahLst/>
              <a:cxnLst/>
              <a:rect r="r" b="b" t="t" l="l"/>
              <a:pathLst>
                <a:path h="38972" w="812800">
                  <a:moveTo>
                    <a:pt x="609600" y="0"/>
                  </a:moveTo>
                  <a:cubicBezTo>
                    <a:pt x="721824" y="0"/>
                    <a:pt x="812800" y="8724"/>
                    <a:pt x="812800" y="19486"/>
                  </a:cubicBezTo>
                  <a:cubicBezTo>
                    <a:pt x="812800" y="30248"/>
                    <a:pt x="721824" y="38972"/>
                    <a:pt x="609600" y="38972"/>
                  </a:cubicBezTo>
                  <a:lnTo>
                    <a:pt x="203200" y="38972"/>
                  </a:lnTo>
                  <a:cubicBezTo>
                    <a:pt x="90976" y="38972"/>
                    <a:pt x="0" y="30248"/>
                    <a:pt x="0" y="19486"/>
                  </a:cubicBezTo>
                  <a:cubicBezTo>
                    <a:pt x="0" y="8724"/>
                    <a:pt x="90976" y="0"/>
                    <a:pt x="203200" y="0"/>
                  </a:cubicBezTo>
                  <a:close/>
                </a:path>
              </a:pathLst>
            </a:custGeom>
            <a:solidFill>
              <a:srgbClr val="FAE383"/>
            </a:solidFill>
          </p:spPr>
        </p:sp>
        <p:sp>
          <p:nvSpPr>
            <p:cNvPr name="TextBox 27" id="27"/>
            <p:cNvSpPr txBox="true"/>
            <p:nvPr/>
          </p:nvSpPr>
          <p:spPr>
            <a:xfrm>
              <a:off x="0" y="-47625"/>
              <a:ext cx="812800" cy="86597"/>
            </a:xfrm>
            <a:prstGeom prst="rect">
              <a:avLst/>
            </a:prstGeom>
          </p:spPr>
          <p:txBody>
            <a:bodyPr anchor="ctr" rtlCol="false" tIns="50800" lIns="50800" bIns="50800" rIns="50800"/>
            <a:lstStyle/>
            <a:p>
              <a:pPr algn="ctr">
                <a:lnSpc>
                  <a:spcPts val="3499"/>
                </a:lnSpc>
              </a:pPr>
            </a:p>
          </p:txBody>
        </p:sp>
      </p:grpSp>
      <p:grpSp>
        <p:nvGrpSpPr>
          <p:cNvPr name="Group 28" id="28"/>
          <p:cNvGrpSpPr/>
          <p:nvPr/>
        </p:nvGrpSpPr>
        <p:grpSpPr>
          <a:xfrm rot="5400000">
            <a:off x="14127157" y="5370606"/>
            <a:ext cx="2531966" cy="121401"/>
            <a:chOff x="0" y="0"/>
            <a:chExt cx="812800" cy="38972"/>
          </a:xfrm>
        </p:grpSpPr>
        <p:sp>
          <p:nvSpPr>
            <p:cNvPr name="Freeform 29" id="29"/>
            <p:cNvSpPr/>
            <p:nvPr/>
          </p:nvSpPr>
          <p:spPr>
            <a:xfrm flipH="false" flipV="false" rot="0">
              <a:off x="0" y="0"/>
              <a:ext cx="812800" cy="38972"/>
            </a:xfrm>
            <a:custGeom>
              <a:avLst/>
              <a:gdLst/>
              <a:ahLst/>
              <a:cxnLst/>
              <a:rect r="r" b="b" t="t" l="l"/>
              <a:pathLst>
                <a:path h="38972" w="812800">
                  <a:moveTo>
                    <a:pt x="609600" y="0"/>
                  </a:moveTo>
                  <a:cubicBezTo>
                    <a:pt x="721824" y="0"/>
                    <a:pt x="812800" y="8724"/>
                    <a:pt x="812800" y="19486"/>
                  </a:cubicBezTo>
                  <a:cubicBezTo>
                    <a:pt x="812800" y="30248"/>
                    <a:pt x="721824" y="38972"/>
                    <a:pt x="609600" y="38972"/>
                  </a:cubicBezTo>
                  <a:lnTo>
                    <a:pt x="203200" y="38972"/>
                  </a:lnTo>
                  <a:cubicBezTo>
                    <a:pt x="90976" y="38972"/>
                    <a:pt x="0" y="30248"/>
                    <a:pt x="0" y="19486"/>
                  </a:cubicBezTo>
                  <a:cubicBezTo>
                    <a:pt x="0" y="8724"/>
                    <a:pt x="90976" y="0"/>
                    <a:pt x="203200" y="0"/>
                  </a:cubicBezTo>
                  <a:close/>
                </a:path>
              </a:pathLst>
            </a:custGeom>
            <a:solidFill>
              <a:srgbClr val="FAE383"/>
            </a:solidFill>
          </p:spPr>
        </p:sp>
        <p:sp>
          <p:nvSpPr>
            <p:cNvPr name="TextBox 30" id="30"/>
            <p:cNvSpPr txBox="true"/>
            <p:nvPr/>
          </p:nvSpPr>
          <p:spPr>
            <a:xfrm>
              <a:off x="0" y="-47625"/>
              <a:ext cx="812800" cy="86597"/>
            </a:xfrm>
            <a:prstGeom prst="rect">
              <a:avLst/>
            </a:prstGeom>
          </p:spPr>
          <p:txBody>
            <a:bodyPr anchor="ctr" rtlCol="false" tIns="50800" lIns="50800" bIns="50800" rIns="50800"/>
            <a:lstStyle/>
            <a:p>
              <a:pPr algn="ctr">
                <a:lnSpc>
                  <a:spcPts val="3499"/>
                </a:lnSpc>
              </a:pPr>
            </a:p>
          </p:txBody>
        </p:sp>
      </p:grpSp>
      <p:grpSp>
        <p:nvGrpSpPr>
          <p:cNvPr name="Group 31" id="31"/>
          <p:cNvGrpSpPr/>
          <p:nvPr/>
        </p:nvGrpSpPr>
        <p:grpSpPr>
          <a:xfrm rot="5400000">
            <a:off x="14382062" y="5451330"/>
            <a:ext cx="2377904" cy="114014"/>
            <a:chOff x="0" y="0"/>
            <a:chExt cx="812800" cy="38972"/>
          </a:xfrm>
        </p:grpSpPr>
        <p:sp>
          <p:nvSpPr>
            <p:cNvPr name="Freeform 32" id="32"/>
            <p:cNvSpPr/>
            <p:nvPr/>
          </p:nvSpPr>
          <p:spPr>
            <a:xfrm flipH="false" flipV="false" rot="0">
              <a:off x="0" y="0"/>
              <a:ext cx="812800" cy="38972"/>
            </a:xfrm>
            <a:custGeom>
              <a:avLst/>
              <a:gdLst/>
              <a:ahLst/>
              <a:cxnLst/>
              <a:rect r="r" b="b" t="t" l="l"/>
              <a:pathLst>
                <a:path h="38972" w="812800">
                  <a:moveTo>
                    <a:pt x="609600" y="0"/>
                  </a:moveTo>
                  <a:cubicBezTo>
                    <a:pt x="721824" y="0"/>
                    <a:pt x="812800" y="8724"/>
                    <a:pt x="812800" y="19486"/>
                  </a:cubicBezTo>
                  <a:cubicBezTo>
                    <a:pt x="812800" y="30248"/>
                    <a:pt x="721824" y="38972"/>
                    <a:pt x="609600" y="38972"/>
                  </a:cubicBezTo>
                  <a:lnTo>
                    <a:pt x="203200" y="38972"/>
                  </a:lnTo>
                  <a:cubicBezTo>
                    <a:pt x="90976" y="38972"/>
                    <a:pt x="0" y="30248"/>
                    <a:pt x="0" y="19486"/>
                  </a:cubicBezTo>
                  <a:cubicBezTo>
                    <a:pt x="0" y="8724"/>
                    <a:pt x="90976" y="0"/>
                    <a:pt x="203200" y="0"/>
                  </a:cubicBezTo>
                  <a:close/>
                </a:path>
              </a:pathLst>
            </a:custGeom>
            <a:solidFill>
              <a:srgbClr val="FAE383"/>
            </a:solidFill>
          </p:spPr>
        </p:sp>
        <p:sp>
          <p:nvSpPr>
            <p:cNvPr name="TextBox 33" id="33"/>
            <p:cNvSpPr txBox="true"/>
            <p:nvPr/>
          </p:nvSpPr>
          <p:spPr>
            <a:xfrm>
              <a:off x="0" y="-47625"/>
              <a:ext cx="812800" cy="86597"/>
            </a:xfrm>
            <a:prstGeom prst="rect">
              <a:avLst/>
            </a:prstGeom>
          </p:spPr>
          <p:txBody>
            <a:bodyPr anchor="ctr" rtlCol="false" tIns="50800" lIns="50800" bIns="50800" rIns="50800"/>
            <a:lstStyle/>
            <a:p>
              <a:pPr algn="ctr">
                <a:lnSpc>
                  <a:spcPts val="3499"/>
                </a:lnSpc>
              </a:pPr>
            </a:p>
          </p:txBody>
        </p:sp>
      </p:grpSp>
      <p:grpSp>
        <p:nvGrpSpPr>
          <p:cNvPr name="Group 34" id="34"/>
          <p:cNvGrpSpPr/>
          <p:nvPr/>
        </p:nvGrpSpPr>
        <p:grpSpPr>
          <a:xfrm rot="5400000">
            <a:off x="14645054" y="5515600"/>
            <a:ext cx="2206852" cy="105813"/>
            <a:chOff x="0" y="0"/>
            <a:chExt cx="812800" cy="38972"/>
          </a:xfrm>
        </p:grpSpPr>
        <p:sp>
          <p:nvSpPr>
            <p:cNvPr name="Freeform 35" id="35"/>
            <p:cNvSpPr/>
            <p:nvPr/>
          </p:nvSpPr>
          <p:spPr>
            <a:xfrm flipH="false" flipV="false" rot="0">
              <a:off x="0" y="0"/>
              <a:ext cx="812800" cy="38972"/>
            </a:xfrm>
            <a:custGeom>
              <a:avLst/>
              <a:gdLst/>
              <a:ahLst/>
              <a:cxnLst/>
              <a:rect r="r" b="b" t="t" l="l"/>
              <a:pathLst>
                <a:path h="38972" w="812800">
                  <a:moveTo>
                    <a:pt x="609600" y="0"/>
                  </a:moveTo>
                  <a:cubicBezTo>
                    <a:pt x="721824" y="0"/>
                    <a:pt x="812800" y="8724"/>
                    <a:pt x="812800" y="19486"/>
                  </a:cubicBezTo>
                  <a:cubicBezTo>
                    <a:pt x="812800" y="30248"/>
                    <a:pt x="721824" y="38972"/>
                    <a:pt x="609600" y="38972"/>
                  </a:cubicBezTo>
                  <a:lnTo>
                    <a:pt x="203200" y="38972"/>
                  </a:lnTo>
                  <a:cubicBezTo>
                    <a:pt x="90976" y="38972"/>
                    <a:pt x="0" y="30248"/>
                    <a:pt x="0" y="19486"/>
                  </a:cubicBezTo>
                  <a:cubicBezTo>
                    <a:pt x="0" y="8724"/>
                    <a:pt x="90976" y="0"/>
                    <a:pt x="203200" y="0"/>
                  </a:cubicBezTo>
                  <a:close/>
                </a:path>
              </a:pathLst>
            </a:custGeom>
            <a:solidFill>
              <a:srgbClr val="FAE383"/>
            </a:solidFill>
          </p:spPr>
        </p:sp>
        <p:sp>
          <p:nvSpPr>
            <p:cNvPr name="TextBox 36" id="36"/>
            <p:cNvSpPr txBox="true"/>
            <p:nvPr/>
          </p:nvSpPr>
          <p:spPr>
            <a:xfrm>
              <a:off x="0" y="-47625"/>
              <a:ext cx="812800" cy="86597"/>
            </a:xfrm>
            <a:prstGeom prst="rect">
              <a:avLst/>
            </a:prstGeom>
          </p:spPr>
          <p:txBody>
            <a:bodyPr anchor="ctr" rtlCol="false" tIns="50800" lIns="50800" bIns="50800" rIns="50800"/>
            <a:lstStyle/>
            <a:p>
              <a:pPr algn="ctr">
                <a:lnSpc>
                  <a:spcPts val="3499"/>
                </a:lnSpc>
              </a:pPr>
            </a:p>
          </p:txBody>
        </p:sp>
      </p:grpSp>
      <p:grpSp>
        <p:nvGrpSpPr>
          <p:cNvPr name="Group 37" id="37"/>
          <p:cNvGrpSpPr/>
          <p:nvPr/>
        </p:nvGrpSpPr>
        <p:grpSpPr>
          <a:xfrm rot="5400000">
            <a:off x="14945481" y="5634993"/>
            <a:ext cx="1968599" cy="105280"/>
            <a:chOff x="0" y="0"/>
            <a:chExt cx="812800" cy="43468"/>
          </a:xfrm>
        </p:grpSpPr>
        <p:sp>
          <p:nvSpPr>
            <p:cNvPr name="Freeform 38" id="38"/>
            <p:cNvSpPr/>
            <p:nvPr/>
          </p:nvSpPr>
          <p:spPr>
            <a:xfrm flipH="false" flipV="false" rot="0">
              <a:off x="0" y="0"/>
              <a:ext cx="812800" cy="43468"/>
            </a:xfrm>
            <a:custGeom>
              <a:avLst/>
              <a:gdLst/>
              <a:ahLst/>
              <a:cxnLst/>
              <a:rect r="r" b="b" t="t" l="l"/>
              <a:pathLst>
                <a:path h="43468" w="812800">
                  <a:moveTo>
                    <a:pt x="609600" y="0"/>
                  </a:moveTo>
                  <a:cubicBezTo>
                    <a:pt x="721824" y="0"/>
                    <a:pt x="812800" y="9731"/>
                    <a:pt x="812800" y="21734"/>
                  </a:cubicBezTo>
                  <a:cubicBezTo>
                    <a:pt x="812800" y="33737"/>
                    <a:pt x="721824" y="43468"/>
                    <a:pt x="609600" y="43468"/>
                  </a:cubicBezTo>
                  <a:lnTo>
                    <a:pt x="203200" y="43468"/>
                  </a:lnTo>
                  <a:cubicBezTo>
                    <a:pt x="90976" y="43468"/>
                    <a:pt x="0" y="33737"/>
                    <a:pt x="0" y="21734"/>
                  </a:cubicBezTo>
                  <a:cubicBezTo>
                    <a:pt x="0" y="9731"/>
                    <a:pt x="90976" y="0"/>
                    <a:pt x="203200" y="0"/>
                  </a:cubicBezTo>
                  <a:close/>
                </a:path>
              </a:pathLst>
            </a:custGeom>
            <a:solidFill>
              <a:srgbClr val="FAE383"/>
            </a:solidFill>
          </p:spPr>
        </p:sp>
        <p:sp>
          <p:nvSpPr>
            <p:cNvPr name="TextBox 39" id="39"/>
            <p:cNvSpPr txBox="true"/>
            <p:nvPr/>
          </p:nvSpPr>
          <p:spPr>
            <a:xfrm>
              <a:off x="0" y="-47625"/>
              <a:ext cx="812800" cy="91093"/>
            </a:xfrm>
            <a:prstGeom prst="rect">
              <a:avLst/>
            </a:prstGeom>
          </p:spPr>
          <p:txBody>
            <a:bodyPr anchor="ctr" rtlCol="false" tIns="50800" lIns="50800" bIns="50800" rIns="50800"/>
            <a:lstStyle/>
            <a:p>
              <a:pPr algn="ctr">
                <a:lnSpc>
                  <a:spcPts val="3499"/>
                </a:lnSpc>
              </a:pPr>
            </a:p>
          </p:txBody>
        </p:sp>
      </p:grpSp>
      <p:grpSp>
        <p:nvGrpSpPr>
          <p:cNvPr name="Group 40" id="40"/>
          <p:cNvGrpSpPr/>
          <p:nvPr/>
        </p:nvGrpSpPr>
        <p:grpSpPr>
          <a:xfrm rot="5400000">
            <a:off x="15274939" y="5778803"/>
            <a:ext cx="1673227" cy="113032"/>
            <a:chOff x="0" y="0"/>
            <a:chExt cx="812800" cy="54907"/>
          </a:xfrm>
        </p:grpSpPr>
        <p:sp>
          <p:nvSpPr>
            <p:cNvPr name="Freeform 41" id="41"/>
            <p:cNvSpPr/>
            <p:nvPr/>
          </p:nvSpPr>
          <p:spPr>
            <a:xfrm flipH="false" flipV="false" rot="0">
              <a:off x="0" y="0"/>
              <a:ext cx="812800" cy="54907"/>
            </a:xfrm>
            <a:custGeom>
              <a:avLst/>
              <a:gdLst/>
              <a:ahLst/>
              <a:cxnLst/>
              <a:rect r="r" b="b" t="t" l="l"/>
              <a:pathLst>
                <a:path h="54907" w="812800">
                  <a:moveTo>
                    <a:pt x="609600" y="0"/>
                  </a:moveTo>
                  <a:cubicBezTo>
                    <a:pt x="721824" y="0"/>
                    <a:pt x="812800" y="12291"/>
                    <a:pt x="812800" y="27454"/>
                  </a:cubicBezTo>
                  <a:cubicBezTo>
                    <a:pt x="812800" y="42616"/>
                    <a:pt x="721824" y="54907"/>
                    <a:pt x="609600" y="54907"/>
                  </a:cubicBezTo>
                  <a:lnTo>
                    <a:pt x="203200" y="54907"/>
                  </a:lnTo>
                  <a:cubicBezTo>
                    <a:pt x="90976" y="54907"/>
                    <a:pt x="0" y="42616"/>
                    <a:pt x="0" y="27454"/>
                  </a:cubicBezTo>
                  <a:cubicBezTo>
                    <a:pt x="0" y="12291"/>
                    <a:pt x="90976" y="0"/>
                    <a:pt x="203200" y="0"/>
                  </a:cubicBezTo>
                  <a:close/>
                </a:path>
              </a:pathLst>
            </a:custGeom>
            <a:solidFill>
              <a:srgbClr val="FAE383"/>
            </a:solidFill>
          </p:spPr>
        </p:sp>
        <p:sp>
          <p:nvSpPr>
            <p:cNvPr name="TextBox 42" id="42"/>
            <p:cNvSpPr txBox="true"/>
            <p:nvPr/>
          </p:nvSpPr>
          <p:spPr>
            <a:xfrm>
              <a:off x="0" y="-47625"/>
              <a:ext cx="812800" cy="102532"/>
            </a:xfrm>
            <a:prstGeom prst="rect">
              <a:avLst/>
            </a:prstGeom>
          </p:spPr>
          <p:txBody>
            <a:bodyPr anchor="ctr" rtlCol="false" tIns="50800" lIns="50800" bIns="50800" rIns="50800"/>
            <a:lstStyle/>
            <a:p>
              <a:pPr algn="ctr">
                <a:lnSpc>
                  <a:spcPts val="3499"/>
                </a:lnSpc>
              </a:pPr>
            </a:p>
          </p:txBody>
        </p:sp>
      </p:grpSp>
      <p:sp>
        <p:nvSpPr>
          <p:cNvPr name="TextBox 43" id="43"/>
          <p:cNvSpPr txBox="true"/>
          <p:nvPr/>
        </p:nvSpPr>
        <p:spPr>
          <a:xfrm rot="0">
            <a:off x="13731387" y="4993698"/>
            <a:ext cx="2478309" cy="468404"/>
          </a:xfrm>
          <a:prstGeom prst="rect">
            <a:avLst/>
          </a:prstGeom>
        </p:spPr>
        <p:txBody>
          <a:bodyPr anchor="t" rtlCol="false" tIns="0" lIns="0" bIns="0" rIns="0">
            <a:spAutoFit/>
          </a:bodyPr>
          <a:lstStyle/>
          <a:p>
            <a:pPr algn="ctr">
              <a:lnSpc>
                <a:spcPts val="3259"/>
              </a:lnSpc>
            </a:pPr>
            <a:r>
              <a:rPr lang="en-US" sz="3227" spc="-100">
                <a:solidFill>
                  <a:srgbClr val="3F281E"/>
                </a:solidFill>
                <a:latin typeface="Arabica"/>
                <a:ea typeface="Arabica"/>
                <a:cs typeface="Arabica"/>
                <a:sym typeface="Arabica"/>
              </a:rPr>
              <a:t>Fail to reject H0</a:t>
            </a:r>
          </a:p>
        </p:txBody>
      </p:sp>
      <p:grpSp>
        <p:nvGrpSpPr>
          <p:cNvPr name="Group 44" id="44"/>
          <p:cNvGrpSpPr/>
          <p:nvPr/>
        </p:nvGrpSpPr>
        <p:grpSpPr>
          <a:xfrm rot="5400000">
            <a:off x="15569102" y="5922676"/>
            <a:ext cx="1436261" cy="112966"/>
            <a:chOff x="0" y="0"/>
            <a:chExt cx="812800" cy="63929"/>
          </a:xfrm>
        </p:grpSpPr>
        <p:sp>
          <p:nvSpPr>
            <p:cNvPr name="Freeform 45" id="45"/>
            <p:cNvSpPr/>
            <p:nvPr/>
          </p:nvSpPr>
          <p:spPr>
            <a:xfrm flipH="false" flipV="false" rot="0">
              <a:off x="0" y="0"/>
              <a:ext cx="812800" cy="63929"/>
            </a:xfrm>
            <a:custGeom>
              <a:avLst/>
              <a:gdLst/>
              <a:ahLst/>
              <a:cxnLst/>
              <a:rect r="r" b="b" t="t" l="l"/>
              <a:pathLst>
                <a:path h="63929" w="812800">
                  <a:moveTo>
                    <a:pt x="609600" y="0"/>
                  </a:moveTo>
                  <a:cubicBezTo>
                    <a:pt x="721824" y="0"/>
                    <a:pt x="812800" y="14311"/>
                    <a:pt x="812800" y="31964"/>
                  </a:cubicBezTo>
                  <a:cubicBezTo>
                    <a:pt x="812800" y="49618"/>
                    <a:pt x="721824" y="63929"/>
                    <a:pt x="609600" y="63929"/>
                  </a:cubicBezTo>
                  <a:lnTo>
                    <a:pt x="203200" y="63929"/>
                  </a:lnTo>
                  <a:cubicBezTo>
                    <a:pt x="90976" y="63929"/>
                    <a:pt x="0" y="49618"/>
                    <a:pt x="0" y="31964"/>
                  </a:cubicBezTo>
                  <a:cubicBezTo>
                    <a:pt x="0" y="14311"/>
                    <a:pt x="90976" y="0"/>
                    <a:pt x="203200" y="0"/>
                  </a:cubicBezTo>
                  <a:close/>
                </a:path>
              </a:pathLst>
            </a:custGeom>
            <a:solidFill>
              <a:srgbClr val="FAE383"/>
            </a:solidFill>
          </p:spPr>
        </p:sp>
        <p:sp>
          <p:nvSpPr>
            <p:cNvPr name="TextBox 46" id="46"/>
            <p:cNvSpPr txBox="true"/>
            <p:nvPr/>
          </p:nvSpPr>
          <p:spPr>
            <a:xfrm>
              <a:off x="0" y="-47625"/>
              <a:ext cx="812800" cy="111554"/>
            </a:xfrm>
            <a:prstGeom prst="rect">
              <a:avLst/>
            </a:prstGeom>
          </p:spPr>
          <p:txBody>
            <a:bodyPr anchor="ctr" rtlCol="false" tIns="50800" lIns="50800" bIns="50800" rIns="50800"/>
            <a:lstStyle/>
            <a:p>
              <a:pPr algn="ctr">
                <a:lnSpc>
                  <a:spcPts val="3499"/>
                </a:lnSpc>
              </a:pPr>
            </a:p>
          </p:txBody>
        </p:sp>
      </p:grpSp>
      <p:sp>
        <p:nvSpPr>
          <p:cNvPr name="TextBox 47" id="47"/>
          <p:cNvSpPr txBox="true"/>
          <p:nvPr/>
        </p:nvSpPr>
        <p:spPr>
          <a:xfrm rot="0">
            <a:off x="16127026" y="6359709"/>
            <a:ext cx="714347" cy="468404"/>
          </a:xfrm>
          <a:prstGeom prst="rect">
            <a:avLst/>
          </a:prstGeom>
        </p:spPr>
        <p:txBody>
          <a:bodyPr anchor="t" rtlCol="false" tIns="0" lIns="0" bIns="0" rIns="0">
            <a:spAutoFit/>
          </a:bodyPr>
          <a:lstStyle/>
          <a:p>
            <a:pPr algn="ctr">
              <a:lnSpc>
                <a:spcPts val="3259"/>
              </a:lnSpc>
            </a:pPr>
            <a:r>
              <a:rPr lang="en-US" sz="3227" spc="-100">
                <a:solidFill>
                  <a:srgbClr val="3F281E"/>
                </a:solidFill>
                <a:latin typeface="Arabica"/>
                <a:ea typeface="Arabica"/>
                <a:cs typeface="Arabica"/>
                <a:sym typeface="Arabica"/>
              </a:rPr>
              <a:t>0.05</a:t>
            </a:r>
          </a:p>
        </p:txBody>
      </p:sp>
      <p:sp>
        <p:nvSpPr>
          <p:cNvPr name="TextBox 48" id="48"/>
          <p:cNvSpPr txBox="true"/>
          <p:nvPr/>
        </p:nvSpPr>
        <p:spPr>
          <a:xfrm rot="0">
            <a:off x="13705667" y="3014309"/>
            <a:ext cx="2478309" cy="468404"/>
          </a:xfrm>
          <a:prstGeom prst="rect">
            <a:avLst/>
          </a:prstGeom>
        </p:spPr>
        <p:txBody>
          <a:bodyPr anchor="t" rtlCol="false" tIns="0" lIns="0" bIns="0" rIns="0">
            <a:spAutoFit/>
          </a:bodyPr>
          <a:lstStyle/>
          <a:p>
            <a:pPr algn="ctr">
              <a:lnSpc>
                <a:spcPts val="3259"/>
              </a:lnSpc>
            </a:pPr>
            <a:r>
              <a:rPr lang="en-US" sz="3227" spc="-100">
                <a:solidFill>
                  <a:srgbClr val="3F281E"/>
                </a:solidFill>
                <a:latin typeface="Arabica"/>
                <a:ea typeface="Arabica"/>
                <a:cs typeface="Arabica"/>
                <a:sym typeface="Arabica"/>
              </a:rPr>
              <a:t>One  tailed</a:t>
            </a:r>
          </a:p>
        </p:txBody>
      </p:sp>
    </p:spTree>
  </p:cSld>
  <p:clrMapOvr>
    <a:masterClrMapping/>
  </p:clrMapOvr>
  <p:transition spd="slow">
    <p:push dir="l"/>
  </p:transition>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A496B1"/>
        </a:solidFill>
      </p:bgPr>
    </p:bg>
    <p:spTree>
      <p:nvGrpSpPr>
        <p:cNvPr id="1" name=""/>
        <p:cNvGrpSpPr/>
        <p:nvPr/>
      </p:nvGrpSpPr>
      <p:grpSpPr>
        <a:xfrm>
          <a:off x="0" y="0"/>
          <a:ext cx="0" cy="0"/>
          <a:chOff x="0" y="0"/>
          <a:chExt cx="0" cy="0"/>
        </a:xfrm>
      </p:grpSpPr>
      <p:grpSp>
        <p:nvGrpSpPr>
          <p:cNvPr name="Group 2" id="2"/>
          <p:cNvGrpSpPr/>
          <p:nvPr/>
        </p:nvGrpSpPr>
        <p:grpSpPr>
          <a:xfrm rot="0">
            <a:off x="514350" y="485775"/>
            <a:ext cx="17259300" cy="9286429"/>
            <a:chOff x="0" y="0"/>
            <a:chExt cx="4545659" cy="2445808"/>
          </a:xfrm>
        </p:grpSpPr>
        <p:sp>
          <p:nvSpPr>
            <p:cNvPr name="Freeform 3" id="3"/>
            <p:cNvSpPr/>
            <p:nvPr/>
          </p:nvSpPr>
          <p:spPr>
            <a:xfrm flipH="false" flipV="false" rot="0">
              <a:off x="0" y="0"/>
              <a:ext cx="4545659" cy="2445808"/>
            </a:xfrm>
            <a:custGeom>
              <a:avLst/>
              <a:gdLst/>
              <a:ahLst/>
              <a:cxnLst/>
              <a:rect r="r" b="b" t="t" l="l"/>
              <a:pathLst>
                <a:path h="2445808" w="4545659">
                  <a:moveTo>
                    <a:pt x="16148" y="0"/>
                  </a:moveTo>
                  <a:lnTo>
                    <a:pt x="4529511" y="0"/>
                  </a:lnTo>
                  <a:cubicBezTo>
                    <a:pt x="4533794" y="0"/>
                    <a:pt x="4537901" y="1701"/>
                    <a:pt x="4540930" y="4730"/>
                  </a:cubicBezTo>
                  <a:cubicBezTo>
                    <a:pt x="4543958" y="7758"/>
                    <a:pt x="4545659" y="11866"/>
                    <a:pt x="4545659" y="16148"/>
                  </a:cubicBezTo>
                  <a:lnTo>
                    <a:pt x="4545659" y="2429660"/>
                  </a:lnTo>
                  <a:cubicBezTo>
                    <a:pt x="4545659" y="2433943"/>
                    <a:pt x="4543958" y="2438050"/>
                    <a:pt x="4540930" y="2441079"/>
                  </a:cubicBezTo>
                  <a:cubicBezTo>
                    <a:pt x="4537901" y="2444107"/>
                    <a:pt x="4533794" y="2445808"/>
                    <a:pt x="4529511" y="2445808"/>
                  </a:cubicBezTo>
                  <a:lnTo>
                    <a:pt x="16148" y="2445808"/>
                  </a:lnTo>
                  <a:cubicBezTo>
                    <a:pt x="7230" y="2445808"/>
                    <a:pt x="0" y="2438579"/>
                    <a:pt x="0" y="2429660"/>
                  </a:cubicBezTo>
                  <a:lnTo>
                    <a:pt x="0" y="16148"/>
                  </a:lnTo>
                  <a:cubicBezTo>
                    <a:pt x="0" y="7230"/>
                    <a:pt x="7230" y="0"/>
                    <a:pt x="16148" y="0"/>
                  </a:cubicBezTo>
                  <a:close/>
                </a:path>
              </a:pathLst>
            </a:custGeom>
            <a:solidFill>
              <a:srgbClr val="FFFFFF"/>
            </a:solidFill>
          </p:spPr>
        </p:sp>
        <p:sp>
          <p:nvSpPr>
            <p:cNvPr name="TextBox 4" id="4"/>
            <p:cNvSpPr txBox="true"/>
            <p:nvPr/>
          </p:nvSpPr>
          <p:spPr>
            <a:xfrm>
              <a:off x="0" y="-47625"/>
              <a:ext cx="4545659" cy="2493433"/>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0">
            <a:off x="10304863" y="5499847"/>
            <a:ext cx="7230231" cy="4047572"/>
            <a:chOff x="0" y="0"/>
            <a:chExt cx="1904258" cy="1066027"/>
          </a:xfrm>
        </p:grpSpPr>
        <p:sp>
          <p:nvSpPr>
            <p:cNvPr name="Freeform 6" id="6"/>
            <p:cNvSpPr/>
            <p:nvPr/>
          </p:nvSpPr>
          <p:spPr>
            <a:xfrm flipH="false" flipV="false" rot="0">
              <a:off x="0" y="0"/>
              <a:ext cx="1904259" cy="1066027"/>
            </a:xfrm>
            <a:custGeom>
              <a:avLst/>
              <a:gdLst/>
              <a:ahLst/>
              <a:cxnLst/>
              <a:rect r="r" b="b" t="t" l="l"/>
              <a:pathLst>
                <a:path h="1066027" w="1904259">
                  <a:moveTo>
                    <a:pt x="54609" y="0"/>
                  </a:moveTo>
                  <a:lnTo>
                    <a:pt x="1849649" y="0"/>
                  </a:lnTo>
                  <a:cubicBezTo>
                    <a:pt x="1879809" y="0"/>
                    <a:pt x="1904259" y="24449"/>
                    <a:pt x="1904259" y="54609"/>
                  </a:cubicBezTo>
                  <a:lnTo>
                    <a:pt x="1904259" y="1011418"/>
                  </a:lnTo>
                  <a:cubicBezTo>
                    <a:pt x="1904259" y="1041578"/>
                    <a:pt x="1879809" y="1066027"/>
                    <a:pt x="1849649" y="1066027"/>
                  </a:cubicBezTo>
                  <a:lnTo>
                    <a:pt x="54609" y="1066027"/>
                  </a:lnTo>
                  <a:cubicBezTo>
                    <a:pt x="24449" y="1066027"/>
                    <a:pt x="0" y="1041578"/>
                    <a:pt x="0" y="1011418"/>
                  </a:cubicBezTo>
                  <a:lnTo>
                    <a:pt x="0" y="54609"/>
                  </a:lnTo>
                  <a:cubicBezTo>
                    <a:pt x="0" y="24449"/>
                    <a:pt x="24449" y="0"/>
                    <a:pt x="54609" y="0"/>
                  </a:cubicBezTo>
                  <a:close/>
                </a:path>
              </a:pathLst>
            </a:custGeom>
            <a:solidFill>
              <a:srgbClr val="FFFBD6"/>
            </a:solidFill>
          </p:spPr>
        </p:sp>
        <p:sp>
          <p:nvSpPr>
            <p:cNvPr name="TextBox 7" id="7"/>
            <p:cNvSpPr txBox="true"/>
            <p:nvPr/>
          </p:nvSpPr>
          <p:spPr>
            <a:xfrm>
              <a:off x="0" y="-28575"/>
              <a:ext cx="1904258" cy="1094602"/>
            </a:xfrm>
            <a:prstGeom prst="rect">
              <a:avLst/>
            </a:prstGeom>
          </p:spPr>
          <p:txBody>
            <a:bodyPr anchor="ctr" rtlCol="false" tIns="50800" lIns="50800" bIns="50800" rIns="50800"/>
            <a:lstStyle/>
            <a:p>
              <a:pPr algn="ctr">
                <a:lnSpc>
                  <a:spcPts val="2100"/>
                </a:lnSpc>
              </a:pPr>
            </a:p>
          </p:txBody>
        </p:sp>
      </p:grpSp>
      <p:sp>
        <p:nvSpPr>
          <p:cNvPr name="Freeform 8" id="8"/>
          <p:cNvSpPr/>
          <p:nvPr/>
        </p:nvSpPr>
        <p:spPr>
          <a:xfrm flipH="false" flipV="false" rot="0">
            <a:off x="514350" y="2765677"/>
            <a:ext cx="9951441" cy="7006527"/>
          </a:xfrm>
          <a:custGeom>
            <a:avLst/>
            <a:gdLst/>
            <a:ahLst/>
            <a:cxnLst/>
            <a:rect r="r" b="b" t="t" l="l"/>
            <a:pathLst>
              <a:path h="7006527" w="9951441">
                <a:moveTo>
                  <a:pt x="0" y="0"/>
                </a:moveTo>
                <a:lnTo>
                  <a:pt x="9951441" y="0"/>
                </a:lnTo>
                <a:lnTo>
                  <a:pt x="9951441" y="7006527"/>
                </a:lnTo>
                <a:lnTo>
                  <a:pt x="0" y="7006527"/>
                </a:lnTo>
                <a:lnTo>
                  <a:pt x="0" y="0"/>
                </a:lnTo>
                <a:close/>
              </a:path>
            </a:pathLst>
          </a:custGeom>
          <a:blipFill>
            <a:blip r:embed="rId2"/>
            <a:stretch>
              <a:fillRect l="-1638" t="0" r="-10538" b="0"/>
            </a:stretch>
          </a:blipFill>
        </p:spPr>
      </p:sp>
      <p:sp>
        <p:nvSpPr>
          <p:cNvPr name="Freeform 9" id="9"/>
          <p:cNvSpPr/>
          <p:nvPr/>
        </p:nvSpPr>
        <p:spPr>
          <a:xfrm flipH="false" flipV="false" rot="0">
            <a:off x="10304863" y="2833955"/>
            <a:ext cx="7230231" cy="2078758"/>
          </a:xfrm>
          <a:custGeom>
            <a:avLst/>
            <a:gdLst/>
            <a:ahLst/>
            <a:cxnLst/>
            <a:rect r="r" b="b" t="t" l="l"/>
            <a:pathLst>
              <a:path h="2078758" w="7230231">
                <a:moveTo>
                  <a:pt x="0" y="0"/>
                </a:moveTo>
                <a:lnTo>
                  <a:pt x="7230232" y="0"/>
                </a:lnTo>
                <a:lnTo>
                  <a:pt x="7230232" y="2078758"/>
                </a:lnTo>
                <a:lnTo>
                  <a:pt x="0" y="2078758"/>
                </a:lnTo>
                <a:lnTo>
                  <a:pt x="0" y="0"/>
                </a:lnTo>
                <a:close/>
              </a:path>
            </a:pathLst>
          </a:custGeom>
          <a:blipFill>
            <a:blip r:embed="rId3"/>
            <a:stretch>
              <a:fillRect l="-2722" t="-48208" r="-34130" b="0"/>
            </a:stretch>
          </a:blipFill>
        </p:spPr>
      </p:sp>
      <p:sp>
        <p:nvSpPr>
          <p:cNvPr name="TextBox 10" id="10"/>
          <p:cNvSpPr txBox="true"/>
          <p:nvPr/>
        </p:nvSpPr>
        <p:spPr>
          <a:xfrm rot="0">
            <a:off x="5892177" y="590550"/>
            <a:ext cx="6503645" cy="1277980"/>
          </a:xfrm>
          <a:prstGeom prst="rect">
            <a:avLst/>
          </a:prstGeom>
        </p:spPr>
        <p:txBody>
          <a:bodyPr anchor="t" rtlCol="false" tIns="0" lIns="0" bIns="0" rIns="0">
            <a:spAutoFit/>
          </a:bodyPr>
          <a:lstStyle/>
          <a:p>
            <a:pPr algn="ctr">
              <a:lnSpc>
                <a:spcPts val="9539"/>
              </a:lnSpc>
            </a:pPr>
            <a:r>
              <a:rPr lang="en-US" sz="9085">
                <a:solidFill>
                  <a:srgbClr val="573E33"/>
                </a:solidFill>
                <a:latin typeface="Chewy"/>
                <a:ea typeface="Chewy"/>
                <a:cs typeface="Chewy"/>
                <a:sym typeface="Chewy"/>
              </a:rPr>
              <a:t>Hypothesis 3</a:t>
            </a:r>
          </a:p>
        </p:txBody>
      </p:sp>
      <p:sp>
        <p:nvSpPr>
          <p:cNvPr name="TextBox 11" id="11"/>
          <p:cNvSpPr txBox="true"/>
          <p:nvPr/>
        </p:nvSpPr>
        <p:spPr>
          <a:xfrm rot="0">
            <a:off x="858398" y="8906595"/>
            <a:ext cx="3487389" cy="865609"/>
          </a:xfrm>
          <a:prstGeom prst="rect">
            <a:avLst/>
          </a:prstGeom>
        </p:spPr>
        <p:txBody>
          <a:bodyPr anchor="t" rtlCol="false" tIns="0" lIns="0" bIns="0" rIns="0">
            <a:spAutoFit/>
          </a:bodyPr>
          <a:lstStyle/>
          <a:p>
            <a:pPr algn="ctr">
              <a:lnSpc>
                <a:spcPts val="6039"/>
              </a:lnSpc>
            </a:pPr>
            <a:r>
              <a:rPr lang="en-US" sz="5979" spc="-185">
                <a:solidFill>
                  <a:srgbClr val="3F281E"/>
                </a:solidFill>
                <a:latin typeface="Arabica Bold"/>
                <a:ea typeface="Arabica Bold"/>
                <a:cs typeface="Arabica Bold"/>
                <a:sym typeface="Arabica Bold"/>
              </a:rPr>
              <a:t>1&amp;2    Step </a:t>
            </a:r>
          </a:p>
        </p:txBody>
      </p:sp>
      <p:sp>
        <p:nvSpPr>
          <p:cNvPr name="TextBox 12" id="12"/>
          <p:cNvSpPr txBox="true"/>
          <p:nvPr/>
        </p:nvSpPr>
        <p:spPr>
          <a:xfrm rot="0">
            <a:off x="10813443" y="5808642"/>
            <a:ext cx="6445857" cy="3963562"/>
          </a:xfrm>
          <a:prstGeom prst="rect">
            <a:avLst/>
          </a:prstGeom>
        </p:spPr>
        <p:txBody>
          <a:bodyPr anchor="t" rtlCol="false" tIns="0" lIns="0" bIns="0" rIns="0">
            <a:spAutoFit/>
          </a:bodyPr>
          <a:lstStyle/>
          <a:p>
            <a:pPr algn="ctr">
              <a:lnSpc>
                <a:spcPts val="3141"/>
              </a:lnSpc>
            </a:pPr>
            <a:r>
              <a:rPr lang="en-US" sz="2908">
                <a:solidFill>
                  <a:srgbClr val="3F281E"/>
                </a:solidFill>
                <a:latin typeface="Arabica"/>
                <a:ea typeface="Arabica"/>
                <a:cs typeface="Arabica"/>
                <a:sym typeface="Arabica"/>
              </a:rPr>
              <a:t>From the heat map above, it shows the correlation between each variable. The combination of attribute with the most correlation is not chocolate and caremel (0.25), but chocolate and bar (0.6) because the correlation coefficient is closer to 1, which means there is a strong positive correlation between the chocolate and bar</a:t>
            </a:r>
          </a:p>
          <a:p>
            <a:pPr algn="ctr">
              <a:lnSpc>
                <a:spcPts val="3141"/>
              </a:lnSpc>
            </a:pPr>
          </a:p>
        </p:txBody>
      </p:sp>
      <p:sp>
        <p:nvSpPr>
          <p:cNvPr name="TextBox 13" id="13"/>
          <p:cNvSpPr txBox="true"/>
          <p:nvPr/>
        </p:nvSpPr>
        <p:spPr>
          <a:xfrm rot="0">
            <a:off x="10697051" y="5038349"/>
            <a:ext cx="6678642" cy="932521"/>
          </a:xfrm>
          <a:prstGeom prst="rect">
            <a:avLst/>
          </a:prstGeom>
        </p:spPr>
        <p:txBody>
          <a:bodyPr anchor="t" rtlCol="false" tIns="0" lIns="0" bIns="0" rIns="0">
            <a:spAutoFit/>
          </a:bodyPr>
          <a:lstStyle/>
          <a:p>
            <a:pPr algn="ctr">
              <a:lnSpc>
                <a:spcPts val="6684"/>
              </a:lnSpc>
            </a:pPr>
            <a:r>
              <a:rPr lang="en-US" sz="6189">
                <a:solidFill>
                  <a:srgbClr val="3F281E"/>
                </a:solidFill>
                <a:latin typeface="Arabica"/>
                <a:ea typeface="Arabica"/>
                <a:cs typeface="Arabica"/>
                <a:sym typeface="Arabica"/>
              </a:rPr>
              <a:t>Analysis </a:t>
            </a:r>
          </a:p>
        </p:txBody>
      </p:sp>
      <p:sp>
        <p:nvSpPr>
          <p:cNvPr name="TextBox 14" id="14"/>
          <p:cNvSpPr txBox="true"/>
          <p:nvPr/>
        </p:nvSpPr>
        <p:spPr>
          <a:xfrm rot="0">
            <a:off x="2183362" y="2149771"/>
            <a:ext cx="418731" cy="412528"/>
          </a:xfrm>
          <a:prstGeom prst="rect">
            <a:avLst/>
          </a:prstGeom>
        </p:spPr>
        <p:txBody>
          <a:bodyPr anchor="t" rtlCol="false" tIns="0" lIns="0" bIns="0" rIns="0">
            <a:spAutoFit/>
          </a:bodyPr>
          <a:lstStyle/>
          <a:p>
            <a:pPr algn="ctr">
              <a:lnSpc>
                <a:spcPts val="2820"/>
              </a:lnSpc>
            </a:pPr>
            <a:r>
              <a:rPr lang="en-US" sz="2792" spc="-86">
                <a:solidFill>
                  <a:srgbClr val="3F281E"/>
                </a:solidFill>
                <a:latin typeface="Arabica Bold"/>
                <a:ea typeface="Arabica Bold"/>
                <a:cs typeface="Arabica Bold"/>
                <a:sym typeface="Arabica Bold"/>
              </a:rPr>
              <a:t>nd</a:t>
            </a:r>
          </a:p>
        </p:txBody>
      </p:sp>
      <p:grpSp>
        <p:nvGrpSpPr>
          <p:cNvPr name="Group 15" id="15"/>
          <p:cNvGrpSpPr/>
          <p:nvPr/>
        </p:nvGrpSpPr>
        <p:grpSpPr>
          <a:xfrm rot="0">
            <a:off x="656169" y="2035808"/>
            <a:ext cx="17001897" cy="662776"/>
            <a:chOff x="0" y="0"/>
            <a:chExt cx="4477866" cy="174558"/>
          </a:xfrm>
        </p:grpSpPr>
        <p:sp>
          <p:nvSpPr>
            <p:cNvPr name="Freeform 16" id="16"/>
            <p:cNvSpPr/>
            <p:nvPr/>
          </p:nvSpPr>
          <p:spPr>
            <a:xfrm flipH="false" flipV="false" rot="0">
              <a:off x="0" y="0"/>
              <a:ext cx="4477866" cy="174558"/>
            </a:xfrm>
            <a:custGeom>
              <a:avLst/>
              <a:gdLst/>
              <a:ahLst/>
              <a:cxnLst/>
              <a:rect r="r" b="b" t="t" l="l"/>
              <a:pathLst>
                <a:path h="174558" w="4477866">
                  <a:moveTo>
                    <a:pt x="23223" y="0"/>
                  </a:moveTo>
                  <a:lnTo>
                    <a:pt x="4454643" y="0"/>
                  </a:lnTo>
                  <a:cubicBezTo>
                    <a:pt x="4460802" y="0"/>
                    <a:pt x="4466709" y="2447"/>
                    <a:pt x="4471064" y="6802"/>
                  </a:cubicBezTo>
                  <a:cubicBezTo>
                    <a:pt x="4475419" y="11157"/>
                    <a:pt x="4477866" y="17064"/>
                    <a:pt x="4477866" y="23223"/>
                  </a:cubicBezTo>
                  <a:lnTo>
                    <a:pt x="4477866" y="151335"/>
                  </a:lnTo>
                  <a:cubicBezTo>
                    <a:pt x="4477866" y="157494"/>
                    <a:pt x="4475419" y="163401"/>
                    <a:pt x="4471064" y="167756"/>
                  </a:cubicBezTo>
                  <a:cubicBezTo>
                    <a:pt x="4466709" y="172112"/>
                    <a:pt x="4460802" y="174558"/>
                    <a:pt x="4454643" y="174558"/>
                  </a:cubicBezTo>
                  <a:lnTo>
                    <a:pt x="23223" y="174558"/>
                  </a:lnTo>
                  <a:cubicBezTo>
                    <a:pt x="17064" y="174558"/>
                    <a:pt x="11157" y="172112"/>
                    <a:pt x="6802" y="167756"/>
                  </a:cubicBezTo>
                  <a:cubicBezTo>
                    <a:pt x="2447" y="163401"/>
                    <a:pt x="0" y="157494"/>
                    <a:pt x="0" y="151335"/>
                  </a:cubicBezTo>
                  <a:lnTo>
                    <a:pt x="0" y="23223"/>
                  </a:lnTo>
                  <a:cubicBezTo>
                    <a:pt x="0" y="17064"/>
                    <a:pt x="2447" y="11157"/>
                    <a:pt x="6802" y="6802"/>
                  </a:cubicBezTo>
                  <a:cubicBezTo>
                    <a:pt x="11157" y="2447"/>
                    <a:pt x="17064" y="0"/>
                    <a:pt x="23223" y="0"/>
                  </a:cubicBezTo>
                  <a:close/>
                </a:path>
              </a:pathLst>
            </a:custGeom>
            <a:solidFill>
              <a:srgbClr val="3F281E"/>
            </a:solidFill>
          </p:spPr>
        </p:sp>
        <p:sp>
          <p:nvSpPr>
            <p:cNvPr name="TextBox 17" id="17"/>
            <p:cNvSpPr txBox="true"/>
            <p:nvPr/>
          </p:nvSpPr>
          <p:spPr>
            <a:xfrm>
              <a:off x="0" y="-28575"/>
              <a:ext cx="4477866" cy="203133"/>
            </a:xfrm>
            <a:prstGeom prst="rect">
              <a:avLst/>
            </a:prstGeom>
          </p:spPr>
          <p:txBody>
            <a:bodyPr anchor="ctr" rtlCol="false" tIns="50800" lIns="50800" bIns="50800" rIns="50800"/>
            <a:lstStyle/>
            <a:p>
              <a:pPr algn="ctr">
                <a:lnSpc>
                  <a:spcPts val="2100"/>
                </a:lnSpc>
              </a:pPr>
            </a:p>
          </p:txBody>
        </p:sp>
      </p:grpSp>
      <p:sp>
        <p:nvSpPr>
          <p:cNvPr name="TextBox 18" id="18"/>
          <p:cNvSpPr txBox="true"/>
          <p:nvPr/>
        </p:nvSpPr>
        <p:spPr>
          <a:xfrm rot="0">
            <a:off x="514350" y="2016376"/>
            <a:ext cx="17259300" cy="618491"/>
          </a:xfrm>
          <a:prstGeom prst="rect">
            <a:avLst/>
          </a:prstGeom>
        </p:spPr>
        <p:txBody>
          <a:bodyPr anchor="t" rtlCol="false" tIns="0" lIns="0" bIns="0" rIns="0">
            <a:spAutoFit/>
          </a:bodyPr>
          <a:lstStyle/>
          <a:p>
            <a:pPr algn="ctr">
              <a:lnSpc>
                <a:spcPts val="4759"/>
              </a:lnSpc>
              <a:spcBef>
                <a:spcPct val="0"/>
              </a:spcBef>
            </a:pPr>
            <a:r>
              <a:rPr lang="en-US" sz="3399">
                <a:solidFill>
                  <a:srgbClr val="F2E1C4"/>
                </a:solidFill>
                <a:latin typeface="Arabica"/>
                <a:ea typeface="Arabica"/>
                <a:cs typeface="Arabica"/>
                <a:sym typeface="Arabica"/>
              </a:rPr>
              <a:t> chocolate and caramel is the combination of ingredient or feature with the highest correlation</a:t>
            </a:r>
          </a:p>
        </p:txBody>
      </p:sp>
    </p:spTree>
  </p:cSld>
  <p:clrMapOvr>
    <a:masterClrMapping/>
  </p:clrMapOvr>
  <p:transition spd="slow">
    <p:push dir="l"/>
  </p:transition>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A496B1"/>
        </a:solidFill>
      </p:bgPr>
    </p:bg>
    <p:spTree>
      <p:nvGrpSpPr>
        <p:cNvPr id="1" name=""/>
        <p:cNvGrpSpPr/>
        <p:nvPr/>
      </p:nvGrpSpPr>
      <p:grpSpPr>
        <a:xfrm>
          <a:off x="0" y="0"/>
          <a:ext cx="0" cy="0"/>
          <a:chOff x="0" y="0"/>
          <a:chExt cx="0" cy="0"/>
        </a:xfrm>
      </p:grpSpPr>
      <p:grpSp>
        <p:nvGrpSpPr>
          <p:cNvPr name="Group 2" id="2"/>
          <p:cNvGrpSpPr/>
          <p:nvPr/>
        </p:nvGrpSpPr>
        <p:grpSpPr>
          <a:xfrm rot="0">
            <a:off x="514350" y="485775"/>
            <a:ext cx="17259300" cy="9286429"/>
            <a:chOff x="0" y="0"/>
            <a:chExt cx="4545659" cy="2445808"/>
          </a:xfrm>
        </p:grpSpPr>
        <p:sp>
          <p:nvSpPr>
            <p:cNvPr name="Freeform 3" id="3"/>
            <p:cNvSpPr/>
            <p:nvPr/>
          </p:nvSpPr>
          <p:spPr>
            <a:xfrm flipH="false" flipV="false" rot="0">
              <a:off x="0" y="0"/>
              <a:ext cx="4545659" cy="2445808"/>
            </a:xfrm>
            <a:custGeom>
              <a:avLst/>
              <a:gdLst/>
              <a:ahLst/>
              <a:cxnLst/>
              <a:rect r="r" b="b" t="t" l="l"/>
              <a:pathLst>
                <a:path h="2445808" w="4545659">
                  <a:moveTo>
                    <a:pt x="16148" y="0"/>
                  </a:moveTo>
                  <a:lnTo>
                    <a:pt x="4529511" y="0"/>
                  </a:lnTo>
                  <a:cubicBezTo>
                    <a:pt x="4533794" y="0"/>
                    <a:pt x="4537901" y="1701"/>
                    <a:pt x="4540930" y="4730"/>
                  </a:cubicBezTo>
                  <a:cubicBezTo>
                    <a:pt x="4543958" y="7758"/>
                    <a:pt x="4545659" y="11866"/>
                    <a:pt x="4545659" y="16148"/>
                  </a:cubicBezTo>
                  <a:lnTo>
                    <a:pt x="4545659" y="2429660"/>
                  </a:lnTo>
                  <a:cubicBezTo>
                    <a:pt x="4545659" y="2433943"/>
                    <a:pt x="4543958" y="2438050"/>
                    <a:pt x="4540930" y="2441079"/>
                  </a:cubicBezTo>
                  <a:cubicBezTo>
                    <a:pt x="4537901" y="2444107"/>
                    <a:pt x="4533794" y="2445808"/>
                    <a:pt x="4529511" y="2445808"/>
                  </a:cubicBezTo>
                  <a:lnTo>
                    <a:pt x="16148" y="2445808"/>
                  </a:lnTo>
                  <a:cubicBezTo>
                    <a:pt x="7230" y="2445808"/>
                    <a:pt x="0" y="2438579"/>
                    <a:pt x="0" y="2429660"/>
                  </a:cubicBezTo>
                  <a:lnTo>
                    <a:pt x="0" y="16148"/>
                  </a:lnTo>
                  <a:cubicBezTo>
                    <a:pt x="0" y="7230"/>
                    <a:pt x="7230" y="0"/>
                    <a:pt x="16148" y="0"/>
                  </a:cubicBezTo>
                  <a:close/>
                </a:path>
              </a:pathLst>
            </a:custGeom>
            <a:solidFill>
              <a:srgbClr val="FFFFFF"/>
            </a:solidFill>
          </p:spPr>
        </p:sp>
        <p:sp>
          <p:nvSpPr>
            <p:cNvPr name="TextBox 4" id="4"/>
            <p:cNvSpPr txBox="true"/>
            <p:nvPr/>
          </p:nvSpPr>
          <p:spPr>
            <a:xfrm>
              <a:off x="0" y="-47625"/>
              <a:ext cx="4545659" cy="2493433"/>
            </a:xfrm>
            <a:prstGeom prst="rect">
              <a:avLst/>
            </a:prstGeom>
          </p:spPr>
          <p:txBody>
            <a:bodyPr anchor="ctr" rtlCol="false" tIns="50800" lIns="50800" bIns="50800" rIns="50800"/>
            <a:lstStyle/>
            <a:p>
              <a:pPr algn="ctr">
                <a:lnSpc>
                  <a:spcPts val="3499"/>
                </a:lnSpc>
              </a:pPr>
            </a:p>
          </p:txBody>
        </p:sp>
      </p:grpSp>
      <p:sp>
        <p:nvSpPr>
          <p:cNvPr name="Freeform 5" id="5"/>
          <p:cNvSpPr/>
          <p:nvPr/>
        </p:nvSpPr>
        <p:spPr>
          <a:xfrm flipH="false" flipV="false" rot="0">
            <a:off x="1249226" y="5469798"/>
            <a:ext cx="7990594" cy="1968214"/>
          </a:xfrm>
          <a:custGeom>
            <a:avLst/>
            <a:gdLst/>
            <a:ahLst/>
            <a:cxnLst/>
            <a:rect r="r" b="b" t="t" l="l"/>
            <a:pathLst>
              <a:path h="1968214" w="7990594">
                <a:moveTo>
                  <a:pt x="0" y="0"/>
                </a:moveTo>
                <a:lnTo>
                  <a:pt x="7990594" y="0"/>
                </a:lnTo>
                <a:lnTo>
                  <a:pt x="7990594" y="1968214"/>
                </a:lnTo>
                <a:lnTo>
                  <a:pt x="0" y="1968214"/>
                </a:lnTo>
                <a:lnTo>
                  <a:pt x="0" y="0"/>
                </a:lnTo>
                <a:close/>
              </a:path>
            </a:pathLst>
          </a:custGeom>
          <a:blipFill>
            <a:blip r:embed="rId2"/>
            <a:stretch>
              <a:fillRect l="-72376" t="-446897" r="-83325" b="-101915"/>
            </a:stretch>
          </a:blipFill>
        </p:spPr>
      </p:sp>
      <p:sp>
        <p:nvSpPr>
          <p:cNvPr name="Freeform 6" id="6"/>
          <p:cNvSpPr/>
          <p:nvPr/>
        </p:nvSpPr>
        <p:spPr>
          <a:xfrm flipH="false" flipV="false" rot="0">
            <a:off x="0" y="8244691"/>
            <a:ext cx="2958700" cy="2297027"/>
          </a:xfrm>
          <a:custGeom>
            <a:avLst/>
            <a:gdLst/>
            <a:ahLst/>
            <a:cxnLst/>
            <a:rect r="r" b="b" t="t" l="l"/>
            <a:pathLst>
              <a:path h="2297027" w="2958700">
                <a:moveTo>
                  <a:pt x="0" y="0"/>
                </a:moveTo>
                <a:lnTo>
                  <a:pt x="2958700" y="0"/>
                </a:lnTo>
                <a:lnTo>
                  <a:pt x="2958700" y="2297026"/>
                </a:lnTo>
                <a:lnTo>
                  <a:pt x="0" y="22970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5589310" y="5769995"/>
            <a:ext cx="4013506" cy="4949390"/>
          </a:xfrm>
          <a:custGeom>
            <a:avLst/>
            <a:gdLst/>
            <a:ahLst/>
            <a:cxnLst/>
            <a:rect r="r" b="b" t="t" l="l"/>
            <a:pathLst>
              <a:path h="4949390" w="4013506">
                <a:moveTo>
                  <a:pt x="0" y="0"/>
                </a:moveTo>
                <a:lnTo>
                  <a:pt x="4013505" y="0"/>
                </a:lnTo>
                <a:lnTo>
                  <a:pt x="4013505" y="4949391"/>
                </a:lnTo>
                <a:lnTo>
                  <a:pt x="0" y="494939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0265756" y="6060749"/>
            <a:ext cx="2863630" cy="3332455"/>
          </a:xfrm>
          <a:custGeom>
            <a:avLst/>
            <a:gdLst/>
            <a:ahLst/>
            <a:cxnLst/>
            <a:rect r="r" b="b" t="t" l="l"/>
            <a:pathLst>
              <a:path h="3332455" w="2863630">
                <a:moveTo>
                  <a:pt x="0" y="0"/>
                </a:moveTo>
                <a:lnTo>
                  <a:pt x="2863630" y="0"/>
                </a:lnTo>
                <a:lnTo>
                  <a:pt x="2863630" y="3332455"/>
                </a:lnTo>
                <a:lnTo>
                  <a:pt x="0" y="3332455"/>
                </a:lnTo>
                <a:lnTo>
                  <a:pt x="0" y="0"/>
                </a:lnTo>
                <a:close/>
              </a:path>
            </a:pathLst>
          </a:custGeom>
          <a:blipFill>
            <a:blip r:embed="rId7"/>
            <a:stretch>
              <a:fillRect l="0" t="0" r="0" b="0"/>
            </a:stretch>
          </a:blipFill>
        </p:spPr>
      </p:sp>
      <p:sp>
        <p:nvSpPr>
          <p:cNvPr name="TextBox 9" id="9"/>
          <p:cNvSpPr txBox="true"/>
          <p:nvPr/>
        </p:nvSpPr>
        <p:spPr>
          <a:xfrm rot="0">
            <a:off x="1249226" y="3323827"/>
            <a:ext cx="16524424" cy="2313304"/>
          </a:xfrm>
          <a:prstGeom prst="rect">
            <a:avLst/>
          </a:prstGeom>
        </p:spPr>
        <p:txBody>
          <a:bodyPr anchor="t" rtlCol="false" tIns="0" lIns="0" bIns="0" rIns="0">
            <a:spAutoFit/>
          </a:bodyPr>
          <a:lstStyle/>
          <a:p>
            <a:pPr algn="l">
              <a:lnSpc>
                <a:spcPts val="3534"/>
              </a:lnSpc>
            </a:pPr>
            <a:r>
              <a:rPr lang="en-US" sz="3499" spc="-108">
                <a:solidFill>
                  <a:srgbClr val="8A7C96"/>
                </a:solidFill>
                <a:latin typeface="Arabica Bold"/>
                <a:ea typeface="Arabica Bold"/>
                <a:cs typeface="Arabica Bold"/>
                <a:sym typeface="Arabica Bold"/>
              </a:rPr>
              <a:t>Null hypothesis:</a:t>
            </a:r>
            <a:r>
              <a:rPr lang="en-US" sz="3499" spc="-108">
                <a:solidFill>
                  <a:srgbClr val="3F281E"/>
                </a:solidFill>
                <a:latin typeface="Arabica"/>
                <a:ea typeface="Arabica"/>
                <a:cs typeface="Arabica"/>
                <a:sym typeface="Arabica"/>
              </a:rPr>
              <a:t> </a:t>
            </a:r>
            <a:r>
              <a:rPr lang="en-US" sz="3499" spc="-108">
                <a:solidFill>
                  <a:srgbClr val="3F281E"/>
                </a:solidFill>
                <a:latin typeface="Arabica"/>
                <a:ea typeface="Arabica"/>
                <a:cs typeface="Arabica"/>
                <a:sym typeface="Arabica"/>
              </a:rPr>
              <a:t>There is no significant correlation between the presence of chocolate and caramel in Halloween candies</a:t>
            </a:r>
          </a:p>
          <a:p>
            <a:pPr algn="l">
              <a:lnSpc>
                <a:spcPts val="3534"/>
              </a:lnSpc>
            </a:pPr>
            <a:r>
              <a:rPr lang="en-US" sz="3499" spc="-108">
                <a:solidFill>
                  <a:srgbClr val="F8A5A9"/>
                </a:solidFill>
                <a:latin typeface="Arabica Bold"/>
                <a:ea typeface="Arabica Bold"/>
                <a:cs typeface="Arabica Bold"/>
                <a:sym typeface="Arabica Bold"/>
              </a:rPr>
              <a:t>Alternative hypothesis</a:t>
            </a:r>
            <a:r>
              <a:rPr lang="en-US" sz="3499" spc="-108">
                <a:solidFill>
                  <a:srgbClr val="3F281E"/>
                </a:solidFill>
                <a:latin typeface="Arabica"/>
                <a:ea typeface="Arabica"/>
                <a:cs typeface="Arabica"/>
                <a:sym typeface="Arabica"/>
              </a:rPr>
              <a:t>: Chocolate and caramel is the combination of ingredient or feature with the highest correlation</a:t>
            </a:r>
          </a:p>
          <a:p>
            <a:pPr algn="l">
              <a:lnSpc>
                <a:spcPts val="3534"/>
              </a:lnSpc>
            </a:pPr>
          </a:p>
        </p:txBody>
      </p:sp>
      <p:sp>
        <p:nvSpPr>
          <p:cNvPr name="Freeform 10" id="10"/>
          <p:cNvSpPr/>
          <p:nvPr/>
        </p:nvSpPr>
        <p:spPr>
          <a:xfrm flipH="false" flipV="false" rot="0">
            <a:off x="9938451" y="5143500"/>
            <a:ext cx="3518239" cy="657253"/>
          </a:xfrm>
          <a:custGeom>
            <a:avLst/>
            <a:gdLst/>
            <a:ahLst/>
            <a:cxnLst/>
            <a:rect r="r" b="b" t="t" l="l"/>
            <a:pathLst>
              <a:path h="657253" w="3518239">
                <a:moveTo>
                  <a:pt x="0" y="0"/>
                </a:moveTo>
                <a:lnTo>
                  <a:pt x="3518239" y="0"/>
                </a:lnTo>
                <a:lnTo>
                  <a:pt x="3518239" y="657253"/>
                </a:lnTo>
                <a:lnTo>
                  <a:pt x="0" y="657253"/>
                </a:lnTo>
                <a:lnTo>
                  <a:pt x="0" y="0"/>
                </a:lnTo>
                <a:close/>
              </a:path>
            </a:pathLst>
          </a:custGeom>
          <a:blipFill>
            <a:blip r:embed="rId8"/>
            <a:stretch>
              <a:fillRect l="0" t="0" r="0" b="0"/>
            </a:stretch>
          </a:blipFill>
        </p:spPr>
      </p:sp>
      <p:sp>
        <p:nvSpPr>
          <p:cNvPr name="AutoShape 11" id="11"/>
          <p:cNvSpPr/>
          <p:nvPr/>
        </p:nvSpPr>
        <p:spPr>
          <a:xfrm flipV="true">
            <a:off x="8623797" y="5574712"/>
            <a:ext cx="1287424" cy="390567"/>
          </a:xfrm>
          <a:prstGeom prst="line">
            <a:avLst/>
          </a:prstGeom>
          <a:ln cap="flat" w="38100">
            <a:solidFill>
              <a:srgbClr val="573E33"/>
            </a:solidFill>
            <a:prstDash val="solid"/>
            <a:headEnd type="none" len="sm" w="sm"/>
            <a:tailEnd type="arrow" len="sm" w="med"/>
          </a:ln>
        </p:spPr>
      </p:sp>
      <p:sp>
        <p:nvSpPr>
          <p:cNvPr name="AutoShape 12" id="12"/>
          <p:cNvSpPr/>
          <p:nvPr/>
        </p:nvSpPr>
        <p:spPr>
          <a:xfrm>
            <a:off x="7436142" y="7255085"/>
            <a:ext cx="2472290" cy="365853"/>
          </a:xfrm>
          <a:prstGeom prst="line">
            <a:avLst/>
          </a:prstGeom>
          <a:ln cap="flat" w="38100">
            <a:solidFill>
              <a:srgbClr val="573E33"/>
            </a:solidFill>
            <a:prstDash val="solid"/>
            <a:headEnd type="none" len="sm" w="sm"/>
            <a:tailEnd type="arrow" len="sm" w="med"/>
          </a:ln>
        </p:spPr>
      </p:sp>
      <p:grpSp>
        <p:nvGrpSpPr>
          <p:cNvPr name="Group 13" id="13"/>
          <p:cNvGrpSpPr/>
          <p:nvPr/>
        </p:nvGrpSpPr>
        <p:grpSpPr>
          <a:xfrm rot="1129265">
            <a:off x="13255718" y="4781769"/>
            <a:ext cx="2897518" cy="2171948"/>
            <a:chOff x="0" y="0"/>
            <a:chExt cx="948787" cy="711200"/>
          </a:xfrm>
        </p:grpSpPr>
        <p:sp>
          <p:nvSpPr>
            <p:cNvPr name="Freeform 14" id="14"/>
            <p:cNvSpPr/>
            <p:nvPr/>
          </p:nvSpPr>
          <p:spPr>
            <a:xfrm flipH="false" flipV="false" rot="0">
              <a:off x="0" y="0"/>
              <a:ext cx="948798" cy="711200"/>
            </a:xfrm>
            <a:custGeom>
              <a:avLst/>
              <a:gdLst/>
              <a:ahLst/>
              <a:cxnLst/>
              <a:rect r="r" b="b" t="t" l="l"/>
              <a:pathLst>
                <a:path h="711200" w="948798">
                  <a:moveTo>
                    <a:pt x="664041" y="0"/>
                  </a:moveTo>
                  <a:lnTo>
                    <a:pt x="282407" y="0"/>
                  </a:lnTo>
                  <a:cubicBezTo>
                    <a:pt x="126426" y="0"/>
                    <a:pt x="0" y="123512"/>
                    <a:pt x="0" y="275871"/>
                  </a:cubicBezTo>
                  <a:cubicBezTo>
                    <a:pt x="0" y="386169"/>
                    <a:pt x="66279" y="481310"/>
                    <a:pt x="162037" y="525451"/>
                  </a:cubicBezTo>
                  <a:lnTo>
                    <a:pt x="162037" y="711200"/>
                  </a:lnTo>
                  <a:lnTo>
                    <a:pt x="353844" y="551732"/>
                  </a:lnTo>
                  <a:lnTo>
                    <a:pt x="664041" y="551732"/>
                  </a:lnTo>
                  <a:cubicBezTo>
                    <a:pt x="822349" y="551732"/>
                    <a:pt x="948787" y="428220"/>
                    <a:pt x="948787" y="275861"/>
                  </a:cubicBezTo>
                  <a:cubicBezTo>
                    <a:pt x="948798" y="123512"/>
                    <a:pt x="822349" y="0"/>
                    <a:pt x="664041" y="0"/>
                  </a:cubicBezTo>
                  <a:close/>
                </a:path>
              </a:pathLst>
            </a:custGeom>
            <a:solidFill>
              <a:srgbClr val="FFFBD6"/>
            </a:solidFill>
          </p:spPr>
        </p:sp>
        <p:sp>
          <p:nvSpPr>
            <p:cNvPr name="TextBox 15" id="15"/>
            <p:cNvSpPr txBox="true"/>
            <p:nvPr/>
          </p:nvSpPr>
          <p:spPr>
            <a:xfrm>
              <a:off x="0" y="-9525"/>
              <a:ext cx="948787" cy="530225"/>
            </a:xfrm>
            <a:prstGeom prst="rect">
              <a:avLst/>
            </a:prstGeom>
          </p:spPr>
          <p:txBody>
            <a:bodyPr anchor="ctr" rtlCol="false" tIns="50800" lIns="50800" bIns="50800" rIns="50800"/>
            <a:lstStyle/>
            <a:p>
              <a:pPr algn="ctr">
                <a:lnSpc>
                  <a:spcPts val="3499"/>
                </a:lnSpc>
              </a:pPr>
            </a:p>
          </p:txBody>
        </p:sp>
      </p:grpSp>
      <p:sp>
        <p:nvSpPr>
          <p:cNvPr name="TextBox 16" id="16"/>
          <p:cNvSpPr txBox="true"/>
          <p:nvPr/>
        </p:nvSpPr>
        <p:spPr>
          <a:xfrm rot="0">
            <a:off x="5892177" y="912517"/>
            <a:ext cx="6503645" cy="1277980"/>
          </a:xfrm>
          <a:prstGeom prst="rect">
            <a:avLst/>
          </a:prstGeom>
        </p:spPr>
        <p:txBody>
          <a:bodyPr anchor="t" rtlCol="false" tIns="0" lIns="0" bIns="0" rIns="0">
            <a:spAutoFit/>
          </a:bodyPr>
          <a:lstStyle/>
          <a:p>
            <a:pPr algn="ctr">
              <a:lnSpc>
                <a:spcPts val="9539"/>
              </a:lnSpc>
            </a:pPr>
            <a:r>
              <a:rPr lang="en-US" sz="9085">
                <a:solidFill>
                  <a:srgbClr val="573E33"/>
                </a:solidFill>
                <a:latin typeface="Chewy"/>
                <a:ea typeface="Chewy"/>
                <a:cs typeface="Chewy"/>
                <a:sym typeface="Chewy"/>
              </a:rPr>
              <a:t>Hypothesis 3</a:t>
            </a:r>
          </a:p>
        </p:txBody>
      </p:sp>
      <p:sp>
        <p:nvSpPr>
          <p:cNvPr name="TextBox 17" id="17"/>
          <p:cNvSpPr txBox="true"/>
          <p:nvPr/>
        </p:nvSpPr>
        <p:spPr>
          <a:xfrm rot="0">
            <a:off x="1028700" y="2238123"/>
            <a:ext cx="2618919" cy="1076179"/>
          </a:xfrm>
          <a:prstGeom prst="rect">
            <a:avLst/>
          </a:prstGeom>
        </p:spPr>
        <p:txBody>
          <a:bodyPr anchor="t" rtlCol="false" tIns="0" lIns="0" bIns="0" rIns="0">
            <a:spAutoFit/>
          </a:bodyPr>
          <a:lstStyle/>
          <a:p>
            <a:pPr algn="ctr">
              <a:lnSpc>
                <a:spcPts val="7510"/>
              </a:lnSpc>
            </a:pPr>
            <a:r>
              <a:rPr lang="en-US" sz="7435" spc="-230">
                <a:solidFill>
                  <a:srgbClr val="3F281E"/>
                </a:solidFill>
                <a:latin typeface="Arabica Bold"/>
                <a:ea typeface="Arabica Bold"/>
                <a:cs typeface="Arabica Bold"/>
                <a:sym typeface="Arabica Bold"/>
              </a:rPr>
              <a:t>3    Step </a:t>
            </a:r>
          </a:p>
        </p:txBody>
      </p:sp>
      <p:sp>
        <p:nvSpPr>
          <p:cNvPr name="TextBox 18" id="18"/>
          <p:cNvSpPr txBox="true"/>
          <p:nvPr/>
        </p:nvSpPr>
        <p:spPr>
          <a:xfrm rot="0">
            <a:off x="1369101" y="2200023"/>
            <a:ext cx="418731" cy="412528"/>
          </a:xfrm>
          <a:prstGeom prst="rect">
            <a:avLst/>
          </a:prstGeom>
        </p:spPr>
        <p:txBody>
          <a:bodyPr anchor="t" rtlCol="false" tIns="0" lIns="0" bIns="0" rIns="0">
            <a:spAutoFit/>
          </a:bodyPr>
          <a:lstStyle/>
          <a:p>
            <a:pPr algn="ctr">
              <a:lnSpc>
                <a:spcPts val="2820"/>
              </a:lnSpc>
            </a:pPr>
            <a:r>
              <a:rPr lang="en-US" sz="2792" spc="-86">
                <a:solidFill>
                  <a:srgbClr val="3F281E"/>
                </a:solidFill>
                <a:latin typeface="Arabica Bold"/>
                <a:ea typeface="Arabica Bold"/>
                <a:cs typeface="Arabica Bold"/>
                <a:sym typeface="Arabica Bold"/>
              </a:rPr>
              <a:t>rd</a:t>
            </a:r>
          </a:p>
        </p:txBody>
      </p:sp>
      <p:sp>
        <p:nvSpPr>
          <p:cNvPr name="TextBox 19" id="19"/>
          <p:cNvSpPr txBox="true"/>
          <p:nvPr/>
        </p:nvSpPr>
        <p:spPr>
          <a:xfrm rot="1167867">
            <a:off x="13303938" y="5269371"/>
            <a:ext cx="2788734" cy="1010230"/>
          </a:xfrm>
          <a:prstGeom prst="rect">
            <a:avLst/>
          </a:prstGeom>
        </p:spPr>
        <p:txBody>
          <a:bodyPr anchor="t" rtlCol="false" tIns="0" lIns="0" bIns="0" rIns="0">
            <a:spAutoFit/>
          </a:bodyPr>
          <a:lstStyle/>
          <a:p>
            <a:pPr algn="ctr">
              <a:lnSpc>
                <a:spcPts val="2544"/>
              </a:lnSpc>
            </a:pPr>
            <a:r>
              <a:rPr lang="en-US" sz="2518" spc="-78">
                <a:solidFill>
                  <a:srgbClr val="573E33"/>
                </a:solidFill>
                <a:latin typeface="Arabica"/>
                <a:ea typeface="Arabica"/>
                <a:cs typeface="Arabica"/>
                <a:sym typeface="Arabica"/>
              </a:rPr>
              <a:t>The correlation value of chocolate and caramel</a:t>
            </a:r>
          </a:p>
        </p:txBody>
      </p:sp>
      <p:grpSp>
        <p:nvGrpSpPr>
          <p:cNvPr name="Group 20" id="20"/>
          <p:cNvGrpSpPr/>
          <p:nvPr/>
        </p:nvGrpSpPr>
        <p:grpSpPr>
          <a:xfrm rot="0">
            <a:off x="12592150" y="6453905"/>
            <a:ext cx="3592322" cy="3041391"/>
            <a:chOff x="0" y="0"/>
            <a:chExt cx="4789762" cy="4055188"/>
          </a:xfrm>
        </p:grpSpPr>
        <p:grpSp>
          <p:nvGrpSpPr>
            <p:cNvPr name="Group 21" id="21"/>
            <p:cNvGrpSpPr/>
            <p:nvPr/>
          </p:nvGrpSpPr>
          <p:grpSpPr>
            <a:xfrm rot="1129265">
              <a:off x="358236" y="579629"/>
              <a:ext cx="4073291" cy="2895930"/>
              <a:chOff x="0" y="0"/>
              <a:chExt cx="1000343" cy="711200"/>
            </a:xfrm>
          </p:grpSpPr>
          <p:sp>
            <p:nvSpPr>
              <p:cNvPr name="Freeform 22" id="22"/>
              <p:cNvSpPr/>
              <p:nvPr/>
            </p:nvSpPr>
            <p:spPr>
              <a:xfrm flipH="false" flipV="false" rot="0">
                <a:off x="0" y="0"/>
                <a:ext cx="1000355" cy="711200"/>
              </a:xfrm>
              <a:custGeom>
                <a:avLst/>
                <a:gdLst/>
                <a:ahLst/>
                <a:cxnLst/>
                <a:rect r="r" b="b" t="t" l="l"/>
                <a:pathLst>
                  <a:path h="711200" w="1000355">
                    <a:moveTo>
                      <a:pt x="714719" y="0"/>
                    </a:moveTo>
                    <a:lnTo>
                      <a:pt x="282407" y="0"/>
                    </a:lnTo>
                    <a:cubicBezTo>
                      <a:pt x="126426" y="0"/>
                      <a:pt x="0" y="123512"/>
                      <a:pt x="0" y="275871"/>
                    </a:cubicBezTo>
                    <a:cubicBezTo>
                      <a:pt x="0" y="386169"/>
                      <a:pt x="66279" y="481310"/>
                      <a:pt x="162037" y="525451"/>
                    </a:cubicBezTo>
                    <a:lnTo>
                      <a:pt x="162037" y="711200"/>
                    </a:lnTo>
                    <a:lnTo>
                      <a:pt x="353844" y="551732"/>
                    </a:lnTo>
                    <a:lnTo>
                      <a:pt x="714719" y="551732"/>
                    </a:lnTo>
                    <a:cubicBezTo>
                      <a:pt x="873906" y="551732"/>
                      <a:pt x="1000343" y="428220"/>
                      <a:pt x="1000343" y="275861"/>
                    </a:cubicBezTo>
                    <a:cubicBezTo>
                      <a:pt x="1000355" y="123512"/>
                      <a:pt x="873906" y="0"/>
                      <a:pt x="714719" y="0"/>
                    </a:cubicBezTo>
                    <a:close/>
                  </a:path>
                </a:pathLst>
              </a:custGeom>
              <a:solidFill>
                <a:srgbClr val="FFFBD6"/>
              </a:solidFill>
            </p:spPr>
          </p:sp>
          <p:sp>
            <p:nvSpPr>
              <p:cNvPr name="TextBox 23" id="23"/>
              <p:cNvSpPr txBox="true"/>
              <p:nvPr/>
            </p:nvSpPr>
            <p:spPr>
              <a:xfrm>
                <a:off x="0" y="-9525"/>
                <a:ext cx="1000343" cy="530225"/>
              </a:xfrm>
              <a:prstGeom prst="rect">
                <a:avLst/>
              </a:prstGeom>
            </p:spPr>
            <p:txBody>
              <a:bodyPr anchor="ctr" rtlCol="false" tIns="50800" lIns="50800" bIns="50800" rIns="50800"/>
              <a:lstStyle/>
              <a:p>
                <a:pPr algn="ctr">
                  <a:lnSpc>
                    <a:spcPts val="3499"/>
                  </a:lnSpc>
                </a:pPr>
              </a:p>
            </p:txBody>
          </p:sp>
        </p:grpSp>
        <p:sp>
          <p:nvSpPr>
            <p:cNvPr name="TextBox 24" id="24"/>
            <p:cNvSpPr txBox="true"/>
            <p:nvPr/>
          </p:nvSpPr>
          <p:spPr>
            <a:xfrm rot="1167867">
              <a:off x="428656" y="1175729"/>
              <a:ext cx="3859023" cy="1401602"/>
            </a:xfrm>
            <a:prstGeom prst="rect">
              <a:avLst/>
            </a:prstGeom>
          </p:spPr>
          <p:txBody>
            <a:bodyPr anchor="t" rtlCol="false" tIns="0" lIns="0" bIns="0" rIns="0">
              <a:spAutoFit/>
            </a:bodyPr>
            <a:lstStyle/>
            <a:p>
              <a:pPr algn="ctr">
                <a:lnSpc>
                  <a:spcPts val="2640"/>
                </a:lnSpc>
              </a:pPr>
              <a:r>
                <a:rPr lang="en-US" sz="2614" spc="-81">
                  <a:solidFill>
                    <a:srgbClr val="573E33"/>
                  </a:solidFill>
                  <a:latin typeface="Arabica"/>
                  <a:ea typeface="Arabica"/>
                  <a:cs typeface="Arabica"/>
                  <a:sym typeface="Arabica"/>
                </a:rPr>
                <a:t>The correlation value of chocolate and other features</a:t>
              </a:r>
            </a:p>
          </p:txBody>
        </p:sp>
      </p:grpSp>
    </p:spTree>
  </p:cSld>
  <p:clrMapOvr>
    <a:masterClrMapping/>
  </p:clrMapOvr>
  <p:transition spd="slow">
    <p:push dir="l"/>
  </p:transition>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A496B1"/>
        </a:solidFill>
      </p:bgPr>
    </p:bg>
    <p:spTree>
      <p:nvGrpSpPr>
        <p:cNvPr id="1" name=""/>
        <p:cNvGrpSpPr/>
        <p:nvPr/>
      </p:nvGrpSpPr>
      <p:grpSpPr>
        <a:xfrm>
          <a:off x="0" y="0"/>
          <a:ext cx="0" cy="0"/>
          <a:chOff x="0" y="0"/>
          <a:chExt cx="0" cy="0"/>
        </a:xfrm>
      </p:grpSpPr>
      <p:grpSp>
        <p:nvGrpSpPr>
          <p:cNvPr name="Group 2" id="2"/>
          <p:cNvGrpSpPr/>
          <p:nvPr/>
        </p:nvGrpSpPr>
        <p:grpSpPr>
          <a:xfrm rot="0">
            <a:off x="514350" y="485775"/>
            <a:ext cx="17259300" cy="9286429"/>
            <a:chOff x="0" y="0"/>
            <a:chExt cx="4545659" cy="2445808"/>
          </a:xfrm>
        </p:grpSpPr>
        <p:sp>
          <p:nvSpPr>
            <p:cNvPr name="Freeform 3" id="3"/>
            <p:cNvSpPr/>
            <p:nvPr/>
          </p:nvSpPr>
          <p:spPr>
            <a:xfrm flipH="false" flipV="false" rot="0">
              <a:off x="0" y="0"/>
              <a:ext cx="4545659" cy="2445808"/>
            </a:xfrm>
            <a:custGeom>
              <a:avLst/>
              <a:gdLst/>
              <a:ahLst/>
              <a:cxnLst/>
              <a:rect r="r" b="b" t="t" l="l"/>
              <a:pathLst>
                <a:path h="2445808" w="4545659">
                  <a:moveTo>
                    <a:pt x="16148" y="0"/>
                  </a:moveTo>
                  <a:lnTo>
                    <a:pt x="4529511" y="0"/>
                  </a:lnTo>
                  <a:cubicBezTo>
                    <a:pt x="4533794" y="0"/>
                    <a:pt x="4537901" y="1701"/>
                    <a:pt x="4540930" y="4730"/>
                  </a:cubicBezTo>
                  <a:cubicBezTo>
                    <a:pt x="4543958" y="7758"/>
                    <a:pt x="4545659" y="11866"/>
                    <a:pt x="4545659" y="16148"/>
                  </a:cubicBezTo>
                  <a:lnTo>
                    <a:pt x="4545659" y="2429660"/>
                  </a:lnTo>
                  <a:cubicBezTo>
                    <a:pt x="4545659" y="2433943"/>
                    <a:pt x="4543958" y="2438050"/>
                    <a:pt x="4540930" y="2441079"/>
                  </a:cubicBezTo>
                  <a:cubicBezTo>
                    <a:pt x="4537901" y="2444107"/>
                    <a:pt x="4533794" y="2445808"/>
                    <a:pt x="4529511" y="2445808"/>
                  </a:cubicBezTo>
                  <a:lnTo>
                    <a:pt x="16148" y="2445808"/>
                  </a:lnTo>
                  <a:cubicBezTo>
                    <a:pt x="7230" y="2445808"/>
                    <a:pt x="0" y="2438579"/>
                    <a:pt x="0" y="2429660"/>
                  </a:cubicBezTo>
                  <a:lnTo>
                    <a:pt x="0" y="16148"/>
                  </a:lnTo>
                  <a:cubicBezTo>
                    <a:pt x="0" y="7230"/>
                    <a:pt x="7230" y="0"/>
                    <a:pt x="16148" y="0"/>
                  </a:cubicBezTo>
                  <a:close/>
                </a:path>
              </a:pathLst>
            </a:custGeom>
            <a:solidFill>
              <a:srgbClr val="FFFFFF"/>
            </a:solidFill>
          </p:spPr>
        </p:sp>
        <p:sp>
          <p:nvSpPr>
            <p:cNvPr name="TextBox 4" id="4"/>
            <p:cNvSpPr txBox="true"/>
            <p:nvPr/>
          </p:nvSpPr>
          <p:spPr>
            <a:xfrm>
              <a:off x="0" y="-47625"/>
              <a:ext cx="4545659" cy="2493433"/>
            </a:xfrm>
            <a:prstGeom prst="rect">
              <a:avLst/>
            </a:prstGeom>
          </p:spPr>
          <p:txBody>
            <a:bodyPr anchor="ctr" rtlCol="false" tIns="50800" lIns="50800" bIns="50800" rIns="50800"/>
            <a:lstStyle/>
            <a:p>
              <a:pPr algn="ctr">
                <a:lnSpc>
                  <a:spcPts val="3499"/>
                </a:lnSpc>
              </a:pPr>
            </a:p>
          </p:txBody>
        </p:sp>
      </p:grpSp>
      <p:sp>
        <p:nvSpPr>
          <p:cNvPr name="Freeform 5" id="5"/>
          <p:cNvSpPr/>
          <p:nvPr/>
        </p:nvSpPr>
        <p:spPr>
          <a:xfrm flipH="false" flipV="false" rot="0">
            <a:off x="645712" y="2529754"/>
            <a:ext cx="12288328" cy="4163920"/>
          </a:xfrm>
          <a:custGeom>
            <a:avLst/>
            <a:gdLst/>
            <a:ahLst/>
            <a:cxnLst/>
            <a:rect r="r" b="b" t="t" l="l"/>
            <a:pathLst>
              <a:path h="4163920" w="12288328">
                <a:moveTo>
                  <a:pt x="0" y="0"/>
                </a:moveTo>
                <a:lnTo>
                  <a:pt x="12288328" y="0"/>
                </a:lnTo>
                <a:lnTo>
                  <a:pt x="12288328" y="4163919"/>
                </a:lnTo>
                <a:lnTo>
                  <a:pt x="0" y="4163919"/>
                </a:lnTo>
                <a:lnTo>
                  <a:pt x="0" y="0"/>
                </a:lnTo>
                <a:close/>
              </a:path>
            </a:pathLst>
          </a:custGeom>
          <a:blipFill>
            <a:blip r:embed="rId2"/>
            <a:stretch>
              <a:fillRect l="-722" t="0" r="-10833" b="0"/>
            </a:stretch>
          </a:blipFill>
        </p:spPr>
      </p:sp>
      <p:sp>
        <p:nvSpPr>
          <p:cNvPr name="TextBox 6" id="6"/>
          <p:cNvSpPr txBox="true"/>
          <p:nvPr/>
        </p:nvSpPr>
        <p:spPr>
          <a:xfrm rot="0">
            <a:off x="5892177" y="912517"/>
            <a:ext cx="6503645" cy="1277980"/>
          </a:xfrm>
          <a:prstGeom prst="rect">
            <a:avLst/>
          </a:prstGeom>
        </p:spPr>
        <p:txBody>
          <a:bodyPr anchor="t" rtlCol="false" tIns="0" lIns="0" bIns="0" rIns="0">
            <a:spAutoFit/>
          </a:bodyPr>
          <a:lstStyle/>
          <a:p>
            <a:pPr algn="ctr">
              <a:lnSpc>
                <a:spcPts val="9539"/>
              </a:lnSpc>
            </a:pPr>
            <a:r>
              <a:rPr lang="en-US" sz="9085">
                <a:solidFill>
                  <a:srgbClr val="573E33"/>
                </a:solidFill>
                <a:latin typeface="Chewy"/>
                <a:ea typeface="Chewy"/>
                <a:cs typeface="Chewy"/>
                <a:sym typeface="Chewy"/>
              </a:rPr>
              <a:t>Hypothesis 3</a:t>
            </a:r>
          </a:p>
        </p:txBody>
      </p:sp>
      <p:sp>
        <p:nvSpPr>
          <p:cNvPr name="AutoShape 7" id="7"/>
          <p:cNvSpPr/>
          <p:nvPr/>
        </p:nvSpPr>
        <p:spPr>
          <a:xfrm>
            <a:off x="12684736" y="6500670"/>
            <a:ext cx="4926249" cy="0"/>
          </a:xfrm>
          <a:prstGeom prst="line">
            <a:avLst/>
          </a:prstGeom>
          <a:ln cap="flat" w="38100">
            <a:solidFill>
              <a:srgbClr val="573E33"/>
            </a:solidFill>
            <a:prstDash val="solid"/>
            <a:headEnd type="none" len="sm" w="sm"/>
            <a:tailEnd type="none" len="sm" w="sm"/>
          </a:ln>
        </p:spPr>
      </p:sp>
      <p:sp>
        <p:nvSpPr>
          <p:cNvPr name="AutoShape 8" id="8"/>
          <p:cNvSpPr/>
          <p:nvPr/>
        </p:nvSpPr>
        <p:spPr>
          <a:xfrm>
            <a:off x="13098093" y="6121038"/>
            <a:ext cx="4317674" cy="0"/>
          </a:xfrm>
          <a:prstGeom prst="line">
            <a:avLst/>
          </a:prstGeom>
          <a:ln cap="flat" w="38100">
            <a:solidFill>
              <a:srgbClr val="573E33"/>
            </a:solidFill>
            <a:prstDash val="solid"/>
            <a:headEnd type="none" len="sm" w="sm"/>
            <a:tailEnd type="none" len="sm" w="sm"/>
          </a:ln>
        </p:spPr>
      </p:sp>
      <p:sp>
        <p:nvSpPr>
          <p:cNvPr name="AutoShape 9" id="9"/>
          <p:cNvSpPr/>
          <p:nvPr/>
        </p:nvSpPr>
        <p:spPr>
          <a:xfrm>
            <a:off x="13751724" y="2718183"/>
            <a:ext cx="0" cy="3402855"/>
          </a:xfrm>
          <a:prstGeom prst="line">
            <a:avLst/>
          </a:prstGeom>
          <a:ln cap="flat" w="38100">
            <a:solidFill>
              <a:srgbClr val="573E33"/>
            </a:solidFill>
            <a:prstDash val="sysDash"/>
            <a:headEnd type="none" len="sm" w="sm"/>
            <a:tailEnd type="none" len="sm" w="sm"/>
          </a:ln>
        </p:spPr>
      </p:sp>
      <p:sp>
        <p:nvSpPr>
          <p:cNvPr name="AutoShape 10" id="10"/>
          <p:cNvSpPr/>
          <p:nvPr/>
        </p:nvSpPr>
        <p:spPr>
          <a:xfrm>
            <a:off x="16843214" y="2718183"/>
            <a:ext cx="0" cy="3402855"/>
          </a:xfrm>
          <a:prstGeom prst="line">
            <a:avLst/>
          </a:prstGeom>
          <a:ln cap="flat" w="38100">
            <a:solidFill>
              <a:srgbClr val="573E33"/>
            </a:solidFill>
            <a:prstDash val="sysDash"/>
            <a:headEnd type="none" len="sm" w="sm"/>
            <a:tailEnd type="none" len="sm" w="sm"/>
          </a:ln>
        </p:spPr>
      </p:sp>
      <p:sp>
        <p:nvSpPr>
          <p:cNvPr name="AutoShape 11" id="11"/>
          <p:cNvSpPr/>
          <p:nvPr/>
        </p:nvSpPr>
        <p:spPr>
          <a:xfrm flipH="true">
            <a:off x="15170993" y="2190498"/>
            <a:ext cx="0" cy="3850934"/>
          </a:xfrm>
          <a:prstGeom prst="line">
            <a:avLst/>
          </a:prstGeom>
          <a:ln cap="flat" w="38100">
            <a:solidFill>
              <a:srgbClr val="573E33"/>
            </a:solidFill>
            <a:prstDash val="sysDash"/>
            <a:headEnd type="none" len="sm" w="sm"/>
            <a:tailEnd type="none" len="sm" w="sm"/>
          </a:ln>
        </p:spPr>
      </p:sp>
      <p:sp>
        <p:nvSpPr>
          <p:cNvPr name="TextBox 12" id="12"/>
          <p:cNvSpPr txBox="true"/>
          <p:nvPr/>
        </p:nvSpPr>
        <p:spPr>
          <a:xfrm rot="0">
            <a:off x="14813820" y="6060482"/>
            <a:ext cx="714347" cy="468404"/>
          </a:xfrm>
          <a:prstGeom prst="rect">
            <a:avLst/>
          </a:prstGeom>
        </p:spPr>
        <p:txBody>
          <a:bodyPr anchor="t" rtlCol="false" tIns="0" lIns="0" bIns="0" rIns="0">
            <a:spAutoFit/>
          </a:bodyPr>
          <a:lstStyle/>
          <a:p>
            <a:pPr algn="ctr">
              <a:lnSpc>
                <a:spcPts val="3259"/>
              </a:lnSpc>
            </a:pPr>
            <a:r>
              <a:rPr lang="en-US" sz="3227" spc="-100">
                <a:solidFill>
                  <a:srgbClr val="3F281E"/>
                </a:solidFill>
                <a:latin typeface="Arabica"/>
                <a:ea typeface="Arabica"/>
                <a:cs typeface="Arabica"/>
                <a:sym typeface="Arabica"/>
              </a:rPr>
              <a:t>0</a:t>
            </a:r>
          </a:p>
        </p:txBody>
      </p:sp>
      <p:sp>
        <p:nvSpPr>
          <p:cNvPr name="TextBox 13" id="13"/>
          <p:cNvSpPr txBox="true"/>
          <p:nvPr/>
        </p:nvSpPr>
        <p:spPr>
          <a:xfrm rot="0">
            <a:off x="13098093" y="6076988"/>
            <a:ext cx="1202564" cy="468404"/>
          </a:xfrm>
          <a:prstGeom prst="rect">
            <a:avLst/>
          </a:prstGeom>
        </p:spPr>
        <p:txBody>
          <a:bodyPr anchor="t" rtlCol="false" tIns="0" lIns="0" bIns="0" rIns="0">
            <a:spAutoFit/>
          </a:bodyPr>
          <a:lstStyle/>
          <a:p>
            <a:pPr algn="ctr">
              <a:lnSpc>
                <a:spcPts val="3259"/>
              </a:lnSpc>
            </a:pPr>
            <a:r>
              <a:rPr lang="en-US" sz="3227" spc="-100">
                <a:solidFill>
                  <a:srgbClr val="3F281E"/>
                </a:solidFill>
                <a:latin typeface="Arabica"/>
                <a:ea typeface="Arabica"/>
                <a:cs typeface="Arabica"/>
                <a:sym typeface="Arabica"/>
              </a:rPr>
              <a:t>-0.05</a:t>
            </a:r>
          </a:p>
        </p:txBody>
      </p:sp>
      <p:grpSp>
        <p:nvGrpSpPr>
          <p:cNvPr name="Group 14" id="14"/>
          <p:cNvGrpSpPr/>
          <p:nvPr/>
        </p:nvGrpSpPr>
        <p:grpSpPr>
          <a:xfrm rot="0">
            <a:off x="2062904" y="7279457"/>
            <a:ext cx="14162191" cy="1978843"/>
            <a:chOff x="0" y="0"/>
            <a:chExt cx="3729960" cy="521177"/>
          </a:xfrm>
        </p:grpSpPr>
        <p:sp>
          <p:nvSpPr>
            <p:cNvPr name="Freeform 15" id="15"/>
            <p:cNvSpPr/>
            <p:nvPr/>
          </p:nvSpPr>
          <p:spPr>
            <a:xfrm flipH="false" flipV="false" rot="0">
              <a:off x="0" y="0"/>
              <a:ext cx="3729960" cy="521177"/>
            </a:xfrm>
            <a:custGeom>
              <a:avLst/>
              <a:gdLst/>
              <a:ahLst/>
              <a:cxnLst/>
              <a:rect r="r" b="b" t="t" l="l"/>
              <a:pathLst>
                <a:path h="521177" w="3729960">
                  <a:moveTo>
                    <a:pt x="27880" y="0"/>
                  </a:moveTo>
                  <a:lnTo>
                    <a:pt x="3702080" y="0"/>
                  </a:lnTo>
                  <a:cubicBezTo>
                    <a:pt x="3709474" y="0"/>
                    <a:pt x="3716566" y="2937"/>
                    <a:pt x="3721794" y="8166"/>
                  </a:cubicBezTo>
                  <a:cubicBezTo>
                    <a:pt x="3727023" y="13394"/>
                    <a:pt x="3729960" y="20486"/>
                    <a:pt x="3729960" y="27880"/>
                  </a:cubicBezTo>
                  <a:lnTo>
                    <a:pt x="3729960" y="493297"/>
                  </a:lnTo>
                  <a:cubicBezTo>
                    <a:pt x="3729960" y="508695"/>
                    <a:pt x="3717478" y="521177"/>
                    <a:pt x="3702080" y="521177"/>
                  </a:cubicBezTo>
                  <a:lnTo>
                    <a:pt x="27880" y="521177"/>
                  </a:lnTo>
                  <a:cubicBezTo>
                    <a:pt x="12482" y="521177"/>
                    <a:pt x="0" y="508695"/>
                    <a:pt x="0" y="493297"/>
                  </a:cubicBezTo>
                  <a:lnTo>
                    <a:pt x="0" y="27880"/>
                  </a:lnTo>
                  <a:cubicBezTo>
                    <a:pt x="0" y="12482"/>
                    <a:pt x="12482" y="0"/>
                    <a:pt x="27880" y="0"/>
                  </a:cubicBezTo>
                  <a:close/>
                </a:path>
              </a:pathLst>
            </a:custGeom>
            <a:solidFill>
              <a:srgbClr val="F8A5A9"/>
            </a:solidFill>
          </p:spPr>
        </p:sp>
        <p:sp>
          <p:nvSpPr>
            <p:cNvPr name="TextBox 16" id="16"/>
            <p:cNvSpPr txBox="true"/>
            <p:nvPr/>
          </p:nvSpPr>
          <p:spPr>
            <a:xfrm>
              <a:off x="0" y="-28575"/>
              <a:ext cx="3729960" cy="549752"/>
            </a:xfrm>
            <a:prstGeom prst="rect">
              <a:avLst/>
            </a:prstGeom>
          </p:spPr>
          <p:txBody>
            <a:bodyPr anchor="ctr" rtlCol="false" tIns="50800" lIns="50800" bIns="50800" rIns="50800"/>
            <a:lstStyle/>
            <a:p>
              <a:pPr algn="ctr">
                <a:lnSpc>
                  <a:spcPts val="2100"/>
                </a:lnSpc>
              </a:pPr>
            </a:p>
          </p:txBody>
        </p:sp>
      </p:grpSp>
      <p:sp>
        <p:nvSpPr>
          <p:cNvPr name="TextBox 17" id="17"/>
          <p:cNvSpPr txBox="true"/>
          <p:nvPr/>
        </p:nvSpPr>
        <p:spPr>
          <a:xfrm rot="0">
            <a:off x="2484141" y="7429839"/>
            <a:ext cx="13319717" cy="1697129"/>
          </a:xfrm>
          <a:prstGeom prst="rect">
            <a:avLst/>
          </a:prstGeom>
        </p:spPr>
        <p:txBody>
          <a:bodyPr anchor="t" rtlCol="false" tIns="0" lIns="0" bIns="0" rIns="0">
            <a:spAutoFit/>
          </a:bodyPr>
          <a:lstStyle/>
          <a:p>
            <a:pPr algn="ctr">
              <a:lnSpc>
                <a:spcPts val="3259"/>
              </a:lnSpc>
            </a:pPr>
            <a:r>
              <a:rPr lang="en-US" sz="3227" spc="-100">
                <a:solidFill>
                  <a:srgbClr val="3F281E"/>
                </a:solidFill>
                <a:latin typeface="Arabica"/>
                <a:ea typeface="Arabica"/>
                <a:cs typeface="Arabica"/>
                <a:sym typeface="Arabica"/>
              </a:rPr>
              <a:t>The output shows that it </a:t>
            </a:r>
            <a:r>
              <a:rPr lang="en-US" sz="3227" spc="-100">
                <a:solidFill>
                  <a:srgbClr val="E62E47"/>
                </a:solidFill>
                <a:latin typeface="Arabica"/>
                <a:ea typeface="Arabica"/>
                <a:cs typeface="Arabica"/>
                <a:sym typeface="Arabica"/>
              </a:rPr>
              <a:t>fails to</a:t>
            </a:r>
            <a:r>
              <a:rPr lang="en-US" sz="3227" spc="-100">
                <a:solidFill>
                  <a:srgbClr val="3F281E"/>
                </a:solidFill>
                <a:latin typeface="Arabica"/>
                <a:ea typeface="Arabica"/>
                <a:cs typeface="Arabica"/>
                <a:sym typeface="Arabica"/>
              </a:rPr>
              <a:t> </a:t>
            </a:r>
            <a:r>
              <a:rPr lang="en-US" sz="3227" spc="-100">
                <a:solidFill>
                  <a:srgbClr val="E62E47"/>
                </a:solidFill>
                <a:latin typeface="Arabica"/>
                <a:ea typeface="Arabica"/>
                <a:cs typeface="Arabica"/>
                <a:sym typeface="Arabica"/>
              </a:rPr>
              <a:t>reject the null hypothesis  (P-value=0.38)</a:t>
            </a:r>
            <a:r>
              <a:rPr lang="en-US" sz="3227" spc="-100">
                <a:solidFill>
                  <a:srgbClr val="3F281E"/>
                </a:solidFill>
                <a:latin typeface="Arabica"/>
                <a:ea typeface="Arabica"/>
                <a:cs typeface="Arabica"/>
                <a:sym typeface="Arabica"/>
              </a:rPr>
              <a:t> which means that the data don’t show a strong enough correlation, indicating the combination of chocolate and caramel may </a:t>
            </a:r>
            <a:r>
              <a:rPr lang="en-US" sz="3227" spc="-100">
                <a:solidFill>
                  <a:srgbClr val="E62E47"/>
                </a:solidFill>
                <a:latin typeface="Arabica"/>
                <a:ea typeface="Arabica"/>
                <a:cs typeface="Arabica"/>
                <a:sym typeface="Arabica"/>
              </a:rPr>
              <a:t>not</a:t>
            </a:r>
            <a:r>
              <a:rPr lang="en-US" sz="3227" spc="-100">
                <a:solidFill>
                  <a:srgbClr val="3F281E"/>
                </a:solidFill>
                <a:latin typeface="Arabica"/>
                <a:ea typeface="Arabica"/>
                <a:cs typeface="Arabica"/>
                <a:sym typeface="Arabica"/>
              </a:rPr>
              <a:t> be the ingredient or feature with the highest correlation</a:t>
            </a:r>
          </a:p>
        </p:txBody>
      </p:sp>
      <p:grpSp>
        <p:nvGrpSpPr>
          <p:cNvPr name="Group 18" id="18"/>
          <p:cNvGrpSpPr/>
          <p:nvPr/>
        </p:nvGrpSpPr>
        <p:grpSpPr>
          <a:xfrm rot="5400000">
            <a:off x="13860099" y="4884186"/>
            <a:ext cx="2878831" cy="138032"/>
            <a:chOff x="0" y="0"/>
            <a:chExt cx="812800" cy="38972"/>
          </a:xfrm>
        </p:grpSpPr>
        <p:sp>
          <p:nvSpPr>
            <p:cNvPr name="Freeform 19" id="19"/>
            <p:cNvSpPr/>
            <p:nvPr/>
          </p:nvSpPr>
          <p:spPr>
            <a:xfrm flipH="false" flipV="false" rot="0">
              <a:off x="0" y="0"/>
              <a:ext cx="812800" cy="38972"/>
            </a:xfrm>
            <a:custGeom>
              <a:avLst/>
              <a:gdLst/>
              <a:ahLst/>
              <a:cxnLst/>
              <a:rect r="r" b="b" t="t" l="l"/>
              <a:pathLst>
                <a:path h="38972" w="812800">
                  <a:moveTo>
                    <a:pt x="609600" y="0"/>
                  </a:moveTo>
                  <a:cubicBezTo>
                    <a:pt x="721824" y="0"/>
                    <a:pt x="812800" y="8724"/>
                    <a:pt x="812800" y="19486"/>
                  </a:cubicBezTo>
                  <a:cubicBezTo>
                    <a:pt x="812800" y="30248"/>
                    <a:pt x="721824" y="38972"/>
                    <a:pt x="609600" y="38972"/>
                  </a:cubicBezTo>
                  <a:lnTo>
                    <a:pt x="203200" y="38972"/>
                  </a:lnTo>
                  <a:cubicBezTo>
                    <a:pt x="90976" y="38972"/>
                    <a:pt x="0" y="30248"/>
                    <a:pt x="0" y="19486"/>
                  </a:cubicBezTo>
                  <a:cubicBezTo>
                    <a:pt x="0" y="8724"/>
                    <a:pt x="90976" y="0"/>
                    <a:pt x="203200" y="0"/>
                  </a:cubicBezTo>
                  <a:close/>
                </a:path>
              </a:pathLst>
            </a:custGeom>
            <a:solidFill>
              <a:srgbClr val="FAE383"/>
            </a:solidFill>
          </p:spPr>
        </p:sp>
        <p:sp>
          <p:nvSpPr>
            <p:cNvPr name="TextBox 20" id="20"/>
            <p:cNvSpPr txBox="true"/>
            <p:nvPr/>
          </p:nvSpPr>
          <p:spPr>
            <a:xfrm>
              <a:off x="0" y="-47625"/>
              <a:ext cx="812800" cy="86597"/>
            </a:xfrm>
            <a:prstGeom prst="rect">
              <a:avLst/>
            </a:prstGeom>
          </p:spPr>
          <p:txBody>
            <a:bodyPr anchor="ctr" rtlCol="false" tIns="50800" lIns="50800" bIns="50800" rIns="50800"/>
            <a:lstStyle/>
            <a:p>
              <a:pPr algn="ctr">
                <a:lnSpc>
                  <a:spcPts val="3499"/>
                </a:lnSpc>
              </a:pPr>
            </a:p>
          </p:txBody>
        </p:sp>
      </p:grpSp>
      <p:grpSp>
        <p:nvGrpSpPr>
          <p:cNvPr name="Group 21" id="21"/>
          <p:cNvGrpSpPr/>
          <p:nvPr/>
        </p:nvGrpSpPr>
        <p:grpSpPr>
          <a:xfrm rot="5400000">
            <a:off x="14072750" y="4928886"/>
            <a:ext cx="2793522" cy="133942"/>
            <a:chOff x="0" y="0"/>
            <a:chExt cx="812800" cy="38972"/>
          </a:xfrm>
        </p:grpSpPr>
        <p:sp>
          <p:nvSpPr>
            <p:cNvPr name="Freeform 22" id="22"/>
            <p:cNvSpPr/>
            <p:nvPr/>
          </p:nvSpPr>
          <p:spPr>
            <a:xfrm flipH="false" flipV="false" rot="0">
              <a:off x="0" y="0"/>
              <a:ext cx="812800" cy="38972"/>
            </a:xfrm>
            <a:custGeom>
              <a:avLst/>
              <a:gdLst/>
              <a:ahLst/>
              <a:cxnLst/>
              <a:rect r="r" b="b" t="t" l="l"/>
              <a:pathLst>
                <a:path h="38972" w="812800">
                  <a:moveTo>
                    <a:pt x="609600" y="0"/>
                  </a:moveTo>
                  <a:cubicBezTo>
                    <a:pt x="721824" y="0"/>
                    <a:pt x="812800" y="8724"/>
                    <a:pt x="812800" y="19486"/>
                  </a:cubicBezTo>
                  <a:cubicBezTo>
                    <a:pt x="812800" y="30248"/>
                    <a:pt x="721824" y="38972"/>
                    <a:pt x="609600" y="38972"/>
                  </a:cubicBezTo>
                  <a:lnTo>
                    <a:pt x="203200" y="38972"/>
                  </a:lnTo>
                  <a:cubicBezTo>
                    <a:pt x="90976" y="38972"/>
                    <a:pt x="0" y="30248"/>
                    <a:pt x="0" y="19486"/>
                  </a:cubicBezTo>
                  <a:cubicBezTo>
                    <a:pt x="0" y="8724"/>
                    <a:pt x="90976" y="0"/>
                    <a:pt x="203200" y="0"/>
                  </a:cubicBezTo>
                  <a:close/>
                </a:path>
              </a:pathLst>
            </a:custGeom>
            <a:solidFill>
              <a:srgbClr val="FAE383"/>
            </a:solidFill>
          </p:spPr>
        </p:sp>
        <p:sp>
          <p:nvSpPr>
            <p:cNvPr name="TextBox 23" id="23"/>
            <p:cNvSpPr txBox="true"/>
            <p:nvPr/>
          </p:nvSpPr>
          <p:spPr>
            <a:xfrm>
              <a:off x="0" y="-47625"/>
              <a:ext cx="812800" cy="86597"/>
            </a:xfrm>
            <a:prstGeom prst="rect">
              <a:avLst/>
            </a:prstGeom>
          </p:spPr>
          <p:txBody>
            <a:bodyPr anchor="ctr" rtlCol="false" tIns="50800" lIns="50800" bIns="50800" rIns="50800"/>
            <a:lstStyle/>
            <a:p>
              <a:pPr algn="ctr">
                <a:lnSpc>
                  <a:spcPts val="3499"/>
                </a:lnSpc>
              </a:pPr>
            </a:p>
          </p:txBody>
        </p:sp>
      </p:grpSp>
      <p:grpSp>
        <p:nvGrpSpPr>
          <p:cNvPr name="Group 24" id="24"/>
          <p:cNvGrpSpPr/>
          <p:nvPr/>
        </p:nvGrpSpPr>
        <p:grpSpPr>
          <a:xfrm rot="5400000">
            <a:off x="14309659" y="5000287"/>
            <a:ext cx="2657254" cy="127408"/>
            <a:chOff x="0" y="0"/>
            <a:chExt cx="812800" cy="38972"/>
          </a:xfrm>
        </p:grpSpPr>
        <p:sp>
          <p:nvSpPr>
            <p:cNvPr name="Freeform 25" id="25"/>
            <p:cNvSpPr/>
            <p:nvPr/>
          </p:nvSpPr>
          <p:spPr>
            <a:xfrm flipH="false" flipV="false" rot="0">
              <a:off x="0" y="0"/>
              <a:ext cx="812800" cy="38972"/>
            </a:xfrm>
            <a:custGeom>
              <a:avLst/>
              <a:gdLst/>
              <a:ahLst/>
              <a:cxnLst/>
              <a:rect r="r" b="b" t="t" l="l"/>
              <a:pathLst>
                <a:path h="38972" w="812800">
                  <a:moveTo>
                    <a:pt x="609600" y="0"/>
                  </a:moveTo>
                  <a:cubicBezTo>
                    <a:pt x="721824" y="0"/>
                    <a:pt x="812800" y="8724"/>
                    <a:pt x="812800" y="19486"/>
                  </a:cubicBezTo>
                  <a:cubicBezTo>
                    <a:pt x="812800" y="30248"/>
                    <a:pt x="721824" y="38972"/>
                    <a:pt x="609600" y="38972"/>
                  </a:cubicBezTo>
                  <a:lnTo>
                    <a:pt x="203200" y="38972"/>
                  </a:lnTo>
                  <a:cubicBezTo>
                    <a:pt x="90976" y="38972"/>
                    <a:pt x="0" y="30248"/>
                    <a:pt x="0" y="19486"/>
                  </a:cubicBezTo>
                  <a:cubicBezTo>
                    <a:pt x="0" y="8724"/>
                    <a:pt x="90976" y="0"/>
                    <a:pt x="203200" y="0"/>
                  </a:cubicBezTo>
                  <a:close/>
                </a:path>
              </a:pathLst>
            </a:custGeom>
            <a:solidFill>
              <a:srgbClr val="FAE383"/>
            </a:solidFill>
          </p:spPr>
        </p:sp>
        <p:sp>
          <p:nvSpPr>
            <p:cNvPr name="TextBox 26" id="26"/>
            <p:cNvSpPr txBox="true"/>
            <p:nvPr/>
          </p:nvSpPr>
          <p:spPr>
            <a:xfrm>
              <a:off x="0" y="-47625"/>
              <a:ext cx="812800" cy="86597"/>
            </a:xfrm>
            <a:prstGeom prst="rect">
              <a:avLst/>
            </a:prstGeom>
          </p:spPr>
          <p:txBody>
            <a:bodyPr anchor="ctr" rtlCol="false" tIns="50800" lIns="50800" bIns="50800" rIns="50800"/>
            <a:lstStyle/>
            <a:p>
              <a:pPr algn="ctr">
                <a:lnSpc>
                  <a:spcPts val="3499"/>
                </a:lnSpc>
              </a:pPr>
            </a:p>
          </p:txBody>
        </p:sp>
      </p:grpSp>
      <p:grpSp>
        <p:nvGrpSpPr>
          <p:cNvPr name="Group 27" id="27"/>
          <p:cNvGrpSpPr/>
          <p:nvPr/>
        </p:nvGrpSpPr>
        <p:grpSpPr>
          <a:xfrm rot="5400000">
            <a:off x="14550866" y="5105434"/>
            <a:ext cx="2531966" cy="121401"/>
            <a:chOff x="0" y="0"/>
            <a:chExt cx="812800" cy="38972"/>
          </a:xfrm>
        </p:grpSpPr>
        <p:sp>
          <p:nvSpPr>
            <p:cNvPr name="Freeform 28" id="28"/>
            <p:cNvSpPr/>
            <p:nvPr/>
          </p:nvSpPr>
          <p:spPr>
            <a:xfrm flipH="false" flipV="false" rot="0">
              <a:off x="0" y="0"/>
              <a:ext cx="812800" cy="38972"/>
            </a:xfrm>
            <a:custGeom>
              <a:avLst/>
              <a:gdLst/>
              <a:ahLst/>
              <a:cxnLst/>
              <a:rect r="r" b="b" t="t" l="l"/>
              <a:pathLst>
                <a:path h="38972" w="812800">
                  <a:moveTo>
                    <a:pt x="609600" y="0"/>
                  </a:moveTo>
                  <a:cubicBezTo>
                    <a:pt x="721824" y="0"/>
                    <a:pt x="812800" y="8724"/>
                    <a:pt x="812800" y="19486"/>
                  </a:cubicBezTo>
                  <a:cubicBezTo>
                    <a:pt x="812800" y="30248"/>
                    <a:pt x="721824" y="38972"/>
                    <a:pt x="609600" y="38972"/>
                  </a:cubicBezTo>
                  <a:lnTo>
                    <a:pt x="203200" y="38972"/>
                  </a:lnTo>
                  <a:cubicBezTo>
                    <a:pt x="90976" y="38972"/>
                    <a:pt x="0" y="30248"/>
                    <a:pt x="0" y="19486"/>
                  </a:cubicBezTo>
                  <a:cubicBezTo>
                    <a:pt x="0" y="8724"/>
                    <a:pt x="90976" y="0"/>
                    <a:pt x="203200" y="0"/>
                  </a:cubicBezTo>
                  <a:close/>
                </a:path>
              </a:pathLst>
            </a:custGeom>
            <a:solidFill>
              <a:srgbClr val="FAE383"/>
            </a:solidFill>
          </p:spPr>
        </p:sp>
        <p:sp>
          <p:nvSpPr>
            <p:cNvPr name="TextBox 29" id="29"/>
            <p:cNvSpPr txBox="true"/>
            <p:nvPr/>
          </p:nvSpPr>
          <p:spPr>
            <a:xfrm>
              <a:off x="0" y="-47625"/>
              <a:ext cx="812800" cy="86597"/>
            </a:xfrm>
            <a:prstGeom prst="rect">
              <a:avLst/>
            </a:prstGeom>
          </p:spPr>
          <p:txBody>
            <a:bodyPr anchor="ctr" rtlCol="false" tIns="50800" lIns="50800" bIns="50800" rIns="50800"/>
            <a:lstStyle/>
            <a:p>
              <a:pPr algn="ctr">
                <a:lnSpc>
                  <a:spcPts val="3499"/>
                </a:lnSpc>
              </a:pPr>
            </a:p>
          </p:txBody>
        </p:sp>
      </p:grpSp>
      <p:grpSp>
        <p:nvGrpSpPr>
          <p:cNvPr name="Group 30" id="30"/>
          <p:cNvGrpSpPr/>
          <p:nvPr/>
        </p:nvGrpSpPr>
        <p:grpSpPr>
          <a:xfrm rot="5400000">
            <a:off x="14805771" y="5186158"/>
            <a:ext cx="2377904" cy="114014"/>
            <a:chOff x="0" y="0"/>
            <a:chExt cx="812800" cy="38972"/>
          </a:xfrm>
        </p:grpSpPr>
        <p:sp>
          <p:nvSpPr>
            <p:cNvPr name="Freeform 31" id="31"/>
            <p:cNvSpPr/>
            <p:nvPr/>
          </p:nvSpPr>
          <p:spPr>
            <a:xfrm flipH="false" flipV="false" rot="0">
              <a:off x="0" y="0"/>
              <a:ext cx="812800" cy="38972"/>
            </a:xfrm>
            <a:custGeom>
              <a:avLst/>
              <a:gdLst/>
              <a:ahLst/>
              <a:cxnLst/>
              <a:rect r="r" b="b" t="t" l="l"/>
              <a:pathLst>
                <a:path h="38972" w="812800">
                  <a:moveTo>
                    <a:pt x="609600" y="0"/>
                  </a:moveTo>
                  <a:cubicBezTo>
                    <a:pt x="721824" y="0"/>
                    <a:pt x="812800" y="8724"/>
                    <a:pt x="812800" y="19486"/>
                  </a:cubicBezTo>
                  <a:cubicBezTo>
                    <a:pt x="812800" y="30248"/>
                    <a:pt x="721824" y="38972"/>
                    <a:pt x="609600" y="38972"/>
                  </a:cubicBezTo>
                  <a:lnTo>
                    <a:pt x="203200" y="38972"/>
                  </a:lnTo>
                  <a:cubicBezTo>
                    <a:pt x="90976" y="38972"/>
                    <a:pt x="0" y="30248"/>
                    <a:pt x="0" y="19486"/>
                  </a:cubicBezTo>
                  <a:cubicBezTo>
                    <a:pt x="0" y="8724"/>
                    <a:pt x="90976" y="0"/>
                    <a:pt x="203200" y="0"/>
                  </a:cubicBezTo>
                  <a:close/>
                </a:path>
              </a:pathLst>
            </a:custGeom>
            <a:solidFill>
              <a:srgbClr val="FAE383"/>
            </a:solidFill>
          </p:spPr>
        </p:sp>
        <p:sp>
          <p:nvSpPr>
            <p:cNvPr name="TextBox 32" id="32"/>
            <p:cNvSpPr txBox="true"/>
            <p:nvPr/>
          </p:nvSpPr>
          <p:spPr>
            <a:xfrm>
              <a:off x="0" y="-47625"/>
              <a:ext cx="812800" cy="86597"/>
            </a:xfrm>
            <a:prstGeom prst="rect">
              <a:avLst/>
            </a:prstGeom>
          </p:spPr>
          <p:txBody>
            <a:bodyPr anchor="ctr" rtlCol="false" tIns="50800" lIns="50800" bIns="50800" rIns="50800"/>
            <a:lstStyle/>
            <a:p>
              <a:pPr algn="ctr">
                <a:lnSpc>
                  <a:spcPts val="3499"/>
                </a:lnSpc>
              </a:pPr>
            </a:p>
          </p:txBody>
        </p:sp>
      </p:grpSp>
      <p:grpSp>
        <p:nvGrpSpPr>
          <p:cNvPr name="Group 33" id="33"/>
          <p:cNvGrpSpPr/>
          <p:nvPr/>
        </p:nvGrpSpPr>
        <p:grpSpPr>
          <a:xfrm rot="5400000">
            <a:off x="15068763" y="5250428"/>
            <a:ext cx="2206852" cy="105813"/>
            <a:chOff x="0" y="0"/>
            <a:chExt cx="812800" cy="38972"/>
          </a:xfrm>
        </p:grpSpPr>
        <p:sp>
          <p:nvSpPr>
            <p:cNvPr name="Freeform 34" id="34"/>
            <p:cNvSpPr/>
            <p:nvPr/>
          </p:nvSpPr>
          <p:spPr>
            <a:xfrm flipH="false" flipV="false" rot="0">
              <a:off x="0" y="0"/>
              <a:ext cx="812800" cy="38972"/>
            </a:xfrm>
            <a:custGeom>
              <a:avLst/>
              <a:gdLst/>
              <a:ahLst/>
              <a:cxnLst/>
              <a:rect r="r" b="b" t="t" l="l"/>
              <a:pathLst>
                <a:path h="38972" w="812800">
                  <a:moveTo>
                    <a:pt x="609600" y="0"/>
                  </a:moveTo>
                  <a:cubicBezTo>
                    <a:pt x="721824" y="0"/>
                    <a:pt x="812800" y="8724"/>
                    <a:pt x="812800" y="19486"/>
                  </a:cubicBezTo>
                  <a:cubicBezTo>
                    <a:pt x="812800" y="30248"/>
                    <a:pt x="721824" y="38972"/>
                    <a:pt x="609600" y="38972"/>
                  </a:cubicBezTo>
                  <a:lnTo>
                    <a:pt x="203200" y="38972"/>
                  </a:lnTo>
                  <a:cubicBezTo>
                    <a:pt x="90976" y="38972"/>
                    <a:pt x="0" y="30248"/>
                    <a:pt x="0" y="19486"/>
                  </a:cubicBezTo>
                  <a:cubicBezTo>
                    <a:pt x="0" y="8724"/>
                    <a:pt x="90976" y="0"/>
                    <a:pt x="203200" y="0"/>
                  </a:cubicBezTo>
                  <a:close/>
                </a:path>
              </a:pathLst>
            </a:custGeom>
            <a:solidFill>
              <a:srgbClr val="FAE383"/>
            </a:solidFill>
          </p:spPr>
        </p:sp>
        <p:sp>
          <p:nvSpPr>
            <p:cNvPr name="TextBox 35" id="35"/>
            <p:cNvSpPr txBox="true"/>
            <p:nvPr/>
          </p:nvSpPr>
          <p:spPr>
            <a:xfrm>
              <a:off x="0" y="-47625"/>
              <a:ext cx="812800" cy="86597"/>
            </a:xfrm>
            <a:prstGeom prst="rect">
              <a:avLst/>
            </a:prstGeom>
          </p:spPr>
          <p:txBody>
            <a:bodyPr anchor="ctr" rtlCol="false" tIns="50800" lIns="50800" bIns="50800" rIns="50800"/>
            <a:lstStyle/>
            <a:p>
              <a:pPr algn="ctr">
                <a:lnSpc>
                  <a:spcPts val="3499"/>
                </a:lnSpc>
              </a:pPr>
            </a:p>
          </p:txBody>
        </p:sp>
      </p:grpSp>
      <p:grpSp>
        <p:nvGrpSpPr>
          <p:cNvPr name="Group 36" id="36"/>
          <p:cNvGrpSpPr/>
          <p:nvPr/>
        </p:nvGrpSpPr>
        <p:grpSpPr>
          <a:xfrm rot="5400000">
            <a:off x="15369191" y="5369821"/>
            <a:ext cx="1968599" cy="105280"/>
            <a:chOff x="0" y="0"/>
            <a:chExt cx="812800" cy="43468"/>
          </a:xfrm>
        </p:grpSpPr>
        <p:sp>
          <p:nvSpPr>
            <p:cNvPr name="Freeform 37" id="37"/>
            <p:cNvSpPr/>
            <p:nvPr/>
          </p:nvSpPr>
          <p:spPr>
            <a:xfrm flipH="false" flipV="false" rot="0">
              <a:off x="0" y="0"/>
              <a:ext cx="812800" cy="43468"/>
            </a:xfrm>
            <a:custGeom>
              <a:avLst/>
              <a:gdLst/>
              <a:ahLst/>
              <a:cxnLst/>
              <a:rect r="r" b="b" t="t" l="l"/>
              <a:pathLst>
                <a:path h="43468" w="812800">
                  <a:moveTo>
                    <a:pt x="609600" y="0"/>
                  </a:moveTo>
                  <a:cubicBezTo>
                    <a:pt x="721824" y="0"/>
                    <a:pt x="812800" y="9731"/>
                    <a:pt x="812800" y="21734"/>
                  </a:cubicBezTo>
                  <a:cubicBezTo>
                    <a:pt x="812800" y="33737"/>
                    <a:pt x="721824" y="43468"/>
                    <a:pt x="609600" y="43468"/>
                  </a:cubicBezTo>
                  <a:lnTo>
                    <a:pt x="203200" y="43468"/>
                  </a:lnTo>
                  <a:cubicBezTo>
                    <a:pt x="90976" y="43468"/>
                    <a:pt x="0" y="33737"/>
                    <a:pt x="0" y="21734"/>
                  </a:cubicBezTo>
                  <a:cubicBezTo>
                    <a:pt x="0" y="9731"/>
                    <a:pt x="90976" y="0"/>
                    <a:pt x="203200" y="0"/>
                  </a:cubicBezTo>
                  <a:close/>
                </a:path>
              </a:pathLst>
            </a:custGeom>
            <a:solidFill>
              <a:srgbClr val="FAE383"/>
            </a:solidFill>
          </p:spPr>
        </p:sp>
        <p:sp>
          <p:nvSpPr>
            <p:cNvPr name="TextBox 38" id="38"/>
            <p:cNvSpPr txBox="true"/>
            <p:nvPr/>
          </p:nvSpPr>
          <p:spPr>
            <a:xfrm>
              <a:off x="0" y="-47625"/>
              <a:ext cx="812800" cy="91093"/>
            </a:xfrm>
            <a:prstGeom prst="rect">
              <a:avLst/>
            </a:prstGeom>
          </p:spPr>
          <p:txBody>
            <a:bodyPr anchor="ctr" rtlCol="false" tIns="50800" lIns="50800" bIns="50800" rIns="50800"/>
            <a:lstStyle/>
            <a:p>
              <a:pPr algn="ctr">
                <a:lnSpc>
                  <a:spcPts val="3499"/>
                </a:lnSpc>
              </a:pPr>
            </a:p>
          </p:txBody>
        </p:sp>
      </p:grpSp>
      <p:grpSp>
        <p:nvGrpSpPr>
          <p:cNvPr name="Group 39" id="39"/>
          <p:cNvGrpSpPr/>
          <p:nvPr/>
        </p:nvGrpSpPr>
        <p:grpSpPr>
          <a:xfrm rot="5400000">
            <a:off x="15698648" y="5513631"/>
            <a:ext cx="1673227" cy="113032"/>
            <a:chOff x="0" y="0"/>
            <a:chExt cx="812800" cy="54907"/>
          </a:xfrm>
        </p:grpSpPr>
        <p:sp>
          <p:nvSpPr>
            <p:cNvPr name="Freeform 40" id="40"/>
            <p:cNvSpPr/>
            <p:nvPr/>
          </p:nvSpPr>
          <p:spPr>
            <a:xfrm flipH="false" flipV="false" rot="0">
              <a:off x="0" y="0"/>
              <a:ext cx="812800" cy="54907"/>
            </a:xfrm>
            <a:custGeom>
              <a:avLst/>
              <a:gdLst/>
              <a:ahLst/>
              <a:cxnLst/>
              <a:rect r="r" b="b" t="t" l="l"/>
              <a:pathLst>
                <a:path h="54907" w="812800">
                  <a:moveTo>
                    <a:pt x="609600" y="0"/>
                  </a:moveTo>
                  <a:cubicBezTo>
                    <a:pt x="721824" y="0"/>
                    <a:pt x="812800" y="12291"/>
                    <a:pt x="812800" y="27454"/>
                  </a:cubicBezTo>
                  <a:cubicBezTo>
                    <a:pt x="812800" y="42616"/>
                    <a:pt x="721824" y="54907"/>
                    <a:pt x="609600" y="54907"/>
                  </a:cubicBezTo>
                  <a:lnTo>
                    <a:pt x="203200" y="54907"/>
                  </a:lnTo>
                  <a:cubicBezTo>
                    <a:pt x="90976" y="54907"/>
                    <a:pt x="0" y="42616"/>
                    <a:pt x="0" y="27454"/>
                  </a:cubicBezTo>
                  <a:cubicBezTo>
                    <a:pt x="0" y="12291"/>
                    <a:pt x="90976" y="0"/>
                    <a:pt x="203200" y="0"/>
                  </a:cubicBezTo>
                  <a:close/>
                </a:path>
              </a:pathLst>
            </a:custGeom>
            <a:solidFill>
              <a:srgbClr val="FAE383"/>
            </a:solidFill>
          </p:spPr>
        </p:sp>
        <p:sp>
          <p:nvSpPr>
            <p:cNvPr name="TextBox 41" id="41"/>
            <p:cNvSpPr txBox="true"/>
            <p:nvPr/>
          </p:nvSpPr>
          <p:spPr>
            <a:xfrm>
              <a:off x="0" y="-47625"/>
              <a:ext cx="812800" cy="102532"/>
            </a:xfrm>
            <a:prstGeom prst="rect">
              <a:avLst/>
            </a:prstGeom>
          </p:spPr>
          <p:txBody>
            <a:bodyPr anchor="ctr" rtlCol="false" tIns="50800" lIns="50800" bIns="50800" rIns="50800"/>
            <a:lstStyle/>
            <a:p>
              <a:pPr algn="ctr">
                <a:lnSpc>
                  <a:spcPts val="3499"/>
                </a:lnSpc>
              </a:pPr>
            </a:p>
          </p:txBody>
        </p:sp>
      </p:grpSp>
      <p:sp>
        <p:nvSpPr>
          <p:cNvPr name="TextBox 42" id="42"/>
          <p:cNvSpPr txBox="true"/>
          <p:nvPr/>
        </p:nvSpPr>
        <p:spPr>
          <a:xfrm rot="0">
            <a:off x="14176150" y="4904312"/>
            <a:ext cx="2478309" cy="468404"/>
          </a:xfrm>
          <a:prstGeom prst="rect">
            <a:avLst/>
          </a:prstGeom>
        </p:spPr>
        <p:txBody>
          <a:bodyPr anchor="t" rtlCol="false" tIns="0" lIns="0" bIns="0" rIns="0">
            <a:spAutoFit/>
          </a:bodyPr>
          <a:lstStyle/>
          <a:p>
            <a:pPr algn="ctr">
              <a:lnSpc>
                <a:spcPts val="3259"/>
              </a:lnSpc>
            </a:pPr>
            <a:r>
              <a:rPr lang="en-US" sz="3227" spc="-100">
                <a:solidFill>
                  <a:srgbClr val="3F281E"/>
                </a:solidFill>
                <a:latin typeface="Arabica"/>
                <a:ea typeface="Arabica"/>
                <a:cs typeface="Arabica"/>
                <a:sym typeface="Arabica"/>
              </a:rPr>
              <a:t>Fail to reject H0</a:t>
            </a:r>
          </a:p>
        </p:txBody>
      </p:sp>
      <p:grpSp>
        <p:nvGrpSpPr>
          <p:cNvPr name="Group 43" id="43"/>
          <p:cNvGrpSpPr/>
          <p:nvPr/>
        </p:nvGrpSpPr>
        <p:grpSpPr>
          <a:xfrm rot="5400000">
            <a:off x="15992812" y="5657504"/>
            <a:ext cx="1436261" cy="112966"/>
            <a:chOff x="0" y="0"/>
            <a:chExt cx="812800" cy="63929"/>
          </a:xfrm>
        </p:grpSpPr>
        <p:sp>
          <p:nvSpPr>
            <p:cNvPr name="Freeform 44" id="44"/>
            <p:cNvSpPr/>
            <p:nvPr/>
          </p:nvSpPr>
          <p:spPr>
            <a:xfrm flipH="false" flipV="false" rot="0">
              <a:off x="0" y="0"/>
              <a:ext cx="812800" cy="63929"/>
            </a:xfrm>
            <a:custGeom>
              <a:avLst/>
              <a:gdLst/>
              <a:ahLst/>
              <a:cxnLst/>
              <a:rect r="r" b="b" t="t" l="l"/>
              <a:pathLst>
                <a:path h="63929" w="812800">
                  <a:moveTo>
                    <a:pt x="609600" y="0"/>
                  </a:moveTo>
                  <a:cubicBezTo>
                    <a:pt x="721824" y="0"/>
                    <a:pt x="812800" y="14311"/>
                    <a:pt x="812800" y="31964"/>
                  </a:cubicBezTo>
                  <a:cubicBezTo>
                    <a:pt x="812800" y="49618"/>
                    <a:pt x="721824" y="63929"/>
                    <a:pt x="609600" y="63929"/>
                  </a:cubicBezTo>
                  <a:lnTo>
                    <a:pt x="203200" y="63929"/>
                  </a:lnTo>
                  <a:cubicBezTo>
                    <a:pt x="90976" y="63929"/>
                    <a:pt x="0" y="49618"/>
                    <a:pt x="0" y="31964"/>
                  </a:cubicBezTo>
                  <a:cubicBezTo>
                    <a:pt x="0" y="14311"/>
                    <a:pt x="90976" y="0"/>
                    <a:pt x="203200" y="0"/>
                  </a:cubicBezTo>
                  <a:close/>
                </a:path>
              </a:pathLst>
            </a:custGeom>
            <a:solidFill>
              <a:srgbClr val="FAE383"/>
            </a:solidFill>
          </p:spPr>
        </p:sp>
        <p:sp>
          <p:nvSpPr>
            <p:cNvPr name="TextBox 45" id="45"/>
            <p:cNvSpPr txBox="true"/>
            <p:nvPr/>
          </p:nvSpPr>
          <p:spPr>
            <a:xfrm>
              <a:off x="0" y="-47625"/>
              <a:ext cx="812800" cy="111554"/>
            </a:xfrm>
            <a:prstGeom prst="rect">
              <a:avLst/>
            </a:prstGeom>
          </p:spPr>
          <p:txBody>
            <a:bodyPr anchor="ctr" rtlCol="false" tIns="50800" lIns="50800" bIns="50800" rIns="50800"/>
            <a:lstStyle/>
            <a:p>
              <a:pPr algn="ctr">
                <a:lnSpc>
                  <a:spcPts val="3499"/>
                </a:lnSpc>
              </a:pPr>
            </a:p>
          </p:txBody>
        </p:sp>
      </p:grpSp>
      <p:sp>
        <p:nvSpPr>
          <p:cNvPr name="TextBox 46" id="46"/>
          <p:cNvSpPr txBox="true"/>
          <p:nvPr/>
        </p:nvSpPr>
        <p:spPr>
          <a:xfrm rot="0">
            <a:off x="16558878" y="6082632"/>
            <a:ext cx="714347" cy="468404"/>
          </a:xfrm>
          <a:prstGeom prst="rect">
            <a:avLst/>
          </a:prstGeom>
        </p:spPr>
        <p:txBody>
          <a:bodyPr anchor="t" rtlCol="false" tIns="0" lIns="0" bIns="0" rIns="0">
            <a:spAutoFit/>
          </a:bodyPr>
          <a:lstStyle/>
          <a:p>
            <a:pPr algn="ctr">
              <a:lnSpc>
                <a:spcPts val="3259"/>
              </a:lnSpc>
            </a:pPr>
            <a:r>
              <a:rPr lang="en-US" sz="3227" spc="-100">
                <a:solidFill>
                  <a:srgbClr val="3F281E"/>
                </a:solidFill>
                <a:latin typeface="Arabica"/>
                <a:ea typeface="Arabica"/>
                <a:cs typeface="Arabica"/>
                <a:sym typeface="Arabica"/>
              </a:rPr>
              <a:t>0.05</a:t>
            </a:r>
          </a:p>
        </p:txBody>
      </p:sp>
      <p:sp>
        <p:nvSpPr>
          <p:cNvPr name="TextBox 47" id="47"/>
          <p:cNvSpPr txBox="true"/>
          <p:nvPr/>
        </p:nvSpPr>
        <p:spPr>
          <a:xfrm rot="0">
            <a:off x="14113468" y="2932310"/>
            <a:ext cx="2478309" cy="468404"/>
          </a:xfrm>
          <a:prstGeom prst="rect">
            <a:avLst/>
          </a:prstGeom>
        </p:spPr>
        <p:txBody>
          <a:bodyPr anchor="t" rtlCol="false" tIns="0" lIns="0" bIns="0" rIns="0">
            <a:spAutoFit/>
          </a:bodyPr>
          <a:lstStyle/>
          <a:p>
            <a:pPr algn="ctr">
              <a:lnSpc>
                <a:spcPts val="3259"/>
              </a:lnSpc>
            </a:pPr>
            <a:r>
              <a:rPr lang="en-US" sz="3227" spc="-100">
                <a:solidFill>
                  <a:srgbClr val="3F281E"/>
                </a:solidFill>
                <a:latin typeface="Arabica"/>
                <a:ea typeface="Arabica"/>
                <a:cs typeface="Arabica"/>
                <a:sym typeface="Arabica"/>
              </a:rPr>
              <a:t>One  tailed</a:t>
            </a:r>
          </a:p>
        </p:txBody>
      </p:sp>
      <p:sp>
        <p:nvSpPr>
          <p:cNvPr name="Freeform 48" id="48"/>
          <p:cNvSpPr/>
          <p:nvPr/>
        </p:nvSpPr>
        <p:spPr>
          <a:xfrm flipH="false" flipV="false" rot="0">
            <a:off x="14898003" y="-467915"/>
            <a:ext cx="3389997" cy="2983197"/>
          </a:xfrm>
          <a:custGeom>
            <a:avLst/>
            <a:gdLst/>
            <a:ahLst/>
            <a:cxnLst/>
            <a:rect r="r" b="b" t="t" l="l"/>
            <a:pathLst>
              <a:path h="2983197" w="3389997">
                <a:moveTo>
                  <a:pt x="0" y="0"/>
                </a:moveTo>
                <a:lnTo>
                  <a:pt x="3389997" y="0"/>
                </a:lnTo>
                <a:lnTo>
                  <a:pt x="3389997" y="2983197"/>
                </a:lnTo>
                <a:lnTo>
                  <a:pt x="0" y="29831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transition spd="slow">
    <p:push dir="l"/>
  </p:transition>
</p:sld>
</file>

<file path=ppt/slides/slide17.xml><?xml version="1.0" encoding="utf-8"?>
<p:sld xmlns:p="http://schemas.openxmlformats.org/presentationml/2006/main" xmlns:a="http://schemas.openxmlformats.org/drawingml/2006/main">
  <p:cSld>
    <p:bg>
      <p:bgPr>
        <a:solidFill>
          <a:srgbClr val="3F281E"/>
        </a:solidFill>
      </p:bgPr>
    </p:bg>
    <p:spTree>
      <p:nvGrpSpPr>
        <p:cNvPr id="1" name=""/>
        <p:cNvGrpSpPr/>
        <p:nvPr/>
      </p:nvGrpSpPr>
      <p:grpSpPr>
        <a:xfrm>
          <a:off x="0" y="0"/>
          <a:ext cx="0" cy="0"/>
          <a:chOff x="0" y="0"/>
          <a:chExt cx="0" cy="0"/>
        </a:xfrm>
      </p:grpSpPr>
      <p:grpSp>
        <p:nvGrpSpPr>
          <p:cNvPr name="Group 2" id="2"/>
          <p:cNvGrpSpPr/>
          <p:nvPr/>
        </p:nvGrpSpPr>
        <p:grpSpPr>
          <a:xfrm rot="0">
            <a:off x="1840640" y="2451082"/>
            <a:ext cx="14565729" cy="6807218"/>
            <a:chOff x="0" y="0"/>
            <a:chExt cx="3836241" cy="1792848"/>
          </a:xfrm>
        </p:grpSpPr>
        <p:sp>
          <p:nvSpPr>
            <p:cNvPr name="Freeform 3" id="3"/>
            <p:cNvSpPr/>
            <p:nvPr/>
          </p:nvSpPr>
          <p:spPr>
            <a:xfrm flipH="false" flipV="false" rot="0">
              <a:off x="0" y="0"/>
              <a:ext cx="3836241" cy="1792848"/>
            </a:xfrm>
            <a:custGeom>
              <a:avLst/>
              <a:gdLst/>
              <a:ahLst/>
              <a:cxnLst/>
              <a:rect r="r" b="b" t="t" l="l"/>
              <a:pathLst>
                <a:path h="1792848" w="3836241">
                  <a:moveTo>
                    <a:pt x="27107" y="0"/>
                  </a:moveTo>
                  <a:lnTo>
                    <a:pt x="3809134" y="0"/>
                  </a:lnTo>
                  <a:cubicBezTo>
                    <a:pt x="3824105" y="0"/>
                    <a:pt x="3836241" y="12136"/>
                    <a:pt x="3836241" y="27107"/>
                  </a:cubicBezTo>
                  <a:lnTo>
                    <a:pt x="3836241" y="1765740"/>
                  </a:lnTo>
                  <a:cubicBezTo>
                    <a:pt x="3836241" y="1780711"/>
                    <a:pt x="3824105" y="1792848"/>
                    <a:pt x="3809134" y="1792848"/>
                  </a:cubicBezTo>
                  <a:lnTo>
                    <a:pt x="27107" y="1792848"/>
                  </a:lnTo>
                  <a:cubicBezTo>
                    <a:pt x="12136" y="1792848"/>
                    <a:pt x="0" y="1780711"/>
                    <a:pt x="0" y="1765740"/>
                  </a:cubicBezTo>
                  <a:lnTo>
                    <a:pt x="0" y="27107"/>
                  </a:lnTo>
                  <a:cubicBezTo>
                    <a:pt x="0" y="12136"/>
                    <a:pt x="12136" y="0"/>
                    <a:pt x="27107" y="0"/>
                  </a:cubicBezTo>
                  <a:close/>
                </a:path>
              </a:pathLst>
            </a:custGeom>
            <a:solidFill>
              <a:srgbClr val="FFFBD6"/>
            </a:solidFill>
          </p:spPr>
        </p:sp>
        <p:sp>
          <p:nvSpPr>
            <p:cNvPr name="TextBox 4" id="4"/>
            <p:cNvSpPr txBox="true"/>
            <p:nvPr/>
          </p:nvSpPr>
          <p:spPr>
            <a:xfrm>
              <a:off x="0" y="-28575"/>
              <a:ext cx="3836241" cy="1821423"/>
            </a:xfrm>
            <a:prstGeom prst="rect">
              <a:avLst/>
            </a:prstGeom>
          </p:spPr>
          <p:txBody>
            <a:bodyPr anchor="ctr" rtlCol="false" tIns="50800" lIns="50800" bIns="50800" rIns="50800"/>
            <a:lstStyle/>
            <a:p>
              <a:pPr algn="ctr">
                <a:lnSpc>
                  <a:spcPts val="2100"/>
                </a:lnSpc>
              </a:pPr>
            </a:p>
          </p:txBody>
        </p:sp>
      </p:grpSp>
      <p:sp>
        <p:nvSpPr>
          <p:cNvPr name="TextBox 5" id="5"/>
          <p:cNvSpPr txBox="true"/>
          <p:nvPr/>
        </p:nvSpPr>
        <p:spPr>
          <a:xfrm rot="0">
            <a:off x="3474610" y="66596"/>
            <a:ext cx="11069306" cy="2363404"/>
          </a:xfrm>
          <a:prstGeom prst="rect">
            <a:avLst/>
          </a:prstGeom>
        </p:spPr>
        <p:txBody>
          <a:bodyPr anchor="t" rtlCol="false" tIns="0" lIns="0" bIns="0" rIns="0">
            <a:spAutoFit/>
          </a:bodyPr>
          <a:lstStyle/>
          <a:p>
            <a:pPr algn="ctr">
              <a:lnSpc>
                <a:spcPts val="19156"/>
              </a:lnSpc>
            </a:pPr>
            <a:r>
              <a:rPr lang="en-US" sz="13683">
                <a:solidFill>
                  <a:srgbClr val="F2E1C4"/>
                </a:solidFill>
                <a:latin typeface="Chewy"/>
                <a:ea typeface="Chewy"/>
                <a:cs typeface="Chewy"/>
                <a:sym typeface="Chewy"/>
              </a:rPr>
              <a:t>Conclusion</a:t>
            </a:r>
          </a:p>
        </p:txBody>
      </p:sp>
      <p:sp>
        <p:nvSpPr>
          <p:cNvPr name="TextBox 6" id="6"/>
          <p:cNvSpPr txBox="true"/>
          <p:nvPr/>
        </p:nvSpPr>
        <p:spPr>
          <a:xfrm rot="0">
            <a:off x="2230082" y="2990206"/>
            <a:ext cx="13786844" cy="5633720"/>
          </a:xfrm>
          <a:prstGeom prst="rect">
            <a:avLst/>
          </a:prstGeom>
        </p:spPr>
        <p:txBody>
          <a:bodyPr anchor="t" rtlCol="false" tIns="0" lIns="0" bIns="0" rIns="0">
            <a:spAutoFit/>
          </a:bodyPr>
          <a:lstStyle/>
          <a:p>
            <a:pPr algn="ctr">
              <a:lnSpc>
                <a:spcPts val="4480"/>
              </a:lnSpc>
            </a:pPr>
            <a:r>
              <a:rPr lang="en-US" sz="3200">
                <a:solidFill>
                  <a:srgbClr val="3F281E"/>
                </a:solidFill>
                <a:latin typeface="Arabica"/>
                <a:ea typeface="Arabica"/>
                <a:cs typeface="Arabica"/>
                <a:sym typeface="Arabica"/>
              </a:rPr>
              <a:t>From our three hypotheses, after we use T-test to prove, we can conclude that:</a:t>
            </a:r>
          </a:p>
          <a:p>
            <a:pPr algn="ctr">
              <a:lnSpc>
                <a:spcPts val="4480"/>
              </a:lnSpc>
            </a:pPr>
            <a:r>
              <a:rPr lang="en-US" sz="3200">
                <a:solidFill>
                  <a:srgbClr val="3F281E"/>
                </a:solidFill>
                <a:latin typeface="Arabica"/>
                <a:ea typeface="Arabica"/>
                <a:cs typeface="Arabica"/>
                <a:sym typeface="Arabica"/>
              </a:rPr>
              <a:t>First hypothesis -</a:t>
            </a:r>
            <a:r>
              <a:rPr lang="en-US" sz="3200">
                <a:solidFill>
                  <a:srgbClr val="F8A5A9"/>
                </a:solidFill>
                <a:latin typeface="Arabica"/>
                <a:ea typeface="Arabica"/>
                <a:cs typeface="Arabica"/>
                <a:sym typeface="Arabica"/>
              </a:rPr>
              <a:t> Reese’s peanut buttercup is the most popular candy during halloween </a:t>
            </a:r>
            <a:r>
              <a:rPr lang="en-US" sz="3200">
                <a:solidFill>
                  <a:srgbClr val="141413"/>
                </a:solidFill>
                <a:latin typeface="Arabica"/>
                <a:ea typeface="Arabica"/>
                <a:cs typeface="Arabica"/>
                <a:sym typeface="Arabica"/>
              </a:rPr>
              <a:t>was proven to be True</a:t>
            </a:r>
          </a:p>
          <a:p>
            <a:pPr algn="ctr">
              <a:lnSpc>
                <a:spcPts val="4480"/>
              </a:lnSpc>
            </a:pPr>
          </a:p>
          <a:p>
            <a:pPr algn="ctr">
              <a:lnSpc>
                <a:spcPts val="4480"/>
              </a:lnSpc>
            </a:pPr>
            <a:r>
              <a:rPr lang="en-US" sz="3200">
                <a:solidFill>
                  <a:srgbClr val="3F281E"/>
                </a:solidFill>
                <a:latin typeface="Arabica"/>
                <a:ea typeface="Arabica"/>
                <a:cs typeface="Arabica"/>
                <a:sym typeface="Arabica"/>
              </a:rPr>
              <a:t>Second hypothesis - </a:t>
            </a:r>
            <a:r>
              <a:rPr lang="en-US" sz="3200">
                <a:solidFill>
                  <a:srgbClr val="F8A5A9"/>
                </a:solidFill>
                <a:latin typeface="Arabica"/>
                <a:ea typeface="Arabica"/>
                <a:cs typeface="Arabica"/>
                <a:sym typeface="Arabica"/>
              </a:rPr>
              <a:t>chocolate is the most often used ingredient/feature in Halloween candy </a:t>
            </a:r>
            <a:r>
              <a:rPr lang="en-US" sz="3200">
                <a:solidFill>
                  <a:srgbClr val="141413"/>
                </a:solidFill>
                <a:latin typeface="Arabica"/>
                <a:ea typeface="Arabica"/>
                <a:cs typeface="Arabica"/>
                <a:sym typeface="Arabica"/>
              </a:rPr>
              <a:t>was proven to be false ( fruity is the most used)</a:t>
            </a:r>
          </a:p>
          <a:p>
            <a:pPr algn="ctr">
              <a:lnSpc>
                <a:spcPts val="4480"/>
              </a:lnSpc>
            </a:pPr>
          </a:p>
          <a:p>
            <a:pPr algn="ctr">
              <a:lnSpc>
                <a:spcPts val="4480"/>
              </a:lnSpc>
            </a:pPr>
            <a:r>
              <a:rPr lang="en-US" sz="3200">
                <a:solidFill>
                  <a:srgbClr val="3F281E"/>
                </a:solidFill>
                <a:latin typeface="Arabica"/>
                <a:ea typeface="Arabica"/>
                <a:cs typeface="Arabica"/>
                <a:sym typeface="Arabica"/>
              </a:rPr>
              <a:t>third hypothesis - </a:t>
            </a:r>
            <a:r>
              <a:rPr lang="en-US" sz="3200">
                <a:solidFill>
                  <a:srgbClr val="F8A5A9"/>
                </a:solidFill>
                <a:latin typeface="Arabica"/>
                <a:ea typeface="Arabica"/>
                <a:cs typeface="Arabica"/>
                <a:sym typeface="Arabica"/>
              </a:rPr>
              <a:t>chocolate and caramel is the combination of ingredient or feature with the highest correlation </a:t>
            </a:r>
            <a:r>
              <a:rPr lang="en-US" sz="3200">
                <a:solidFill>
                  <a:srgbClr val="3F281E"/>
                </a:solidFill>
                <a:latin typeface="Arabica"/>
                <a:ea typeface="Arabica"/>
                <a:cs typeface="Arabica"/>
                <a:sym typeface="Arabica"/>
              </a:rPr>
              <a:t>was proven to be false ( Chocolate and bar have the highest correlation)</a:t>
            </a:r>
          </a:p>
        </p:txBody>
      </p:sp>
    </p:spTree>
  </p:cSld>
  <p:clrMapOvr>
    <a:masterClrMapping/>
  </p:clrMapOvr>
  <p:transition spd="slow">
    <p:push dir="l"/>
  </p:transition>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3F281E"/>
        </a:solidFill>
      </p:bgPr>
    </p:bg>
    <p:spTree>
      <p:nvGrpSpPr>
        <p:cNvPr id="1" name=""/>
        <p:cNvGrpSpPr/>
        <p:nvPr/>
      </p:nvGrpSpPr>
      <p:grpSpPr>
        <a:xfrm>
          <a:off x="0" y="0"/>
          <a:ext cx="0" cy="0"/>
          <a:chOff x="0" y="0"/>
          <a:chExt cx="0" cy="0"/>
        </a:xfrm>
      </p:grpSpPr>
      <p:grpSp>
        <p:nvGrpSpPr>
          <p:cNvPr name="Group 2" id="2"/>
          <p:cNvGrpSpPr/>
          <p:nvPr/>
        </p:nvGrpSpPr>
        <p:grpSpPr>
          <a:xfrm rot="0">
            <a:off x="2181092" y="4809401"/>
            <a:ext cx="12991996" cy="2796894"/>
            <a:chOff x="0" y="0"/>
            <a:chExt cx="3421760" cy="736631"/>
          </a:xfrm>
        </p:grpSpPr>
        <p:sp>
          <p:nvSpPr>
            <p:cNvPr name="Freeform 3" id="3"/>
            <p:cNvSpPr/>
            <p:nvPr/>
          </p:nvSpPr>
          <p:spPr>
            <a:xfrm flipH="false" flipV="false" rot="0">
              <a:off x="0" y="0"/>
              <a:ext cx="3421760" cy="736631"/>
            </a:xfrm>
            <a:custGeom>
              <a:avLst/>
              <a:gdLst/>
              <a:ahLst/>
              <a:cxnLst/>
              <a:rect r="r" b="b" t="t" l="l"/>
              <a:pathLst>
                <a:path h="736631" w="3421760">
                  <a:moveTo>
                    <a:pt x="30391" y="0"/>
                  </a:moveTo>
                  <a:lnTo>
                    <a:pt x="3391369" y="0"/>
                  </a:lnTo>
                  <a:cubicBezTo>
                    <a:pt x="3399429" y="0"/>
                    <a:pt x="3407159" y="3202"/>
                    <a:pt x="3412859" y="8901"/>
                  </a:cubicBezTo>
                  <a:cubicBezTo>
                    <a:pt x="3418558" y="14601"/>
                    <a:pt x="3421760" y="22331"/>
                    <a:pt x="3421760" y="30391"/>
                  </a:cubicBezTo>
                  <a:lnTo>
                    <a:pt x="3421760" y="706240"/>
                  </a:lnTo>
                  <a:cubicBezTo>
                    <a:pt x="3421760" y="714300"/>
                    <a:pt x="3418558" y="722030"/>
                    <a:pt x="3412859" y="727729"/>
                  </a:cubicBezTo>
                  <a:cubicBezTo>
                    <a:pt x="3407159" y="733429"/>
                    <a:pt x="3399429" y="736631"/>
                    <a:pt x="3391369" y="736631"/>
                  </a:cubicBezTo>
                  <a:lnTo>
                    <a:pt x="30391" y="736631"/>
                  </a:lnTo>
                  <a:cubicBezTo>
                    <a:pt x="22331" y="736631"/>
                    <a:pt x="14601" y="733429"/>
                    <a:pt x="8901" y="727729"/>
                  </a:cubicBezTo>
                  <a:cubicBezTo>
                    <a:pt x="3202" y="722030"/>
                    <a:pt x="0" y="714300"/>
                    <a:pt x="0" y="706240"/>
                  </a:cubicBezTo>
                  <a:lnTo>
                    <a:pt x="0" y="30391"/>
                  </a:lnTo>
                  <a:cubicBezTo>
                    <a:pt x="0" y="22331"/>
                    <a:pt x="3202" y="14601"/>
                    <a:pt x="8901" y="8901"/>
                  </a:cubicBezTo>
                  <a:cubicBezTo>
                    <a:pt x="14601" y="3202"/>
                    <a:pt x="22331" y="0"/>
                    <a:pt x="30391" y="0"/>
                  </a:cubicBezTo>
                  <a:close/>
                </a:path>
              </a:pathLst>
            </a:custGeom>
            <a:solidFill>
              <a:srgbClr val="FFFBD6"/>
            </a:solidFill>
          </p:spPr>
        </p:sp>
        <p:sp>
          <p:nvSpPr>
            <p:cNvPr name="TextBox 4" id="4"/>
            <p:cNvSpPr txBox="true"/>
            <p:nvPr/>
          </p:nvSpPr>
          <p:spPr>
            <a:xfrm>
              <a:off x="0" y="-28575"/>
              <a:ext cx="3421760" cy="765206"/>
            </a:xfrm>
            <a:prstGeom prst="rect">
              <a:avLst/>
            </a:prstGeom>
          </p:spPr>
          <p:txBody>
            <a:bodyPr anchor="ctr" rtlCol="false" tIns="50800" lIns="50800" bIns="50800" rIns="50800"/>
            <a:lstStyle/>
            <a:p>
              <a:pPr algn="ctr">
                <a:lnSpc>
                  <a:spcPts val="2100"/>
                </a:lnSpc>
              </a:pPr>
            </a:p>
          </p:txBody>
        </p:sp>
      </p:grpSp>
      <p:sp>
        <p:nvSpPr>
          <p:cNvPr name="TextBox 5" id="5"/>
          <p:cNvSpPr txBox="true"/>
          <p:nvPr/>
        </p:nvSpPr>
        <p:spPr>
          <a:xfrm rot="0">
            <a:off x="6072410" y="742950"/>
            <a:ext cx="5873706" cy="2363404"/>
          </a:xfrm>
          <a:prstGeom prst="rect">
            <a:avLst/>
          </a:prstGeom>
        </p:spPr>
        <p:txBody>
          <a:bodyPr anchor="t" rtlCol="false" tIns="0" lIns="0" bIns="0" rIns="0">
            <a:spAutoFit/>
          </a:bodyPr>
          <a:lstStyle/>
          <a:p>
            <a:pPr algn="ctr">
              <a:lnSpc>
                <a:spcPts val="19156"/>
              </a:lnSpc>
            </a:pPr>
            <a:r>
              <a:rPr lang="en-US" sz="13683">
                <a:solidFill>
                  <a:srgbClr val="F2E1C4"/>
                </a:solidFill>
                <a:latin typeface="Chewy"/>
                <a:ea typeface="Chewy"/>
                <a:cs typeface="Chewy"/>
                <a:sym typeface="Chewy"/>
              </a:rPr>
              <a:t>Citation</a:t>
            </a:r>
          </a:p>
        </p:txBody>
      </p:sp>
      <p:sp>
        <p:nvSpPr>
          <p:cNvPr name="AutoShape 6" id="6"/>
          <p:cNvSpPr/>
          <p:nvPr/>
        </p:nvSpPr>
        <p:spPr>
          <a:xfrm>
            <a:off x="5897880" y="3030075"/>
            <a:ext cx="6492240" cy="0"/>
          </a:xfrm>
          <a:prstGeom prst="line">
            <a:avLst/>
          </a:prstGeom>
          <a:ln cap="flat" w="38100">
            <a:solidFill>
              <a:srgbClr val="FFFFFF"/>
            </a:solidFill>
            <a:prstDash val="solid"/>
            <a:headEnd type="none" len="sm" w="sm"/>
            <a:tailEnd type="none" len="sm" w="sm"/>
          </a:ln>
        </p:spPr>
      </p:sp>
      <p:sp>
        <p:nvSpPr>
          <p:cNvPr name="Freeform 7" id="7"/>
          <p:cNvSpPr/>
          <p:nvPr/>
        </p:nvSpPr>
        <p:spPr>
          <a:xfrm flipH="false" flipV="false" rot="0">
            <a:off x="13396923" y="6538280"/>
            <a:ext cx="764662" cy="754930"/>
          </a:xfrm>
          <a:custGeom>
            <a:avLst/>
            <a:gdLst/>
            <a:ahLst/>
            <a:cxnLst/>
            <a:rect r="r" b="b" t="t" l="l"/>
            <a:pathLst>
              <a:path h="754930" w="764662">
                <a:moveTo>
                  <a:pt x="0" y="0"/>
                </a:moveTo>
                <a:lnTo>
                  <a:pt x="764663" y="0"/>
                </a:lnTo>
                <a:lnTo>
                  <a:pt x="764663" y="754930"/>
                </a:lnTo>
                <a:lnTo>
                  <a:pt x="0" y="7549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3931125" y="2691736"/>
            <a:ext cx="4955655" cy="8284530"/>
          </a:xfrm>
          <a:custGeom>
            <a:avLst/>
            <a:gdLst/>
            <a:ahLst/>
            <a:cxnLst/>
            <a:rect r="r" b="b" t="t" l="l"/>
            <a:pathLst>
              <a:path h="8284530" w="4955655">
                <a:moveTo>
                  <a:pt x="0" y="0"/>
                </a:moveTo>
                <a:lnTo>
                  <a:pt x="4955655" y="0"/>
                </a:lnTo>
                <a:lnTo>
                  <a:pt x="4955655" y="8284530"/>
                </a:lnTo>
                <a:lnTo>
                  <a:pt x="0" y="82845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6972217" y="3085304"/>
            <a:ext cx="4074093" cy="1055429"/>
          </a:xfrm>
          <a:prstGeom prst="rect">
            <a:avLst/>
          </a:prstGeom>
        </p:spPr>
        <p:txBody>
          <a:bodyPr anchor="t" rtlCol="false" tIns="0" lIns="0" bIns="0" rIns="0">
            <a:spAutoFit/>
          </a:bodyPr>
          <a:lstStyle/>
          <a:p>
            <a:pPr algn="ctr">
              <a:lnSpc>
                <a:spcPts val="8501"/>
              </a:lnSpc>
            </a:pPr>
            <a:r>
              <a:rPr lang="en-US" sz="6072">
                <a:solidFill>
                  <a:srgbClr val="FFFBD6"/>
                </a:solidFill>
                <a:latin typeface="Chewy"/>
                <a:ea typeface="Chewy"/>
                <a:cs typeface="Chewy"/>
                <a:sym typeface="Chewy"/>
              </a:rPr>
              <a:t>dataset</a:t>
            </a:r>
          </a:p>
        </p:txBody>
      </p:sp>
      <p:sp>
        <p:nvSpPr>
          <p:cNvPr name="Freeform 10" id="10"/>
          <p:cNvSpPr/>
          <p:nvPr/>
        </p:nvSpPr>
        <p:spPr>
          <a:xfrm flipH="false" flipV="false" rot="0">
            <a:off x="13779254" y="3472064"/>
            <a:ext cx="764662" cy="754930"/>
          </a:xfrm>
          <a:custGeom>
            <a:avLst/>
            <a:gdLst/>
            <a:ahLst/>
            <a:cxnLst/>
            <a:rect r="r" b="b" t="t" l="l"/>
            <a:pathLst>
              <a:path h="754930" w="764662">
                <a:moveTo>
                  <a:pt x="0" y="0"/>
                </a:moveTo>
                <a:lnTo>
                  <a:pt x="764663" y="0"/>
                </a:lnTo>
                <a:lnTo>
                  <a:pt x="764663" y="754930"/>
                </a:lnTo>
                <a:lnTo>
                  <a:pt x="0" y="7549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1100231">
            <a:off x="13507097" y="3791839"/>
            <a:ext cx="848056" cy="837263"/>
          </a:xfrm>
          <a:custGeom>
            <a:avLst/>
            <a:gdLst/>
            <a:ahLst/>
            <a:cxnLst/>
            <a:rect r="r" b="b" t="t" l="l"/>
            <a:pathLst>
              <a:path h="837263" w="848056">
                <a:moveTo>
                  <a:pt x="0" y="0"/>
                </a:moveTo>
                <a:lnTo>
                  <a:pt x="848056" y="0"/>
                </a:lnTo>
                <a:lnTo>
                  <a:pt x="848056" y="837262"/>
                </a:lnTo>
                <a:lnTo>
                  <a:pt x="0" y="8372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2" id="12"/>
          <p:cNvSpPr txBox="true"/>
          <p:nvPr/>
        </p:nvSpPr>
        <p:spPr>
          <a:xfrm rot="0">
            <a:off x="3268986" y="5451076"/>
            <a:ext cx="10816209" cy="2079158"/>
          </a:xfrm>
          <a:prstGeom prst="rect">
            <a:avLst/>
          </a:prstGeom>
        </p:spPr>
        <p:txBody>
          <a:bodyPr anchor="t" rtlCol="false" tIns="0" lIns="0" bIns="0" rIns="0">
            <a:spAutoFit/>
          </a:bodyPr>
          <a:lstStyle/>
          <a:p>
            <a:pPr algn="ctr">
              <a:lnSpc>
                <a:spcPts val="4050"/>
              </a:lnSpc>
            </a:pPr>
            <a:r>
              <a:rPr lang="en-US" sz="2893">
                <a:solidFill>
                  <a:srgbClr val="3F281E"/>
                </a:solidFill>
                <a:latin typeface="Arabica"/>
                <a:ea typeface="Arabica"/>
                <a:cs typeface="Arabica"/>
                <a:sym typeface="Arabica"/>
              </a:rPr>
              <a:t>The Ultimate Halloween Candy Power ranking. (2017, October 31). Kaggle. </a:t>
            </a:r>
            <a:r>
              <a:rPr lang="en-US" sz="2893" u="sng">
                <a:solidFill>
                  <a:srgbClr val="3F281E"/>
                </a:solidFill>
                <a:latin typeface="Arabica"/>
                <a:ea typeface="Arabica"/>
                <a:cs typeface="Arabica"/>
                <a:sym typeface="Arabica"/>
              </a:rPr>
              <a:t>https://www.kaggle.com/datasets/fivethirtyeight/the-ultimate-halloween-candy-power-ranking</a:t>
            </a:r>
          </a:p>
          <a:p>
            <a:pPr algn="ctr">
              <a:lnSpc>
                <a:spcPts val="4050"/>
              </a:lnSpc>
            </a:pPr>
          </a:p>
        </p:txBody>
      </p:sp>
      <p:sp>
        <p:nvSpPr>
          <p:cNvPr name="TextBox 13" id="13"/>
          <p:cNvSpPr txBox="true"/>
          <p:nvPr/>
        </p:nvSpPr>
        <p:spPr>
          <a:xfrm rot="0">
            <a:off x="7627554" y="4898722"/>
            <a:ext cx="2099072" cy="536108"/>
          </a:xfrm>
          <a:prstGeom prst="rect">
            <a:avLst/>
          </a:prstGeom>
        </p:spPr>
        <p:txBody>
          <a:bodyPr anchor="t" rtlCol="false" tIns="0" lIns="0" bIns="0" rIns="0">
            <a:spAutoFit/>
          </a:bodyPr>
          <a:lstStyle/>
          <a:p>
            <a:pPr algn="ctr">
              <a:lnSpc>
                <a:spcPts val="4050"/>
              </a:lnSpc>
            </a:pPr>
            <a:r>
              <a:rPr lang="en-US" sz="2893">
                <a:solidFill>
                  <a:srgbClr val="F8A5A9"/>
                </a:solidFill>
                <a:latin typeface="Arabica Bold"/>
                <a:ea typeface="Arabica Bold"/>
                <a:cs typeface="Arabica Bold"/>
                <a:sym typeface="Arabica Bold"/>
              </a:rPr>
              <a:t>APA citation</a:t>
            </a:r>
          </a:p>
        </p:txBody>
      </p:sp>
    </p:spTree>
  </p:cSld>
  <p:clrMapOvr>
    <a:masterClrMapping/>
  </p:clrMapOvr>
  <p:transition spd="slow">
    <p:push dir="l"/>
  </p:transition>
</p:sld>
</file>

<file path=ppt/slides/slide2.xml><?xml version="1.0" encoding="utf-8"?>
<p:sld xmlns:p="http://schemas.openxmlformats.org/presentationml/2006/main" xmlns:a="http://schemas.openxmlformats.org/drawingml/2006/main">
  <p:cSld>
    <p:bg>
      <p:bgPr>
        <a:solidFill>
          <a:srgbClr val="3F281E"/>
        </a:solidFill>
      </p:bgPr>
    </p:bg>
    <p:spTree>
      <p:nvGrpSpPr>
        <p:cNvPr id="1" name=""/>
        <p:cNvGrpSpPr/>
        <p:nvPr/>
      </p:nvGrpSpPr>
      <p:grpSpPr>
        <a:xfrm>
          <a:off x="0" y="0"/>
          <a:ext cx="0" cy="0"/>
          <a:chOff x="0" y="0"/>
          <a:chExt cx="0" cy="0"/>
        </a:xfrm>
      </p:grpSpPr>
      <p:grpSp>
        <p:nvGrpSpPr>
          <p:cNvPr name="Group 2" id="2"/>
          <p:cNvGrpSpPr/>
          <p:nvPr/>
        </p:nvGrpSpPr>
        <p:grpSpPr>
          <a:xfrm rot="0">
            <a:off x="534437" y="539213"/>
            <a:ext cx="17259300" cy="9286429"/>
            <a:chOff x="0" y="0"/>
            <a:chExt cx="4545659" cy="2445808"/>
          </a:xfrm>
        </p:grpSpPr>
        <p:sp>
          <p:nvSpPr>
            <p:cNvPr name="Freeform 3" id="3"/>
            <p:cNvSpPr/>
            <p:nvPr/>
          </p:nvSpPr>
          <p:spPr>
            <a:xfrm flipH="false" flipV="false" rot="0">
              <a:off x="0" y="0"/>
              <a:ext cx="4545659" cy="2445808"/>
            </a:xfrm>
            <a:custGeom>
              <a:avLst/>
              <a:gdLst/>
              <a:ahLst/>
              <a:cxnLst/>
              <a:rect r="r" b="b" t="t" l="l"/>
              <a:pathLst>
                <a:path h="2445808" w="4545659">
                  <a:moveTo>
                    <a:pt x="16148" y="0"/>
                  </a:moveTo>
                  <a:lnTo>
                    <a:pt x="4529511" y="0"/>
                  </a:lnTo>
                  <a:cubicBezTo>
                    <a:pt x="4533794" y="0"/>
                    <a:pt x="4537901" y="1701"/>
                    <a:pt x="4540930" y="4730"/>
                  </a:cubicBezTo>
                  <a:cubicBezTo>
                    <a:pt x="4543958" y="7758"/>
                    <a:pt x="4545659" y="11866"/>
                    <a:pt x="4545659" y="16148"/>
                  </a:cubicBezTo>
                  <a:lnTo>
                    <a:pt x="4545659" y="2429660"/>
                  </a:lnTo>
                  <a:cubicBezTo>
                    <a:pt x="4545659" y="2433943"/>
                    <a:pt x="4543958" y="2438050"/>
                    <a:pt x="4540930" y="2441079"/>
                  </a:cubicBezTo>
                  <a:cubicBezTo>
                    <a:pt x="4537901" y="2444107"/>
                    <a:pt x="4533794" y="2445808"/>
                    <a:pt x="4529511" y="2445808"/>
                  </a:cubicBezTo>
                  <a:lnTo>
                    <a:pt x="16148" y="2445808"/>
                  </a:lnTo>
                  <a:cubicBezTo>
                    <a:pt x="7230" y="2445808"/>
                    <a:pt x="0" y="2438579"/>
                    <a:pt x="0" y="2429660"/>
                  </a:cubicBezTo>
                  <a:lnTo>
                    <a:pt x="0" y="16148"/>
                  </a:lnTo>
                  <a:cubicBezTo>
                    <a:pt x="0" y="7230"/>
                    <a:pt x="7230" y="0"/>
                    <a:pt x="16148" y="0"/>
                  </a:cubicBezTo>
                  <a:close/>
                </a:path>
              </a:pathLst>
            </a:custGeom>
            <a:solidFill>
              <a:srgbClr val="FFFBD6"/>
            </a:solidFill>
          </p:spPr>
        </p:sp>
        <p:sp>
          <p:nvSpPr>
            <p:cNvPr name="TextBox 4" id="4"/>
            <p:cNvSpPr txBox="true"/>
            <p:nvPr/>
          </p:nvSpPr>
          <p:spPr>
            <a:xfrm>
              <a:off x="0" y="-38100"/>
              <a:ext cx="4545659" cy="2483908"/>
            </a:xfrm>
            <a:prstGeom prst="rect">
              <a:avLst/>
            </a:prstGeom>
          </p:spPr>
          <p:txBody>
            <a:bodyPr anchor="ctr" rtlCol="false" tIns="50800" lIns="50800" bIns="50800" rIns="50800"/>
            <a:lstStyle/>
            <a:p>
              <a:pPr algn="ctr">
                <a:lnSpc>
                  <a:spcPts val="3080"/>
                </a:lnSpc>
              </a:pPr>
            </a:p>
          </p:txBody>
        </p:sp>
      </p:grpSp>
      <p:sp>
        <p:nvSpPr>
          <p:cNvPr name="TextBox 5" id="5"/>
          <p:cNvSpPr txBox="true"/>
          <p:nvPr/>
        </p:nvSpPr>
        <p:spPr>
          <a:xfrm rot="0">
            <a:off x="5072488" y="1181100"/>
            <a:ext cx="8143023" cy="1764180"/>
          </a:xfrm>
          <a:prstGeom prst="rect">
            <a:avLst/>
          </a:prstGeom>
        </p:spPr>
        <p:txBody>
          <a:bodyPr anchor="t" rtlCol="false" tIns="0" lIns="0" bIns="0" rIns="0">
            <a:spAutoFit/>
          </a:bodyPr>
          <a:lstStyle/>
          <a:p>
            <a:pPr algn="l">
              <a:lnSpc>
                <a:spcPts val="13238"/>
              </a:lnSpc>
            </a:pPr>
            <a:r>
              <a:rPr lang="en-US" sz="12607">
                <a:solidFill>
                  <a:srgbClr val="573E33"/>
                </a:solidFill>
                <a:latin typeface="Chewy"/>
                <a:ea typeface="Chewy"/>
                <a:cs typeface="Chewy"/>
                <a:sym typeface="Chewy"/>
              </a:rPr>
              <a:t>Introduction</a:t>
            </a:r>
          </a:p>
        </p:txBody>
      </p:sp>
      <p:sp>
        <p:nvSpPr>
          <p:cNvPr name="TextBox 6" id="6"/>
          <p:cNvSpPr txBox="true"/>
          <p:nvPr/>
        </p:nvSpPr>
        <p:spPr>
          <a:xfrm rot="0">
            <a:off x="1558217" y="3393115"/>
            <a:ext cx="15211739" cy="575857"/>
          </a:xfrm>
          <a:prstGeom prst="rect">
            <a:avLst/>
          </a:prstGeom>
        </p:spPr>
        <p:txBody>
          <a:bodyPr anchor="t" rtlCol="false" tIns="0" lIns="0" bIns="0" rIns="0">
            <a:spAutoFit/>
          </a:bodyPr>
          <a:lstStyle/>
          <a:p>
            <a:pPr algn="ctr">
              <a:lnSpc>
                <a:spcPts val="3726"/>
              </a:lnSpc>
            </a:pPr>
            <a:r>
              <a:rPr lang="en-US" sz="4383" u="sng">
                <a:solidFill>
                  <a:srgbClr val="3F281E"/>
                </a:solidFill>
                <a:latin typeface="Arabica"/>
                <a:ea typeface="Arabica"/>
                <a:cs typeface="Arabica"/>
                <a:sym typeface="Arabica"/>
              </a:rPr>
              <a:t>we will explore the Halloween candy rankings dataset from 2017 </a:t>
            </a:r>
          </a:p>
        </p:txBody>
      </p:sp>
      <p:sp>
        <p:nvSpPr>
          <p:cNvPr name="TextBox 7" id="7"/>
          <p:cNvSpPr txBox="true"/>
          <p:nvPr/>
        </p:nvSpPr>
        <p:spPr>
          <a:xfrm rot="0">
            <a:off x="1538130" y="4030884"/>
            <a:ext cx="15211739" cy="5022628"/>
          </a:xfrm>
          <a:prstGeom prst="rect">
            <a:avLst/>
          </a:prstGeom>
        </p:spPr>
        <p:txBody>
          <a:bodyPr anchor="t" rtlCol="false" tIns="0" lIns="0" bIns="0" rIns="0">
            <a:spAutoFit/>
          </a:bodyPr>
          <a:lstStyle/>
          <a:p>
            <a:pPr algn="ctr">
              <a:lnSpc>
                <a:spcPts val="6137"/>
              </a:lnSpc>
            </a:pPr>
            <a:r>
              <a:rPr lang="en-US" sz="4383">
                <a:solidFill>
                  <a:srgbClr val="3F281E"/>
                </a:solidFill>
                <a:latin typeface="Arabica"/>
                <a:ea typeface="Arabica"/>
                <a:cs typeface="Arabica"/>
                <a:sym typeface="Arabica"/>
              </a:rPr>
              <a:t>The analysis is divided into </a:t>
            </a:r>
            <a:r>
              <a:rPr lang="en-US" sz="4383">
                <a:solidFill>
                  <a:srgbClr val="3F281E"/>
                </a:solidFill>
                <a:latin typeface="Arabica Bold"/>
                <a:ea typeface="Arabica Bold"/>
                <a:cs typeface="Arabica Bold"/>
                <a:sym typeface="Arabica Bold"/>
              </a:rPr>
              <a:t>three</a:t>
            </a:r>
            <a:r>
              <a:rPr lang="en-US" sz="4383">
                <a:solidFill>
                  <a:srgbClr val="3F281E"/>
                </a:solidFill>
                <a:latin typeface="Arabica"/>
                <a:ea typeface="Arabica"/>
                <a:cs typeface="Arabica"/>
                <a:sym typeface="Arabica"/>
              </a:rPr>
              <a:t> key parts:</a:t>
            </a:r>
          </a:p>
          <a:p>
            <a:pPr algn="ctr">
              <a:lnSpc>
                <a:spcPts val="2917"/>
              </a:lnSpc>
            </a:pPr>
          </a:p>
          <a:p>
            <a:pPr algn="l">
              <a:lnSpc>
                <a:spcPts val="6137"/>
              </a:lnSpc>
            </a:pPr>
            <a:r>
              <a:rPr lang="en-US" sz="4383">
                <a:solidFill>
                  <a:srgbClr val="3F281E"/>
                </a:solidFill>
                <a:latin typeface="Arabica"/>
                <a:ea typeface="Arabica"/>
                <a:cs typeface="Arabica"/>
                <a:sym typeface="Arabica"/>
              </a:rPr>
              <a:t> </a:t>
            </a:r>
            <a:r>
              <a:rPr lang="en-US" sz="4383">
                <a:solidFill>
                  <a:srgbClr val="E62E47"/>
                </a:solidFill>
                <a:latin typeface="Arabica Bold"/>
                <a:ea typeface="Arabica Bold"/>
                <a:cs typeface="Arabica Bold"/>
                <a:sym typeface="Arabica Bold"/>
              </a:rPr>
              <a:t>1</a:t>
            </a:r>
            <a:r>
              <a:rPr lang="en-US" sz="4383">
                <a:solidFill>
                  <a:srgbClr val="E62E47"/>
                </a:solidFill>
                <a:latin typeface="Arabica"/>
                <a:ea typeface="Arabica"/>
                <a:cs typeface="Arabica"/>
                <a:sym typeface="Arabica"/>
              </a:rPr>
              <a:t>. </a:t>
            </a:r>
            <a:r>
              <a:rPr lang="en-US" sz="4383">
                <a:solidFill>
                  <a:srgbClr val="E62E47"/>
                </a:solidFill>
                <a:latin typeface="Arabica Bold"/>
                <a:ea typeface="Arabica Bold"/>
                <a:cs typeface="Arabica Bold"/>
                <a:sym typeface="Arabica Bold"/>
              </a:rPr>
              <a:t>Proving Hypotheses: </a:t>
            </a:r>
            <a:r>
              <a:rPr lang="en-US" sz="4383">
                <a:solidFill>
                  <a:srgbClr val="3F281E"/>
                </a:solidFill>
                <a:latin typeface="Arabica"/>
                <a:ea typeface="Arabica"/>
                <a:cs typeface="Arabica"/>
                <a:sym typeface="Arabica"/>
              </a:rPr>
              <a:t>3 hypotheses  </a:t>
            </a:r>
          </a:p>
          <a:p>
            <a:pPr algn="l">
              <a:lnSpc>
                <a:spcPts val="6137"/>
              </a:lnSpc>
            </a:pPr>
            <a:r>
              <a:rPr lang="en-US" sz="4383">
                <a:solidFill>
                  <a:srgbClr val="F8A5A9"/>
                </a:solidFill>
                <a:latin typeface="Arabica Bold"/>
                <a:ea typeface="Arabica Bold"/>
                <a:cs typeface="Arabica Bold"/>
                <a:sym typeface="Arabica Bold"/>
              </a:rPr>
              <a:t> 2. Data Visualization:</a:t>
            </a:r>
            <a:r>
              <a:rPr lang="en-US" sz="4383">
                <a:solidFill>
                  <a:srgbClr val="3F281E"/>
                </a:solidFill>
                <a:latin typeface="Arabica Bold"/>
                <a:ea typeface="Arabica Bold"/>
                <a:cs typeface="Arabica Bold"/>
                <a:sym typeface="Arabica Bold"/>
              </a:rPr>
              <a:t> </a:t>
            </a:r>
            <a:r>
              <a:rPr lang="en-US" sz="4383">
                <a:solidFill>
                  <a:srgbClr val="3F281E"/>
                </a:solidFill>
                <a:latin typeface="Arabica"/>
                <a:ea typeface="Arabica"/>
                <a:cs typeface="Arabica"/>
                <a:sym typeface="Arabica"/>
              </a:rPr>
              <a:t> visual insights using various charts to illustrate trends and patterns</a:t>
            </a:r>
          </a:p>
          <a:p>
            <a:pPr algn="l">
              <a:lnSpc>
                <a:spcPts val="6137"/>
              </a:lnSpc>
            </a:pPr>
            <a:r>
              <a:rPr lang="en-US" sz="4383">
                <a:solidFill>
                  <a:srgbClr val="A496B1"/>
                </a:solidFill>
                <a:latin typeface="Arabica Bold"/>
                <a:ea typeface="Arabica Bold"/>
                <a:cs typeface="Arabica Bold"/>
                <a:sym typeface="Arabica Bold"/>
              </a:rPr>
              <a:t> 3. Statistical Evidence:</a:t>
            </a:r>
            <a:r>
              <a:rPr lang="en-US" sz="4383">
                <a:solidFill>
                  <a:srgbClr val="3F281E"/>
                </a:solidFill>
                <a:latin typeface="Arabica"/>
                <a:ea typeface="Arabica"/>
                <a:cs typeface="Arabica"/>
                <a:sym typeface="Arabica"/>
              </a:rPr>
              <a:t> use t-statistics and p-values to validate our findings and demonstrate statistical significance</a:t>
            </a:r>
          </a:p>
        </p:txBody>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573E33"/>
        </a:solidFill>
      </p:bgPr>
    </p:bg>
    <p:spTree>
      <p:nvGrpSpPr>
        <p:cNvPr id="1" name=""/>
        <p:cNvGrpSpPr/>
        <p:nvPr/>
      </p:nvGrpSpPr>
      <p:grpSpPr>
        <a:xfrm>
          <a:off x="0" y="0"/>
          <a:ext cx="0" cy="0"/>
          <a:chOff x="0" y="0"/>
          <a:chExt cx="0" cy="0"/>
        </a:xfrm>
      </p:grpSpPr>
      <p:grpSp>
        <p:nvGrpSpPr>
          <p:cNvPr name="Group 2" id="2"/>
          <p:cNvGrpSpPr/>
          <p:nvPr/>
        </p:nvGrpSpPr>
        <p:grpSpPr>
          <a:xfrm rot="0">
            <a:off x="534437" y="539213"/>
            <a:ext cx="17259300" cy="9286429"/>
            <a:chOff x="0" y="0"/>
            <a:chExt cx="4545659" cy="2445808"/>
          </a:xfrm>
        </p:grpSpPr>
        <p:sp>
          <p:nvSpPr>
            <p:cNvPr name="Freeform 3" id="3"/>
            <p:cNvSpPr/>
            <p:nvPr/>
          </p:nvSpPr>
          <p:spPr>
            <a:xfrm flipH="false" flipV="false" rot="0">
              <a:off x="0" y="0"/>
              <a:ext cx="4545659" cy="2445808"/>
            </a:xfrm>
            <a:custGeom>
              <a:avLst/>
              <a:gdLst/>
              <a:ahLst/>
              <a:cxnLst/>
              <a:rect r="r" b="b" t="t" l="l"/>
              <a:pathLst>
                <a:path h="2445808" w="4545659">
                  <a:moveTo>
                    <a:pt x="16148" y="0"/>
                  </a:moveTo>
                  <a:lnTo>
                    <a:pt x="4529511" y="0"/>
                  </a:lnTo>
                  <a:cubicBezTo>
                    <a:pt x="4533794" y="0"/>
                    <a:pt x="4537901" y="1701"/>
                    <a:pt x="4540930" y="4730"/>
                  </a:cubicBezTo>
                  <a:cubicBezTo>
                    <a:pt x="4543958" y="7758"/>
                    <a:pt x="4545659" y="11866"/>
                    <a:pt x="4545659" y="16148"/>
                  </a:cubicBezTo>
                  <a:lnTo>
                    <a:pt x="4545659" y="2429660"/>
                  </a:lnTo>
                  <a:cubicBezTo>
                    <a:pt x="4545659" y="2433943"/>
                    <a:pt x="4543958" y="2438050"/>
                    <a:pt x="4540930" y="2441079"/>
                  </a:cubicBezTo>
                  <a:cubicBezTo>
                    <a:pt x="4537901" y="2444107"/>
                    <a:pt x="4533794" y="2445808"/>
                    <a:pt x="4529511" y="2445808"/>
                  </a:cubicBezTo>
                  <a:lnTo>
                    <a:pt x="16148" y="2445808"/>
                  </a:lnTo>
                  <a:cubicBezTo>
                    <a:pt x="7230" y="2445808"/>
                    <a:pt x="0" y="2438579"/>
                    <a:pt x="0" y="2429660"/>
                  </a:cubicBezTo>
                  <a:lnTo>
                    <a:pt x="0" y="16148"/>
                  </a:lnTo>
                  <a:cubicBezTo>
                    <a:pt x="0" y="7230"/>
                    <a:pt x="7230" y="0"/>
                    <a:pt x="16148" y="0"/>
                  </a:cubicBezTo>
                  <a:close/>
                </a:path>
              </a:pathLst>
            </a:custGeom>
            <a:solidFill>
              <a:srgbClr val="FFFBD6"/>
            </a:solidFill>
          </p:spPr>
        </p:sp>
        <p:sp>
          <p:nvSpPr>
            <p:cNvPr name="TextBox 4" id="4"/>
            <p:cNvSpPr txBox="true"/>
            <p:nvPr/>
          </p:nvSpPr>
          <p:spPr>
            <a:xfrm>
              <a:off x="0" y="-38100"/>
              <a:ext cx="4545659" cy="2483908"/>
            </a:xfrm>
            <a:prstGeom prst="rect">
              <a:avLst/>
            </a:prstGeom>
          </p:spPr>
          <p:txBody>
            <a:bodyPr anchor="ctr" rtlCol="false" tIns="50800" lIns="50800" bIns="50800" rIns="50800"/>
            <a:lstStyle/>
            <a:p>
              <a:pPr algn="ctr">
                <a:lnSpc>
                  <a:spcPts val="3080"/>
                </a:lnSpc>
              </a:pPr>
            </a:p>
          </p:txBody>
        </p:sp>
      </p:grpSp>
      <p:sp>
        <p:nvSpPr>
          <p:cNvPr name="TextBox 5" id="5"/>
          <p:cNvSpPr txBox="true"/>
          <p:nvPr/>
        </p:nvSpPr>
        <p:spPr>
          <a:xfrm rot="0">
            <a:off x="5072488" y="1181100"/>
            <a:ext cx="8143023" cy="1764180"/>
          </a:xfrm>
          <a:prstGeom prst="rect">
            <a:avLst/>
          </a:prstGeom>
        </p:spPr>
        <p:txBody>
          <a:bodyPr anchor="t" rtlCol="false" tIns="0" lIns="0" bIns="0" rIns="0">
            <a:spAutoFit/>
          </a:bodyPr>
          <a:lstStyle/>
          <a:p>
            <a:pPr algn="ctr">
              <a:lnSpc>
                <a:spcPts val="13238"/>
              </a:lnSpc>
            </a:pPr>
            <a:r>
              <a:rPr lang="en-US" sz="12607">
                <a:solidFill>
                  <a:srgbClr val="573E33"/>
                </a:solidFill>
                <a:latin typeface="Chewy"/>
                <a:ea typeface="Chewy"/>
                <a:cs typeface="Chewy"/>
                <a:sym typeface="Chewy"/>
              </a:rPr>
              <a:t>OUR DATA</a:t>
            </a:r>
          </a:p>
        </p:txBody>
      </p:sp>
      <p:sp>
        <p:nvSpPr>
          <p:cNvPr name="Freeform 6" id="6"/>
          <p:cNvSpPr/>
          <p:nvPr/>
        </p:nvSpPr>
        <p:spPr>
          <a:xfrm flipH="false" flipV="false" rot="0">
            <a:off x="2196755" y="2945280"/>
            <a:ext cx="14361170" cy="4992559"/>
          </a:xfrm>
          <a:custGeom>
            <a:avLst/>
            <a:gdLst/>
            <a:ahLst/>
            <a:cxnLst/>
            <a:rect r="r" b="b" t="t" l="l"/>
            <a:pathLst>
              <a:path h="4992559" w="14361170">
                <a:moveTo>
                  <a:pt x="0" y="0"/>
                </a:moveTo>
                <a:lnTo>
                  <a:pt x="14361170" y="0"/>
                </a:lnTo>
                <a:lnTo>
                  <a:pt x="14361170" y="4992559"/>
                </a:lnTo>
                <a:lnTo>
                  <a:pt x="0" y="4992559"/>
                </a:lnTo>
                <a:lnTo>
                  <a:pt x="0" y="0"/>
                </a:lnTo>
                <a:close/>
              </a:path>
            </a:pathLst>
          </a:custGeom>
          <a:blipFill>
            <a:blip r:embed="rId2"/>
            <a:stretch>
              <a:fillRect l="0" t="-105" r="0" b="-105"/>
            </a:stretch>
          </a:blipFill>
        </p:spPr>
      </p:sp>
      <p:sp>
        <p:nvSpPr>
          <p:cNvPr name="TextBox 7" id="7"/>
          <p:cNvSpPr txBox="true"/>
          <p:nvPr/>
        </p:nvSpPr>
        <p:spPr>
          <a:xfrm rot="0">
            <a:off x="4734746" y="8288021"/>
            <a:ext cx="8818507" cy="970279"/>
          </a:xfrm>
          <a:prstGeom prst="rect">
            <a:avLst/>
          </a:prstGeom>
        </p:spPr>
        <p:txBody>
          <a:bodyPr anchor="t" rtlCol="false" tIns="0" lIns="0" bIns="0" rIns="0">
            <a:spAutoFit/>
          </a:bodyPr>
          <a:lstStyle/>
          <a:p>
            <a:pPr algn="ctr">
              <a:lnSpc>
                <a:spcPts val="3534"/>
              </a:lnSpc>
            </a:pPr>
            <a:r>
              <a:rPr lang="en-US" sz="3499" spc="-108">
                <a:solidFill>
                  <a:srgbClr val="3F281E"/>
                </a:solidFill>
                <a:latin typeface="Arabica"/>
                <a:ea typeface="Arabica"/>
                <a:cs typeface="Arabica"/>
                <a:sym typeface="Arabica"/>
              </a:rPr>
              <a:t>1 = Yes (There a following ingredient in the candy)</a:t>
            </a:r>
          </a:p>
          <a:p>
            <a:pPr algn="ctr">
              <a:lnSpc>
                <a:spcPts val="3534"/>
              </a:lnSpc>
            </a:pPr>
            <a:r>
              <a:rPr lang="en-US" sz="3499" spc="-108">
                <a:solidFill>
                  <a:srgbClr val="3F281E"/>
                </a:solidFill>
                <a:latin typeface="Arabica"/>
                <a:ea typeface="Arabica"/>
                <a:cs typeface="Arabica"/>
                <a:sym typeface="Arabica"/>
              </a:rPr>
              <a:t>0= no (There is no following ingredient in the candy)</a:t>
            </a:r>
          </a:p>
        </p:txBody>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A5A9"/>
        </a:solidFill>
      </p:bgPr>
    </p:bg>
    <p:spTree>
      <p:nvGrpSpPr>
        <p:cNvPr id="1" name=""/>
        <p:cNvGrpSpPr/>
        <p:nvPr/>
      </p:nvGrpSpPr>
      <p:grpSpPr>
        <a:xfrm>
          <a:off x="0" y="0"/>
          <a:ext cx="0" cy="0"/>
          <a:chOff x="0" y="0"/>
          <a:chExt cx="0" cy="0"/>
        </a:xfrm>
      </p:grpSpPr>
      <p:grpSp>
        <p:nvGrpSpPr>
          <p:cNvPr name="Group 2" id="2"/>
          <p:cNvGrpSpPr/>
          <p:nvPr/>
        </p:nvGrpSpPr>
        <p:grpSpPr>
          <a:xfrm rot="0">
            <a:off x="514414" y="3735114"/>
            <a:ext cx="10257175" cy="5657242"/>
            <a:chOff x="0" y="0"/>
            <a:chExt cx="2701478" cy="1489973"/>
          </a:xfrm>
        </p:grpSpPr>
        <p:sp>
          <p:nvSpPr>
            <p:cNvPr name="Freeform 3" id="3"/>
            <p:cNvSpPr/>
            <p:nvPr/>
          </p:nvSpPr>
          <p:spPr>
            <a:xfrm flipH="false" flipV="false" rot="0">
              <a:off x="0" y="0"/>
              <a:ext cx="2701478" cy="1489973"/>
            </a:xfrm>
            <a:custGeom>
              <a:avLst/>
              <a:gdLst/>
              <a:ahLst/>
              <a:cxnLst/>
              <a:rect r="r" b="b" t="t" l="l"/>
              <a:pathLst>
                <a:path h="1489973" w="2701478">
                  <a:moveTo>
                    <a:pt x="38494" y="0"/>
                  </a:moveTo>
                  <a:lnTo>
                    <a:pt x="2662985" y="0"/>
                  </a:lnTo>
                  <a:cubicBezTo>
                    <a:pt x="2684244" y="0"/>
                    <a:pt x="2701478" y="17234"/>
                    <a:pt x="2701478" y="38494"/>
                  </a:cubicBezTo>
                  <a:lnTo>
                    <a:pt x="2701478" y="1451479"/>
                  </a:lnTo>
                  <a:cubicBezTo>
                    <a:pt x="2701478" y="1461689"/>
                    <a:pt x="2697423" y="1471480"/>
                    <a:pt x="2690204" y="1478699"/>
                  </a:cubicBezTo>
                  <a:cubicBezTo>
                    <a:pt x="2682985" y="1485918"/>
                    <a:pt x="2673194" y="1489973"/>
                    <a:pt x="2662985" y="1489973"/>
                  </a:cubicBezTo>
                  <a:lnTo>
                    <a:pt x="38494" y="1489973"/>
                  </a:lnTo>
                  <a:cubicBezTo>
                    <a:pt x="17234" y="1489973"/>
                    <a:pt x="0" y="1472739"/>
                    <a:pt x="0" y="1451479"/>
                  </a:cubicBezTo>
                  <a:lnTo>
                    <a:pt x="0" y="38494"/>
                  </a:lnTo>
                  <a:cubicBezTo>
                    <a:pt x="0" y="17234"/>
                    <a:pt x="17234" y="0"/>
                    <a:pt x="38494" y="0"/>
                  </a:cubicBezTo>
                  <a:close/>
                </a:path>
              </a:pathLst>
            </a:custGeom>
            <a:solidFill>
              <a:srgbClr val="FFFBD6"/>
            </a:solidFill>
          </p:spPr>
        </p:sp>
        <p:sp>
          <p:nvSpPr>
            <p:cNvPr name="TextBox 4" id="4"/>
            <p:cNvSpPr txBox="true"/>
            <p:nvPr/>
          </p:nvSpPr>
          <p:spPr>
            <a:xfrm>
              <a:off x="0" y="-28575"/>
              <a:ext cx="2701478" cy="1518548"/>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2084288" y="-6064373"/>
            <a:ext cx="22456575" cy="22415745"/>
          </a:xfrm>
          <a:custGeom>
            <a:avLst/>
            <a:gdLst/>
            <a:ahLst/>
            <a:cxnLst/>
            <a:rect r="r" b="b" t="t" l="l"/>
            <a:pathLst>
              <a:path h="22415745" w="22456575">
                <a:moveTo>
                  <a:pt x="0" y="0"/>
                </a:moveTo>
                <a:lnTo>
                  <a:pt x="22456576" y="0"/>
                </a:lnTo>
                <a:lnTo>
                  <a:pt x="22456576" y="22415746"/>
                </a:lnTo>
                <a:lnTo>
                  <a:pt x="0" y="22415746"/>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756116" y="-1600182"/>
            <a:ext cx="5296282" cy="5257764"/>
          </a:xfrm>
          <a:custGeom>
            <a:avLst/>
            <a:gdLst/>
            <a:ahLst/>
            <a:cxnLst/>
            <a:rect r="r" b="b" t="t" l="l"/>
            <a:pathLst>
              <a:path h="5257764" w="5296282">
                <a:moveTo>
                  <a:pt x="0" y="0"/>
                </a:moveTo>
                <a:lnTo>
                  <a:pt x="5296282" y="0"/>
                </a:lnTo>
                <a:lnTo>
                  <a:pt x="5296282" y="5257764"/>
                </a:lnTo>
                <a:lnTo>
                  <a:pt x="0" y="52577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442718" y="6364773"/>
            <a:ext cx="4609680" cy="4450436"/>
          </a:xfrm>
          <a:custGeom>
            <a:avLst/>
            <a:gdLst/>
            <a:ahLst/>
            <a:cxnLst/>
            <a:rect r="r" b="b" t="t" l="l"/>
            <a:pathLst>
              <a:path h="4450436" w="4609680">
                <a:moveTo>
                  <a:pt x="0" y="0"/>
                </a:moveTo>
                <a:lnTo>
                  <a:pt x="4609680" y="0"/>
                </a:lnTo>
                <a:lnTo>
                  <a:pt x="4609680" y="4450436"/>
                </a:lnTo>
                <a:lnTo>
                  <a:pt x="0" y="44504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028700" y="1570765"/>
            <a:ext cx="9598561" cy="1767846"/>
          </a:xfrm>
          <a:prstGeom prst="rect">
            <a:avLst/>
          </a:prstGeom>
        </p:spPr>
        <p:txBody>
          <a:bodyPr anchor="t" rtlCol="false" tIns="0" lIns="0" bIns="0" rIns="0">
            <a:spAutoFit/>
          </a:bodyPr>
          <a:lstStyle/>
          <a:p>
            <a:pPr algn="l">
              <a:lnSpc>
                <a:spcPts val="13238"/>
              </a:lnSpc>
            </a:pPr>
            <a:r>
              <a:rPr lang="en-US" sz="12607">
                <a:solidFill>
                  <a:srgbClr val="FFFBD6"/>
                </a:solidFill>
                <a:latin typeface="Chewy"/>
                <a:ea typeface="Chewy"/>
                <a:cs typeface="Chewy"/>
                <a:sym typeface="Chewy"/>
              </a:rPr>
              <a:t>Our hypothesis</a:t>
            </a:r>
          </a:p>
        </p:txBody>
      </p:sp>
      <p:sp>
        <p:nvSpPr>
          <p:cNvPr name="Freeform 9" id="9"/>
          <p:cNvSpPr/>
          <p:nvPr/>
        </p:nvSpPr>
        <p:spPr>
          <a:xfrm flipH="false" flipV="false" rot="0">
            <a:off x="744143" y="698161"/>
            <a:ext cx="764662" cy="754930"/>
          </a:xfrm>
          <a:custGeom>
            <a:avLst/>
            <a:gdLst/>
            <a:ahLst/>
            <a:cxnLst/>
            <a:rect r="r" b="b" t="t" l="l"/>
            <a:pathLst>
              <a:path h="754930" w="764662">
                <a:moveTo>
                  <a:pt x="0" y="0"/>
                </a:moveTo>
                <a:lnTo>
                  <a:pt x="764662" y="0"/>
                </a:lnTo>
                <a:lnTo>
                  <a:pt x="764662" y="754930"/>
                </a:lnTo>
                <a:lnTo>
                  <a:pt x="0" y="75493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6021926" y="4523234"/>
            <a:ext cx="764662" cy="754930"/>
          </a:xfrm>
          <a:custGeom>
            <a:avLst/>
            <a:gdLst/>
            <a:ahLst/>
            <a:cxnLst/>
            <a:rect r="r" b="b" t="t" l="l"/>
            <a:pathLst>
              <a:path h="754930" w="764662">
                <a:moveTo>
                  <a:pt x="0" y="0"/>
                </a:moveTo>
                <a:lnTo>
                  <a:pt x="764662" y="0"/>
                </a:lnTo>
                <a:lnTo>
                  <a:pt x="764662" y="754930"/>
                </a:lnTo>
                <a:lnTo>
                  <a:pt x="0" y="75493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744143" y="9839322"/>
            <a:ext cx="764662" cy="754930"/>
          </a:xfrm>
          <a:custGeom>
            <a:avLst/>
            <a:gdLst/>
            <a:ahLst/>
            <a:cxnLst/>
            <a:rect r="r" b="b" t="t" l="l"/>
            <a:pathLst>
              <a:path h="754930" w="764662">
                <a:moveTo>
                  <a:pt x="0" y="0"/>
                </a:moveTo>
                <a:lnTo>
                  <a:pt x="764662" y="0"/>
                </a:lnTo>
                <a:lnTo>
                  <a:pt x="764662" y="754930"/>
                </a:lnTo>
                <a:lnTo>
                  <a:pt x="0" y="75493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10494721" y="3154544"/>
            <a:ext cx="5379798" cy="5203732"/>
          </a:xfrm>
          <a:custGeom>
            <a:avLst/>
            <a:gdLst/>
            <a:ahLst/>
            <a:cxnLst/>
            <a:rect r="r" b="b" t="t" l="l"/>
            <a:pathLst>
              <a:path h="5203732" w="5379798">
                <a:moveTo>
                  <a:pt x="0" y="0"/>
                </a:moveTo>
                <a:lnTo>
                  <a:pt x="5379798" y="0"/>
                </a:lnTo>
                <a:lnTo>
                  <a:pt x="5379798" y="5203732"/>
                </a:lnTo>
                <a:lnTo>
                  <a:pt x="0" y="520373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3" id="13"/>
          <p:cNvSpPr txBox="true"/>
          <p:nvPr/>
        </p:nvSpPr>
        <p:spPr>
          <a:xfrm rot="0">
            <a:off x="2057464" y="5081144"/>
            <a:ext cx="7645085" cy="675265"/>
          </a:xfrm>
          <a:prstGeom prst="rect">
            <a:avLst/>
          </a:prstGeom>
        </p:spPr>
        <p:txBody>
          <a:bodyPr anchor="t" rtlCol="false" tIns="0" lIns="0" bIns="0" rIns="0">
            <a:spAutoFit/>
          </a:bodyPr>
          <a:lstStyle/>
          <a:p>
            <a:pPr algn="l" marL="0" indent="0" lvl="0">
              <a:lnSpc>
                <a:spcPts val="5167"/>
              </a:lnSpc>
              <a:spcBef>
                <a:spcPct val="0"/>
              </a:spcBef>
            </a:pPr>
          </a:p>
        </p:txBody>
      </p:sp>
      <p:sp>
        <p:nvSpPr>
          <p:cNvPr name="TextBox 14" id="14"/>
          <p:cNvSpPr txBox="true"/>
          <p:nvPr/>
        </p:nvSpPr>
        <p:spPr>
          <a:xfrm rot="0">
            <a:off x="1093834" y="4451769"/>
            <a:ext cx="9098334" cy="4309657"/>
          </a:xfrm>
          <a:prstGeom prst="rect">
            <a:avLst/>
          </a:prstGeom>
        </p:spPr>
        <p:txBody>
          <a:bodyPr anchor="t" rtlCol="false" tIns="0" lIns="0" bIns="0" rIns="0">
            <a:spAutoFit/>
          </a:bodyPr>
          <a:lstStyle/>
          <a:p>
            <a:pPr algn="ctr">
              <a:lnSpc>
                <a:spcPts val="3726"/>
              </a:lnSpc>
            </a:pPr>
            <a:r>
              <a:rPr lang="en-US" sz="4383">
                <a:solidFill>
                  <a:srgbClr val="3F281E"/>
                </a:solidFill>
                <a:latin typeface="Arabica"/>
                <a:ea typeface="Arabica"/>
                <a:cs typeface="Arabica"/>
                <a:sym typeface="Arabica"/>
              </a:rPr>
              <a:t> </a:t>
            </a:r>
            <a:r>
              <a:rPr lang="en-US" sz="4383">
                <a:solidFill>
                  <a:srgbClr val="E62E47"/>
                </a:solidFill>
                <a:latin typeface="Arabica"/>
                <a:ea typeface="Arabica"/>
                <a:cs typeface="Arabica"/>
                <a:sym typeface="Arabica"/>
              </a:rPr>
              <a:t>Reese’s</a:t>
            </a:r>
            <a:r>
              <a:rPr lang="en-US" sz="4383">
                <a:solidFill>
                  <a:srgbClr val="3F281E"/>
                </a:solidFill>
                <a:latin typeface="Arabica"/>
                <a:ea typeface="Arabica"/>
                <a:cs typeface="Arabica"/>
                <a:sym typeface="Arabica"/>
              </a:rPr>
              <a:t> </a:t>
            </a:r>
            <a:r>
              <a:rPr lang="en-US" sz="4383">
                <a:solidFill>
                  <a:srgbClr val="E62E47"/>
                </a:solidFill>
                <a:latin typeface="Arabica"/>
                <a:ea typeface="Arabica"/>
                <a:cs typeface="Arabica"/>
                <a:sym typeface="Arabica"/>
              </a:rPr>
              <a:t>peanut buttercup</a:t>
            </a:r>
            <a:r>
              <a:rPr lang="en-US" sz="4383">
                <a:solidFill>
                  <a:srgbClr val="3F281E"/>
                </a:solidFill>
                <a:latin typeface="Arabica"/>
                <a:ea typeface="Arabica"/>
                <a:cs typeface="Arabica"/>
                <a:sym typeface="Arabica"/>
              </a:rPr>
              <a:t> is the most popular candy during halloween</a:t>
            </a:r>
          </a:p>
          <a:p>
            <a:pPr algn="ctr">
              <a:lnSpc>
                <a:spcPts val="3726"/>
              </a:lnSpc>
            </a:pPr>
          </a:p>
          <a:p>
            <a:pPr algn="ctr">
              <a:lnSpc>
                <a:spcPts val="3726"/>
              </a:lnSpc>
            </a:pPr>
            <a:r>
              <a:rPr lang="en-US" sz="4383">
                <a:solidFill>
                  <a:srgbClr val="573E33"/>
                </a:solidFill>
                <a:latin typeface="Arabica"/>
                <a:ea typeface="Arabica"/>
                <a:cs typeface="Arabica"/>
                <a:sym typeface="Arabica"/>
              </a:rPr>
              <a:t> </a:t>
            </a:r>
            <a:r>
              <a:rPr lang="en-US" sz="4383">
                <a:solidFill>
                  <a:srgbClr val="7E0063"/>
                </a:solidFill>
                <a:latin typeface="Arabica"/>
                <a:ea typeface="Arabica"/>
                <a:cs typeface="Arabica"/>
                <a:sym typeface="Arabica"/>
              </a:rPr>
              <a:t>chocolate</a:t>
            </a:r>
            <a:r>
              <a:rPr lang="en-US" sz="4383">
                <a:solidFill>
                  <a:srgbClr val="573E33"/>
                </a:solidFill>
                <a:latin typeface="Arabica"/>
                <a:ea typeface="Arabica"/>
                <a:cs typeface="Arabica"/>
                <a:sym typeface="Arabica"/>
              </a:rPr>
              <a:t> is the most often used ingredient/feature in Halloween candy</a:t>
            </a:r>
          </a:p>
          <a:p>
            <a:pPr algn="ctr">
              <a:lnSpc>
                <a:spcPts val="3726"/>
              </a:lnSpc>
            </a:pPr>
          </a:p>
          <a:p>
            <a:pPr algn="ctr">
              <a:lnSpc>
                <a:spcPts val="3726"/>
              </a:lnSpc>
            </a:pPr>
            <a:r>
              <a:rPr lang="en-US" sz="4383">
                <a:solidFill>
                  <a:srgbClr val="573E33"/>
                </a:solidFill>
                <a:latin typeface="Arabica"/>
                <a:ea typeface="Arabica"/>
                <a:cs typeface="Arabica"/>
                <a:sym typeface="Arabica"/>
              </a:rPr>
              <a:t> </a:t>
            </a:r>
            <a:r>
              <a:rPr lang="en-US" sz="4383">
                <a:solidFill>
                  <a:srgbClr val="E62E47"/>
                </a:solidFill>
                <a:latin typeface="Arabica"/>
                <a:ea typeface="Arabica"/>
                <a:cs typeface="Arabica"/>
                <a:sym typeface="Arabica"/>
              </a:rPr>
              <a:t>chocolate and caramel </a:t>
            </a:r>
            <a:r>
              <a:rPr lang="en-US" sz="4383">
                <a:solidFill>
                  <a:srgbClr val="573E33"/>
                </a:solidFill>
                <a:latin typeface="Arabica"/>
                <a:ea typeface="Arabica"/>
                <a:cs typeface="Arabica"/>
                <a:sym typeface="Arabica"/>
              </a:rPr>
              <a:t>is the combination of ingredient or feature with the highest correlation </a:t>
            </a:r>
          </a:p>
        </p:txBody>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A5A9"/>
        </a:solidFill>
      </p:bgPr>
    </p:bg>
    <p:spTree>
      <p:nvGrpSpPr>
        <p:cNvPr id="1" name=""/>
        <p:cNvGrpSpPr/>
        <p:nvPr/>
      </p:nvGrpSpPr>
      <p:grpSpPr>
        <a:xfrm>
          <a:off x="0" y="0"/>
          <a:ext cx="0" cy="0"/>
          <a:chOff x="0" y="0"/>
          <a:chExt cx="0" cy="0"/>
        </a:xfrm>
      </p:grpSpPr>
      <p:grpSp>
        <p:nvGrpSpPr>
          <p:cNvPr name="Group 2" id="2"/>
          <p:cNvGrpSpPr/>
          <p:nvPr/>
        </p:nvGrpSpPr>
        <p:grpSpPr>
          <a:xfrm rot="0">
            <a:off x="465813" y="500286"/>
            <a:ext cx="17259300" cy="9286429"/>
            <a:chOff x="0" y="0"/>
            <a:chExt cx="4545659" cy="2445808"/>
          </a:xfrm>
        </p:grpSpPr>
        <p:sp>
          <p:nvSpPr>
            <p:cNvPr name="Freeform 3" id="3"/>
            <p:cNvSpPr/>
            <p:nvPr/>
          </p:nvSpPr>
          <p:spPr>
            <a:xfrm flipH="false" flipV="false" rot="0">
              <a:off x="0" y="0"/>
              <a:ext cx="4545659" cy="2445808"/>
            </a:xfrm>
            <a:custGeom>
              <a:avLst/>
              <a:gdLst/>
              <a:ahLst/>
              <a:cxnLst/>
              <a:rect r="r" b="b" t="t" l="l"/>
              <a:pathLst>
                <a:path h="2445808" w="4545659">
                  <a:moveTo>
                    <a:pt x="16148" y="0"/>
                  </a:moveTo>
                  <a:lnTo>
                    <a:pt x="4529511" y="0"/>
                  </a:lnTo>
                  <a:cubicBezTo>
                    <a:pt x="4533794" y="0"/>
                    <a:pt x="4537901" y="1701"/>
                    <a:pt x="4540930" y="4730"/>
                  </a:cubicBezTo>
                  <a:cubicBezTo>
                    <a:pt x="4543958" y="7758"/>
                    <a:pt x="4545659" y="11866"/>
                    <a:pt x="4545659" y="16148"/>
                  </a:cubicBezTo>
                  <a:lnTo>
                    <a:pt x="4545659" y="2429660"/>
                  </a:lnTo>
                  <a:cubicBezTo>
                    <a:pt x="4545659" y="2433943"/>
                    <a:pt x="4543958" y="2438050"/>
                    <a:pt x="4540930" y="2441079"/>
                  </a:cubicBezTo>
                  <a:cubicBezTo>
                    <a:pt x="4537901" y="2444107"/>
                    <a:pt x="4533794" y="2445808"/>
                    <a:pt x="4529511" y="2445808"/>
                  </a:cubicBezTo>
                  <a:lnTo>
                    <a:pt x="16148" y="2445808"/>
                  </a:lnTo>
                  <a:cubicBezTo>
                    <a:pt x="7230" y="2445808"/>
                    <a:pt x="0" y="2438579"/>
                    <a:pt x="0" y="2429660"/>
                  </a:cubicBezTo>
                  <a:lnTo>
                    <a:pt x="0" y="16148"/>
                  </a:lnTo>
                  <a:cubicBezTo>
                    <a:pt x="0" y="7230"/>
                    <a:pt x="7230" y="0"/>
                    <a:pt x="16148" y="0"/>
                  </a:cubicBezTo>
                  <a:close/>
                </a:path>
              </a:pathLst>
            </a:custGeom>
            <a:solidFill>
              <a:srgbClr val="FFFFFF"/>
            </a:solidFill>
          </p:spPr>
        </p:sp>
        <p:sp>
          <p:nvSpPr>
            <p:cNvPr name="TextBox 4" id="4"/>
            <p:cNvSpPr txBox="true"/>
            <p:nvPr/>
          </p:nvSpPr>
          <p:spPr>
            <a:xfrm>
              <a:off x="0" y="-47625"/>
              <a:ext cx="4545659" cy="2493433"/>
            </a:xfrm>
            <a:prstGeom prst="rect">
              <a:avLst/>
            </a:prstGeom>
          </p:spPr>
          <p:txBody>
            <a:bodyPr anchor="ctr" rtlCol="false" tIns="50800" lIns="50800" bIns="50800" rIns="50800"/>
            <a:lstStyle/>
            <a:p>
              <a:pPr algn="ctr">
                <a:lnSpc>
                  <a:spcPts val="3499"/>
                </a:lnSpc>
              </a:pPr>
            </a:p>
          </p:txBody>
        </p:sp>
      </p:grpSp>
      <p:sp>
        <p:nvSpPr>
          <p:cNvPr name="Freeform 5" id="5"/>
          <p:cNvSpPr/>
          <p:nvPr/>
        </p:nvSpPr>
        <p:spPr>
          <a:xfrm flipH="false" flipV="false" rot="0">
            <a:off x="697219" y="3217098"/>
            <a:ext cx="11567040" cy="6041202"/>
          </a:xfrm>
          <a:custGeom>
            <a:avLst/>
            <a:gdLst/>
            <a:ahLst/>
            <a:cxnLst/>
            <a:rect r="r" b="b" t="t" l="l"/>
            <a:pathLst>
              <a:path h="6041202" w="11567040">
                <a:moveTo>
                  <a:pt x="0" y="0"/>
                </a:moveTo>
                <a:lnTo>
                  <a:pt x="11567039" y="0"/>
                </a:lnTo>
                <a:lnTo>
                  <a:pt x="11567039" y="6041202"/>
                </a:lnTo>
                <a:lnTo>
                  <a:pt x="0" y="6041202"/>
                </a:lnTo>
                <a:lnTo>
                  <a:pt x="0" y="0"/>
                </a:lnTo>
                <a:close/>
              </a:path>
            </a:pathLst>
          </a:custGeom>
          <a:blipFill>
            <a:blip r:embed="rId2"/>
            <a:stretch>
              <a:fillRect l="-1564" t="0" r="-3952" b="0"/>
            </a:stretch>
          </a:blipFill>
        </p:spPr>
      </p:sp>
      <p:grpSp>
        <p:nvGrpSpPr>
          <p:cNvPr name="Group 6" id="6"/>
          <p:cNvGrpSpPr/>
          <p:nvPr/>
        </p:nvGrpSpPr>
        <p:grpSpPr>
          <a:xfrm rot="0">
            <a:off x="2056925" y="2265060"/>
            <a:ext cx="14214324" cy="663202"/>
            <a:chOff x="0" y="0"/>
            <a:chExt cx="3743690" cy="174670"/>
          </a:xfrm>
        </p:grpSpPr>
        <p:sp>
          <p:nvSpPr>
            <p:cNvPr name="Freeform 7" id="7"/>
            <p:cNvSpPr/>
            <p:nvPr/>
          </p:nvSpPr>
          <p:spPr>
            <a:xfrm flipH="false" flipV="false" rot="0">
              <a:off x="0" y="0"/>
              <a:ext cx="3743690" cy="174670"/>
            </a:xfrm>
            <a:custGeom>
              <a:avLst/>
              <a:gdLst/>
              <a:ahLst/>
              <a:cxnLst/>
              <a:rect r="r" b="b" t="t" l="l"/>
              <a:pathLst>
                <a:path h="174670" w="3743690">
                  <a:moveTo>
                    <a:pt x="27777" y="0"/>
                  </a:moveTo>
                  <a:lnTo>
                    <a:pt x="3715913" y="0"/>
                  </a:lnTo>
                  <a:cubicBezTo>
                    <a:pt x="3723280" y="0"/>
                    <a:pt x="3730345" y="2927"/>
                    <a:pt x="3735554" y="8136"/>
                  </a:cubicBezTo>
                  <a:cubicBezTo>
                    <a:pt x="3740764" y="13345"/>
                    <a:pt x="3743690" y="20410"/>
                    <a:pt x="3743690" y="27777"/>
                  </a:cubicBezTo>
                  <a:lnTo>
                    <a:pt x="3743690" y="146893"/>
                  </a:lnTo>
                  <a:cubicBezTo>
                    <a:pt x="3743690" y="154260"/>
                    <a:pt x="3740764" y="161325"/>
                    <a:pt x="3735554" y="166535"/>
                  </a:cubicBezTo>
                  <a:cubicBezTo>
                    <a:pt x="3730345" y="171744"/>
                    <a:pt x="3723280" y="174670"/>
                    <a:pt x="3715913" y="174670"/>
                  </a:cubicBezTo>
                  <a:lnTo>
                    <a:pt x="27777" y="174670"/>
                  </a:lnTo>
                  <a:cubicBezTo>
                    <a:pt x="20410" y="174670"/>
                    <a:pt x="13345" y="171744"/>
                    <a:pt x="8136" y="166535"/>
                  </a:cubicBezTo>
                  <a:cubicBezTo>
                    <a:pt x="2927" y="161325"/>
                    <a:pt x="0" y="154260"/>
                    <a:pt x="0" y="146893"/>
                  </a:cubicBezTo>
                  <a:lnTo>
                    <a:pt x="0" y="27777"/>
                  </a:lnTo>
                  <a:cubicBezTo>
                    <a:pt x="0" y="20410"/>
                    <a:pt x="2927" y="13345"/>
                    <a:pt x="8136" y="8136"/>
                  </a:cubicBezTo>
                  <a:cubicBezTo>
                    <a:pt x="13345" y="2927"/>
                    <a:pt x="20410" y="0"/>
                    <a:pt x="27777" y="0"/>
                  </a:cubicBezTo>
                  <a:close/>
                </a:path>
              </a:pathLst>
            </a:custGeom>
            <a:solidFill>
              <a:srgbClr val="FFFBD6"/>
            </a:solidFill>
          </p:spPr>
        </p:sp>
        <p:sp>
          <p:nvSpPr>
            <p:cNvPr name="TextBox 8" id="8"/>
            <p:cNvSpPr txBox="true"/>
            <p:nvPr/>
          </p:nvSpPr>
          <p:spPr>
            <a:xfrm>
              <a:off x="0" y="-28575"/>
              <a:ext cx="3743690" cy="203245"/>
            </a:xfrm>
            <a:prstGeom prst="rect">
              <a:avLst/>
            </a:prstGeom>
          </p:spPr>
          <p:txBody>
            <a:bodyPr anchor="ctr" rtlCol="false" tIns="50800" lIns="50800" bIns="50800" rIns="50800"/>
            <a:lstStyle/>
            <a:p>
              <a:pPr algn="ctr">
                <a:lnSpc>
                  <a:spcPts val="2100"/>
                </a:lnSpc>
              </a:pPr>
            </a:p>
          </p:txBody>
        </p:sp>
      </p:grpSp>
      <p:sp>
        <p:nvSpPr>
          <p:cNvPr name="AutoShape 9" id="9"/>
          <p:cNvSpPr/>
          <p:nvPr/>
        </p:nvSpPr>
        <p:spPr>
          <a:xfrm>
            <a:off x="7168600" y="8115866"/>
            <a:ext cx="5095658" cy="0"/>
          </a:xfrm>
          <a:prstGeom prst="line">
            <a:avLst/>
          </a:prstGeom>
          <a:ln cap="flat" w="38100">
            <a:solidFill>
              <a:srgbClr val="573E33"/>
            </a:solidFill>
            <a:prstDash val="solid"/>
            <a:headEnd type="none" len="sm" w="sm"/>
            <a:tailEnd type="arrow" len="sm" w="med"/>
          </a:ln>
        </p:spPr>
      </p:sp>
      <p:grpSp>
        <p:nvGrpSpPr>
          <p:cNvPr name="Group 10" id="10"/>
          <p:cNvGrpSpPr/>
          <p:nvPr/>
        </p:nvGrpSpPr>
        <p:grpSpPr>
          <a:xfrm rot="0">
            <a:off x="12415910" y="5688333"/>
            <a:ext cx="4987481" cy="1903583"/>
            <a:chOff x="0" y="0"/>
            <a:chExt cx="1313575" cy="501355"/>
          </a:xfrm>
        </p:grpSpPr>
        <p:sp>
          <p:nvSpPr>
            <p:cNvPr name="Freeform 11" id="11"/>
            <p:cNvSpPr/>
            <p:nvPr/>
          </p:nvSpPr>
          <p:spPr>
            <a:xfrm flipH="false" flipV="false" rot="0">
              <a:off x="0" y="0"/>
              <a:ext cx="1313575" cy="501355"/>
            </a:xfrm>
            <a:custGeom>
              <a:avLst/>
              <a:gdLst/>
              <a:ahLst/>
              <a:cxnLst/>
              <a:rect r="r" b="b" t="t" l="l"/>
              <a:pathLst>
                <a:path h="501355" w="1313575">
                  <a:moveTo>
                    <a:pt x="79166" y="0"/>
                  </a:moveTo>
                  <a:lnTo>
                    <a:pt x="1234410" y="0"/>
                  </a:lnTo>
                  <a:cubicBezTo>
                    <a:pt x="1255406" y="0"/>
                    <a:pt x="1275542" y="8341"/>
                    <a:pt x="1290388" y="23187"/>
                  </a:cubicBezTo>
                  <a:cubicBezTo>
                    <a:pt x="1305235" y="38034"/>
                    <a:pt x="1313575" y="58170"/>
                    <a:pt x="1313575" y="79166"/>
                  </a:cubicBezTo>
                  <a:lnTo>
                    <a:pt x="1313575" y="422189"/>
                  </a:lnTo>
                  <a:cubicBezTo>
                    <a:pt x="1313575" y="465911"/>
                    <a:pt x="1278132" y="501355"/>
                    <a:pt x="1234410" y="501355"/>
                  </a:cubicBezTo>
                  <a:lnTo>
                    <a:pt x="79166" y="501355"/>
                  </a:lnTo>
                  <a:cubicBezTo>
                    <a:pt x="35444" y="501355"/>
                    <a:pt x="0" y="465911"/>
                    <a:pt x="0" y="422189"/>
                  </a:cubicBezTo>
                  <a:lnTo>
                    <a:pt x="0" y="79166"/>
                  </a:lnTo>
                  <a:cubicBezTo>
                    <a:pt x="0" y="35444"/>
                    <a:pt x="35444" y="0"/>
                    <a:pt x="79166" y="0"/>
                  </a:cubicBezTo>
                  <a:close/>
                </a:path>
              </a:pathLst>
            </a:custGeom>
            <a:solidFill>
              <a:srgbClr val="FFFBD6"/>
            </a:solidFill>
          </p:spPr>
        </p:sp>
        <p:sp>
          <p:nvSpPr>
            <p:cNvPr name="TextBox 12" id="12"/>
            <p:cNvSpPr txBox="true"/>
            <p:nvPr/>
          </p:nvSpPr>
          <p:spPr>
            <a:xfrm>
              <a:off x="0" y="-28575"/>
              <a:ext cx="1313575" cy="529930"/>
            </a:xfrm>
            <a:prstGeom prst="rect">
              <a:avLst/>
            </a:prstGeom>
          </p:spPr>
          <p:txBody>
            <a:bodyPr anchor="ctr" rtlCol="false" tIns="50800" lIns="50800" bIns="50800" rIns="50800"/>
            <a:lstStyle/>
            <a:p>
              <a:pPr algn="ctr">
                <a:lnSpc>
                  <a:spcPts val="2100"/>
                </a:lnSpc>
              </a:pPr>
            </a:p>
          </p:txBody>
        </p:sp>
      </p:grpSp>
      <p:sp>
        <p:nvSpPr>
          <p:cNvPr name="TextBox 13" id="13"/>
          <p:cNvSpPr txBox="true"/>
          <p:nvPr/>
        </p:nvSpPr>
        <p:spPr>
          <a:xfrm rot="0">
            <a:off x="5912264" y="832169"/>
            <a:ext cx="6503645" cy="1277980"/>
          </a:xfrm>
          <a:prstGeom prst="rect">
            <a:avLst/>
          </a:prstGeom>
        </p:spPr>
        <p:txBody>
          <a:bodyPr anchor="t" rtlCol="false" tIns="0" lIns="0" bIns="0" rIns="0">
            <a:spAutoFit/>
          </a:bodyPr>
          <a:lstStyle/>
          <a:p>
            <a:pPr algn="ctr">
              <a:lnSpc>
                <a:spcPts val="9539"/>
              </a:lnSpc>
            </a:pPr>
            <a:r>
              <a:rPr lang="en-US" sz="9085">
                <a:solidFill>
                  <a:srgbClr val="573E33"/>
                </a:solidFill>
                <a:latin typeface="Chewy"/>
                <a:ea typeface="Chewy"/>
                <a:cs typeface="Chewy"/>
                <a:sym typeface="Chewy"/>
              </a:rPr>
              <a:t>Hypothesis 1</a:t>
            </a:r>
          </a:p>
        </p:txBody>
      </p:sp>
      <p:sp>
        <p:nvSpPr>
          <p:cNvPr name="TextBox 14" id="14"/>
          <p:cNvSpPr txBox="true"/>
          <p:nvPr/>
        </p:nvSpPr>
        <p:spPr>
          <a:xfrm rot="0">
            <a:off x="1589007" y="2283735"/>
            <a:ext cx="15150160" cy="644526"/>
          </a:xfrm>
          <a:prstGeom prst="rect">
            <a:avLst/>
          </a:prstGeom>
        </p:spPr>
        <p:txBody>
          <a:bodyPr anchor="t" rtlCol="false" tIns="0" lIns="0" bIns="0" rIns="0">
            <a:spAutoFit/>
          </a:bodyPr>
          <a:lstStyle/>
          <a:p>
            <a:pPr algn="ctr">
              <a:lnSpc>
                <a:spcPts val="4899"/>
              </a:lnSpc>
              <a:spcBef>
                <a:spcPct val="0"/>
              </a:spcBef>
            </a:pPr>
            <a:r>
              <a:rPr lang="en-US" sz="3499">
                <a:solidFill>
                  <a:srgbClr val="573E33"/>
                </a:solidFill>
                <a:latin typeface="Arabica"/>
                <a:ea typeface="Arabica"/>
                <a:cs typeface="Arabica"/>
                <a:sym typeface="Arabica"/>
              </a:rPr>
              <a:t>Reese’s is the most popular candy during halloween</a:t>
            </a:r>
          </a:p>
        </p:txBody>
      </p:sp>
      <p:sp>
        <p:nvSpPr>
          <p:cNvPr name="TextBox 15" id="15"/>
          <p:cNvSpPr txBox="true"/>
          <p:nvPr/>
        </p:nvSpPr>
        <p:spPr>
          <a:xfrm rot="0">
            <a:off x="8626396" y="8134916"/>
            <a:ext cx="2139156" cy="624348"/>
          </a:xfrm>
          <a:prstGeom prst="rect">
            <a:avLst/>
          </a:prstGeom>
        </p:spPr>
        <p:txBody>
          <a:bodyPr anchor="t" rtlCol="false" tIns="0" lIns="0" bIns="0" rIns="0">
            <a:spAutoFit/>
          </a:bodyPr>
          <a:lstStyle/>
          <a:p>
            <a:pPr algn="ctr">
              <a:lnSpc>
                <a:spcPts val="4487"/>
              </a:lnSpc>
            </a:pPr>
            <a:r>
              <a:rPr lang="en-US" sz="4274">
                <a:solidFill>
                  <a:srgbClr val="F8A5A9"/>
                </a:solidFill>
                <a:latin typeface="Arabica"/>
                <a:ea typeface="Arabica"/>
                <a:cs typeface="Arabica"/>
                <a:sym typeface="Arabica"/>
              </a:rPr>
              <a:t>Outcome</a:t>
            </a:r>
          </a:p>
        </p:txBody>
      </p:sp>
      <p:sp>
        <p:nvSpPr>
          <p:cNvPr name="TextBox 16" id="16"/>
          <p:cNvSpPr txBox="true"/>
          <p:nvPr/>
        </p:nvSpPr>
        <p:spPr>
          <a:xfrm rot="0">
            <a:off x="12566948" y="4095154"/>
            <a:ext cx="4417021" cy="1440780"/>
          </a:xfrm>
          <a:prstGeom prst="rect">
            <a:avLst/>
          </a:prstGeom>
        </p:spPr>
        <p:txBody>
          <a:bodyPr anchor="t" rtlCol="false" tIns="0" lIns="0" bIns="0" rIns="0">
            <a:spAutoFit/>
          </a:bodyPr>
          <a:lstStyle/>
          <a:p>
            <a:pPr algn="ctr">
              <a:lnSpc>
                <a:spcPts val="2735"/>
              </a:lnSpc>
            </a:pPr>
            <a:r>
              <a:rPr lang="en-US" sz="3108">
                <a:solidFill>
                  <a:srgbClr val="573E33"/>
                </a:solidFill>
                <a:latin typeface="Arabica"/>
                <a:ea typeface="Arabica"/>
                <a:cs typeface="Arabica"/>
                <a:sym typeface="Arabica"/>
              </a:rPr>
              <a:t>We check which candy is the most popular by using </a:t>
            </a:r>
            <a:r>
              <a:rPr lang="en-US" sz="3108">
                <a:solidFill>
                  <a:srgbClr val="E62E47"/>
                </a:solidFill>
                <a:latin typeface="Arabica"/>
                <a:ea typeface="Arabica"/>
                <a:cs typeface="Arabica"/>
                <a:sym typeface="Arabica"/>
              </a:rPr>
              <a:t>idxmax function</a:t>
            </a:r>
            <a:r>
              <a:rPr lang="en-US" sz="3108">
                <a:solidFill>
                  <a:srgbClr val="573E33"/>
                </a:solidFill>
                <a:latin typeface="Arabica"/>
                <a:ea typeface="Arabica"/>
                <a:cs typeface="Arabica"/>
                <a:sym typeface="Arabica"/>
              </a:rPr>
              <a:t> to prove our hypothesis </a:t>
            </a:r>
          </a:p>
        </p:txBody>
      </p:sp>
      <p:sp>
        <p:nvSpPr>
          <p:cNvPr name="TextBox 17" id="17"/>
          <p:cNvSpPr txBox="true"/>
          <p:nvPr/>
        </p:nvSpPr>
        <p:spPr>
          <a:xfrm rot="0">
            <a:off x="12619337" y="3093307"/>
            <a:ext cx="2290314" cy="944696"/>
          </a:xfrm>
          <a:prstGeom prst="rect">
            <a:avLst/>
          </a:prstGeom>
        </p:spPr>
        <p:txBody>
          <a:bodyPr anchor="t" rtlCol="false" tIns="0" lIns="0" bIns="0" rIns="0">
            <a:spAutoFit/>
          </a:bodyPr>
          <a:lstStyle/>
          <a:p>
            <a:pPr algn="ctr">
              <a:lnSpc>
                <a:spcPts val="6567"/>
              </a:lnSpc>
            </a:pPr>
            <a:r>
              <a:rPr lang="en-US" sz="6502" spc="-201">
                <a:solidFill>
                  <a:srgbClr val="573E33"/>
                </a:solidFill>
                <a:latin typeface="Arabica Bold"/>
                <a:ea typeface="Arabica Bold"/>
                <a:cs typeface="Arabica Bold"/>
                <a:sym typeface="Arabica Bold"/>
              </a:rPr>
              <a:t>1    Step </a:t>
            </a:r>
          </a:p>
        </p:txBody>
      </p:sp>
      <p:sp>
        <p:nvSpPr>
          <p:cNvPr name="TextBox 18" id="18"/>
          <p:cNvSpPr txBox="true"/>
          <p:nvPr/>
        </p:nvSpPr>
        <p:spPr>
          <a:xfrm rot="0">
            <a:off x="12847461" y="3074257"/>
            <a:ext cx="455376" cy="439939"/>
          </a:xfrm>
          <a:prstGeom prst="rect">
            <a:avLst/>
          </a:prstGeom>
        </p:spPr>
        <p:txBody>
          <a:bodyPr anchor="t" rtlCol="false" tIns="0" lIns="0" bIns="0" rIns="0">
            <a:spAutoFit/>
          </a:bodyPr>
          <a:lstStyle/>
          <a:p>
            <a:pPr algn="ctr">
              <a:lnSpc>
                <a:spcPts val="3067"/>
              </a:lnSpc>
            </a:pPr>
            <a:r>
              <a:rPr lang="en-US" sz="3037" spc="-94">
                <a:solidFill>
                  <a:srgbClr val="573E33"/>
                </a:solidFill>
                <a:latin typeface="Arabica Bold"/>
                <a:ea typeface="Arabica Bold"/>
                <a:cs typeface="Arabica Bold"/>
                <a:sym typeface="Arabica Bold"/>
              </a:rPr>
              <a:t>st</a:t>
            </a:r>
          </a:p>
        </p:txBody>
      </p:sp>
      <p:sp>
        <p:nvSpPr>
          <p:cNvPr name="AutoShape 19" id="19"/>
          <p:cNvSpPr/>
          <p:nvPr/>
        </p:nvSpPr>
        <p:spPr>
          <a:xfrm>
            <a:off x="7853206" y="5516883"/>
            <a:ext cx="4562704" cy="1123241"/>
          </a:xfrm>
          <a:prstGeom prst="line">
            <a:avLst/>
          </a:prstGeom>
          <a:ln cap="flat" w="38100">
            <a:solidFill>
              <a:srgbClr val="573E33"/>
            </a:solidFill>
            <a:prstDash val="solid"/>
            <a:headEnd type="none" len="sm" w="sm"/>
            <a:tailEnd type="arrow" len="sm" w="med"/>
          </a:ln>
        </p:spPr>
      </p:sp>
      <p:sp>
        <p:nvSpPr>
          <p:cNvPr name="TextBox 20" id="20"/>
          <p:cNvSpPr txBox="true"/>
          <p:nvPr/>
        </p:nvSpPr>
        <p:spPr>
          <a:xfrm rot="0">
            <a:off x="12683304" y="5993133"/>
            <a:ext cx="4452692" cy="1440780"/>
          </a:xfrm>
          <a:prstGeom prst="rect">
            <a:avLst/>
          </a:prstGeom>
        </p:spPr>
        <p:txBody>
          <a:bodyPr anchor="t" rtlCol="false" tIns="0" lIns="0" bIns="0" rIns="0">
            <a:spAutoFit/>
          </a:bodyPr>
          <a:lstStyle/>
          <a:p>
            <a:pPr algn="ctr">
              <a:lnSpc>
                <a:spcPts val="2735"/>
              </a:lnSpc>
            </a:pPr>
            <a:r>
              <a:rPr lang="en-US" sz="3108">
                <a:solidFill>
                  <a:srgbClr val="573E33"/>
                </a:solidFill>
                <a:latin typeface="Arabica Bold"/>
                <a:ea typeface="Arabica Bold"/>
                <a:cs typeface="Arabica Bold"/>
                <a:sym typeface="Arabica Bold"/>
              </a:rPr>
              <a:t>Noted</a:t>
            </a:r>
            <a:r>
              <a:rPr lang="en-US" sz="3108">
                <a:solidFill>
                  <a:srgbClr val="573E33"/>
                </a:solidFill>
                <a:latin typeface="Arabica"/>
                <a:ea typeface="Arabica"/>
                <a:cs typeface="Arabica"/>
                <a:sym typeface="Arabica"/>
              </a:rPr>
              <a:t>: access a specific row (to retrieve the entire row corresponding to that index)</a:t>
            </a:r>
          </a:p>
        </p:txBody>
      </p:sp>
      <p:sp>
        <p:nvSpPr>
          <p:cNvPr name="AutoShape 21" id="21"/>
          <p:cNvSpPr/>
          <p:nvPr/>
        </p:nvSpPr>
        <p:spPr>
          <a:xfrm flipV="true">
            <a:off x="7634345" y="4414531"/>
            <a:ext cx="4629914" cy="709919"/>
          </a:xfrm>
          <a:prstGeom prst="line">
            <a:avLst/>
          </a:prstGeom>
          <a:ln cap="flat" w="38100">
            <a:solidFill>
              <a:srgbClr val="573E33"/>
            </a:solidFill>
            <a:prstDash val="solid"/>
            <a:headEnd type="none" len="sm" w="sm"/>
            <a:tailEnd type="arrow" len="sm" w="med"/>
          </a:ln>
        </p:spPr>
      </p:sp>
      <p:sp>
        <p:nvSpPr>
          <p:cNvPr name="TextBox 22" id="22"/>
          <p:cNvSpPr txBox="true"/>
          <p:nvPr/>
        </p:nvSpPr>
        <p:spPr>
          <a:xfrm rot="0">
            <a:off x="12264258" y="7868141"/>
            <a:ext cx="4967683" cy="1696465"/>
          </a:xfrm>
          <a:prstGeom prst="rect">
            <a:avLst/>
          </a:prstGeom>
        </p:spPr>
        <p:txBody>
          <a:bodyPr anchor="t" rtlCol="false" tIns="0" lIns="0" bIns="0" rIns="0">
            <a:spAutoFit/>
          </a:bodyPr>
          <a:lstStyle/>
          <a:p>
            <a:pPr algn="ctr">
              <a:lnSpc>
                <a:spcPts val="3231"/>
              </a:lnSpc>
            </a:pPr>
            <a:r>
              <a:rPr lang="en-US" sz="3199" spc="-99">
                <a:solidFill>
                  <a:srgbClr val="573E33"/>
                </a:solidFill>
                <a:latin typeface="Arabica"/>
                <a:ea typeface="Arabica"/>
                <a:cs typeface="Arabica"/>
                <a:sym typeface="Arabica"/>
              </a:rPr>
              <a:t>The table prove that our hypothesis is </a:t>
            </a:r>
            <a:r>
              <a:rPr lang="en-US" sz="3199" spc="-99">
                <a:solidFill>
                  <a:srgbClr val="E62E47"/>
                </a:solidFill>
                <a:latin typeface="Arabica"/>
                <a:ea typeface="Arabica"/>
                <a:cs typeface="Arabica"/>
                <a:sym typeface="Arabica"/>
              </a:rPr>
              <a:t>correct </a:t>
            </a:r>
            <a:r>
              <a:rPr lang="en-US" sz="3199" spc="-99">
                <a:solidFill>
                  <a:srgbClr val="573E33"/>
                </a:solidFill>
                <a:latin typeface="Arabica"/>
                <a:ea typeface="Arabica"/>
                <a:cs typeface="Arabica"/>
                <a:sym typeface="Arabica"/>
              </a:rPr>
              <a:t>which win percentage is approximately 84% </a:t>
            </a:r>
          </a:p>
        </p:txBody>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A5A9"/>
        </a:solidFill>
      </p:bgPr>
    </p:bg>
    <p:spTree>
      <p:nvGrpSpPr>
        <p:cNvPr id="1" name=""/>
        <p:cNvGrpSpPr/>
        <p:nvPr/>
      </p:nvGrpSpPr>
      <p:grpSpPr>
        <a:xfrm>
          <a:off x="0" y="0"/>
          <a:ext cx="0" cy="0"/>
          <a:chOff x="0" y="0"/>
          <a:chExt cx="0" cy="0"/>
        </a:xfrm>
      </p:grpSpPr>
      <p:grpSp>
        <p:nvGrpSpPr>
          <p:cNvPr name="Group 2" id="2"/>
          <p:cNvGrpSpPr/>
          <p:nvPr/>
        </p:nvGrpSpPr>
        <p:grpSpPr>
          <a:xfrm rot="0">
            <a:off x="514350" y="536069"/>
            <a:ext cx="17338572" cy="9286429"/>
            <a:chOff x="0" y="0"/>
            <a:chExt cx="4566538" cy="2445808"/>
          </a:xfrm>
        </p:grpSpPr>
        <p:sp>
          <p:nvSpPr>
            <p:cNvPr name="Freeform 3" id="3"/>
            <p:cNvSpPr/>
            <p:nvPr/>
          </p:nvSpPr>
          <p:spPr>
            <a:xfrm flipH="false" flipV="false" rot="0">
              <a:off x="0" y="0"/>
              <a:ext cx="4566538" cy="2445808"/>
            </a:xfrm>
            <a:custGeom>
              <a:avLst/>
              <a:gdLst/>
              <a:ahLst/>
              <a:cxnLst/>
              <a:rect r="r" b="b" t="t" l="l"/>
              <a:pathLst>
                <a:path h="2445808" w="4566538">
                  <a:moveTo>
                    <a:pt x="16075" y="0"/>
                  </a:moveTo>
                  <a:lnTo>
                    <a:pt x="4550463" y="0"/>
                  </a:lnTo>
                  <a:cubicBezTo>
                    <a:pt x="4559341" y="0"/>
                    <a:pt x="4566538" y="7197"/>
                    <a:pt x="4566538" y="16075"/>
                  </a:cubicBezTo>
                  <a:lnTo>
                    <a:pt x="4566538" y="2429734"/>
                  </a:lnTo>
                  <a:cubicBezTo>
                    <a:pt x="4566538" y="2438612"/>
                    <a:pt x="4559341" y="2445808"/>
                    <a:pt x="4550463" y="2445808"/>
                  </a:cubicBezTo>
                  <a:lnTo>
                    <a:pt x="16075" y="2445808"/>
                  </a:lnTo>
                  <a:cubicBezTo>
                    <a:pt x="7197" y="2445808"/>
                    <a:pt x="0" y="2438612"/>
                    <a:pt x="0" y="2429734"/>
                  </a:cubicBezTo>
                  <a:lnTo>
                    <a:pt x="0" y="16075"/>
                  </a:lnTo>
                  <a:cubicBezTo>
                    <a:pt x="0" y="7197"/>
                    <a:pt x="7197" y="0"/>
                    <a:pt x="16075" y="0"/>
                  </a:cubicBezTo>
                  <a:close/>
                </a:path>
              </a:pathLst>
            </a:custGeom>
            <a:solidFill>
              <a:srgbClr val="FFFFFF"/>
            </a:solidFill>
          </p:spPr>
        </p:sp>
        <p:sp>
          <p:nvSpPr>
            <p:cNvPr name="TextBox 4" id="4"/>
            <p:cNvSpPr txBox="true"/>
            <p:nvPr/>
          </p:nvSpPr>
          <p:spPr>
            <a:xfrm>
              <a:off x="0" y="-47625"/>
              <a:ext cx="4566538" cy="2493433"/>
            </a:xfrm>
            <a:prstGeom prst="rect">
              <a:avLst/>
            </a:prstGeom>
          </p:spPr>
          <p:txBody>
            <a:bodyPr anchor="ctr" rtlCol="false" tIns="50800" lIns="50800" bIns="50800" rIns="50800"/>
            <a:lstStyle/>
            <a:p>
              <a:pPr algn="ctr">
                <a:lnSpc>
                  <a:spcPts val="3499"/>
                </a:lnSpc>
              </a:pPr>
            </a:p>
          </p:txBody>
        </p:sp>
      </p:grpSp>
      <p:sp>
        <p:nvSpPr>
          <p:cNvPr name="Freeform 5" id="5"/>
          <p:cNvSpPr/>
          <p:nvPr/>
        </p:nvSpPr>
        <p:spPr>
          <a:xfrm flipH="false" flipV="false" rot="0">
            <a:off x="514350" y="1927699"/>
            <a:ext cx="9916939" cy="7894799"/>
          </a:xfrm>
          <a:custGeom>
            <a:avLst/>
            <a:gdLst/>
            <a:ahLst/>
            <a:cxnLst/>
            <a:rect r="r" b="b" t="t" l="l"/>
            <a:pathLst>
              <a:path h="7894799" w="9916939">
                <a:moveTo>
                  <a:pt x="0" y="0"/>
                </a:moveTo>
                <a:lnTo>
                  <a:pt x="9916939" y="0"/>
                </a:lnTo>
                <a:lnTo>
                  <a:pt x="9916939" y="7894799"/>
                </a:lnTo>
                <a:lnTo>
                  <a:pt x="0" y="7894799"/>
                </a:lnTo>
                <a:lnTo>
                  <a:pt x="0" y="0"/>
                </a:lnTo>
                <a:close/>
              </a:path>
            </a:pathLst>
          </a:custGeom>
          <a:blipFill>
            <a:blip r:embed="rId2"/>
            <a:stretch>
              <a:fillRect l="-638" t="-510" r="-203" b="-510"/>
            </a:stretch>
          </a:blipFill>
        </p:spPr>
      </p:sp>
      <p:grpSp>
        <p:nvGrpSpPr>
          <p:cNvPr name="Group 6" id="6"/>
          <p:cNvGrpSpPr/>
          <p:nvPr/>
        </p:nvGrpSpPr>
        <p:grpSpPr>
          <a:xfrm rot="0">
            <a:off x="10790316" y="5875098"/>
            <a:ext cx="6738974" cy="3167921"/>
            <a:chOff x="0" y="0"/>
            <a:chExt cx="1774874" cy="834349"/>
          </a:xfrm>
        </p:grpSpPr>
        <p:sp>
          <p:nvSpPr>
            <p:cNvPr name="Freeform 7" id="7"/>
            <p:cNvSpPr/>
            <p:nvPr/>
          </p:nvSpPr>
          <p:spPr>
            <a:xfrm flipH="false" flipV="false" rot="0">
              <a:off x="0" y="0"/>
              <a:ext cx="1774874" cy="834349"/>
            </a:xfrm>
            <a:custGeom>
              <a:avLst/>
              <a:gdLst/>
              <a:ahLst/>
              <a:cxnLst/>
              <a:rect r="r" b="b" t="t" l="l"/>
              <a:pathLst>
                <a:path h="834349" w="1774874">
                  <a:moveTo>
                    <a:pt x="58590" y="0"/>
                  </a:moveTo>
                  <a:lnTo>
                    <a:pt x="1716284" y="0"/>
                  </a:lnTo>
                  <a:cubicBezTo>
                    <a:pt x="1748642" y="0"/>
                    <a:pt x="1774874" y="26232"/>
                    <a:pt x="1774874" y="58590"/>
                  </a:cubicBezTo>
                  <a:lnTo>
                    <a:pt x="1774874" y="775759"/>
                  </a:lnTo>
                  <a:cubicBezTo>
                    <a:pt x="1774874" y="808118"/>
                    <a:pt x="1748642" y="834349"/>
                    <a:pt x="1716284" y="834349"/>
                  </a:cubicBezTo>
                  <a:lnTo>
                    <a:pt x="58590" y="834349"/>
                  </a:lnTo>
                  <a:cubicBezTo>
                    <a:pt x="26232" y="834349"/>
                    <a:pt x="0" y="808118"/>
                    <a:pt x="0" y="775759"/>
                  </a:cubicBezTo>
                  <a:lnTo>
                    <a:pt x="0" y="58590"/>
                  </a:lnTo>
                  <a:cubicBezTo>
                    <a:pt x="0" y="26232"/>
                    <a:pt x="26232" y="0"/>
                    <a:pt x="58590" y="0"/>
                  </a:cubicBezTo>
                  <a:close/>
                </a:path>
              </a:pathLst>
            </a:custGeom>
            <a:solidFill>
              <a:srgbClr val="FFFBD6"/>
            </a:solidFill>
          </p:spPr>
        </p:sp>
        <p:sp>
          <p:nvSpPr>
            <p:cNvPr name="TextBox 8" id="8"/>
            <p:cNvSpPr txBox="true"/>
            <p:nvPr/>
          </p:nvSpPr>
          <p:spPr>
            <a:xfrm>
              <a:off x="0" y="-28575"/>
              <a:ext cx="1774874" cy="862924"/>
            </a:xfrm>
            <a:prstGeom prst="rect">
              <a:avLst/>
            </a:prstGeom>
          </p:spPr>
          <p:txBody>
            <a:bodyPr anchor="ctr" rtlCol="false" tIns="50800" lIns="50800" bIns="50800" rIns="50800"/>
            <a:lstStyle/>
            <a:p>
              <a:pPr algn="ctr">
                <a:lnSpc>
                  <a:spcPts val="2100"/>
                </a:lnSpc>
              </a:pPr>
            </a:p>
          </p:txBody>
        </p:sp>
      </p:grpSp>
      <p:sp>
        <p:nvSpPr>
          <p:cNvPr name="Freeform 9" id="9"/>
          <p:cNvSpPr/>
          <p:nvPr/>
        </p:nvSpPr>
        <p:spPr>
          <a:xfrm flipH="false" flipV="false" rot="0">
            <a:off x="10745798" y="2026239"/>
            <a:ext cx="6828011" cy="3357797"/>
          </a:xfrm>
          <a:custGeom>
            <a:avLst/>
            <a:gdLst/>
            <a:ahLst/>
            <a:cxnLst/>
            <a:rect r="r" b="b" t="t" l="l"/>
            <a:pathLst>
              <a:path h="3357797" w="6828011">
                <a:moveTo>
                  <a:pt x="0" y="0"/>
                </a:moveTo>
                <a:lnTo>
                  <a:pt x="6828011" y="0"/>
                </a:lnTo>
                <a:lnTo>
                  <a:pt x="6828011" y="3357798"/>
                </a:lnTo>
                <a:lnTo>
                  <a:pt x="0" y="3357798"/>
                </a:lnTo>
                <a:lnTo>
                  <a:pt x="0" y="0"/>
                </a:lnTo>
                <a:close/>
              </a:path>
            </a:pathLst>
          </a:custGeom>
          <a:blipFill>
            <a:blip r:embed="rId3"/>
            <a:stretch>
              <a:fillRect l="0" t="0" r="-71796" b="0"/>
            </a:stretch>
          </a:blipFill>
        </p:spPr>
      </p:sp>
      <p:sp>
        <p:nvSpPr>
          <p:cNvPr name="TextBox 10" id="10"/>
          <p:cNvSpPr txBox="true"/>
          <p:nvPr/>
        </p:nvSpPr>
        <p:spPr>
          <a:xfrm rot="0">
            <a:off x="11060307" y="6697530"/>
            <a:ext cx="6198993" cy="2500216"/>
          </a:xfrm>
          <a:prstGeom prst="rect">
            <a:avLst/>
          </a:prstGeom>
        </p:spPr>
        <p:txBody>
          <a:bodyPr anchor="t" rtlCol="false" tIns="0" lIns="0" bIns="0" rIns="0">
            <a:spAutoFit/>
          </a:bodyPr>
          <a:lstStyle/>
          <a:p>
            <a:pPr algn="ctr">
              <a:lnSpc>
                <a:spcPts val="3942"/>
              </a:lnSpc>
            </a:pPr>
            <a:r>
              <a:rPr lang="en-US" sz="2816">
                <a:solidFill>
                  <a:srgbClr val="573E33"/>
                </a:solidFill>
                <a:latin typeface="Arabica"/>
                <a:ea typeface="Arabica"/>
                <a:cs typeface="Arabica"/>
                <a:sym typeface="Arabica"/>
              </a:rPr>
              <a:t>The bar chart shows that Reese peanut buttercup is the most popular candy during Halloween based on the win percentage, as it ranks first in the chart</a:t>
            </a:r>
          </a:p>
          <a:p>
            <a:pPr algn="ctr">
              <a:lnSpc>
                <a:spcPts val="3942"/>
              </a:lnSpc>
              <a:spcBef>
                <a:spcPct val="0"/>
              </a:spcBef>
            </a:pPr>
          </a:p>
        </p:txBody>
      </p:sp>
      <p:sp>
        <p:nvSpPr>
          <p:cNvPr name="TextBox 11" id="11"/>
          <p:cNvSpPr txBox="true"/>
          <p:nvPr/>
        </p:nvSpPr>
        <p:spPr>
          <a:xfrm rot="0">
            <a:off x="3377920" y="797868"/>
            <a:ext cx="3005053" cy="1092950"/>
          </a:xfrm>
          <a:prstGeom prst="rect">
            <a:avLst/>
          </a:prstGeom>
        </p:spPr>
        <p:txBody>
          <a:bodyPr anchor="t" rtlCol="false" tIns="0" lIns="0" bIns="0" rIns="0">
            <a:spAutoFit/>
          </a:bodyPr>
          <a:lstStyle/>
          <a:p>
            <a:pPr algn="ctr">
              <a:lnSpc>
                <a:spcPts val="7685"/>
              </a:lnSpc>
            </a:pPr>
            <a:r>
              <a:rPr lang="en-US" sz="7609" spc="-235">
                <a:solidFill>
                  <a:srgbClr val="573E33"/>
                </a:solidFill>
                <a:latin typeface="Arabica Bold"/>
                <a:ea typeface="Arabica Bold"/>
                <a:cs typeface="Arabica Bold"/>
                <a:sym typeface="Arabica Bold"/>
              </a:rPr>
              <a:t>2    Step </a:t>
            </a:r>
          </a:p>
        </p:txBody>
      </p:sp>
      <p:sp>
        <p:nvSpPr>
          <p:cNvPr name="TextBox 12" id="12"/>
          <p:cNvSpPr txBox="true"/>
          <p:nvPr/>
        </p:nvSpPr>
        <p:spPr>
          <a:xfrm rot="0">
            <a:off x="3921841" y="759768"/>
            <a:ext cx="532895" cy="518074"/>
          </a:xfrm>
          <a:prstGeom prst="rect">
            <a:avLst/>
          </a:prstGeom>
        </p:spPr>
        <p:txBody>
          <a:bodyPr anchor="t" rtlCol="false" tIns="0" lIns="0" bIns="0" rIns="0">
            <a:spAutoFit/>
          </a:bodyPr>
          <a:lstStyle/>
          <a:p>
            <a:pPr algn="ctr">
              <a:lnSpc>
                <a:spcPts val="3589"/>
              </a:lnSpc>
            </a:pPr>
            <a:r>
              <a:rPr lang="en-US" sz="3554" spc="-110">
                <a:solidFill>
                  <a:srgbClr val="573E33"/>
                </a:solidFill>
                <a:latin typeface="Arabica Bold"/>
                <a:ea typeface="Arabica Bold"/>
                <a:cs typeface="Arabica Bold"/>
                <a:sym typeface="Arabica Bold"/>
              </a:rPr>
              <a:t>nd</a:t>
            </a:r>
          </a:p>
        </p:txBody>
      </p:sp>
      <p:sp>
        <p:nvSpPr>
          <p:cNvPr name="TextBox 13" id="13"/>
          <p:cNvSpPr txBox="true"/>
          <p:nvPr/>
        </p:nvSpPr>
        <p:spPr>
          <a:xfrm rot="0">
            <a:off x="6251910" y="787297"/>
            <a:ext cx="9343747" cy="1028714"/>
          </a:xfrm>
          <a:prstGeom prst="rect">
            <a:avLst/>
          </a:prstGeom>
        </p:spPr>
        <p:txBody>
          <a:bodyPr anchor="t" rtlCol="false" tIns="0" lIns="0" bIns="0" rIns="0">
            <a:spAutoFit/>
          </a:bodyPr>
          <a:lstStyle/>
          <a:p>
            <a:pPr algn="ctr">
              <a:lnSpc>
                <a:spcPts val="7176"/>
              </a:lnSpc>
            </a:pPr>
            <a:r>
              <a:rPr lang="en-US" sz="7105" spc="405">
                <a:solidFill>
                  <a:srgbClr val="F8A5A9"/>
                </a:solidFill>
                <a:latin typeface="Arabica Bold"/>
                <a:ea typeface="Arabica Bold"/>
                <a:cs typeface="Arabica Bold"/>
                <a:sym typeface="Arabica Bold"/>
              </a:rPr>
              <a:t>Data Visualization </a:t>
            </a:r>
          </a:p>
        </p:txBody>
      </p:sp>
      <p:sp>
        <p:nvSpPr>
          <p:cNvPr name="TextBox 14" id="14"/>
          <p:cNvSpPr txBox="true"/>
          <p:nvPr/>
        </p:nvSpPr>
        <p:spPr>
          <a:xfrm rot="0">
            <a:off x="12723950" y="5987456"/>
            <a:ext cx="2871707" cy="879582"/>
          </a:xfrm>
          <a:prstGeom prst="rect">
            <a:avLst/>
          </a:prstGeom>
        </p:spPr>
        <p:txBody>
          <a:bodyPr anchor="t" rtlCol="false" tIns="0" lIns="0" bIns="0" rIns="0">
            <a:spAutoFit/>
          </a:bodyPr>
          <a:lstStyle/>
          <a:p>
            <a:pPr algn="ctr">
              <a:lnSpc>
                <a:spcPts val="6117"/>
              </a:lnSpc>
            </a:pPr>
            <a:r>
              <a:rPr lang="en-US" sz="6057" spc="-187">
                <a:solidFill>
                  <a:srgbClr val="3F281E"/>
                </a:solidFill>
                <a:latin typeface="Arabica"/>
                <a:ea typeface="Arabica"/>
                <a:cs typeface="Arabica"/>
                <a:sym typeface="Arabica"/>
              </a:rPr>
              <a:t>Analysis </a:t>
            </a:r>
          </a:p>
        </p:txBody>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A5A9"/>
        </a:solidFill>
      </p:bgPr>
    </p:bg>
    <p:spTree>
      <p:nvGrpSpPr>
        <p:cNvPr id="1" name=""/>
        <p:cNvGrpSpPr/>
        <p:nvPr/>
      </p:nvGrpSpPr>
      <p:grpSpPr>
        <a:xfrm>
          <a:off x="0" y="0"/>
          <a:ext cx="0" cy="0"/>
          <a:chOff x="0" y="0"/>
          <a:chExt cx="0" cy="0"/>
        </a:xfrm>
      </p:grpSpPr>
      <p:grpSp>
        <p:nvGrpSpPr>
          <p:cNvPr name="Group 2" id="2"/>
          <p:cNvGrpSpPr/>
          <p:nvPr/>
        </p:nvGrpSpPr>
        <p:grpSpPr>
          <a:xfrm rot="0">
            <a:off x="514350" y="485775"/>
            <a:ext cx="17259300" cy="9286429"/>
            <a:chOff x="0" y="0"/>
            <a:chExt cx="4545659" cy="2445808"/>
          </a:xfrm>
        </p:grpSpPr>
        <p:sp>
          <p:nvSpPr>
            <p:cNvPr name="Freeform 3" id="3"/>
            <p:cNvSpPr/>
            <p:nvPr/>
          </p:nvSpPr>
          <p:spPr>
            <a:xfrm flipH="false" flipV="false" rot="0">
              <a:off x="0" y="0"/>
              <a:ext cx="4545659" cy="2445808"/>
            </a:xfrm>
            <a:custGeom>
              <a:avLst/>
              <a:gdLst/>
              <a:ahLst/>
              <a:cxnLst/>
              <a:rect r="r" b="b" t="t" l="l"/>
              <a:pathLst>
                <a:path h="2445808" w="4545659">
                  <a:moveTo>
                    <a:pt x="16148" y="0"/>
                  </a:moveTo>
                  <a:lnTo>
                    <a:pt x="4529511" y="0"/>
                  </a:lnTo>
                  <a:cubicBezTo>
                    <a:pt x="4533794" y="0"/>
                    <a:pt x="4537901" y="1701"/>
                    <a:pt x="4540930" y="4730"/>
                  </a:cubicBezTo>
                  <a:cubicBezTo>
                    <a:pt x="4543958" y="7758"/>
                    <a:pt x="4545659" y="11866"/>
                    <a:pt x="4545659" y="16148"/>
                  </a:cubicBezTo>
                  <a:lnTo>
                    <a:pt x="4545659" y="2429660"/>
                  </a:lnTo>
                  <a:cubicBezTo>
                    <a:pt x="4545659" y="2433943"/>
                    <a:pt x="4543958" y="2438050"/>
                    <a:pt x="4540930" y="2441079"/>
                  </a:cubicBezTo>
                  <a:cubicBezTo>
                    <a:pt x="4537901" y="2444107"/>
                    <a:pt x="4533794" y="2445808"/>
                    <a:pt x="4529511" y="2445808"/>
                  </a:cubicBezTo>
                  <a:lnTo>
                    <a:pt x="16148" y="2445808"/>
                  </a:lnTo>
                  <a:cubicBezTo>
                    <a:pt x="7230" y="2445808"/>
                    <a:pt x="0" y="2438579"/>
                    <a:pt x="0" y="2429660"/>
                  </a:cubicBezTo>
                  <a:lnTo>
                    <a:pt x="0" y="16148"/>
                  </a:lnTo>
                  <a:cubicBezTo>
                    <a:pt x="0" y="7230"/>
                    <a:pt x="7230" y="0"/>
                    <a:pt x="16148" y="0"/>
                  </a:cubicBezTo>
                  <a:close/>
                </a:path>
              </a:pathLst>
            </a:custGeom>
            <a:solidFill>
              <a:srgbClr val="FFFFFF"/>
            </a:solidFill>
          </p:spPr>
        </p:sp>
        <p:sp>
          <p:nvSpPr>
            <p:cNvPr name="TextBox 4" id="4"/>
            <p:cNvSpPr txBox="true"/>
            <p:nvPr/>
          </p:nvSpPr>
          <p:spPr>
            <a:xfrm>
              <a:off x="0" y="-47625"/>
              <a:ext cx="4545659" cy="2493433"/>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0">
            <a:off x="4458957" y="6812028"/>
            <a:ext cx="12332597" cy="1240824"/>
            <a:chOff x="0" y="0"/>
            <a:chExt cx="3248091" cy="326801"/>
          </a:xfrm>
        </p:grpSpPr>
        <p:sp>
          <p:nvSpPr>
            <p:cNvPr name="Freeform 6" id="6"/>
            <p:cNvSpPr/>
            <p:nvPr/>
          </p:nvSpPr>
          <p:spPr>
            <a:xfrm flipH="false" flipV="false" rot="0">
              <a:off x="0" y="0"/>
              <a:ext cx="3248091" cy="326801"/>
            </a:xfrm>
            <a:custGeom>
              <a:avLst/>
              <a:gdLst/>
              <a:ahLst/>
              <a:cxnLst/>
              <a:rect r="r" b="b" t="t" l="l"/>
              <a:pathLst>
                <a:path h="326801" w="3248091">
                  <a:moveTo>
                    <a:pt x="32016" y="0"/>
                  </a:moveTo>
                  <a:lnTo>
                    <a:pt x="3216076" y="0"/>
                  </a:lnTo>
                  <a:cubicBezTo>
                    <a:pt x="3233757" y="0"/>
                    <a:pt x="3248091" y="14334"/>
                    <a:pt x="3248091" y="32016"/>
                  </a:cubicBezTo>
                  <a:lnTo>
                    <a:pt x="3248091" y="294786"/>
                  </a:lnTo>
                  <a:cubicBezTo>
                    <a:pt x="3248091" y="312467"/>
                    <a:pt x="3233757" y="326801"/>
                    <a:pt x="3216076" y="326801"/>
                  </a:cubicBezTo>
                  <a:lnTo>
                    <a:pt x="32016" y="326801"/>
                  </a:lnTo>
                  <a:cubicBezTo>
                    <a:pt x="14334" y="326801"/>
                    <a:pt x="0" y="312467"/>
                    <a:pt x="0" y="294786"/>
                  </a:cubicBezTo>
                  <a:lnTo>
                    <a:pt x="0" y="32016"/>
                  </a:lnTo>
                  <a:cubicBezTo>
                    <a:pt x="0" y="14334"/>
                    <a:pt x="14334" y="0"/>
                    <a:pt x="32016" y="0"/>
                  </a:cubicBezTo>
                  <a:close/>
                </a:path>
              </a:pathLst>
            </a:custGeom>
            <a:solidFill>
              <a:srgbClr val="3F281E"/>
            </a:solidFill>
          </p:spPr>
        </p:sp>
        <p:sp>
          <p:nvSpPr>
            <p:cNvPr name="TextBox 7" id="7"/>
            <p:cNvSpPr txBox="true"/>
            <p:nvPr/>
          </p:nvSpPr>
          <p:spPr>
            <a:xfrm>
              <a:off x="0" y="-28575"/>
              <a:ext cx="3248091" cy="355376"/>
            </a:xfrm>
            <a:prstGeom prst="rect">
              <a:avLst/>
            </a:prstGeom>
          </p:spPr>
          <p:txBody>
            <a:bodyPr anchor="ctr" rtlCol="false" tIns="50800" lIns="50800" bIns="50800" rIns="50800"/>
            <a:lstStyle/>
            <a:p>
              <a:pPr algn="ctr">
                <a:lnSpc>
                  <a:spcPts val="2100"/>
                </a:lnSpc>
              </a:pPr>
            </a:p>
          </p:txBody>
        </p:sp>
      </p:grpSp>
      <p:grpSp>
        <p:nvGrpSpPr>
          <p:cNvPr name="Group 8" id="8"/>
          <p:cNvGrpSpPr/>
          <p:nvPr/>
        </p:nvGrpSpPr>
        <p:grpSpPr>
          <a:xfrm rot="0">
            <a:off x="4281983" y="8109314"/>
            <a:ext cx="12332597" cy="1353782"/>
            <a:chOff x="0" y="0"/>
            <a:chExt cx="3248091" cy="356552"/>
          </a:xfrm>
        </p:grpSpPr>
        <p:sp>
          <p:nvSpPr>
            <p:cNvPr name="Freeform 9" id="9"/>
            <p:cNvSpPr/>
            <p:nvPr/>
          </p:nvSpPr>
          <p:spPr>
            <a:xfrm flipH="false" flipV="false" rot="0">
              <a:off x="0" y="0"/>
              <a:ext cx="3248091" cy="356552"/>
            </a:xfrm>
            <a:custGeom>
              <a:avLst/>
              <a:gdLst/>
              <a:ahLst/>
              <a:cxnLst/>
              <a:rect r="r" b="b" t="t" l="l"/>
              <a:pathLst>
                <a:path h="356552" w="3248091">
                  <a:moveTo>
                    <a:pt x="32016" y="0"/>
                  </a:moveTo>
                  <a:lnTo>
                    <a:pt x="3216076" y="0"/>
                  </a:lnTo>
                  <a:cubicBezTo>
                    <a:pt x="3233757" y="0"/>
                    <a:pt x="3248091" y="14334"/>
                    <a:pt x="3248091" y="32016"/>
                  </a:cubicBezTo>
                  <a:lnTo>
                    <a:pt x="3248091" y="324536"/>
                  </a:lnTo>
                  <a:cubicBezTo>
                    <a:pt x="3248091" y="342218"/>
                    <a:pt x="3233757" y="356552"/>
                    <a:pt x="3216076" y="356552"/>
                  </a:cubicBezTo>
                  <a:lnTo>
                    <a:pt x="32016" y="356552"/>
                  </a:lnTo>
                  <a:cubicBezTo>
                    <a:pt x="14334" y="356552"/>
                    <a:pt x="0" y="342218"/>
                    <a:pt x="0" y="324536"/>
                  </a:cubicBezTo>
                  <a:lnTo>
                    <a:pt x="0" y="32016"/>
                  </a:lnTo>
                  <a:cubicBezTo>
                    <a:pt x="0" y="14334"/>
                    <a:pt x="14334" y="0"/>
                    <a:pt x="32016" y="0"/>
                  </a:cubicBezTo>
                  <a:close/>
                </a:path>
              </a:pathLst>
            </a:custGeom>
            <a:solidFill>
              <a:srgbClr val="3F281E"/>
            </a:solidFill>
          </p:spPr>
        </p:sp>
        <p:sp>
          <p:nvSpPr>
            <p:cNvPr name="TextBox 10" id="10"/>
            <p:cNvSpPr txBox="true"/>
            <p:nvPr/>
          </p:nvSpPr>
          <p:spPr>
            <a:xfrm>
              <a:off x="0" y="-28575"/>
              <a:ext cx="3248091" cy="385127"/>
            </a:xfrm>
            <a:prstGeom prst="rect">
              <a:avLst/>
            </a:prstGeom>
          </p:spPr>
          <p:txBody>
            <a:bodyPr anchor="ctr" rtlCol="false" tIns="50800" lIns="50800" bIns="50800" rIns="50800"/>
            <a:lstStyle/>
            <a:p>
              <a:pPr algn="ctr">
                <a:lnSpc>
                  <a:spcPts val="2100"/>
                </a:lnSpc>
              </a:pPr>
            </a:p>
          </p:txBody>
        </p:sp>
      </p:grpSp>
      <p:sp>
        <p:nvSpPr>
          <p:cNvPr name="Freeform 11" id="11"/>
          <p:cNvSpPr/>
          <p:nvPr/>
        </p:nvSpPr>
        <p:spPr>
          <a:xfrm flipH="false" flipV="false" rot="0">
            <a:off x="4198601" y="5143500"/>
            <a:ext cx="10447396" cy="1499107"/>
          </a:xfrm>
          <a:custGeom>
            <a:avLst/>
            <a:gdLst/>
            <a:ahLst/>
            <a:cxnLst/>
            <a:rect r="r" b="b" t="t" l="l"/>
            <a:pathLst>
              <a:path h="1499107" w="10447396">
                <a:moveTo>
                  <a:pt x="0" y="0"/>
                </a:moveTo>
                <a:lnTo>
                  <a:pt x="10447396" y="0"/>
                </a:lnTo>
                <a:lnTo>
                  <a:pt x="10447396" y="1499107"/>
                </a:lnTo>
                <a:lnTo>
                  <a:pt x="0" y="1499107"/>
                </a:lnTo>
                <a:lnTo>
                  <a:pt x="0" y="0"/>
                </a:lnTo>
                <a:close/>
              </a:path>
            </a:pathLst>
          </a:custGeom>
          <a:blipFill>
            <a:blip r:embed="rId2"/>
            <a:stretch>
              <a:fillRect l="-2644" t="0" r="-28568" b="-234150"/>
            </a:stretch>
          </a:blipFill>
        </p:spPr>
      </p:sp>
      <p:sp>
        <p:nvSpPr>
          <p:cNvPr name="TextBox 12" id="12"/>
          <p:cNvSpPr txBox="true"/>
          <p:nvPr/>
        </p:nvSpPr>
        <p:spPr>
          <a:xfrm rot="0">
            <a:off x="1585298" y="3303901"/>
            <a:ext cx="15674002" cy="2532379"/>
          </a:xfrm>
          <a:prstGeom prst="rect">
            <a:avLst/>
          </a:prstGeom>
        </p:spPr>
        <p:txBody>
          <a:bodyPr anchor="t" rtlCol="false" tIns="0" lIns="0" bIns="0" rIns="0">
            <a:spAutoFit/>
          </a:bodyPr>
          <a:lstStyle/>
          <a:p>
            <a:pPr algn="l">
              <a:lnSpc>
                <a:spcPts val="3534"/>
              </a:lnSpc>
            </a:pPr>
            <a:r>
              <a:rPr lang="en-US" sz="3499" spc="-108">
                <a:solidFill>
                  <a:srgbClr val="3F281E"/>
                </a:solidFill>
                <a:latin typeface="Arabica"/>
                <a:ea typeface="Arabica"/>
                <a:cs typeface="Arabica"/>
                <a:sym typeface="Arabica"/>
              </a:rPr>
              <a:t> </a:t>
            </a:r>
            <a:r>
              <a:rPr lang="en-US" sz="3499" spc="-108">
                <a:solidFill>
                  <a:srgbClr val="A496B1"/>
                </a:solidFill>
                <a:latin typeface="Arabica Bold"/>
                <a:ea typeface="Arabica Bold"/>
                <a:cs typeface="Arabica Bold"/>
                <a:sym typeface="Arabica Bold"/>
              </a:rPr>
              <a:t>Null Hypothesis :</a:t>
            </a:r>
            <a:r>
              <a:rPr lang="en-US" sz="3499" spc="-108">
                <a:solidFill>
                  <a:srgbClr val="A496B1"/>
                </a:solidFill>
                <a:latin typeface="Arabica"/>
                <a:ea typeface="Arabica"/>
                <a:cs typeface="Arabica"/>
                <a:sym typeface="Arabica"/>
              </a:rPr>
              <a:t> </a:t>
            </a:r>
            <a:r>
              <a:rPr lang="en-US" sz="3499" spc="-108">
                <a:solidFill>
                  <a:srgbClr val="3F281E"/>
                </a:solidFill>
                <a:latin typeface="Arabica"/>
                <a:ea typeface="Arabica"/>
                <a:cs typeface="Arabica"/>
                <a:sym typeface="Arabica"/>
              </a:rPr>
              <a:t>The win percentage of Reese's Peanut Butter Cup is not different from the win percentage of other Halloween candies.</a:t>
            </a:r>
          </a:p>
          <a:p>
            <a:pPr algn="l">
              <a:lnSpc>
                <a:spcPts val="1749"/>
              </a:lnSpc>
            </a:pPr>
          </a:p>
          <a:p>
            <a:pPr algn="l">
              <a:lnSpc>
                <a:spcPts val="3534"/>
              </a:lnSpc>
            </a:pPr>
            <a:r>
              <a:rPr lang="en-US" sz="3499" spc="-108">
                <a:solidFill>
                  <a:srgbClr val="F8A5A9"/>
                </a:solidFill>
                <a:latin typeface="Arabica Bold"/>
                <a:ea typeface="Arabica Bold"/>
                <a:cs typeface="Arabica Bold"/>
                <a:sym typeface="Arabica Bold"/>
              </a:rPr>
              <a:t>Alternative hypothesis</a:t>
            </a:r>
            <a:r>
              <a:rPr lang="en-US" sz="3499" spc="-108">
                <a:solidFill>
                  <a:srgbClr val="3F281E"/>
                </a:solidFill>
                <a:latin typeface="Arabica"/>
                <a:ea typeface="Arabica"/>
                <a:cs typeface="Arabica"/>
                <a:sym typeface="Arabica"/>
              </a:rPr>
              <a:t>: Reese peanut buttercup is the most popular candy during Halloween</a:t>
            </a:r>
          </a:p>
          <a:p>
            <a:pPr algn="l">
              <a:lnSpc>
                <a:spcPts val="3534"/>
              </a:lnSpc>
            </a:pPr>
          </a:p>
          <a:p>
            <a:pPr algn="l">
              <a:lnSpc>
                <a:spcPts val="3534"/>
              </a:lnSpc>
            </a:pPr>
          </a:p>
        </p:txBody>
      </p:sp>
      <p:sp>
        <p:nvSpPr>
          <p:cNvPr name="AutoShape 13" id="13"/>
          <p:cNvSpPr/>
          <p:nvPr/>
        </p:nvSpPr>
        <p:spPr>
          <a:xfrm>
            <a:off x="990605" y="6204502"/>
            <a:ext cx="3468351" cy="0"/>
          </a:xfrm>
          <a:prstGeom prst="line">
            <a:avLst/>
          </a:prstGeom>
          <a:ln cap="flat" w="38100">
            <a:solidFill>
              <a:srgbClr val="573E33"/>
            </a:solidFill>
            <a:prstDash val="solid"/>
            <a:headEnd type="none" len="sm" w="sm"/>
            <a:tailEnd type="arrow" len="sm" w="med"/>
          </a:ln>
        </p:spPr>
      </p:sp>
      <p:sp>
        <p:nvSpPr>
          <p:cNvPr name="AutoShape 14" id="14"/>
          <p:cNvSpPr/>
          <p:nvPr/>
        </p:nvSpPr>
        <p:spPr>
          <a:xfrm>
            <a:off x="1009652" y="6185546"/>
            <a:ext cx="19048" cy="1008965"/>
          </a:xfrm>
          <a:prstGeom prst="line">
            <a:avLst/>
          </a:prstGeom>
          <a:ln cap="flat" w="38100">
            <a:solidFill>
              <a:srgbClr val="573E33"/>
            </a:solidFill>
            <a:prstDash val="solid"/>
            <a:headEnd type="none" len="sm" w="sm"/>
            <a:tailEnd type="none" len="sm" w="sm"/>
          </a:ln>
        </p:spPr>
      </p:sp>
      <p:sp>
        <p:nvSpPr>
          <p:cNvPr name="AutoShape 15" id="15"/>
          <p:cNvSpPr/>
          <p:nvPr/>
        </p:nvSpPr>
        <p:spPr>
          <a:xfrm>
            <a:off x="1009652" y="7194511"/>
            <a:ext cx="3188949" cy="0"/>
          </a:xfrm>
          <a:prstGeom prst="line">
            <a:avLst/>
          </a:prstGeom>
          <a:ln cap="flat" w="38100">
            <a:solidFill>
              <a:srgbClr val="573E33"/>
            </a:solidFill>
            <a:prstDash val="solid"/>
            <a:headEnd type="none" len="sm" w="sm"/>
            <a:tailEnd type="none" len="sm" w="sm"/>
          </a:ln>
        </p:spPr>
      </p:sp>
      <p:sp>
        <p:nvSpPr>
          <p:cNvPr name="AutoShape 16" id="16"/>
          <p:cNvSpPr/>
          <p:nvPr/>
        </p:nvSpPr>
        <p:spPr>
          <a:xfrm>
            <a:off x="1495051" y="6434493"/>
            <a:ext cx="2963906" cy="0"/>
          </a:xfrm>
          <a:prstGeom prst="line">
            <a:avLst/>
          </a:prstGeom>
          <a:ln cap="flat" w="38100">
            <a:solidFill>
              <a:srgbClr val="E62E47"/>
            </a:solidFill>
            <a:prstDash val="solid"/>
            <a:headEnd type="none" len="sm" w="sm"/>
            <a:tailEnd type="arrow" len="sm" w="med"/>
          </a:ln>
        </p:spPr>
      </p:sp>
      <p:sp>
        <p:nvSpPr>
          <p:cNvPr name="AutoShape 17" id="17"/>
          <p:cNvSpPr/>
          <p:nvPr/>
        </p:nvSpPr>
        <p:spPr>
          <a:xfrm flipH="true">
            <a:off x="1495051" y="6434853"/>
            <a:ext cx="19047" cy="2183000"/>
          </a:xfrm>
          <a:prstGeom prst="line">
            <a:avLst/>
          </a:prstGeom>
          <a:ln cap="flat" w="38100">
            <a:solidFill>
              <a:srgbClr val="E62E47"/>
            </a:solidFill>
            <a:prstDash val="solid"/>
            <a:headEnd type="none" len="sm" w="sm"/>
            <a:tailEnd type="none" len="sm" w="sm"/>
          </a:ln>
        </p:spPr>
      </p:sp>
      <p:sp>
        <p:nvSpPr>
          <p:cNvPr name="AutoShape 18" id="18"/>
          <p:cNvSpPr/>
          <p:nvPr/>
        </p:nvSpPr>
        <p:spPr>
          <a:xfrm>
            <a:off x="1495051" y="8617852"/>
            <a:ext cx="2661496" cy="0"/>
          </a:xfrm>
          <a:prstGeom prst="line">
            <a:avLst/>
          </a:prstGeom>
          <a:ln cap="flat" w="38100">
            <a:solidFill>
              <a:srgbClr val="E62E47"/>
            </a:solidFill>
            <a:prstDash val="solid"/>
            <a:headEnd type="none" len="sm" w="sm"/>
            <a:tailEnd type="none" len="sm" w="sm"/>
          </a:ln>
        </p:spPr>
      </p:sp>
      <p:sp>
        <p:nvSpPr>
          <p:cNvPr name="Freeform 19" id="19"/>
          <p:cNvSpPr/>
          <p:nvPr/>
        </p:nvSpPr>
        <p:spPr>
          <a:xfrm flipH="false" flipV="false" rot="0">
            <a:off x="10417947" y="6320418"/>
            <a:ext cx="3622596" cy="190476"/>
          </a:xfrm>
          <a:custGeom>
            <a:avLst/>
            <a:gdLst/>
            <a:ahLst/>
            <a:cxnLst/>
            <a:rect r="r" b="b" t="t" l="l"/>
            <a:pathLst>
              <a:path h="190476" w="3622596">
                <a:moveTo>
                  <a:pt x="0" y="0"/>
                </a:moveTo>
                <a:lnTo>
                  <a:pt x="3622596" y="0"/>
                </a:lnTo>
                <a:lnTo>
                  <a:pt x="3622596" y="190476"/>
                </a:lnTo>
                <a:lnTo>
                  <a:pt x="0" y="190476"/>
                </a:lnTo>
                <a:lnTo>
                  <a:pt x="0" y="0"/>
                </a:lnTo>
                <a:close/>
              </a:path>
            </a:pathLst>
          </a:custGeom>
          <a:blipFill>
            <a:blip r:embed="rId3"/>
            <a:stretch>
              <a:fillRect l="0" t="-192607" r="0" b="-24370"/>
            </a:stretch>
          </a:blipFill>
        </p:spPr>
      </p:sp>
      <p:sp>
        <p:nvSpPr>
          <p:cNvPr name="TextBox 20" id="20"/>
          <p:cNvSpPr txBox="true"/>
          <p:nvPr/>
        </p:nvSpPr>
        <p:spPr>
          <a:xfrm rot="0">
            <a:off x="5912264" y="832169"/>
            <a:ext cx="6503645" cy="1277980"/>
          </a:xfrm>
          <a:prstGeom prst="rect">
            <a:avLst/>
          </a:prstGeom>
        </p:spPr>
        <p:txBody>
          <a:bodyPr anchor="t" rtlCol="false" tIns="0" lIns="0" bIns="0" rIns="0">
            <a:spAutoFit/>
          </a:bodyPr>
          <a:lstStyle/>
          <a:p>
            <a:pPr algn="ctr">
              <a:lnSpc>
                <a:spcPts val="9539"/>
              </a:lnSpc>
            </a:pPr>
            <a:r>
              <a:rPr lang="en-US" sz="9085">
                <a:solidFill>
                  <a:srgbClr val="573E33"/>
                </a:solidFill>
                <a:latin typeface="Chewy"/>
                <a:ea typeface="Chewy"/>
                <a:cs typeface="Chewy"/>
                <a:sym typeface="Chewy"/>
              </a:rPr>
              <a:t>Hypothesis 1</a:t>
            </a:r>
          </a:p>
        </p:txBody>
      </p:sp>
      <p:sp>
        <p:nvSpPr>
          <p:cNvPr name="TextBox 21" id="21"/>
          <p:cNvSpPr txBox="true"/>
          <p:nvPr/>
        </p:nvSpPr>
        <p:spPr>
          <a:xfrm rot="0">
            <a:off x="1028700" y="2157775"/>
            <a:ext cx="2618919" cy="1076179"/>
          </a:xfrm>
          <a:prstGeom prst="rect">
            <a:avLst/>
          </a:prstGeom>
        </p:spPr>
        <p:txBody>
          <a:bodyPr anchor="t" rtlCol="false" tIns="0" lIns="0" bIns="0" rIns="0">
            <a:spAutoFit/>
          </a:bodyPr>
          <a:lstStyle/>
          <a:p>
            <a:pPr algn="ctr">
              <a:lnSpc>
                <a:spcPts val="7510"/>
              </a:lnSpc>
            </a:pPr>
            <a:r>
              <a:rPr lang="en-US" sz="7435" spc="-230">
                <a:solidFill>
                  <a:srgbClr val="573E33"/>
                </a:solidFill>
                <a:latin typeface="Arabica Bold"/>
                <a:ea typeface="Arabica Bold"/>
                <a:cs typeface="Arabica Bold"/>
                <a:sym typeface="Arabica Bold"/>
              </a:rPr>
              <a:t>3    Step </a:t>
            </a:r>
          </a:p>
        </p:txBody>
      </p:sp>
      <p:sp>
        <p:nvSpPr>
          <p:cNvPr name="TextBox 22" id="22"/>
          <p:cNvSpPr txBox="true"/>
          <p:nvPr/>
        </p:nvSpPr>
        <p:spPr>
          <a:xfrm rot="0">
            <a:off x="1324943" y="2119675"/>
            <a:ext cx="520711" cy="515318"/>
          </a:xfrm>
          <a:prstGeom prst="rect">
            <a:avLst/>
          </a:prstGeom>
        </p:spPr>
        <p:txBody>
          <a:bodyPr anchor="t" rtlCol="false" tIns="0" lIns="0" bIns="0" rIns="0">
            <a:spAutoFit/>
          </a:bodyPr>
          <a:lstStyle/>
          <a:p>
            <a:pPr algn="ctr">
              <a:lnSpc>
                <a:spcPts val="3507"/>
              </a:lnSpc>
            </a:pPr>
            <a:r>
              <a:rPr lang="en-US" sz="3472" spc="-107">
                <a:solidFill>
                  <a:srgbClr val="573E33"/>
                </a:solidFill>
                <a:latin typeface="Arabica Bold"/>
                <a:ea typeface="Arabica Bold"/>
                <a:cs typeface="Arabica Bold"/>
                <a:sym typeface="Arabica Bold"/>
              </a:rPr>
              <a:t>rd</a:t>
            </a:r>
          </a:p>
        </p:txBody>
      </p:sp>
      <p:sp>
        <p:nvSpPr>
          <p:cNvPr name="TextBox 23" id="23"/>
          <p:cNvSpPr txBox="true"/>
          <p:nvPr/>
        </p:nvSpPr>
        <p:spPr>
          <a:xfrm rot="0">
            <a:off x="4344758" y="7004557"/>
            <a:ext cx="12790515" cy="970279"/>
          </a:xfrm>
          <a:prstGeom prst="rect">
            <a:avLst/>
          </a:prstGeom>
        </p:spPr>
        <p:txBody>
          <a:bodyPr anchor="t" rtlCol="false" tIns="0" lIns="0" bIns="0" rIns="0">
            <a:spAutoFit/>
          </a:bodyPr>
          <a:lstStyle/>
          <a:p>
            <a:pPr algn="ctr">
              <a:lnSpc>
                <a:spcPts val="3534"/>
              </a:lnSpc>
            </a:pPr>
            <a:r>
              <a:rPr lang="en-US" sz="3499" spc="-108">
                <a:solidFill>
                  <a:srgbClr val="F2E1C4"/>
                </a:solidFill>
                <a:latin typeface="Arabica"/>
                <a:ea typeface="Arabica"/>
                <a:cs typeface="Arabica"/>
                <a:sym typeface="Arabica"/>
              </a:rPr>
              <a:t>use </a:t>
            </a:r>
            <a:r>
              <a:rPr lang="en-US" sz="3499" spc="-108">
                <a:solidFill>
                  <a:srgbClr val="E62E47"/>
                </a:solidFill>
                <a:latin typeface="Arabica"/>
                <a:ea typeface="Arabica"/>
                <a:cs typeface="Arabica"/>
                <a:sym typeface="Arabica"/>
              </a:rPr>
              <a:t>loc function </a:t>
            </a:r>
            <a:r>
              <a:rPr lang="en-US" sz="3499" spc="-108">
                <a:solidFill>
                  <a:srgbClr val="F2E1C4"/>
                </a:solidFill>
                <a:latin typeface="Arabica"/>
                <a:ea typeface="Arabica"/>
                <a:cs typeface="Arabica"/>
                <a:sym typeface="Arabica"/>
              </a:rPr>
              <a:t>to extract only the win percentage of Reese’s Peanut Butter Cup from the DataFrame, Row(0)</a:t>
            </a:r>
          </a:p>
        </p:txBody>
      </p:sp>
      <p:sp>
        <p:nvSpPr>
          <p:cNvPr name="TextBox 24" id="24"/>
          <p:cNvSpPr txBox="true"/>
          <p:nvPr/>
        </p:nvSpPr>
        <p:spPr>
          <a:xfrm rot="0">
            <a:off x="4755584" y="8336786"/>
            <a:ext cx="11548491" cy="970279"/>
          </a:xfrm>
          <a:prstGeom prst="rect">
            <a:avLst/>
          </a:prstGeom>
        </p:spPr>
        <p:txBody>
          <a:bodyPr anchor="t" rtlCol="false" tIns="0" lIns="0" bIns="0" rIns="0">
            <a:spAutoFit/>
          </a:bodyPr>
          <a:lstStyle/>
          <a:p>
            <a:pPr algn="ctr">
              <a:lnSpc>
                <a:spcPts val="3534"/>
              </a:lnSpc>
            </a:pPr>
            <a:r>
              <a:rPr lang="en-US" sz="3499" spc="-108">
                <a:solidFill>
                  <a:srgbClr val="F2E1C4"/>
                </a:solidFill>
                <a:latin typeface="Arabica"/>
                <a:ea typeface="Arabica"/>
                <a:cs typeface="Arabica"/>
                <a:sym typeface="Arabica"/>
              </a:rPr>
              <a:t>use </a:t>
            </a:r>
            <a:r>
              <a:rPr lang="en-US" sz="3499" spc="-108">
                <a:solidFill>
                  <a:srgbClr val="E62E47"/>
                </a:solidFill>
                <a:latin typeface="Arabica"/>
                <a:ea typeface="Arabica"/>
                <a:cs typeface="Arabica"/>
                <a:sym typeface="Arabica"/>
              </a:rPr>
              <a:t>loc function </a:t>
            </a:r>
            <a:r>
              <a:rPr lang="en-US" sz="3499" spc="-108">
                <a:solidFill>
                  <a:srgbClr val="F2E1C4"/>
                </a:solidFill>
                <a:latin typeface="Arabica"/>
                <a:ea typeface="Arabica"/>
                <a:cs typeface="Arabica"/>
                <a:sym typeface="Arabica"/>
              </a:rPr>
              <a:t>to extract the win percentage of candies </a:t>
            </a:r>
            <a:r>
              <a:rPr lang="en-US" sz="3499" spc="-108">
                <a:solidFill>
                  <a:srgbClr val="F8A5A9"/>
                </a:solidFill>
                <a:latin typeface="Arabica"/>
                <a:ea typeface="Arabica"/>
                <a:cs typeface="Arabica"/>
                <a:sym typeface="Arabica"/>
              </a:rPr>
              <a:t>others than Reese’s Peanut Butter ( != -&gt; not equal)</a:t>
            </a:r>
            <a:r>
              <a:rPr lang="en-US" sz="3499" spc="-108">
                <a:solidFill>
                  <a:srgbClr val="F2E1C4"/>
                </a:solidFill>
                <a:latin typeface="Arabica"/>
                <a:ea typeface="Arabica"/>
                <a:cs typeface="Arabica"/>
                <a:sym typeface="Arabica"/>
              </a:rPr>
              <a:t> Cup from the DataFrame </a:t>
            </a:r>
          </a:p>
        </p:txBody>
      </p:sp>
    </p:spTree>
  </p:cSld>
  <p:clrMapOvr>
    <a:masterClrMapping/>
  </p:clrMapOvr>
  <p:transition spd="slow">
    <p:push dir="l"/>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A5A9"/>
        </a:solidFill>
      </p:bgPr>
    </p:bg>
    <p:spTree>
      <p:nvGrpSpPr>
        <p:cNvPr id="1" name=""/>
        <p:cNvGrpSpPr/>
        <p:nvPr/>
      </p:nvGrpSpPr>
      <p:grpSpPr>
        <a:xfrm>
          <a:off x="0" y="0"/>
          <a:ext cx="0" cy="0"/>
          <a:chOff x="0" y="0"/>
          <a:chExt cx="0" cy="0"/>
        </a:xfrm>
      </p:grpSpPr>
      <p:grpSp>
        <p:nvGrpSpPr>
          <p:cNvPr name="Group 2" id="2"/>
          <p:cNvGrpSpPr/>
          <p:nvPr/>
        </p:nvGrpSpPr>
        <p:grpSpPr>
          <a:xfrm rot="0">
            <a:off x="534437" y="500286"/>
            <a:ext cx="17259300" cy="9286429"/>
            <a:chOff x="0" y="0"/>
            <a:chExt cx="4545659" cy="2445808"/>
          </a:xfrm>
        </p:grpSpPr>
        <p:sp>
          <p:nvSpPr>
            <p:cNvPr name="Freeform 3" id="3"/>
            <p:cNvSpPr/>
            <p:nvPr/>
          </p:nvSpPr>
          <p:spPr>
            <a:xfrm flipH="false" flipV="false" rot="0">
              <a:off x="0" y="0"/>
              <a:ext cx="4545659" cy="2445808"/>
            </a:xfrm>
            <a:custGeom>
              <a:avLst/>
              <a:gdLst/>
              <a:ahLst/>
              <a:cxnLst/>
              <a:rect r="r" b="b" t="t" l="l"/>
              <a:pathLst>
                <a:path h="2445808" w="4545659">
                  <a:moveTo>
                    <a:pt x="16148" y="0"/>
                  </a:moveTo>
                  <a:lnTo>
                    <a:pt x="4529511" y="0"/>
                  </a:lnTo>
                  <a:cubicBezTo>
                    <a:pt x="4533794" y="0"/>
                    <a:pt x="4537901" y="1701"/>
                    <a:pt x="4540930" y="4730"/>
                  </a:cubicBezTo>
                  <a:cubicBezTo>
                    <a:pt x="4543958" y="7758"/>
                    <a:pt x="4545659" y="11866"/>
                    <a:pt x="4545659" y="16148"/>
                  </a:cubicBezTo>
                  <a:lnTo>
                    <a:pt x="4545659" y="2429660"/>
                  </a:lnTo>
                  <a:cubicBezTo>
                    <a:pt x="4545659" y="2433943"/>
                    <a:pt x="4543958" y="2438050"/>
                    <a:pt x="4540930" y="2441079"/>
                  </a:cubicBezTo>
                  <a:cubicBezTo>
                    <a:pt x="4537901" y="2444107"/>
                    <a:pt x="4533794" y="2445808"/>
                    <a:pt x="4529511" y="2445808"/>
                  </a:cubicBezTo>
                  <a:lnTo>
                    <a:pt x="16148" y="2445808"/>
                  </a:lnTo>
                  <a:cubicBezTo>
                    <a:pt x="7230" y="2445808"/>
                    <a:pt x="0" y="2438579"/>
                    <a:pt x="0" y="2429660"/>
                  </a:cubicBezTo>
                  <a:lnTo>
                    <a:pt x="0" y="16148"/>
                  </a:lnTo>
                  <a:cubicBezTo>
                    <a:pt x="0" y="7230"/>
                    <a:pt x="7230" y="0"/>
                    <a:pt x="16148" y="0"/>
                  </a:cubicBezTo>
                  <a:close/>
                </a:path>
              </a:pathLst>
            </a:custGeom>
            <a:solidFill>
              <a:srgbClr val="FFFFFF"/>
            </a:solidFill>
          </p:spPr>
        </p:sp>
        <p:sp>
          <p:nvSpPr>
            <p:cNvPr name="TextBox 4" id="4"/>
            <p:cNvSpPr txBox="true"/>
            <p:nvPr/>
          </p:nvSpPr>
          <p:spPr>
            <a:xfrm>
              <a:off x="0" y="-47625"/>
              <a:ext cx="4545659" cy="2493433"/>
            </a:xfrm>
            <a:prstGeom prst="rect">
              <a:avLst/>
            </a:prstGeom>
          </p:spPr>
          <p:txBody>
            <a:bodyPr anchor="ctr" rtlCol="false" tIns="50800" lIns="50800" bIns="50800" rIns="50800"/>
            <a:lstStyle/>
            <a:p>
              <a:pPr algn="ctr">
                <a:lnSpc>
                  <a:spcPts val="3499"/>
                </a:lnSpc>
              </a:pPr>
            </a:p>
          </p:txBody>
        </p:sp>
      </p:grpSp>
      <p:sp>
        <p:nvSpPr>
          <p:cNvPr name="Freeform 5" id="5"/>
          <p:cNvSpPr/>
          <p:nvPr/>
        </p:nvSpPr>
        <p:spPr>
          <a:xfrm flipH="false" flipV="false" rot="0">
            <a:off x="970589" y="3198952"/>
            <a:ext cx="10722114" cy="3673310"/>
          </a:xfrm>
          <a:custGeom>
            <a:avLst/>
            <a:gdLst/>
            <a:ahLst/>
            <a:cxnLst/>
            <a:rect r="r" b="b" t="t" l="l"/>
            <a:pathLst>
              <a:path h="3673310" w="10722114">
                <a:moveTo>
                  <a:pt x="0" y="0"/>
                </a:moveTo>
                <a:lnTo>
                  <a:pt x="10722114" y="0"/>
                </a:lnTo>
                <a:lnTo>
                  <a:pt x="10722114" y="3673310"/>
                </a:lnTo>
                <a:lnTo>
                  <a:pt x="0" y="3673310"/>
                </a:lnTo>
                <a:lnTo>
                  <a:pt x="0" y="0"/>
                </a:lnTo>
                <a:close/>
              </a:path>
            </a:pathLst>
          </a:custGeom>
          <a:blipFill>
            <a:blip r:embed="rId2"/>
            <a:stretch>
              <a:fillRect l="0" t="-36369" r="-27851" b="0"/>
            </a:stretch>
          </a:blipFill>
        </p:spPr>
      </p:sp>
      <p:sp>
        <p:nvSpPr>
          <p:cNvPr name="TextBox 6" id="6"/>
          <p:cNvSpPr txBox="true"/>
          <p:nvPr/>
        </p:nvSpPr>
        <p:spPr>
          <a:xfrm rot="0">
            <a:off x="5912264" y="832169"/>
            <a:ext cx="6503645" cy="1277980"/>
          </a:xfrm>
          <a:prstGeom prst="rect">
            <a:avLst/>
          </a:prstGeom>
        </p:spPr>
        <p:txBody>
          <a:bodyPr anchor="t" rtlCol="false" tIns="0" lIns="0" bIns="0" rIns="0">
            <a:spAutoFit/>
          </a:bodyPr>
          <a:lstStyle/>
          <a:p>
            <a:pPr algn="ctr">
              <a:lnSpc>
                <a:spcPts val="9539"/>
              </a:lnSpc>
            </a:pPr>
            <a:r>
              <a:rPr lang="en-US" sz="9085">
                <a:solidFill>
                  <a:srgbClr val="573E33"/>
                </a:solidFill>
                <a:latin typeface="Chewy"/>
                <a:ea typeface="Chewy"/>
                <a:cs typeface="Chewy"/>
                <a:sym typeface="Chewy"/>
              </a:rPr>
              <a:t>Hypothesis 1</a:t>
            </a:r>
          </a:p>
        </p:txBody>
      </p:sp>
      <p:sp>
        <p:nvSpPr>
          <p:cNvPr name="AutoShape 7" id="7"/>
          <p:cNvSpPr/>
          <p:nvPr/>
        </p:nvSpPr>
        <p:spPr>
          <a:xfrm flipV="true">
            <a:off x="11778428" y="6341411"/>
            <a:ext cx="4926249" cy="0"/>
          </a:xfrm>
          <a:prstGeom prst="line">
            <a:avLst/>
          </a:prstGeom>
          <a:ln cap="flat" w="38100">
            <a:solidFill>
              <a:srgbClr val="573E33"/>
            </a:solidFill>
            <a:prstDash val="solid"/>
            <a:headEnd type="none" len="sm" w="sm"/>
            <a:tailEnd type="none" len="sm" w="sm"/>
          </a:ln>
        </p:spPr>
      </p:sp>
      <p:sp>
        <p:nvSpPr>
          <p:cNvPr name="AutoShape 8" id="8"/>
          <p:cNvSpPr/>
          <p:nvPr/>
        </p:nvSpPr>
        <p:spPr>
          <a:xfrm>
            <a:off x="12191785" y="5961778"/>
            <a:ext cx="4317674" cy="0"/>
          </a:xfrm>
          <a:prstGeom prst="line">
            <a:avLst/>
          </a:prstGeom>
          <a:ln cap="flat" w="38100">
            <a:solidFill>
              <a:srgbClr val="573E33"/>
            </a:solidFill>
            <a:prstDash val="solid"/>
            <a:headEnd type="none" len="sm" w="sm"/>
            <a:tailEnd type="none" len="sm" w="sm"/>
          </a:ln>
        </p:spPr>
      </p:sp>
      <p:sp>
        <p:nvSpPr>
          <p:cNvPr name="AutoShape 9" id="9"/>
          <p:cNvSpPr/>
          <p:nvPr/>
        </p:nvSpPr>
        <p:spPr>
          <a:xfrm>
            <a:off x="12812118" y="2558923"/>
            <a:ext cx="0" cy="3402855"/>
          </a:xfrm>
          <a:prstGeom prst="line">
            <a:avLst/>
          </a:prstGeom>
          <a:ln cap="flat" w="38100">
            <a:solidFill>
              <a:srgbClr val="573E33"/>
            </a:solidFill>
            <a:prstDash val="sysDash"/>
            <a:headEnd type="none" len="sm" w="sm"/>
            <a:tailEnd type="none" len="sm" w="sm"/>
          </a:ln>
        </p:spPr>
      </p:sp>
      <p:sp>
        <p:nvSpPr>
          <p:cNvPr name="AutoShape 10" id="10"/>
          <p:cNvSpPr/>
          <p:nvPr/>
        </p:nvSpPr>
        <p:spPr>
          <a:xfrm>
            <a:off x="15936906" y="2558923"/>
            <a:ext cx="0" cy="3402855"/>
          </a:xfrm>
          <a:prstGeom prst="line">
            <a:avLst/>
          </a:prstGeom>
          <a:ln cap="flat" w="38100">
            <a:solidFill>
              <a:srgbClr val="573E33"/>
            </a:solidFill>
            <a:prstDash val="sysDash"/>
            <a:headEnd type="none" len="sm" w="sm"/>
            <a:tailEnd type="none" len="sm" w="sm"/>
          </a:ln>
        </p:spPr>
      </p:sp>
      <p:sp>
        <p:nvSpPr>
          <p:cNvPr name="AutoShape 11" id="11"/>
          <p:cNvSpPr/>
          <p:nvPr/>
        </p:nvSpPr>
        <p:spPr>
          <a:xfrm flipH="true">
            <a:off x="14264686" y="2031238"/>
            <a:ext cx="0" cy="3850934"/>
          </a:xfrm>
          <a:prstGeom prst="line">
            <a:avLst/>
          </a:prstGeom>
          <a:ln cap="flat" w="38100">
            <a:solidFill>
              <a:srgbClr val="573E33"/>
            </a:solidFill>
            <a:prstDash val="sysDash"/>
            <a:headEnd type="none" len="sm" w="sm"/>
            <a:tailEnd type="none" len="sm" w="sm"/>
          </a:ln>
        </p:spPr>
      </p:sp>
      <p:sp>
        <p:nvSpPr>
          <p:cNvPr name="TextBox 12" id="12"/>
          <p:cNvSpPr txBox="true"/>
          <p:nvPr/>
        </p:nvSpPr>
        <p:spPr>
          <a:xfrm rot="0">
            <a:off x="13907512" y="5901222"/>
            <a:ext cx="714347" cy="468404"/>
          </a:xfrm>
          <a:prstGeom prst="rect">
            <a:avLst/>
          </a:prstGeom>
        </p:spPr>
        <p:txBody>
          <a:bodyPr anchor="t" rtlCol="false" tIns="0" lIns="0" bIns="0" rIns="0">
            <a:spAutoFit/>
          </a:bodyPr>
          <a:lstStyle/>
          <a:p>
            <a:pPr algn="ctr">
              <a:lnSpc>
                <a:spcPts val="3259"/>
              </a:lnSpc>
            </a:pPr>
            <a:r>
              <a:rPr lang="en-US" sz="3227" spc="-100">
                <a:solidFill>
                  <a:srgbClr val="3F281E"/>
                </a:solidFill>
                <a:latin typeface="Arabica"/>
                <a:ea typeface="Arabica"/>
                <a:cs typeface="Arabica"/>
                <a:sym typeface="Arabica"/>
              </a:rPr>
              <a:t>0</a:t>
            </a:r>
          </a:p>
        </p:txBody>
      </p:sp>
      <p:sp>
        <p:nvSpPr>
          <p:cNvPr name="TextBox 13" id="13"/>
          <p:cNvSpPr txBox="true"/>
          <p:nvPr/>
        </p:nvSpPr>
        <p:spPr>
          <a:xfrm rot="0">
            <a:off x="15652570" y="5923373"/>
            <a:ext cx="714347" cy="468404"/>
          </a:xfrm>
          <a:prstGeom prst="rect">
            <a:avLst/>
          </a:prstGeom>
        </p:spPr>
        <p:txBody>
          <a:bodyPr anchor="t" rtlCol="false" tIns="0" lIns="0" bIns="0" rIns="0">
            <a:spAutoFit/>
          </a:bodyPr>
          <a:lstStyle/>
          <a:p>
            <a:pPr algn="ctr">
              <a:lnSpc>
                <a:spcPts val="3259"/>
              </a:lnSpc>
            </a:pPr>
            <a:r>
              <a:rPr lang="en-US" sz="3227" spc="-100">
                <a:solidFill>
                  <a:srgbClr val="3F281E"/>
                </a:solidFill>
                <a:latin typeface="Arabica"/>
                <a:ea typeface="Arabica"/>
                <a:cs typeface="Arabica"/>
                <a:sym typeface="Arabica"/>
              </a:rPr>
              <a:t>0.05</a:t>
            </a:r>
          </a:p>
        </p:txBody>
      </p:sp>
      <p:sp>
        <p:nvSpPr>
          <p:cNvPr name="TextBox 14" id="14"/>
          <p:cNvSpPr txBox="true"/>
          <p:nvPr/>
        </p:nvSpPr>
        <p:spPr>
          <a:xfrm rot="0">
            <a:off x="12129970" y="5901222"/>
            <a:ext cx="1202564" cy="468404"/>
          </a:xfrm>
          <a:prstGeom prst="rect">
            <a:avLst/>
          </a:prstGeom>
        </p:spPr>
        <p:txBody>
          <a:bodyPr anchor="t" rtlCol="false" tIns="0" lIns="0" bIns="0" rIns="0">
            <a:spAutoFit/>
          </a:bodyPr>
          <a:lstStyle/>
          <a:p>
            <a:pPr algn="ctr">
              <a:lnSpc>
                <a:spcPts val="3259"/>
              </a:lnSpc>
            </a:pPr>
            <a:r>
              <a:rPr lang="en-US" sz="3227" spc="-100">
                <a:solidFill>
                  <a:srgbClr val="3F281E"/>
                </a:solidFill>
                <a:latin typeface="Arabica"/>
                <a:ea typeface="Arabica"/>
                <a:cs typeface="Arabica"/>
                <a:sym typeface="Arabica"/>
              </a:rPr>
              <a:t>-0.05</a:t>
            </a:r>
          </a:p>
        </p:txBody>
      </p:sp>
      <p:grpSp>
        <p:nvGrpSpPr>
          <p:cNvPr name="Group 15" id="15"/>
          <p:cNvGrpSpPr/>
          <p:nvPr/>
        </p:nvGrpSpPr>
        <p:grpSpPr>
          <a:xfrm rot="5400000">
            <a:off x="12171899" y="5326181"/>
            <a:ext cx="1117429" cy="78937"/>
            <a:chOff x="0" y="0"/>
            <a:chExt cx="586907" cy="41460"/>
          </a:xfrm>
        </p:grpSpPr>
        <p:sp>
          <p:nvSpPr>
            <p:cNvPr name="Freeform 16" id="16"/>
            <p:cNvSpPr/>
            <p:nvPr/>
          </p:nvSpPr>
          <p:spPr>
            <a:xfrm flipH="false" flipV="false" rot="0">
              <a:off x="0" y="0"/>
              <a:ext cx="586907" cy="41460"/>
            </a:xfrm>
            <a:custGeom>
              <a:avLst/>
              <a:gdLst/>
              <a:ahLst/>
              <a:cxnLst/>
              <a:rect r="r" b="b" t="t" l="l"/>
              <a:pathLst>
                <a:path h="41460" w="586907">
                  <a:moveTo>
                    <a:pt x="383707" y="0"/>
                  </a:moveTo>
                  <a:cubicBezTo>
                    <a:pt x="495931" y="0"/>
                    <a:pt x="586907" y="9281"/>
                    <a:pt x="586907" y="20730"/>
                  </a:cubicBezTo>
                  <a:cubicBezTo>
                    <a:pt x="586907" y="32179"/>
                    <a:pt x="495931" y="41460"/>
                    <a:pt x="383707" y="41460"/>
                  </a:cubicBezTo>
                  <a:lnTo>
                    <a:pt x="203200" y="41460"/>
                  </a:lnTo>
                  <a:cubicBezTo>
                    <a:pt x="90976" y="41460"/>
                    <a:pt x="0" y="32179"/>
                    <a:pt x="0" y="20730"/>
                  </a:cubicBezTo>
                  <a:cubicBezTo>
                    <a:pt x="0" y="9281"/>
                    <a:pt x="90976" y="0"/>
                    <a:pt x="203200" y="0"/>
                  </a:cubicBezTo>
                  <a:close/>
                </a:path>
              </a:pathLst>
            </a:custGeom>
            <a:solidFill>
              <a:srgbClr val="FAE383"/>
            </a:solidFill>
          </p:spPr>
        </p:sp>
        <p:sp>
          <p:nvSpPr>
            <p:cNvPr name="TextBox 17" id="17"/>
            <p:cNvSpPr txBox="true"/>
            <p:nvPr/>
          </p:nvSpPr>
          <p:spPr>
            <a:xfrm>
              <a:off x="0" y="-47625"/>
              <a:ext cx="586907" cy="89085"/>
            </a:xfrm>
            <a:prstGeom prst="rect">
              <a:avLst/>
            </a:prstGeom>
          </p:spPr>
          <p:txBody>
            <a:bodyPr anchor="ctr" rtlCol="false" tIns="50800" lIns="50800" bIns="50800" rIns="50800"/>
            <a:lstStyle/>
            <a:p>
              <a:pPr algn="ctr">
                <a:lnSpc>
                  <a:spcPts val="3499"/>
                </a:lnSpc>
              </a:pPr>
            </a:p>
          </p:txBody>
        </p:sp>
      </p:grpSp>
      <p:grpSp>
        <p:nvGrpSpPr>
          <p:cNvPr name="Group 18" id="18"/>
          <p:cNvGrpSpPr/>
          <p:nvPr/>
        </p:nvGrpSpPr>
        <p:grpSpPr>
          <a:xfrm rot="5400000">
            <a:off x="12153260" y="5465979"/>
            <a:ext cx="926171" cy="65426"/>
            <a:chOff x="0" y="0"/>
            <a:chExt cx="586907" cy="41460"/>
          </a:xfrm>
        </p:grpSpPr>
        <p:sp>
          <p:nvSpPr>
            <p:cNvPr name="Freeform 19" id="19"/>
            <p:cNvSpPr/>
            <p:nvPr/>
          </p:nvSpPr>
          <p:spPr>
            <a:xfrm flipH="false" flipV="false" rot="0">
              <a:off x="0" y="0"/>
              <a:ext cx="586907" cy="41460"/>
            </a:xfrm>
            <a:custGeom>
              <a:avLst/>
              <a:gdLst/>
              <a:ahLst/>
              <a:cxnLst/>
              <a:rect r="r" b="b" t="t" l="l"/>
              <a:pathLst>
                <a:path h="41460" w="586907">
                  <a:moveTo>
                    <a:pt x="383707" y="0"/>
                  </a:moveTo>
                  <a:cubicBezTo>
                    <a:pt x="495931" y="0"/>
                    <a:pt x="586907" y="9281"/>
                    <a:pt x="586907" y="20730"/>
                  </a:cubicBezTo>
                  <a:cubicBezTo>
                    <a:pt x="586907" y="32179"/>
                    <a:pt x="495931" y="41460"/>
                    <a:pt x="383707" y="41460"/>
                  </a:cubicBezTo>
                  <a:lnTo>
                    <a:pt x="203200" y="41460"/>
                  </a:lnTo>
                  <a:cubicBezTo>
                    <a:pt x="90976" y="41460"/>
                    <a:pt x="0" y="32179"/>
                    <a:pt x="0" y="20730"/>
                  </a:cubicBezTo>
                  <a:cubicBezTo>
                    <a:pt x="0" y="9281"/>
                    <a:pt x="90976" y="0"/>
                    <a:pt x="203200" y="0"/>
                  </a:cubicBezTo>
                  <a:close/>
                </a:path>
              </a:pathLst>
            </a:custGeom>
            <a:solidFill>
              <a:srgbClr val="FAE383"/>
            </a:solidFill>
          </p:spPr>
        </p:sp>
        <p:sp>
          <p:nvSpPr>
            <p:cNvPr name="TextBox 20" id="20"/>
            <p:cNvSpPr txBox="true"/>
            <p:nvPr/>
          </p:nvSpPr>
          <p:spPr>
            <a:xfrm>
              <a:off x="0" y="-47625"/>
              <a:ext cx="586907" cy="89085"/>
            </a:xfrm>
            <a:prstGeom prst="rect">
              <a:avLst/>
            </a:prstGeom>
          </p:spPr>
          <p:txBody>
            <a:bodyPr anchor="ctr" rtlCol="false" tIns="50800" lIns="50800" bIns="50800" rIns="50800"/>
            <a:lstStyle/>
            <a:p>
              <a:pPr algn="ctr">
                <a:lnSpc>
                  <a:spcPts val="3499"/>
                </a:lnSpc>
              </a:pPr>
            </a:p>
          </p:txBody>
        </p:sp>
      </p:grpSp>
      <p:grpSp>
        <p:nvGrpSpPr>
          <p:cNvPr name="Group 21" id="21"/>
          <p:cNvGrpSpPr/>
          <p:nvPr/>
        </p:nvGrpSpPr>
        <p:grpSpPr>
          <a:xfrm rot="5400000">
            <a:off x="12173998" y="5590244"/>
            <a:ext cx="680627" cy="62442"/>
            <a:chOff x="0" y="0"/>
            <a:chExt cx="586907" cy="53844"/>
          </a:xfrm>
        </p:grpSpPr>
        <p:sp>
          <p:nvSpPr>
            <p:cNvPr name="Freeform 22" id="22"/>
            <p:cNvSpPr/>
            <p:nvPr/>
          </p:nvSpPr>
          <p:spPr>
            <a:xfrm flipH="false" flipV="false" rot="0">
              <a:off x="0" y="0"/>
              <a:ext cx="586907" cy="53844"/>
            </a:xfrm>
            <a:custGeom>
              <a:avLst/>
              <a:gdLst/>
              <a:ahLst/>
              <a:cxnLst/>
              <a:rect r="r" b="b" t="t" l="l"/>
              <a:pathLst>
                <a:path h="53844" w="586907">
                  <a:moveTo>
                    <a:pt x="383707" y="0"/>
                  </a:moveTo>
                  <a:cubicBezTo>
                    <a:pt x="495931" y="0"/>
                    <a:pt x="586907" y="12053"/>
                    <a:pt x="586907" y="26922"/>
                  </a:cubicBezTo>
                  <a:cubicBezTo>
                    <a:pt x="586907" y="41791"/>
                    <a:pt x="495931" y="53844"/>
                    <a:pt x="383707" y="53844"/>
                  </a:cubicBezTo>
                  <a:lnTo>
                    <a:pt x="203200" y="53844"/>
                  </a:lnTo>
                  <a:cubicBezTo>
                    <a:pt x="90976" y="53844"/>
                    <a:pt x="0" y="41791"/>
                    <a:pt x="0" y="26922"/>
                  </a:cubicBezTo>
                  <a:cubicBezTo>
                    <a:pt x="0" y="12053"/>
                    <a:pt x="90976" y="0"/>
                    <a:pt x="203200" y="0"/>
                  </a:cubicBezTo>
                  <a:close/>
                </a:path>
              </a:pathLst>
            </a:custGeom>
            <a:solidFill>
              <a:srgbClr val="FAE383"/>
            </a:solidFill>
          </p:spPr>
        </p:sp>
        <p:sp>
          <p:nvSpPr>
            <p:cNvPr name="TextBox 23" id="23"/>
            <p:cNvSpPr txBox="true"/>
            <p:nvPr/>
          </p:nvSpPr>
          <p:spPr>
            <a:xfrm>
              <a:off x="0" y="-47625"/>
              <a:ext cx="586907" cy="101469"/>
            </a:xfrm>
            <a:prstGeom prst="rect">
              <a:avLst/>
            </a:prstGeom>
          </p:spPr>
          <p:txBody>
            <a:bodyPr anchor="ctr" rtlCol="false" tIns="50800" lIns="50800" bIns="50800" rIns="50800"/>
            <a:lstStyle/>
            <a:p>
              <a:pPr algn="ctr">
                <a:lnSpc>
                  <a:spcPts val="3499"/>
                </a:lnSpc>
              </a:pPr>
            </a:p>
          </p:txBody>
        </p:sp>
      </p:grpSp>
      <p:grpSp>
        <p:nvGrpSpPr>
          <p:cNvPr name="Group 24" id="24"/>
          <p:cNvGrpSpPr/>
          <p:nvPr/>
        </p:nvGrpSpPr>
        <p:grpSpPr>
          <a:xfrm rot="5400000">
            <a:off x="12204880" y="5721668"/>
            <a:ext cx="419919" cy="60302"/>
            <a:chOff x="0" y="0"/>
            <a:chExt cx="586907" cy="84281"/>
          </a:xfrm>
        </p:grpSpPr>
        <p:sp>
          <p:nvSpPr>
            <p:cNvPr name="Freeform 25" id="25"/>
            <p:cNvSpPr/>
            <p:nvPr/>
          </p:nvSpPr>
          <p:spPr>
            <a:xfrm flipH="false" flipV="false" rot="0">
              <a:off x="0" y="0"/>
              <a:ext cx="586907" cy="84281"/>
            </a:xfrm>
            <a:custGeom>
              <a:avLst/>
              <a:gdLst/>
              <a:ahLst/>
              <a:cxnLst/>
              <a:rect r="r" b="b" t="t" l="l"/>
              <a:pathLst>
                <a:path h="84281" w="586907">
                  <a:moveTo>
                    <a:pt x="383707" y="0"/>
                  </a:moveTo>
                  <a:cubicBezTo>
                    <a:pt x="495931" y="0"/>
                    <a:pt x="586907" y="18867"/>
                    <a:pt x="586907" y="42141"/>
                  </a:cubicBezTo>
                  <a:cubicBezTo>
                    <a:pt x="586907" y="65414"/>
                    <a:pt x="495931" y="84281"/>
                    <a:pt x="383707" y="84281"/>
                  </a:cubicBezTo>
                  <a:lnTo>
                    <a:pt x="203200" y="84281"/>
                  </a:lnTo>
                  <a:cubicBezTo>
                    <a:pt x="90976" y="84281"/>
                    <a:pt x="0" y="65414"/>
                    <a:pt x="0" y="42141"/>
                  </a:cubicBezTo>
                  <a:cubicBezTo>
                    <a:pt x="0" y="18867"/>
                    <a:pt x="90976" y="0"/>
                    <a:pt x="203200" y="0"/>
                  </a:cubicBezTo>
                  <a:close/>
                </a:path>
              </a:pathLst>
            </a:custGeom>
            <a:solidFill>
              <a:srgbClr val="FAE383"/>
            </a:solidFill>
          </p:spPr>
        </p:sp>
        <p:sp>
          <p:nvSpPr>
            <p:cNvPr name="TextBox 26" id="26"/>
            <p:cNvSpPr txBox="true"/>
            <p:nvPr/>
          </p:nvSpPr>
          <p:spPr>
            <a:xfrm>
              <a:off x="0" y="-47625"/>
              <a:ext cx="586907" cy="131906"/>
            </a:xfrm>
            <a:prstGeom prst="rect">
              <a:avLst/>
            </a:prstGeom>
          </p:spPr>
          <p:txBody>
            <a:bodyPr anchor="ctr" rtlCol="false" tIns="50800" lIns="50800" bIns="50800" rIns="50800"/>
            <a:lstStyle/>
            <a:p>
              <a:pPr algn="ctr">
                <a:lnSpc>
                  <a:spcPts val="3499"/>
                </a:lnSpc>
              </a:pPr>
            </a:p>
          </p:txBody>
        </p:sp>
      </p:grpSp>
      <p:sp>
        <p:nvSpPr>
          <p:cNvPr name="AutoShape 27" id="27"/>
          <p:cNvSpPr/>
          <p:nvPr/>
        </p:nvSpPr>
        <p:spPr>
          <a:xfrm flipV="true">
            <a:off x="12678369" y="6394013"/>
            <a:ext cx="10269" cy="343538"/>
          </a:xfrm>
          <a:prstGeom prst="line">
            <a:avLst/>
          </a:prstGeom>
          <a:ln cap="flat" w="38100">
            <a:solidFill>
              <a:srgbClr val="573E33"/>
            </a:solidFill>
            <a:prstDash val="solid"/>
            <a:headEnd type="none" len="sm" w="sm"/>
            <a:tailEnd type="none" len="sm" w="sm"/>
          </a:ln>
        </p:spPr>
      </p:sp>
      <p:sp>
        <p:nvSpPr>
          <p:cNvPr name="TextBox 28" id="28"/>
          <p:cNvSpPr txBox="true"/>
          <p:nvPr/>
        </p:nvSpPr>
        <p:spPr>
          <a:xfrm rot="0">
            <a:off x="11431653" y="6785746"/>
            <a:ext cx="2493432" cy="468404"/>
          </a:xfrm>
          <a:prstGeom prst="rect">
            <a:avLst/>
          </a:prstGeom>
        </p:spPr>
        <p:txBody>
          <a:bodyPr anchor="t" rtlCol="false" tIns="0" lIns="0" bIns="0" rIns="0">
            <a:spAutoFit/>
          </a:bodyPr>
          <a:lstStyle/>
          <a:p>
            <a:pPr algn="ctr">
              <a:lnSpc>
                <a:spcPts val="3259"/>
              </a:lnSpc>
            </a:pPr>
            <a:r>
              <a:rPr lang="en-US" sz="3227" spc="-100">
                <a:solidFill>
                  <a:srgbClr val="3F281E"/>
                </a:solidFill>
                <a:latin typeface="Arabica"/>
                <a:ea typeface="Arabica"/>
                <a:cs typeface="Arabica"/>
                <a:sym typeface="Arabica"/>
              </a:rPr>
              <a:t>Reject H0</a:t>
            </a:r>
          </a:p>
        </p:txBody>
      </p:sp>
      <p:grpSp>
        <p:nvGrpSpPr>
          <p:cNvPr name="Group 29" id="29"/>
          <p:cNvGrpSpPr/>
          <p:nvPr/>
        </p:nvGrpSpPr>
        <p:grpSpPr>
          <a:xfrm rot="0">
            <a:off x="1774715" y="7342855"/>
            <a:ext cx="14162191" cy="1978843"/>
            <a:chOff x="0" y="0"/>
            <a:chExt cx="3729960" cy="521177"/>
          </a:xfrm>
        </p:grpSpPr>
        <p:sp>
          <p:nvSpPr>
            <p:cNvPr name="Freeform 30" id="30"/>
            <p:cNvSpPr/>
            <p:nvPr/>
          </p:nvSpPr>
          <p:spPr>
            <a:xfrm flipH="false" flipV="false" rot="0">
              <a:off x="0" y="0"/>
              <a:ext cx="3729960" cy="521177"/>
            </a:xfrm>
            <a:custGeom>
              <a:avLst/>
              <a:gdLst/>
              <a:ahLst/>
              <a:cxnLst/>
              <a:rect r="r" b="b" t="t" l="l"/>
              <a:pathLst>
                <a:path h="521177" w="3729960">
                  <a:moveTo>
                    <a:pt x="27880" y="0"/>
                  </a:moveTo>
                  <a:lnTo>
                    <a:pt x="3702080" y="0"/>
                  </a:lnTo>
                  <a:cubicBezTo>
                    <a:pt x="3709474" y="0"/>
                    <a:pt x="3716566" y="2937"/>
                    <a:pt x="3721794" y="8166"/>
                  </a:cubicBezTo>
                  <a:cubicBezTo>
                    <a:pt x="3727023" y="13394"/>
                    <a:pt x="3729960" y="20486"/>
                    <a:pt x="3729960" y="27880"/>
                  </a:cubicBezTo>
                  <a:lnTo>
                    <a:pt x="3729960" y="493297"/>
                  </a:lnTo>
                  <a:cubicBezTo>
                    <a:pt x="3729960" y="508695"/>
                    <a:pt x="3717478" y="521177"/>
                    <a:pt x="3702080" y="521177"/>
                  </a:cubicBezTo>
                  <a:lnTo>
                    <a:pt x="27880" y="521177"/>
                  </a:lnTo>
                  <a:cubicBezTo>
                    <a:pt x="12482" y="521177"/>
                    <a:pt x="0" y="508695"/>
                    <a:pt x="0" y="493297"/>
                  </a:cubicBezTo>
                  <a:lnTo>
                    <a:pt x="0" y="27880"/>
                  </a:lnTo>
                  <a:cubicBezTo>
                    <a:pt x="0" y="12482"/>
                    <a:pt x="12482" y="0"/>
                    <a:pt x="27880" y="0"/>
                  </a:cubicBezTo>
                  <a:close/>
                </a:path>
              </a:pathLst>
            </a:custGeom>
            <a:solidFill>
              <a:srgbClr val="3F281E"/>
            </a:solidFill>
          </p:spPr>
        </p:sp>
        <p:sp>
          <p:nvSpPr>
            <p:cNvPr name="TextBox 31" id="31"/>
            <p:cNvSpPr txBox="true"/>
            <p:nvPr/>
          </p:nvSpPr>
          <p:spPr>
            <a:xfrm>
              <a:off x="0" y="-28575"/>
              <a:ext cx="3729960" cy="549752"/>
            </a:xfrm>
            <a:prstGeom prst="rect">
              <a:avLst/>
            </a:prstGeom>
          </p:spPr>
          <p:txBody>
            <a:bodyPr anchor="ctr" rtlCol="false" tIns="50800" lIns="50800" bIns="50800" rIns="50800"/>
            <a:lstStyle/>
            <a:p>
              <a:pPr algn="ctr">
                <a:lnSpc>
                  <a:spcPts val="2100"/>
                </a:lnSpc>
              </a:pPr>
            </a:p>
          </p:txBody>
        </p:sp>
      </p:grpSp>
      <p:sp>
        <p:nvSpPr>
          <p:cNvPr name="TextBox 32" id="32"/>
          <p:cNvSpPr txBox="true"/>
          <p:nvPr/>
        </p:nvSpPr>
        <p:spPr>
          <a:xfrm rot="0">
            <a:off x="2195952" y="7698025"/>
            <a:ext cx="13319717" cy="1287554"/>
          </a:xfrm>
          <a:prstGeom prst="rect">
            <a:avLst/>
          </a:prstGeom>
        </p:spPr>
        <p:txBody>
          <a:bodyPr anchor="t" rtlCol="false" tIns="0" lIns="0" bIns="0" rIns="0">
            <a:spAutoFit/>
          </a:bodyPr>
          <a:lstStyle/>
          <a:p>
            <a:pPr algn="ctr">
              <a:lnSpc>
                <a:spcPts val="3259"/>
              </a:lnSpc>
            </a:pPr>
            <a:r>
              <a:rPr lang="en-US" sz="3227" spc="-100">
                <a:solidFill>
                  <a:srgbClr val="F2E1C4"/>
                </a:solidFill>
                <a:latin typeface="Arabica"/>
                <a:ea typeface="Arabica"/>
                <a:cs typeface="Arabica"/>
                <a:sym typeface="Arabica"/>
              </a:rPr>
              <a:t>The output shows that it </a:t>
            </a:r>
            <a:r>
              <a:rPr lang="en-US" sz="3227" spc="-100">
                <a:solidFill>
                  <a:srgbClr val="E62E47"/>
                </a:solidFill>
                <a:latin typeface="Arabica"/>
                <a:ea typeface="Arabica"/>
                <a:cs typeface="Arabica"/>
                <a:sym typeface="Arabica"/>
              </a:rPr>
              <a:t>rejects the null hypothesis  (P-value=4.22e-36 )</a:t>
            </a:r>
            <a:r>
              <a:rPr lang="en-US" sz="3227" spc="-100">
                <a:solidFill>
                  <a:srgbClr val="F2E1C4"/>
                </a:solidFill>
                <a:latin typeface="Arabica"/>
                <a:ea typeface="Arabica"/>
                <a:cs typeface="Arabica"/>
                <a:sym typeface="Arabica"/>
              </a:rPr>
              <a:t> which means that the data show enough a strong correlation, concluding that Reese’s Peanut Butter Cup is statistically more popular than other Halloween candies.</a:t>
            </a:r>
          </a:p>
        </p:txBody>
      </p:sp>
      <p:sp>
        <p:nvSpPr>
          <p:cNvPr name="TextBox 33" id="33"/>
          <p:cNvSpPr txBox="true"/>
          <p:nvPr/>
        </p:nvSpPr>
        <p:spPr>
          <a:xfrm rot="0">
            <a:off x="5727320" y="3837916"/>
            <a:ext cx="5965383" cy="963200"/>
          </a:xfrm>
          <a:prstGeom prst="rect">
            <a:avLst/>
          </a:prstGeom>
        </p:spPr>
        <p:txBody>
          <a:bodyPr anchor="t" rtlCol="false" tIns="0" lIns="0" bIns="0" rIns="0">
            <a:spAutoFit/>
          </a:bodyPr>
          <a:lstStyle/>
          <a:p>
            <a:pPr algn="ctr">
              <a:lnSpc>
                <a:spcPts val="2441"/>
              </a:lnSpc>
            </a:pPr>
            <a:r>
              <a:rPr lang="en-US" sz="2417" spc="-74">
                <a:solidFill>
                  <a:srgbClr val="573E33"/>
                </a:solidFill>
                <a:latin typeface="Arabica"/>
                <a:ea typeface="Arabica"/>
                <a:cs typeface="Arabica"/>
                <a:sym typeface="Arabica"/>
              </a:rPr>
              <a:t>the focus is on the </a:t>
            </a:r>
            <a:r>
              <a:rPr lang="en-US" sz="2417" spc="-74">
                <a:solidFill>
                  <a:srgbClr val="E62E47"/>
                </a:solidFill>
                <a:latin typeface="Arabica"/>
                <a:ea typeface="Arabica"/>
                <a:cs typeface="Arabica"/>
                <a:sym typeface="Arabica"/>
              </a:rPr>
              <a:t>left</a:t>
            </a:r>
            <a:r>
              <a:rPr lang="en-US" sz="2417" spc="-74">
                <a:solidFill>
                  <a:srgbClr val="573E33"/>
                </a:solidFill>
                <a:latin typeface="Arabica"/>
                <a:ea typeface="Arabica"/>
                <a:cs typeface="Arabica"/>
                <a:sym typeface="Arabica"/>
              </a:rPr>
              <a:t> tail of the curve, representing values that are significantly lower than Reese’s win percentage</a:t>
            </a:r>
          </a:p>
        </p:txBody>
      </p:sp>
      <p:sp>
        <p:nvSpPr>
          <p:cNvPr name="AutoShape 34" id="34"/>
          <p:cNvSpPr/>
          <p:nvPr/>
        </p:nvSpPr>
        <p:spPr>
          <a:xfrm flipH="true">
            <a:off x="10251544" y="3645327"/>
            <a:ext cx="260751" cy="183064"/>
          </a:xfrm>
          <a:prstGeom prst="line">
            <a:avLst/>
          </a:prstGeom>
          <a:ln cap="flat" w="38100">
            <a:solidFill>
              <a:srgbClr val="573E33"/>
            </a:solidFill>
            <a:prstDash val="solid"/>
            <a:headEnd type="none" len="sm" w="sm"/>
            <a:tailEnd type="arrow" len="sm" w="med"/>
          </a:ln>
        </p:spPr>
      </p:sp>
      <p:sp>
        <p:nvSpPr>
          <p:cNvPr name="TextBox 35" id="35"/>
          <p:cNvSpPr txBox="true"/>
          <p:nvPr/>
        </p:nvSpPr>
        <p:spPr>
          <a:xfrm rot="0">
            <a:off x="13159138" y="4432694"/>
            <a:ext cx="2493432" cy="468404"/>
          </a:xfrm>
          <a:prstGeom prst="rect">
            <a:avLst/>
          </a:prstGeom>
        </p:spPr>
        <p:txBody>
          <a:bodyPr anchor="t" rtlCol="false" tIns="0" lIns="0" bIns="0" rIns="0">
            <a:spAutoFit/>
          </a:bodyPr>
          <a:lstStyle/>
          <a:p>
            <a:pPr algn="ctr">
              <a:lnSpc>
                <a:spcPts val="3259"/>
              </a:lnSpc>
            </a:pPr>
            <a:r>
              <a:rPr lang="en-US" sz="3227" spc="-100">
                <a:solidFill>
                  <a:srgbClr val="3F281E"/>
                </a:solidFill>
                <a:latin typeface="Arabica"/>
                <a:ea typeface="Arabica"/>
                <a:cs typeface="Arabica"/>
                <a:sym typeface="Arabica"/>
              </a:rPr>
              <a:t>one-tailed</a:t>
            </a:r>
          </a:p>
        </p:txBody>
      </p:sp>
      <p:sp>
        <p:nvSpPr>
          <p:cNvPr name="TextBox 36" id="36"/>
          <p:cNvSpPr txBox="true"/>
          <p:nvPr/>
        </p:nvSpPr>
        <p:spPr>
          <a:xfrm rot="0">
            <a:off x="1251772" y="2601644"/>
            <a:ext cx="5621148" cy="597308"/>
          </a:xfrm>
          <a:prstGeom prst="rect">
            <a:avLst/>
          </a:prstGeom>
        </p:spPr>
        <p:txBody>
          <a:bodyPr anchor="t" rtlCol="false" tIns="0" lIns="0" bIns="0" rIns="0">
            <a:spAutoFit/>
          </a:bodyPr>
          <a:lstStyle/>
          <a:p>
            <a:pPr algn="ctr">
              <a:lnSpc>
                <a:spcPts val="4269"/>
              </a:lnSpc>
            </a:pPr>
            <a:r>
              <a:rPr lang="en-US" sz="4227" spc="-131">
                <a:solidFill>
                  <a:srgbClr val="573E33"/>
                </a:solidFill>
                <a:latin typeface="Arabica Bold"/>
                <a:ea typeface="Arabica Bold"/>
                <a:cs typeface="Arabica Bold"/>
                <a:sym typeface="Arabica Bold"/>
              </a:rPr>
              <a:t>Conduct T-stats /p-value</a:t>
            </a:r>
          </a:p>
        </p:txBody>
      </p:sp>
      <p:sp>
        <p:nvSpPr>
          <p:cNvPr name="Freeform 37" id="37"/>
          <p:cNvSpPr/>
          <p:nvPr/>
        </p:nvSpPr>
        <p:spPr>
          <a:xfrm flipH="false" flipV="false" rot="-1448258">
            <a:off x="16127806" y="7950697"/>
            <a:ext cx="1913375" cy="2733393"/>
          </a:xfrm>
          <a:custGeom>
            <a:avLst/>
            <a:gdLst/>
            <a:ahLst/>
            <a:cxnLst/>
            <a:rect r="r" b="b" t="t" l="l"/>
            <a:pathLst>
              <a:path h="2733393" w="1913375">
                <a:moveTo>
                  <a:pt x="0" y="0"/>
                </a:moveTo>
                <a:lnTo>
                  <a:pt x="1913375" y="0"/>
                </a:lnTo>
                <a:lnTo>
                  <a:pt x="1913375" y="2733393"/>
                </a:lnTo>
                <a:lnTo>
                  <a:pt x="0" y="273339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3F281E"/>
        </a:solidFill>
      </p:bgPr>
    </p:bg>
    <p:spTree>
      <p:nvGrpSpPr>
        <p:cNvPr id="1" name=""/>
        <p:cNvGrpSpPr/>
        <p:nvPr/>
      </p:nvGrpSpPr>
      <p:grpSpPr>
        <a:xfrm>
          <a:off x="0" y="0"/>
          <a:ext cx="0" cy="0"/>
          <a:chOff x="0" y="0"/>
          <a:chExt cx="0" cy="0"/>
        </a:xfrm>
      </p:grpSpPr>
      <p:grpSp>
        <p:nvGrpSpPr>
          <p:cNvPr name="Group 2" id="2"/>
          <p:cNvGrpSpPr/>
          <p:nvPr/>
        </p:nvGrpSpPr>
        <p:grpSpPr>
          <a:xfrm rot="0">
            <a:off x="514350" y="500286"/>
            <a:ext cx="17259300" cy="9286429"/>
            <a:chOff x="0" y="0"/>
            <a:chExt cx="4545659" cy="2445808"/>
          </a:xfrm>
        </p:grpSpPr>
        <p:sp>
          <p:nvSpPr>
            <p:cNvPr name="Freeform 3" id="3"/>
            <p:cNvSpPr/>
            <p:nvPr/>
          </p:nvSpPr>
          <p:spPr>
            <a:xfrm flipH="false" flipV="false" rot="0">
              <a:off x="0" y="0"/>
              <a:ext cx="4545659" cy="2445808"/>
            </a:xfrm>
            <a:custGeom>
              <a:avLst/>
              <a:gdLst/>
              <a:ahLst/>
              <a:cxnLst/>
              <a:rect r="r" b="b" t="t" l="l"/>
              <a:pathLst>
                <a:path h="2445808" w="4545659">
                  <a:moveTo>
                    <a:pt x="16148" y="0"/>
                  </a:moveTo>
                  <a:lnTo>
                    <a:pt x="4529511" y="0"/>
                  </a:lnTo>
                  <a:cubicBezTo>
                    <a:pt x="4533794" y="0"/>
                    <a:pt x="4537901" y="1701"/>
                    <a:pt x="4540930" y="4730"/>
                  </a:cubicBezTo>
                  <a:cubicBezTo>
                    <a:pt x="4543958" y="7758"/>
                    <a:pt x="4545659" y="11866"/>
                    <a:pt x="4545659" y="16148"/>
                  </a:cubicBezTo>
                  <a:lnTo>
                    <a:pt x="4545659" y="2429660"/>
                  </a:lnTo>
                  <a:cubicBezTo>
                    <a:pt x="4545659" y="2433943"/>
                    <a:pt x="4543958" y="2438050"/>
                    <a:pt x="4540930" y="2441079"/>
                  </a:cubicBezTo>
                  <a:cubicBezTo>
                    <a:pt x="4537901" y="2444107"/>
                    <a:pt x="4533794" y="2445808"/>
                    <a:pt x="4529511" y="2445808"/>
                  </a:cubicBezTo>
                  <a:lnTo>
                    <a:pt x="16148" y="2445808"/>
                  </a:lnTo>
                  <a:cubicBezTo>
                    <a:pt x="7230" y="2445808"/>
                    <a:pt x="0" y="2438579"/>
                    <a:pt x="0" y="2429660"/>
                  </a:cubicBezTo>
                  <a:lnTo>
                    <a:pt x="0" y="16148"/>
                  </a:lnTo>
                  <a:cubicBezTo>
                    <a:pt x="0" y="7230"/>
                    <a:pt x="7230" y="0"/>
                    <a:pt x="16148" y="0"/>
                  </a:cubicBezTo>
                  <a:close/>
                </a:path>
              </a:pathLst>
            </a:custGeom>
            <a:solidFill>
              <a:srgbClr val="FFFBD6"/>
            </a:solidFill>
          </p:spPr>
        </p:sp>
        <p:sp>
          <p:nvSpPr>
            <p:cNvPr name="TextBox 4" id="4"/>
            <p:cNvSpPr txBox="true"/>
            <p:nvPr/>
          </p:nvSpPr>
          <p:spPr>
            <a:xfrm>
              <a:off x="0" y="-47625"/>
              <a:ext cx="4545659" cy="2493433"/>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0">
            <a:off x="11316410" y="5282653"/>
            <a:ext cx="6277044" cy="1306143"/>
            <a:chOff x="0" y="0"/>
            <a:chExt cx="1653213" cy="344005"/>
          </a:xfrm>
        </p:grpSpPr>
        <p:sp>
          <p:nvSpPr>
            <p:cNvPr name="Freeform 6" id="6"/>
            <p:cNvSpPr/>
            <p:nvPr/>
          </p:nvSpPr>
          <p:spPr>
            <a:xfrm flipH="false" flipV="false" rot="0">
              <a:off x="0" y="0"/>
              <a:ext cx="1653213" cy="344005"/>
            </a:xfrm>
            <a:custGeom>
              <a:avLst/>
              <a:gdLst/>
              <a:ahLst/>
              <a:cxnLst/>
              <a:rect r="r" b="b" t="t" l="l"/>
              <a:pathLst>
                <a:path h="344005" w="1653213">
                  <a:moveTo>
                    <a:pt x="62902" y="0"/>
                  </a:moveTo>
                  <a:lnTo>
                    <a:pt x="1590311" y="0"/>
                  </a:lnTo>
                  <a:cubicBezTo>
                    <a:pt x="1606994" y="0"/>
                    <a:pt x="1622993" y="6627"/>
                    <a:pt x="1634790" y="18424"/>
                  </a:cubicBezTo>
                  <a:cubicBezTo>
                    <a:pt x="1646586" y="30220"/>
                    <a:pt x="1653213" y="46219"/>
                    <a:pt x="1653213" y="62902"/>
                  </a:cubicBezTo>
                  <a:lnTo>
                    <a:pt x="1653213" y="281103"/>
                  </a:lnTo>
                  <a:cubicBezTo>
                    <a:pt x="1653213" y="297785"/>
                    <a:pt x="1646586" y="313785"/>
                    <a:pt x="1634790" y="325581"/>
                  </a:cubicBezTo>
                  <a:cubicBezTo>
                    <a:pt x="1622993" y="337378"/>
                    <a:pt x="1606994" y="344005"/>
                    <a:pt x="1590311" y="344005"/>
                  </a:cubicBezTo>
                  <a:lnTo>
                    <a:pt x="62902" y="344005"/>
                  </a:lnTo>
                  <a:cubicBezTo>
                    <a:pt x="46219" y="344005"/>
                    <a:pt x="30220" y="337378"/>
                    <a:pt x="18424" y="325581"/>
                  </a:cubicBezTo>
                  <a:cubicBezTo>
                    <a:pt x="6627" y="313785"/>
                    <a:pt x="0" y="297785"/>
                    <a:pt x="0" y="281103"/>
                  </a:cubicBezTo>
                  <a:lnTo>
                    <a:pt x="0" y="62902"/>
                  </a:lnTo>
                  <a:cubicBezTo>
                    <a:pt x="0" y="46219"/>
                    <a:pt x="6627" y="30220"/>
                    <a:pt x="18424" y="18424"/>
                  </a:cubicBezTo>
                  <a:cubicBezTo>
                    <a:pt x="30220" y="6627"/>
                    <a:pt x="46219" y="0"/>
                    <a:pt x="62902" y="0"/>
                  </a:cubicBezTo>
                  <a:close/>
                </a:path>
              </a:pathLst>
            </a:custGeom>
            <a:solidFill>
              <a:srgbClr val="3F281E"/>
            </a:solidFill>
          </p:spPr>
        </p:sp>
        <p:sp>
          <p:nvSpPr>
            <p:cNvPr name="TextBox 7" id="7"/>
            <p:cNvSpPr txBox="true"/>
            <p:nvPr/>
          </p:nvSpPr>
          <p:spPr>
            <a:xfrm>
              <a:off x="0" y="-28575"/>
              <a:ext cx="1653213" cy="372580"/>
            </a:xfrm>
            <a:prstGeom prst="rect">
              <a:avLst/>
            </a:prstGeom>
          </p:spPr>
          <p:txBody>
            <a:bodyPr anchor="ctr" rtlCol="false" tIns="50800" lIns="50800" bIns="50800" rIns="50800"/>
            <a:lstStyle/>
            <a:p>
              <a:pPr algn="ctr">
                <a:lnSpc>
                  <a:spcPts val="2100"/>
                </a:lnSpc>
              </a:pPr>
            </a:p>
          </p:txBody>
        </p:sp>
      </p:grpSp>
      <p:grpSp>
        <p:nvGrpSpPr>
          <p:cNvPr name="Group 8" id="8"/>
          <p:cNvGrpSpPr/>
          <p:nvPr/>
        </p:nvGrpSpPr>
        <p:grpSpPr>
          <a:xfrm rot="0">
            <a:off x="2284495" y="2368170"/>
            <a:ext cx="13736940" cy="663202"/>
            <a:chOff x="0" y="0"/>
            <a:chExt cx="3617959" cy="174670"/>
          </a:xfrm>
        </p:grpSpPr>
        <p:sp>
          <p:nvSpPr>
            <p:cNvPr name="Freeform 9" id="9"/>
            <p:cNvSpPr/>
            <p:nvPr/>
          </p:nvSpPr>
          <p:spPr>
            <a:xfrm flipH="false" flipV="false" rot="0">
              <a:off x="0" y="0"/>
              <a:ext cx="3617959" cy="174670"/>
            </a:xfrm>
            <a:custGeom>
              <a:avLst/>
              <a:gdLst/>
              <a:ahLst/>
              <a:cxnLst/>
              <a:rect r="r" b="b" t="t" l="l"/>
              <a:pathLst>
                <a:path h="174670" w="3617959">
                  <a:moveTo>
                    <a:pt x="28743" y="0"/>
                  </a:moveTo>
                  <a:lnTo>
                    <a:pt x="3589217" y="0"/>
                  </a:lnTo>
                  <a:cubicBezTo>
                    <a:pt x="3596840" y="0"/>
                    <a:pt x="3604151" y="3028"/>
                    <a:pt x="3609541" y="8419"/>
                  </a:cubicBezTo>
                  <a:cubicBezTo>
                    <a:pt x="3614931" y="13809"/>
                    <a:pt x="3617959" y="21120"/>
                    <a:pt x="3617959" y="28743"/>
                  </a:cubicBezTo>
                  <a:lnTo>
                    <a:pt x="3617959" y="145928"/>
                  </a:lnTo>
                  <a:cubicBezTo>
                    <a:pt x="3617959" y="161802"/>
                    <a:pt x="3605091" y="174670"/>
                    <a:pt x="3589217" y="174670"/>
                  </a:cubicBezTo>
                  <a:lnTo>
                    <a:pt x="28743" y="174670"/>
                  </a:lnTo>
                  <a:cubicBezTo>
                    <a:pt x="21120" y="174670"/>
                    <a:pt x="13809" y="171642"/>
                    <a:pt x="8419" y="166252"/>
                  </a:cubicBezTo>
                  <a:cubicBezTo>
                    <a:pt x="3028" y="160861"/>
                    <a:pt x="0" y="153551"/>
                    <a:pt x="0" y="145928"/>
                  </a:cubicBezTo>
                  <a:lnTo>
                    <a:pt x="0" y="28743"/>
                  </a:lnTo>
                  <a:cubicBezTo>
                    <a:pt x="0" y="21120"/>
                    <a:pt x="3028" y="13809"/>
                    <a:pt x="8419" y="8419"/>
                  </a:cubicBezTo>
                  <a:cubicBezTo>
                    <a:pt x="13809" y="3028"/>
                    <a:pt x="21120" y="0"/>
                    <a:pt x="28743" y="0"/>
                  </a:cubicBezTo>
                  <a:close/>
                </a:path>
              </a:pathLst>
            </a:custGeom>
            <a:solidFill>
              <a:srgbClr val="3F281E"/>
            </a:solidFill>
          </p:spPr>
        </p:sp>
        <p:sp>
          <p:nvSpPr>
            <p:cNvPr name="TextBox 10" id="10"/>
            <p:cNvSpPr txBox="true"/>
            <p:nvPr/>
          </p:nvSpPr>
          <p:spPr>
            <a:xfrm>
              <a:off x="0" y="-28575"/>
              <a:ext cx="3617959" cy="203245"/>
            </a:xfrm>
            <a:prstGeom prst="rect">
              <a:avLst/>
            </a:prstGeom>
          </p:spPr>
          <p:txBody>
            <a:bodyPr anchor="ctr" rtlCol="false" tIns="50800" lIns="50800" bIns="50800" rIns="50800"/>
            <a:lstStyle/>
            <a:p>
              <a:pPr algn="ctr">
                <a:lnSpc>
                  <a:spcPts val="2100"/>
                </a:lnSpc>
              </a:pPr>
            </a:p>
          </p:txBody>
        </p:sp>
      </p:grpSp>
      <p:sp>
        <p:nvSpPr>
          <p:cNvPr name="Freeform 11" id="11"/>
          <p:cNvSpPr/>
          <p:nvPr/>
        </p:nvSpPr>
        <p:spPr>
          <a:xfrm flipH="false" flipV="false" rot="0">
            <a:off x="810574" y="3289391"/>
            <a:ext cx="9748453" cy="6105940"/>
          </a:xfrm>
          <a:custGeom>
            <a:avLst/>
            <a:gdLst/>
            <a:ahLst/>
            <a:cxnLst/>
            <a:rect r="r" b="b" t="t" l="l"/>
            <a:pathLst>
              <a:path h="6105940" w="9748453">
                <a:moveTo>
                  <a:pt x="0" y="0"/>
                </a:moveTo>
                <a:lnTo>
                  <a:pt x="9748453" y="0"/>
                </a:lnTo>
                <a:lnTo>
                  <a:pt x="9748453" y="6105940"/>
                </a:lnTo>
                <a:lnTo>
                  <a:pt x="0" y="6105940"/>
                </a:lnTo>
                <a:lnTo>
                  <a:pt x="0" y="0"/>
                </a:lnTo>
                <a:close/>
              </a:path>
            </a:pathLst>
          </a:custGeom>
          <a:blipFill>
            <a:blip r:embed="rId2"/>
            <a:stretch>
              <a:fillRect l="-1505" t="0" r="-39115" b="0"/>
            </a:stretch>
          </a:blipFill>
        </p:spPr>
      </p:sp>
      <p:sp>
        <p:nvSpPr>
          <p:cNvPr name="AutoShape 12" id="12"/>
          <p:cNvSpPr/>
          <p:nvPr/>
        </p:nvSpPr>
        <p:spPr>
          <a:xfrm>
            <a:off x="6893327" y="4949278"/>
            <a:ext cx="4209703" cy="635982"/>
          </a:xfrm>
          <a:prstGeom prst="line">
            <a:avLst/>
          </a:prstGeom>
          <a:ln cap="flat" w="38100">
            <a:solidFill>
              <a:srgbClr val="573E33"/>
            </a:solidFill>
            <a:prstDash val="solid"/>
            <a:headEnd type="none" len="sm" w="sm"/>
            <a:tailEnd type="arrow" len="sm" w="med"/>
          </a:ln>
        </p:spPr>
      </p:sp>
      <p:sp>
        <p:nvSpPr>
          <p:cNvPr name="TextBox 13" id="13"/>
          <p:cNvSpPr txBox="true"/>
          <p:nvPr/>
        </p:nvSpPr>
        <p:spPr>
          <a:xfrm rot="0">
            <a:off x="5912264" y="832169"/>
            <a:ext cx="6503645" cy="1277980"/>
          </a:xfrm>
          <a:prstGeom prst="rect">
            <a:avLst/>
          </a:prstGeom>
        </p:spPr>
        <p:txBody>
          <a:bodyPr anchor="t" rtlCol="false" tIns="0" lIns="0" bIns="0" rIns="0">
            <a:spAutoFit/>
          </a:bodyPr>
          <a:lstStyle/>
          <a:p>
            <a:pPr algn="ctr">
              <a:lnSpc>
                <a:spcPts val="9539"/>
              </a:lnSpc>
            </a:pPr>
            <a:r>
              <a:rPr lang="en-US" sz="9085">
                <a:solidFill>
                  <a:srgbClr val="F8A5A9"/>
                </a:solidFill>
                <a:latin typeface="Chewy"/>
                <a:ea typeface="Chewy"/>
                <a:cs typeface="Chewy"/>
                <a:sym typeface="Chewy"/>
              </a:rPr>
              <a:t>Hypothesis 2</a:t>
            </a:r>
          </a:p>
        </p:txBody>
      </p:sp>
      <p:sp>
        <p:nvSpPr>
          <p:cNvPr name="TextBox 14" id="14"/>
          <p:cNvSpPr txBox="true"/>
          <p:nvPr/>
        </p:nvSpPr>
        <p:spPr>
          <a:xfrm rot="0">
            <a:off x="2137598" y="2386845"/>
            <a:ext cx="14012804" cy="644526"/>
          </a:xfrm>
          <a:prstGeom prst="rect">
            <a:avLst/>
          </a:prstGeom>
        </p:spPr>
        <p:txBody>
          <a:bodyPr anchor="t" rtlCol="false" tIns="0" lIns="0" bIns="0" rIns="0">
            <a:spAutoFit/>
          </a:bodyPr>
          <a:lstStyle/>
          <a:p>
            <a:pPr algn="ctr">
              <a:lnSpc>
                <a:spcPts val="4899"/>
              </a:lnSpc>
              <a:spcBef>
                <a:spcPct val="0"/>
              </a:spcBef>
            </a:pPr>
            <a:r>
              <a:rPr lang="en-US" sz="3499">
                <a:solidFill>
                  <a:srgbClr val="FFFBD6"/>
                </a:solidFill>
                <a:latin typeface="Arabica"/>
                <a:ea typeface="Arabica"/>
                <a:cs typeface="Arabica"/>
                <a:sym typeface="Arabica"/>
              </a:rPr>
              <a:t> </a:t>
            </a:r>
            <a:r>
              <a:rPr lang="en-US" sz="3499">
                <a:solidFill>
                  <a:srgbClr val="FFFBD6"/>
                </a:solidFill>
                <a:latin typeface="Arabica"/>
                <a:ea typeface="Arabica"/>
                <a:cs typeface="Arabica"/>
                <a:sym typeface="Arabica"/>
              </a:rPr>
              <a:t>chocolate is the most often used ingredient/feature in Halloween candy.</a:t>
            </a:r>
          </a:p>
        </p:txBody>
      </p:sp>
      <p:sp>
        <p:nvSpPr>
          <p:cNvPr name="TextBox 15" id="15"/>
          <p:cNvSpPr txBox="true"/>
          <p:nvPr/>
        </p:nvSpPr>
        <p:spPr>
          <a:xfrm rot="0">
            <a:off x="10799017" y="3233271"/>
            <a:ext cx="2290314" cy="944696"/>
          </a:xfrm>
          <a:prstGeom prst="rect">
            <a:avLst/>
          </a:prstGeom>
        </p:spPr>
        <p:txBody>
          <a:bodyPr anchor="t" rtlCol="false" tIns="0" lIns="0" bIns="0" rIns="0">
            <a:spAutoFit/>
          </a:bodyPr>
          <a:lstStyle/>
          <a:p>
            <a:pPr algn="ctr">
              <a:lnSpc>
                <a:spcPts val="6567"/>
              </a:lnSpc>
            </a:pPr>
            <a:r>
              <a:rPr lang="en-US" sz="6502" spc="-201">
                <a:solidFill>
                  <a:srgbClr val="3F281E"/>
                </a:solidFill>
                <a:latin typeface="Arabica Bold"/>
                <a:ea typeface="Arabica Bold"/>
                <a:cs typeface="Arabica Bold"/>
                <a:sym typeface="Arabica Bold"/>
              </a:rPr>
              <a:t>1    Step </a:t>
            </a:r>
          </a:p>
        </p:txBody>
      </p:sp>
      <p:sp>
        <p:nvSpPr>
          <p:cNvPr name="TextBox 16" id="16"/>
          <p:cNvSpPr txBox="true"/>
          <p:nvPr/>
        </p:nvSpPr>
        <p:spPr>
          <a:xfrm rot="0">
            <a:off x="11058090" y="3214221"/>
            <a:ext cx="455376" cy="439939"/>
          </a:xfrm>
          <a:prstGeom prst="rect">
            <a:avLst/>
          </a:prstGeom>
        </p:spPr>
        <p:txBody>
          <a:bodyPr anchor="t" rtlCol="false" tIns="0" lIns="0" bIns="0" rIns="0">
            <a:spAutoFit/>
          </a:bodyPr>
          <a:lstStyle/>
          <a:p>
            <a:pPr algn="ctr">
              <a:lnSpc>
                <a:spcPts val="3067"/>
              </a:lnSpc>
            </a:pPr>
            <a:r>
              <a:rPr lang="en-US" sz="3037" spc="-94">
                <a:solidFill>
                  <a:srgbClr val="3F281E"/>
                </a:solidFill>
                <a:latin typeface="Arabica Bold"/>
                <a:ea typeface="Arabica Bold"/>
                <a:cs typeface="Arabica Bold"/>
                <a:sym typeface="Arabica Bold"/>
              </a:rPr>
              <a:t>st</a:t>
            </a:r>
          </a:p>
        </p:txBody>
      </p:sp>
      <p:sp>
        <p:nvSpPr>
          <p:cNvPr name="TextBox 17" id="17"/>
          <p:cNvSpPr txBox="true"/>
          <p:nvPr/>
        </p:nvSpPr>
        <p:spPr>
          <a:xfrm rot="0">
            <a:off x="11103030" y="4173221"/>
            <a:ext cx="6277044" cy="970279"/>
          </a:xfrm>
          <a:prstGeom prst="rect">
            <a:avLst/>
          </a:prstGeom>
        </p:spPr>
        <p:txBody>
          <a:bodyPr anchor="t" rtlCol="false" tIns="0" lIns="0" bIns="0" rIns="0">
            <a:spAutoFit/>
          </a:bodyPr>
          <a:lstStyle/>
          <a:p>
            <a:pPr algn="ctr">
              <a:lnSpc>
                <a:spcPts val="3534"/>
              </a:lnSpc>
            </a:pPr>
            <a:r>
              <a:rPr lang="en-US" sz="3499" spc="-108">
                <a:solidFill>
                  <a:srgbClr val="3F281E"/>
                </a:solidFill>
                <a:latin typeface="Arabica"/>
                <a:ea typeface="Arabica"/>
                <a:cs typeface="Arabica"/>
                <a:sym typeface="Arabica"/>
              </a:rPr>
              <a:t>We check if our hypothesis  correct or not by using </a:t>
            </a:r>
            <a:r>
              <a:rPr lang="en-US" sz="3499" spc="-108">
                <a:solidFill>
                  <a:srgbClr val="E62E47"/>
                </a:solidFill>
                <a:latin typeface="Arabica"/>
                <a:ea typeface="Arabica"/>
                <a:cs typeface="Arabica"/>
                <a:sym typeface="Arabica"/>
              </a:rPr>
              <a:t>Sum</a:t>
            </a:r>
            <a:r>
              <a:rPr lang="en-US" sz="3499" spc="-108">
                <a:solidFill>
                  <a:srgbClr val="3F281E"/>
                </a:solidFill>
                <a:latin typeface="Arabica"/>
                <a:ea typeface="Arabica"/>
                <a:cs typeface="Arabica"/>
                <a:sym typeface="Arabica"/>
              </a:rPr>
              <a:t> function </a:t>
            </a:r>
          </a:p>
        </p:txBody>
      </p:sp>
      <p:sp>
        <p:nvSpPr>
          <p:cNvPr name="TextBox 18" id="18"/>
          <p:cNvSpPr txBox="true"/>
          <p:nvPr/>
        </p:nvSpPr>
        <p:spPr>
          <a:xfrm rot="0">
            <a:off x="11316410" y="5455348"/>
            <a:ext cx="6277044" cy="970279"/>
          </a:xfrm>
          <a:prstGeom prst="rect">
            <a:avLst/>
          </a:prstGeom>
        </p:spPr>
        <p:txBody>
          <a:bodyPr anchor="t" rtlCol="false" tIns="0" lIns="0" bIns="0" rIns="0">
            <a:spAutoFit/>
          </a:bodyPr>
          <a:lstStyle/>
          <a:p>
            <a:pPr algn="ctr">
              <a:lnSpc>
                <a:spcPts val="3534"/>
              </a:lnSpc>
            </a:pPr>
            <a:r>
              <a:rPr lang="en-US" sz="3499" spc="-108">
                <a:solidFill>
                  <a:srgbClr val="FFFBD6"/>
                </a:solidFill>
                <a:latin typeface="Arabica"/>
                <a:ea typeface="Arabica"/>
                <a:cs typeface="Arabica"/>
                <a:sym typeface="Arabica"/>
              </a:rPr>
              <a:t>Noted: Use drop function to remove an irrelevant column (axis=1)</a:t>
            </a:r>
          </a:p>
        </p:txBody>
      </p:sp>
      <p:sp>
        <p:nvSpPr>
          <p:cNvPr name="AutoShape 19" id="19"/>
          <p:cNvSpPr/>
          <p:nvPr/>
        </p:nvSpPr>
        <p:spPr>
          <a:xfrm flipV="true">
            <a:off x="3177956" y="6262457"/>
            <a:ext cx="547981" cy="0"/>
          </a:xfrm>
          <a:prstGeom prst="line">
            <a:avLst/>
          </a:prstGeom>
          <a:ln cap="flat" w="38100">
            <a:solidFill>
              <a:srgbClr val="573E33"/>
            </a:solidFill>
            <a:prstDash val="solid"/>
            <a:headEnd type="none" len="sm" w="sm"/>
            <a:tailEnd type="none" len="sm" w="sm"/>
          </a:ln>
        </p:spPr>
      </p:sp>
      <p:sp>
        <p:nvSpPr>
          <p:cNvPr name="AutoShape 20" id="20"/>
          <p:cNvSpPr/>
          <p:nvPr/>
        </p:nvSpPr>
        <p:spPr>
          <a:xfrm flipH="true">
            <a:off x="3706896" y="6244005"/>
            <a:ext cx="19041" cy="2521212"/>
          </a:xfrm>
          <a:prstGeom prst="line">
            <a:avLst/>
          </a:prstGeom>
          <a:ln cap="flat" w="38100">
            <a:solidFill>
              <a:srgbClr val="573E33"/>
            </a:solidFill>
            <a:prstDash val="solid"/>
            <a:headEnd type="none" len="sm" w="sm"/>
            <a:tailEnd type="none" len="sm" w="sm"/>
          </a:ln>
        </p:spPr>
      </p:sp>
      <p:sp>
        <p:nvSpPr>
          <p:cNvPr name="AutoShape 21" id="21"/>
          <p:cNvSpPr/>
          <p:nvPr/>
        </p:nvSpPr>
        <p:spPr>
          <a:xfrm flipV="true">
            <a:off x="3177956" y="8765217"/>
            <a:ext cx="547981" cy="0"/>
          </a:xfrm>
          <a:prstGeom prst="line">
            <a:avLst/>
          </a:prstGeom>
          <a:ln cap="flat" w="38100">
            <a:solidFill>
              <a:srgbClr val="573E33"/>
            </a:solidFill>
            <a:prstDash val="solid"/>
            <a:headEnd type="none" len="sm" w="sm"/>
            <a:tailEnd type="none" len="sm" w="sm"/>
          </a:ln>
        </p:spPr>
      </p:sp>
      <p:sp>
        <p:nvSpPr>
          <p:cNvPr name="AutoShape 22" id="22"/>
          <p:cNvSpPr/>
          <p:nvPr/>
        </p:nvSpPr>
        <p:spPr>
          <a:xfrm flipV="true">
            <a:off x="3728782" y="7359098"/>
            <a:ext cx="7374248" cy="0"/>
          </a:xfrm>
          <a:prstGeom prst="line">
            <a:avLst/>
          </a:prstGeom>
          <a:ln cap="flat" w="38100">
            <a:solidFill>
              <a:srgbClr val="573E33"/>
            </a:solidFill>
            <a:prstDash val="solid"/>
            <a:headEnd type="none" len="sm" w="sm"/>
            <a:tailEnd type="arrow" len="sm" w="med"/>
          </a:ln>
        </p:spPr>
      </p:sp>
      <p:sp>
        <p:nvSpPr>
          <p:cNvPr name="TextBox 23" id="23"/>
          <p:cNvSpPr txBox="true"/>
          <p:nvPr/>
        </p:nvSpPr>
        <p:spPr>
          <a:xfrm rot="0">
            <a:off x="11316410" y="7042067"/>
            <a:ext cx="6054314" cy="1865629"/>
          </a:xfrm>
          <a:prstGeom prst="rect">
            <a:avLst/>
          </a:prstGeom>
        </p:spPr>
        <p:txBody>
          <a:bodyPr anchor="t" rtlCol="false" tIns="0" lIns="0" bIns="0" rIns="0">
            <a:spAutoFit/>
          </a:bodyPr>
          <a:lstStyle/>
          <a:p>
            <a:pPr algn="ctr">
              <a:lnSpc>
                <a:spcPts val="3534"/>
              </a:lnSpc>
            </a:pPr>
            <a:r>
              <a:rPr lang="en-US" sz="3499" spc="-108">
                <a:solidFill>
                  <a:srgbClr val="3F281E"/>
                </a:solidFill>
                <a:latin typeface="Arabica"/>
                <a:ea typeface="Arabica"/>
                <a:cs typeface="Arabica"/>
                <a:sym typeface="Arabica"/>
              </a:rPr>
              <a:t>The table shows that the most common ingredient found in Halloween candy was fruity, </a:t>
            </a:r>
            <a:r>
              <a:rPr lang="en-US" sz="3499" spc="-108">
                <a:solidFill>
                  <a:srgbClr val="E62E47"/>
                </a:solidFill>
                <a:latin typeface="Arabica"/>
                <a:ea typeface="Arabica"/>
                <a:cs typeface="Arabica"/>
                <a:sym typeface="Arabica"/>
              </a:rPr>
              <a:t>not</a:t>
            </a:r>
            <a:r>
              <a:rPr lang="en-US" sz="3499" spc="-108">
                <a:solidFill>
                  <a:srgbClr val="3F281E"/>
                </a:solidFill>
                <a:latin typeface="Arabica"/>
                <a:ea typeface="Arabica"/>
                <a:cs typeface="Arabica"/>
                <a:sym typeface="Arabica"/>
              </a:rPr>
              <a:t> chocolate</a:t>
            </a:r>
          </a:p>
        </p:txBody>
      </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DAGRjG_mJNE</dc:identifier>
  <dcterms:modified xsi:type="dcterms:W3CDTF">2011-08-01T06:04:30Z</dcterms:modified>
  <cp:revision>1</cp:revision>
  <dc:title>candy project</dc:title>
</cp:coreProperties>
</file>