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Spark, Hive, Tez, Kylin</a:t>
            </a:r>
          </a:p>
          <a:p>
            <a:pPr/>
            <a:r>
              <a:t>Netflix Atlas - time series</a:t>
            </a:r>
          </a:p>
          <a:p>
            <a:pPr/>
            <a:r>
              <a:t>LinkedIn Pinot - OLAP ‚Who’s Viewed Your Profile’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estymata pesymistyczna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nek Jabłonka"/>
          <p:cNvSpPr txBox="1"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 lIns="38100" tIns="38100" rIns="38100" bIns="38100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–Janek Jabłonka</a:t>
            </a:r>
          </a:p>
        </p:txBody>
      </p:sp>
      <p:sp>
        <p:nvSpPr>
          <p:cNvPr id="94" name="„Wpisz tu cytat.”"/>
          <p:cNvSpPr txBox="1"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„Wpisz tu cytat.” </a:t>
            </a:r>
          </a:p>
        </p:txBody>
      </p:sp>
      <p:sp>
        <p:nvSpPr>
          <p:cNvPr id="95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azek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118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azek"/>
          <p:cNvSpPr/>
          <p:nvPr>
            <p:ph type="pic" sz="half" idx="13"/>
          </p:nvPr>
        </p:nvSpPr>
        <p:spPr>
          <a:xfrm>
            <a:off x="2830512" y="1695449"/>
            <a:ext cx="7334251" cy="4438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kst tytułowy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22" name="Treść - poziom 1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31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ek"/>
          <p:cNvSpPr/>
          <p:nvPr>
            <p:ph type="pic" sz="quarter" idx="13"/>
          </p:nvPr>
        </p:nvSpPr>
        <p:spPr>
          <a:xfrm>
            <a:off x="6664325" y="1695449"/>
            <a:ext cx="4000501" cy="6172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kst tytułowy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5800"/>
            </a:lvl1pPr>
          </a:lstStyle>
          <a:p>
            <a:pPr/>
            <a:r>
              <a:t>Tekst tytułowy</a:t>
            </a:r>
          </a:p>
        </p:txBody>
      </p:sp>
      <p:sp>
        <p:nvSpPr>
          <p:cNvPr id="40" name="Treść - poziom 1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49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57" name="Treść - poziom 1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lIns="38100" tIns="38100" rIns="38100" bIns="38100"/>
          <a:lstStyle>
            <a:lvl1pPr marL="419805" indent="-419805">
              <a:defRPr sz="3400"/>
            </a:lvl1pPr>
            <a:lvl2pPr marL="864305" indent="-419805">
              <a:defRPr sz="3400"/>
            </a:lvl2pPr>
            <a:lvl3pPr marL="1308805" indent="-419805">
              <a:defRPr sz="3400"/>
            </a:lvl3pPr>
            <a:lvl4pPr marL="1753305" indent="-419805">
              <a:defRPr sz="3400"/>
            </a:lvl4pPr>
            <a:lvl5pPr marL="2197805" indent="-419805">
              <a:defRPr sz="3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azek"/>
          <p:cNvSpPr/>
          <p:nvPr>
            <p:ph type="pic" sz="quarter" idx="13"/>
          </p:nvPr>
        </p:nvSpPr>
        <p:spPr>
          <a:xfrm>
            <a:off x="6664325" y="3171825"/>
            <a:ext cx="4000501" cy="4714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kst tytułowy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800"/>
            </a:lvl1pPr>
          </a:lstStyle>
          <a:p>
            <a:pPr/>
            <a:r>
              <a:t>Tekst tytułowy</a:t>
            </a:r>
          </a:p>
        </p:txBody>
      </p:sp>
      <p:sp>
        <p:nvSpPr>
          <p:cNvPr id="67" name="Treść - poziom 1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lIns="38100" tIns="38100" rIns="38100" bIns="38100"/>
          <a:lstStyle>
            <a:lvl1pPr marL="318407" indent="-318407">
              <a:spcBef>
                <a:spcPts val="3200"/>
              </a:spcBef>
              <a:defRPr sz="2600"/>
            </a:lvl1pPr>
            <a:lvl2pPr marL="661307" indent="-318407">
              <a:spcBef>
                <a:spcPts val="3200"/>
              </a:spcBef>
              <a:defRPr sz="2600"/>
            </a:lvl2pPr>
            <a:lvl3pPr marL="1004207" indent="-318407">
              <a:spcBef>
                <a:spcPts val="3200"/>
              </a:spcBef>
              <a:defRPr sz="2600"/>
            </a:lvl3pPr>
            <a:lvl4pPr marL="1347107" indent="-318407">
              <a:spcBef>
                <a:spcPts val="3200"/>
              </a:spcBef>
              <a:defRPr sz="2600"/>
            </a:lvl4pPr>
            <a:lvl5pPr marL="1690007" indent="-318407">
              <a:spcBef>
                <a:spcPts val="3200"/>
              </a:spcBef>
              <a:defRPr sz="26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lIns="38100" tIns="38100" rIns="38100" bIns="38100"/>
          <a:lstStyle>
            <a:lvl1pPr marL="419805" indent="-419805">
              <a:defRPr sz="3400"/>
            </a:lvl1pPr>
            <a:lvl2pPr marL="864305" indent="-419805">
              <a:defRPr sz="3400"/>
            </a:lvl2pPr>
            <a:lvl3pPr marL="1308805" indent="-419805">
              <a:defRPr sz="3400"/>
            </a:lvl3pPr>
            <a:lvl4pPr marL="1753305" indent="-419805">
              <a:defRPr sz="3400"/>
            </a:lvl4pPr>
            <a:lvl5pPr marL="2197805" indent="-419805">
              <a:defRPr sz="3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azek"/>
          <p:cNvSpPr/>
          <p:nvPr>
            <p:ph type="pic" sz="quarter" idx="13"/>
          </p:nvPr>
        </p:nvSpPr>
        <p:spPr>
          <a:xfrm>
            <a:off x="6664325" y="5038725"/>
            <a:ext cx="4000501" cy="2828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Obrazek"/>
          <p:cNvSpPr/>
          <p:nvPr>
            <p:ph type="pic" sz="quarter" idx="14"/>
          </p:nvPr>
        </p:nvSpPr>
        <p:spPr>
          <a:xfrm>
            <a:off x="6668988" y="1885949"/>
            <a:ext cx="4000502" cy="2828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Obrazek"/>
          <p:cNvSpPr/>
          <p:nvPr>
            <p:ph type="pic" sz="quarter" idx="15"/>
          </p:nvPr>
        </p:nvSpPr>
        <p:spPr>
          <a:xfrm>
            <a:off x="2339974" y="1885949"/>
            <a:ext cx="4000502" cy="5981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 slajdu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1QMgGxiCFWE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3175">
            <a:miter lim="400000"/>
          </a:ln>
        </p:spPr>
      </p:pic>
      <p:sp>
        <p:nvSpPr>
          <p:cNvPr id="129" name="Audience Forecasting…"/>
          <p:cNvSpPr txBox="1"/>
          <p:nvPr/>
        </p:nvSpPr>
        <p:spPr>
          <a:xfrm>
            <a:off x="913933" y="2673828"/>
            <a:ext cx="11176934" cy="189230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lnSpc>
                <a:spcPct val="120000"/>
              </a:lnSpc>
              <a:defRPr spc="1458" sz="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Audience Forecasting </a:t>
            </a:r>
          </a:p>
          <a:p>
            <a:pPr>
              <a:lnSpc>
                <a:spcPct val="120000"/>
              </a:lnSpc>
              <a:defRPr spc="1458" sz="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dla reklamy RTB</a:t>
            </a:r>
          </a:p>
        </p:txBody>
      </p:sp>
      <p:sp>
        <p:nvSpPr>
          <p:cNvPr id="130" name="Przemysław Piotrowski…"/>
          <p:cNvSpPr txBox="1"/>
          <p:nvPr/>
        </p:nvSpPr>
        <p:spPr>
          <a:xfrm>
            <a:off x="3704053" y="5928649"/>
            <a:ext cx="5596694" cy="168910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lnSpc>
                <a:spcPct val="120000"/>
              </a:lnSpc>
              <a:defRPr spc="395" sz="3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Przemysław Piotrowski</a:t>
            </a:r>
          </a:p>
          <a:p>
            <a:pPr>
              <a:lnSpc>
                <a:spcPct val="120000"/>
              </a:lnSpc>
              <a:defRPr spc="395" sz="3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lnSpc>
                <a:spcPct val="120000"/>
              </a:lnSpc>
              <a:defRPr spc="312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Adform Research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y"/>
          <p:cNvSpPr txBox="1"/>
          <p:nvPr>
            <p:ph type="title"/>
          </p:nvPr>
        </p:nvSpPr>
        <p:spPr>
          <a:xfrm>
            <a:off x="2339974" y="-36536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Problemy</a:t>
            </a:r>
          </a:p>
        </p:txBody>
      </p:sp>
      <p:sp>
        <p:nvSpPr>
          <p:cNvPr id="176" name="Wspólne ciasteczka pomiędzy  źródłami ruchu"/>
          <p:cNvSpPr txBox="1"/>
          <p:nvPr>
            <p:ph type="body" sz="half" idx="1"/>
          </p:nvPr>
        </p:nvSpPr>
        <p:spPr>
          <a:xfrm>
            <a:off x="576062" y="2202467"/>
            <a:ext cx="8324851" cy="47148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Wspólne ciasteczka pomiędzy </a:t>
            </a:r>
            <a:br/>
            <a:r>
              <a:t>źródłami ruchu</a:t>
            </a:r>
          </a:p>
        </p:txBody>
      </p:sp>
      <p:pic>
        <p:nvPicPr>
          <p:cNvPr id="177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869" y="1021409"/>
            <a:ext cx="5885974" cy="588597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blemy"/>
          <p:cNvSpPr txBox="1"/>
          <p:nvPr>
            <p:ph type="title"/>
          </p:nvPr>
        </p:nvSpPr>
        <p:spPr>
          <a:xfrm>
            <a:off x="2339974" y="-36536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Problemy</a:t>
            </a:r>
          </a:p>
        </p:txBody>
      </p:sp>
      <p:sp>
        <p:nvSpPr>
          <p:cNvPr id="180" name="Złączenie ruchu z remarketingiem"/>
          <p:cNvSpPr txBox="1"/>
          <p:nvPr>
            <p:ph type="body" sz="half" idx="1"/>
          </p:nvPr>
        </p:nvSpPr>
        <p:spPr>
          <a:xfrm>
            <a:off x="576062" y="2202467"/>
            <a:ext cx="8324851" cy="47148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Złączenie ruchu z remarketingiem</a:t>
            </a:r>
          </a:p>
        </p:txBody>
      </p:sp>
      <p:pic>
        <p:nvPicPr>
          <p:cNvPr id="181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869" y="1021409"/>
            <a:ext cx="5885974" cy="5885974"/>
          </a:xfrm>
          <a:prstGeom prst="rect">
            <a:avLst/>
          </a:prstGeom>
          <a:ln w="3175">
            <a:miter lim="400000"/>
          </a:ln>
        </p:spPr>
      </p:pic>
      <p:sp>
        <p:nvSpPr>
          <p:cNvPr id="182" name="[1] https://www.quora.com/How-can-we-do-reach-forecasting-in-a-DSP-demand-side-platform-Is-it-even-possible"/>
          <p:cNvSpPr txBox="1"/>
          <p:nvPr/>
        </p:nvSpPr>
        <p:spPr>
          <a:xfrm>
            <a:off x="278645" y="8684604"/>
            <a:ext cx="12447510" cy="83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500"/>
            </a:lvl1pPr>
          </a:lstStyle>
          <a:p>
            <a:pPr/>
            <a:r>
              <a:t>[1] https://www.quora.com/How-can-we-do-reach-forecasting-in-a-DSP-demand-side-platform-Is-it-even-possible</a:t>
            </a:r>
          </a:p>
        </p:txBody>
      </p:sp>
      <p:sp>
        <p:nvSpPr>
          <p:cNvPr id="183" name="„It will be challenging to have your forecast work on combinations of inventory and tracking points. Consider letting your users forecast either on inventory or on tracking.”[1]"/>
          <p:cNvSpPr txBox="1"/>
          <p:nvPr/>
        </p:nvSpPr>
        <p:spPr>
          <a:xfrm>
            <a:off x="78320" y="6774900"/>
            <a:ext cx="12848160" cy="163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„It will be challenging to have your forecast work on combinations of inventory and tracking points. Consider letting your users forecast either on inventory or on tracking.”[1]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…"/>
          <p:cNvSpPr txBox="1"/>
          <p:nvPr/>
        </p:nvSpPr>
        <p:spPr>
          <a:xfrm>
            <a:off x="5690589" y="3282950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186" name="0…"/>
          <p:cNvSpPr txBox="1"/>
          <p:nvPr/>
        </p:nvSpPr>
        <p:spPr>
          <a:xfrm>
            <a:off x="3931638" y="3282950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187" name="iOS"/>
          <p:cNvSpPr txBox="1"/>
          <p:nvPr/>
        </p:nvSpPr>
        <p:spPr>
          <a:xfrm>
            <a:off x="3932102" y="2173683"/>
            <a:ext cx="866268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iOS</a:t>
            </a:r>
          </a:p>
        </p:txBody>
      </p:sp>
      <p:sp>
        <p:nvSpPr>
          <p:cNvPr id="188" name="Polska"/>
          <p:cNvSpPr txBox="1"/>
          <p:nvPr/>
        </p:nvSpPr>
        <p:spPr>
          <a:xfrm>
            <a:off x="5302369" y="2173683"/>
            <a:ext cx="1643634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Polska</a:t>
            </a:r>
          </a:p>
        </p:txBody>
      </p:sp>
      <p:sp>
        <p:nvSpPr>
          <p:cNvPr id="189" name="hobby|ML"/>
          <p:cNvSpPr txBox="1"/>
          <p:nvPr/>
        </p:nvSpPr>
        <p:spPr>
          <a:xfrm>
            <a:off x="7194524" y="2173683"/>
            <a:ext cx="2161878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hobby|ML</a:t>
            </a:r>
          </a:p>
        </p:txBody>
      </p:sp>
      <p:sp>
        <p:nvSpPr>
          <p:cNvPr id="190" name="1…"/>
          <p:cNvSpPr txBox="1"/>
          <p:nvPr/>
        </p:nvSpPr>
        <p:spPr>
          <a:xfrm>
            <a:off x="7841866" y="3285235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191" name="0…"/>
          <p:cNvSpPr txBox="1"/>
          <p:nvPr/>
        </p:nvSpPr>
        <p:spPr>
          <a:xfrm>
            <a:off x="596090" y="3340100"/>
            <a:ext cx="2553734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2</a:t>
            </a:r>
          </a:p>
          <a:p>
            <a:pPr/>
            <a:r>
              <a:t>3</a:t>
            </a:r>
          </a:p>
          <a:p>
            <a:pPr/>
            <a:r>
              <a:t>4</a:t>
            </a:r>
          </a:p>
          <a:p>
            <a:pPr/>
            <a:r>
              <a:t>5</a:t>
            </a:r>
          </a:p>
          <a:p>
            <a:pPr/>
            <a:r>
              <a:t>6</a:t>
            </a:r>
          </a:p>
          <a:p>
            <a:pPr/>
            <a:r>
              <a:t>7</a:t>
            </a:r>
          </a:p>
          <a:p>
            <a:pPr/>
            <a:r>
              <a:t>…</a:t>
            </a:r>
          </a:p>
          <a:p>
            <a:pPr/>
            <a:r>
              <a:t>500mln</a:t>
            </a:r>
          </a:p>
        </p:txBody>
      </p:sp>
      <p:sp>
        <p:nvSpPr>
          <p:cNvPr id="192" name="odsłona"/>
          <p:cNvSpPr txBox="1"/>
          <p:nvPr/>
        </p:nvSpPr>
        <p:spPr>
          <a:xfrm>
            <a:off x="921579" y="2173683"/>
            <a:ext cx="1902757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odsłona</a:t>
            </a:r>
          </a:p>
        </p:txBody>
      </p:sp>
      <p:sp>
        <p:nvSpPr>
          <p:cNvPr id="193" name="Linia"/>
          <p:cNvSpPr/>
          <p:nvPr/>
        </p:nvSpPr>
        <p:spPr>
          <a:xfrm flipV="1">
            <a:off x="2955721" y="3537081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  <p:sp>
        <p:nvSpPr>
          <p:cNvPr id="194" name="Rozwiązanie"/>
          <p:cNvSpPr txBox="1"/>
          <p:nvPr>
            <p:ph type="title"/>
          </p:nvPr>
        </p:nvSpPr>
        <p:spPr>
          <a:xfrm>
            <a:off x="2339974" y="90709"/>
            <a:ext cx="8324852" cy="1619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pPr/>
            <a:r>
              <a:t>Rozwiązanie</a:t>
            </a:r>
          </a:p>
        </p:txBody>
      </p:sp>
      <p:sp>
        <p:nvSpPr>
          <p:cNvPr id="195" name="Prostokąt"/>
          <p:cNvSpPr/>
          <p:nvPr/>
        </p:nvSpPr>
        <p:spPr>
          <a:xfrm>
            <a:off x="4146902" y="5482810"/>
            <a:ext cx="4364649" cy="41158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45678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29237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6" name="Prostokąt"/>
          <p:cNvSpPr/>
          <p:nvPr/>
        </p:nvSpPr>
        <p:spPr>
          <a:xfrm>
            <a:off x="4158366" y="7017229"/>
            <a:ext cx="4353185" cy="41158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45678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29237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7" name="0…"/>
          <p:cNvSpPr txBox="1"/>
          <p:nvPr/>
        </p:nvSpPr>
        <p:spPr>
          <a:xfrm>
            <a:off x="9954055" y="3282950"/>
            <a:ext cx="1902756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198" name="wynik"/>
          <p:cNvSpPr txBox="1"/>
          <p:nvPr/>
        </p:nvSpPr>
        <p:spPr>
          <a:xfrm>
            <a:off x="10213178" y="2173683"/>
            <a:ext cx="1384512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wynik</a:t>
            </a:r>
          </a:p>
        </p:txBody>
      </p:sp>
      <p:sp>
        <p:nvSpPr>
          <p:cNvPr id="199" name="dostępne odsłony = cardinality(wynik)"/>
          <p:cNvSpPr txBox="1"/>
          <p:nvPr/>
        </p:nvSpPr>
        <p:spPr>
          <a:xfrm>
            <a:off x="3654274" y="8914869"/>
            <a:ext cx="8733864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dostępne odsłony =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cardinality(</a:t>
            </a:r>
            <a:r>
              <a:rPr>
                <a:solidFill>
                  <a:schemeClr val="accent1"/>
                </a:solidFill>
                <a:latin typeface="Andale Mono"/>
                <a:ea typeface="Andale Mono"/>
                <a:cs typeface="Andale Mono"/>
                <a:sym typeface="Andale Mono"/>
              </a:rPr>
              <a:t>wynik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)</a:t>
            </a:r>
          </a:p>
        </p:txBody>
      </p:sp>
      <p:sp>
        <p:nvSpPr>
          <p:cNvPr id="200" name="Linia"/>
          <p:cNvSpPr/>
          <p:nvPr/>
        </p:nvSpPr>
        <p:spPr>
          <a:xfrm flipV="1">
            <a:off x="9514979" y="3486281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3"/>
      <p:bldP build="whole" bldLvl="1" animBg="1" rev="0" advAuto="0" spid="195" grpId="1"/>
      <p:bldP build="whole" bldLvl="1" animBg="1" rev="0" advAuto="0" spid="197" grpId="4"/>
      <p:bldP build="whole" bldLvl="1" animBg="1" rev="0" advAuto="0" spid="196" grpId="2"/>
      <p:bldP build="whole" bldLvl="1" animBg="1" rev="0" advAuto="0" spid="199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obby|ML"/>
          <p:cNvSpPr txBox="1"/>
          <p:nvPr/>
        </p:nvSpPr>
        <p:spPr>
          <a:xfrm>
            <a:off x="2025050" y="3813400"/>
            <a:ext cx="1186360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8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hobby|ML</a:t>
            </a:r>
          </a:p>
        </p:txBody>
      </p:sp>
      <p:sp>
        <p:nvSpPr>
          <p:cNvPr id="203" name="1…"/>
          <p:cNvSpPr txBox="1"/>
          <p:nvPr/>
        </p:nvSpPr>
        <p:spPr>
          <a:xfrm>
            <a:off x="2184633" y="4364735"/>
            <a:ext cx="867195" cy="312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2000"/>
            </a:pPr>
            <a:r>
              <a:t>1</a:t>
            </a:r>
          </a:p>
          <a:p>
            <a:pPr>
              <a:defRPr sz="2000"/>
            </a:pPr>
            <a:r>
              <a:t>1</a:t>
            </a:r>
          </a:p>
          <a:p>
            <a:pPr>
              <a:defRPr sz="2000"/>
            </a:pPr>
            <a:r>
              <a:t>0</a:t>
            </a:r>
          </a:p>
          <a:p>
            <a:pPr>
              <a:defRPr sz="2000"/>
            </a:pPr>
            <a:r>
              <a:t>0</a:t>
            </a:r>
          </a:p>
          <a:p>
            <a:pPr>
              <a:defRPr sz="2000"/>
            </a:pPr>
            <a:r>
              <a:t>1</a:t>
            </a:r>
          </a:p>
          <a:p>
            <a:pPr>
              <a:defRPr sz="2000"/>
            </a:pPr>
            <a:r>
              <a:t>0</a:t>
            </a:r>
          </a:p>
          <a:p>
            <a:pPr>
              <a:defRPr sz="2000"/>
            </a:pPr>
            <a:r>
              <a:t>0</a:t>
            </a:r>
          </a:p>
          <a:p>
            <a:pPr>
              <a:defRPr sz="2000"/>
            </a:pPr>
            <a:r>
              <a:t>1</a:t>
            </a:r>
          </a:p>
          <a:p>
            <a:pPr>
              <a:defRPr sz="2000"/>
            </a:pPr>
            <a:r>
              <a:t>…</a:t>
            </a:r>
          </a:p>
          <a:p>
            <a:pPr>
              <a:defRPr sz="2000"/>
            </a:pPr>
            <a:r>
              <a:t>0</a:t>
            </a:r>
          </a:p>
        </p:txBody>
      </p:sp>
      <p:sp>
        <p:nvSpPr>
          <p:cNvPr id="204" name="0…"/>
          <p:cNvSpPr txBox="1"/>
          <p:nvPr/>
        </p:nvSpPr>
        <p:spPr>
          <a:xfrm>
            <a:off x="756042" y="4364735"/>
            <a:ext cx="1032054" cy="312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2000"/>
            </a:pPr>
            <a:r>
              <a:t>0</a:t>
            </a:r>
          </a:p>
          <a:p>
            <a:pPr>
              <a:defRPr sz="2000"/>
            </a:pPr>
            <a:r>
              <a:t>1</a:t>
            </a:r>
          </a:p>
          <a:p>
            <a:pPr>
              <a:defRPr sz="2000"/>
            </a:pPr>
            <a:r>
              <a:t>2</a:t>
            </a:r>
          </a:p>
          <a:p>
            <a:pPr>
              <a:defRPr sz="2000"/>
            </a:pPr>
            <a:r>
              <a:t>3</a:t>
            </a:r>
          </a:p>
          <a:p>
            <a:pPr>
              <a:defRPr sz="2000"/>
            </a:pPr>
            <a:r>
              <a:t>4</a:t>
            </a:r>
          </a:p>
          <a:p>
            <a:pPr>
              <a:defRPr sz="2000"/>
            </a:pPr>
            <a:r>
              <a:t>5</a:t>
            </a:r>
          </a:p>
          <a:p>
            <a:pPr>
              <a:defRPr sz="2000"/>
            </a:pPr>
            <a:r>
              <a:t>6</a:t>
            </a:r>
          </a:p>
          <a:p>
            <a:pPr>
              <a:defRPr sz="2000"/>
            </a:pPr>
            <a:r>
              <a:t>7</a:t>
            </a:r>
          </a:p>
          <a:p>
            <a:pPr>
              <a:defRPr sz="2000"/>
            </a:pPr>
            <a:r>
              <a:t>…</a:t>
            </a:r>
          </a:p>
          <a:p>
            <a:pPr>
              <a:defRPr sz="2000"/>
            </a:pPr>
            <a:r>
              <a:t>500mln</a:t>
            </a:r>
          </a:p>
        </p:txBody>
      </p:sp>
      <p:sp>
        <p:nvSpPr>
          <p:cNvPr id="205" name="odsłona"/>
          <p:cNvSpPr txBox="1"/>
          <p:nvPr/>
        </p:nvSpPr>
        <p:spPr>
          <a:xfrm>
            <a:off x="747481" y="3813400"/>
            <a:ext cx="1049177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8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odsłona</a:t>
            </a:r>
          </a:p>
        </p:txBody>
      </p:sp>
      <p:sp>
        <p:nvSpPr>
          <p:cNvPr id="206" name="Linia"/>
          <p:cNvSpPr/>
          <p:nvPr/>
        </p:nvSpPr>
        <p:spPr>
          <a:xfrm flipV="1">
            <a:off x="1986364" y="4604400"/>
            <a:ext cx="1" cy="27546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  <p:sp>
        <p:nvSpPr>
          <p:cNvPr id="207" name="zapytania o odsłony ciasteczek, które zostały sprofilowane jako zainteresowane Machine Learning"/>
          <p:cNvSpPr txBox="1"/>
          <p:nvPr/>
        </p:nvSpPr>
        <p:spPr>
          <a:xfrm>
            <a:off x="4713723" y="5107685"/>
            <a:ext cx="8247228" cy="163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zapytania o odsłony ciasteczek, które zostały sprofilowane jako zainteresowane Machine Learning</a:t>
            </a:r>
          </a:p>
        </p:txBody>
      </p:sp>
      <p:sp>
        <p:nvSpPr>
          <p:cNvPr id="208" name="hobby|ML"/>
          <p:cNvSpPr txBox="1"/>
          <p:nvPr/>
        </p:nvSpPr>
        <p:spPr>
          <a:xfrm>
            <a:off x="7385088" y="3695367"/>
            <a:ext cx="2161879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hobby|ML</a:t>
            </a:r>
          </a:p>
        </p:txBody>
      </p:sp>
      <p:sp>
        <p:nvSpPr>
          <p:cNvPr id="209" name="="/>
          <p:cNvSpPr txBox="1"/>
          <p:nvPr/>
        </p:nvSpPr>
        <p:spPr>
          <a:xfrm>
            <a:off x="8279083" y="4384342"/>
            <a:ext cx="373889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210" name="Remarketing"/>
          <p:cNvSpPr txBox="1"/>
          <p:nvPr/>
        </p:nvSpPr>
        <p:spPr>
          <a:xfrm>
            <a:off x="4481662" y="24146"/>
            <a:ext cx="4263950" cy="965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/>
            </a:lvl1pPr>
          </a:lstStyle>
          <a:p>
            <a:pPr/>
            <a:r>
              <a:t>Remarketing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deksy bitmapowe"/>
          <p:cNvSpPr txBox="1"/>
          <p:nvPr>
            <p:ph type="title"/>
          </p:nvPr>
        </p:nvSpPr>
        <p:spPr>
          <a:xfrm>
            <a:off x="2339974" y="-25958"/>
            <a:ext cx="8324852" cy="1619251"/>
          </a:xfrm>
          <a:prstGeom prst="rect">
            <a:avLst/>
          </a:prstGeom>
        </p:spPr>
        <p:txBody>
          <a:bodyPr/>
          <a:lstStyle>
            <a:lvl1pPr defTabSz="554990">
              <a:defRPr sz="7410"/>
            </a:lvl1pPr>
          </a:lstStyle>
          <a:p>
            <a:pPr/>
            <a:r>
              <a:t>Indeksy bitmapowe</a:t>
            </a:r>
          </a:p>
        </p:txBody>
      </p:sp>
      <p:sp>
        <p:nvSpPr>
          <p:cNvPr id="213" name="ang. bitmap index = bitmap = bitset = bitarray…"/>
          <p:cNvSpPr txBox="1"/>
          <p:nvPr>
            <p:ph type="body" idx="1"/>
          </p:nvPr>
        </p:nvSpPr>
        <p:spPr>
          <a:xfrm>
            <a:off x="1014184" y="1616545"/>
            <a:ext cx="12041000" cy="80194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ang. bitmap index = bitmap = bitset = bitarray </a:t>
            </a:r>
          </a:p>
          <a:p>
            <a:pPr marL="0" indent="0">
              <a:buSzTx/>
              <a:buNone/>
            </a:pPr>
            <a:r>
              <a:t>Cecha (kraj, producent)</a:t>
            </a:r>
          </a:p>
          <a:p>
            <a:pPr marL="0" indent="0">
              <a:buSzTx/>
              <a:buNone/>
            </a:pPr>
            <a:r>
              <a:t>Wartość cechy (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kraj|Polska</a:t>
            </a:r>
            <a:r>
              <a:t>,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producent|samsung</a:t>
            </a:r>
            <a:r>
              <a:t>)</a:t>
            </a:r>
          </a:p>
          <a:p>
            <a:pPr/>
            <a:r>
              <a:t>jedna bitmapa dla każdej wartości cechy</a:t>
            </a:r>
          </a:p>
          <a:p>
            <a:pPr/>
            <a:r>
              <a:t>suma, iloczyn i różnica zbiorów</a:t>
            </a:r>
          </a:p>
          <a:p>
            <a:pPr/>
            <a:r>
              <a:t>wsparcie predykatu równości</a:t>
            </a:r>
          </a:p>
          <a:p>
            <a:pPr/>
            <a:r>
              <a:t>brak wsparcia dla operatorów porównania  &gt;   &lt;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Zastosowania"/>
          <p:cNvSpPr txBox="1"/>
          <p:nvPr>
            <p:ph type="title"/>
          </p:nvPr>
        </p:nvSpPr>
        <p:spPr>
          <a:xfrm>
            <a:off x="2339974" y="11137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Zastosowania</a:t>
            </a:r>
          </a:p>
        </p:txBody>
      </p:sp>
      <p:sp>
        <p:nvSpPr>
          <p:cNvPr id="216" name="pobranie konkretnych elementów z innego źródła danych…"/>
          <p:cNvSpPr txBox="1"/>
          <p:nvPr>
            <p:ph type="body" idx="1"/>
          </p:nvPr>
        </p:nvSpPr>
        <p:spPr>
          <a:xfrm>
            <a:off x="388062" y="2023410"/>
            <a:ext cx="13004801" cy="5927691"/>
          </a:xfrm>
          <a:prstGeom prst="rect">
            <a:avLst/>
          </a:prstGeom>
        </p:spPr>
        <p:txBody>
          <a:bodyPr/>
          <a:lstStyle/>
          <a:p>
            <a:pPr/>
            <a:r>
              <a:t>pobranie konkretnych elementów z innego źródła danych</a:t>
            </a:r>
          </a:p>
          <a:p>
            <a:pPr lvl="1"/>
            <a:r>
              <a:rPr b="1" i="1" spc="408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row_id</a:t>
            </a:r>
            <a:r>
              <a:t> w bazach danych</a:t>
            </a:r>
          </a:p>
          <a:p>
            <a:pPr/>
            <a:r>
              <a:t>zliczenie elementów spełniających kryteria wyszukiwania</a:t>
            </a:r>
          </a:p>
          <a:p>
            <a:pPr/>
            <a:r>
              <a:t>budowanie reguł asocjacyjnych na dużych zbiorach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10001000"/>
          <p:cNvSpPr txBox="1"/>
          <p:nvPr/>
        </p:nvSpPr>
        <p:spPr>
          <a:xfrm>
            <a:off x="4005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10001000</a:t>
            </a:r>
          </a:p>
        </p:txBody>
      </p:sp>
      <p:sp>
        <p:nvSpPr>
          <p:cNvPr id="219" name="01010100"/>
          <p:cNvSpPr txBox="1"/>
          <p:nvPr/>
        </p:nvSpPr>
        <p:spPr>
          <a:xfrm>
            <a:off x="18991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01010100</a:t>
            </a:r>
          </a:p>
        </p:txBody>
      </p:sp>
      <p:sp>
        <p:nvSpPr>
          <p:cNvPr id="220" name="11110100"/>
          <p:cNvSpPr txBox="1"/>
          <p:nvPr/>
        </p:nvSpPr>
        <p:spPr>
          <a:xfrm>
            <a:off x="33977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11110100</a:t>
            </a:r>
          </a:p>
        </p:txBody>
      </p:sp>
      <p:sp>
        <p:nvSpPr>
          <p:cNvPr id="221" name="01010000"/>
          <p:cNvSpPr txBox="1"/>
          <p:nvPr/>
        </p:nvSpPr>
        <p:spPr>
          <a:xfrm>
            <a:off x="49090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01010000</a:t>
            </a:r>
          </a:p>
        </p:txBody>
      </p:sp>
      <p:sp>
        <p:nvSpPr>
          <p:cNvPr id="222" name="01000001"/>
          <p:cNvSpPr txBox="1"/>
          <p:nvPr/>
        </p:nvSpPr>
        <p:spPr>
          <a:xfrm>
            <a:off x="64076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01000001</a:t>
            </a:r>
          </a:p>
        </p:txBody>
      </p:sp>
      <p:sp>
        <p:nvSpPr>
          <p:cNvPr id="223" name="10001000"/>
          <p:cNvSpPr txBox="1"/>
          <p:nvPr/>
        </p:nvSpPr>
        <p:spPr>
          <a:xfrm>
            <a:off x="78554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10001000</a:t>
            </a:r>
          </a:p>
        </p:txBody>
      </p:sp>
      <p:sp>
        <p:nvSpPr>
          <p:cNvPr id="224" name="01000100"/>
          <p:cNvSpPr txBox="1"/>
          <p:nvPr/>
        </p:nvSpPr>
        <p:spPr>
          <a:xfrm>
            <a:off x="93540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01000100</a:t>
            </a:r>
          </a:p>
        </p:txBody>
      </p:sp>
      <p:sp>
        <p:nvSpPr>
          <p:cNvPr id="225" name="10010000"/>
          <p:cNvSpPr txBox="1"/>
          <p:nvPr/>
        </p:nvSpPr>
        <p:spPr>
          <a:xfrm>
            <a:off x="10827289" y="6673849"/>
            <a:ext cx="1470051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10010000</a:t>
            </a:r>
          </a:p>
        </p:txBody>
      </p:sp>
      <p:sp>
        <p:nvSpPr>
          <p:cNvPr id="226" name="private long[] words (64-bit)"/>
          <p:cNvSpPr txBox="1"/>
          <p:nvPr/>
        </p:nvSpPr>
        <p:spPr>
          <a:xfrm>
            <a:off x="791387" y="2470150"/>
            <a:ext cx="62404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private long[] words</a:t>
            </a:r>
            <a:r>
              <a:rPr>
                <a:solidFill>
                  <a:srgbClr val="53585F"/>
                </a:solidFill>
              </a:rPr>
              <a:t> (64-bit)</a:t>
            </a:r>
          </a:p>
        </p:txBody>
      </p:sp>
      <p:sp>
        <p:nvSpPr>
          <p:cNvPr id="227" name="Prostokąt"/>
          <p:cNvSpPr/>
          <p:nvPr/>
        </p:nvSpPr>
        <p:spPr>
          <a:xfrm>
            <a:off x="449318" y="6622256"/>
            <a:ext cx="11935123" cy="5730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long"/>
          <p:cNvSpPr txBox="1"/>
          <p:nvPr/>
        </p:nvSpPr>
        <p:spPr>
          <a:xfrm>
            <a:off x="2793830" y="3805347"/>
            <a:ext cx="110646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29" name="Prostokąt"/>
          <p:cNvSpPr/>
          <p:nvPr/>
        </p:nvSpPr>
        <p:spPr>
          <a:xfrm>
            <a:off x="2797215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long"/>
          <p:cNvSpPr txBox="1"/>
          <p:nvPr/>
        </p:nvSpPr>
        <p:spPr>
          <a:xfrm>
            <a:off x="3911429" y="3805347"/>
            <a:ext cx="1106470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31" name="Prostokąt"/>
          <p:cNvSpPr/>
          <p:nvPr/>
        </p:nvSpPr>
        <p:spPr>
          <a:xfrm>
            <a:off x="3914815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long"/>
          <p:cNvSpPr txBox="1"/>
          <p:nvPr/>
        </p:nvSpPr>
        <p:spPr>
          <a:xfrm>
            <a:off x="5029029" y="3805347"/>
            <a:ext cx="1106470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33" name="Prostokąt"/>
          <p:cNvSpPr/>
          <p:nvPr/>
        </p:nvSpPr>
        <p:spPr>
          <a:xfrm>
            <a:off x="5032415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long"/>
          <p:cNvSpPr txBox="1"/>
          <p:nvPr/>
        </p:nvSpPr>
        <p:spPr>
          <a:xfrm>
            <a:off x="6152558" y="3805347"/>
            <a:ext cx="1106470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35" name="Prostokąt"/>
          <p:cNvSpPr/>
          <p:nvPr/>
        </p:nvSpPr>
        <p:spPr>
          <a:xfrm>
            <a:off x="6155944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long"/>
          <p:cNvSpPr txBox="1"/>
          <p:nvPr/>
        </p:nvSpPr>
        <p:spPr>
          <a:xfrm>
            <a:off x="7270158" y="3805347"/>
            <a:ext cx="110646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37" name="Prostokąt"/>
          <p:cNvSpPr/>
          <p:nvPr/>
        </p:nvSpPr>
        <p:spPr>
          <a:xfrm>
            <a:off x="7273544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long"/>
          <p:cNvSpPr txBox="1"/>
          <p:nvPr/>
        </p:nvSpPr>
        <p:spPr>
          <a:xfrm>
            <a:off x="8387758" y="3805347"/>
            <a:ext cx="110646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39" name="Prostokąt"/>
          <p:cNvSpPr/>
          <p:nvPr/>
        </p:nvSpPr>
        <p:spPr>
          <a:xfrm>
            <a:off x="8391144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" name="…"/>
          <p:cNvSpPr txBox="1"/>
          <p:nvPr/>
        </p:nvSpPr>
        <p:spPr>
          <a:xfrm>
            <a:off x="9520601" y="3905360"/>
            <a:ext cx="571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241" name="long"/>
          <p:cNvSpPr txBox="1"/>
          <p:nvPr/>
        </p:nvSpPr>
        <p:spPr>
          <a:xfrm>
            <a:off x="10089558" y="3805347"/>
            <a:ext cx="110646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long</a:t>
            </a:r>
          </a:p>
        </p:txBody>
      </p:sp>
      <p:sp>
        <p:nvSpPr>
          <p:cNvPr id="242" name="Prostokąt"/>
          <p:cNvSpPr/>
          <p:nvPr/>
        </p:nvSpPr>
        <p:spPr>
          <a:xfrm>
            <a:off x="10092944" y="3818047"/>
            <a:ext cx="1081069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Linia"/>
          <p:cNvSpPr/>
          <p:nvPr/>
        </p:nvSpPr>
        <p:spPr>
          <a:xfrm flipV="1">
            <a:off x="350151" y="4426838"/>
            <a:ext cx="2457249" cy="22577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" name="Linia"/>
          <p:cNvSpPr/>
          <p:nvPr/>
        </p:nvSpPr>
        <p:spPr>
          <a:xfrm flipH="1" flipV="1">
            <a:off x="3890047" y="4458552"/>
            <a:ext cx="8517239" cy="219429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.set(int bitIndex)"/>
          <p:cNvSpPr txBox="1"/>
          <p:nvPr/>
        </p:nvSpPr>
        <p:spPr>
          <a:xfrm>
            <a:off x="925658" y="7755009"/>
            <a:ext cx="341711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.set(int bitIndex)</a:t>
            </a:r>
          </a:p>
        </p:txBody>
      </p:sp>
      <p:sp>
        <p:nvSpPr>
          <p:cNvPr id="246" name="1"/>
          <p:cNvSpPr txBox="1"/>
          <p:nvPr/>
        </p:nvSpPr>
        <p:spPr>
          <a:xfrm>
            <a:off x="4280412" y="7755009"/>
            <a:ext cx="368504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1</a:t>
            </a:r>
          </a:p>
        </p:txBody>
      </p:sp>
      <p:sp>
        <p:nvSpPr>
          <p:cNvPr id="247" name="Linia"/>
          <p:cNvSpPr/>
          <p:nvPr/>
        </p:nvSpPr>
        <p:spPr>
          <a:xfrm flipV="1">
            <a:off x="4753938" y="7049831"/>
            <a:ext cx="1" cy="1144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8" name=".get(int bitIndex)"/>
          <p:cNvSpPr txBox="1"/>
          <p:nvPr/>
        </p:nvSpPr>
        <p:spPr>
          <a:xfrm>
            <a:off x="7636115" y="7755009"/>
            <a:ext cx="346786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.get(int bitIndex)</a:t>
            </a:r>
          </a:p>
        </p:txBody>
      </p:sp>
      <p:sp>
        <p:nvSpPr>
          <p:cNvPr id="249" name="Linia"/>
          <p:cNvSpPr/>
          <p:nvPr/>
        </p:nvSpPr>
        <p:spPr>
          <a:xfrm>
            <a:off x="7379730" y="7049831"/>
            <a:ext cx="1" cy="1144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java.util.BitSet"/>
          <p:cNvSpPr txBox="1"/>
          <p:nvPr>
            <p:ph type="title"/>
          </p:nvPr>
        </p:nvSpPr>
        <p:spPr>
          <a:xfrm>
            <a:off x="2339974" y="106382"/>
            <a:ext cx="8324852" cy="1619251"/>
          </a:xfrm>
          <a:prstGeom prst="rect">
            <a:avLst/>
          </a:prstGeom>
        </p:spPr>
        <p:txBody>
          <a:bodyPr lIns="38100" tIns="38100" rIns="38100" bIns="38100"/>
          <a:lstStyle/>
          <a:p>
            <a:pPr/>
            <a:r>
              <a:rPr strike="sngStrike"/>
              <a:t>java</a:t>
            </a:r>
            <a:r>
              <a:t>.util.BitSet</a:t>
            </a:r>
          </a:p>
        </p:txBody>
      </p:sp>
      <p:sp>
        <p:nvSpPr>
          <p:cNvPr id="251" name="anylang"/>
          <p:cNvSpPr txBox="1"/>
          <p:nvPr/>
        </p:nvSpPr>
        <p:spPr>
          <a:xfrm>
            <a:off x="2763479" y="1052800"/>
            <a:ext cx="2824858" cy="1421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defTabSz="455675">
              <a:defRPr sz="6083"/>
            </a:lvl1pPr>
          </a:lstStyle>
          <a:p>
            <a:pPr/>
            <a:r>
              <a:t>anylang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java.util.BitSet"/>
          <p:cNvSpPr txBox="1"/>
          <p:nvPr>
            <p:ph type="title"/>
          </p:nvPr>
        </p:nvSpPr>
        <p:spPr>
          <a:xfrm>
            <a:off x="2339974" y="91633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java.util.BitSet</a:t>
            </a:r>
          </a:p>
        </p:txBody>
      </p:sp>
      <p:sp>
        <p:nvSpPr>
          <p:cNvPr id="254" name=".set(int bitIndex)…"/>
          <p:cNvSpPr txBox="1"/>
          <p:nvPr>
            <p:ph type="body" sz="quarter" idx="1"/>
          </p:nvPr>
        </p:nvSpPr>
        <p:spPr>
          <a:xfrm>
            <a:off x="1010646" y="2446727"/>
            <a:ext cx="3905076" cy="27490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.set(</a:t>
            </a: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int</a:t>
            </a:r>
            <a:r>
              <a:t> bitIndex)</a:t>
            </a:r>
          </a:p>
          <a:p>
            <a:pPr marL="0" indent="0">
              <a:buSzTx/>
              <a:buNone/>
            </a:pPr>
            <a:r>
              <a:t>.get(int bitIndex)</a:t>
            </a:r>
          </a:p>
        </p:txBody>
      </p:sp>
      <p:sp>
        <p:nvSpPr>
          <p:cNvPr id="255" name=".and(BitSet other)…"/>
          <p:cNvSpPr txBox="1"/>
          <p:nvPr/>
        </p:nvSpPr>
        <p:spPr>
          <a:xfrm>
            <a:off x="6912773" y="2997199"/>
            <a:ext cx="4264407" cy="3759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t>.and(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BitSet</a:t>
            </a:r>
            <a:r>
              <a:t> other)</a:t>
            </a:r>
          </a:p>
          <a:p>
            <a:pPr algn="l">
              <a:spcBef>
                <a:spcPts val="4200"/>
              </a:spcBef>
            </a:pPr>
            <a:r>
              <a:t>.andNot(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BitSet</a:t>
            </a:r>
            <a:r>
              <a:t> other)</a:t>
            </a:r>
          </a:p>
          <a:p>
            <a:pPr algn="l">
              <a:spcBef>
                <a:spcPts val="4200"/>
              </a:spcBef>
            </a:pPr>
            <a:r>
              <a:t>.or(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BitSet</a:t>
            </a:r>
            <a:r>
              <a:t> other)</a:t>
            </a:r>
          </a:p>
          <a:p>
            <a:pPr algn="l">
              <a:spcBef>
                <a:spcPts val="4200"/>
              </a:spcBef>
            </a:pPr>
            <a:r>
              <a:t>.xor(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Bitset</a:t>
            </a:r>
            <a:r>
              <a:t> other)</a:t>
            </a:r>
          </a:p>
        </p:txBody>
      </p:sp>
      <p:sp>
        <p:nvSpPr>
          <p:cNvPr id="256" name=".cardinality()…"/>
          <p:cNvSpPr txBox="1"/>
          <p:nvPr/>
        </p:nvSpPr>
        <p:spPr>
          <a:xfrm>
            <a:off x="1054697" y="5699554"/>
            <a:ext cx="2600250" cy="217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t>.cardinality()</a:t>
            </a:r>
          </a:p>
          <a:p>
            <a:pPr algn="l">
              <a:spcBef>
                <a:spcPts val="4200"/>
              </a:spcBef>
            </a:pPr>
            <a:r>
              <a:t>.isEmpty()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ylko jeden element"/>
          <p:cNvSpPr txBox="1"/>
          <p:nvPr>
            <p:ph type="title"/>
          </p:nvPr>
        </p:nvSpPr>
        <p:spPr>
          <a:xfrm>
            <a:off x="2339974" y="11137"/>
            <a:ext cx="8324852" cy="1619251"/>
          </a:xfrm>
          <a:prstGeom prst="rect">
            <a:avLst/>
          </a:prstGeom>
        </p:spPr>
        <p:txBody>
          <a:bodyPr/>
          <a:lstStyle>
            <a:lvl1pPr defTabSz="543305">
              <a:defRPr sz="7254"/>
            </a:lvl1pPr>
          </a:lstStyle>
          <a:p>
            <a:pPr/>
            <a:r>
              <a:t>Tylko jeden element</a:t>
            </a:r>
          </a:p>
        </p:txBody>
      </p:sp>
      <p:sp>
        <p:nvSpPr>
          <p:cNvPr id="259" name="BitSet tiny = new BitSet();…"/>
          <p:cNvSpPr txBox="1"/>
          <p:nvPr/>
        </p:nvSpPr>
        <p:spPr>
          <a:xfrm>
            <a:off x="1979008" y="3341037"/>
            <a:ext cx="7263857" cy="163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t>BitSet tiny = new BitSet();</a:t>
            </a:r>
          </a:p>
          <a:p>
            <a:pPr algn="l"/>
            <a:r>
              <a:t>tiny.set(Interger.MAX_INT);</a:t>
            </a:r>
          </a:p>
        </p:txBody>
      </p:sp>
      <p:sp>
        <p:nvSpPr>
          <p:cNvPr id="260" name="2 147 483 648 bits = 256 MiB"/>
          <p:cNvSpPr txBox="1"/>
          <p:nvPr/>
        </p:nvSpPr>
        <p:spPr>
          <a:xfrm>
            <a:off x="2350822" y="5280024"/>
            <a:ext cx="4771086" cy="50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defRPr sz="2800">
                <a:solidFill>
                  <a:srgbClr val="222222"/>
                </a:solidFill>
              </a:defRPr>
            </a:lvl1pPr>
          </a:lstStyle>
          <a:p>
            <a:pPr/>
            <a:r>
              <a:t>2 147 483 648 bits = 256 MiB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rcRect l="0" t="0" r="7568" b="12197"/>
          <a:stretch>
            <a:fillRect/>
          </a:stretch>
        </p:blipFill>
        <p:spPr>
          <a:xfrm>
            <a:off x="3462549" y="2440847"/>
            <a:ext cx="6079631" cy="5775162"/>
          </a:xfrm>
          <a:prstGeom prst="rect">
            <a:avLst/>
          </a:prstGeom>
          <a:ln w="3175">
            <a:miter lim="400000"/>
          </a:ln>
        </p:spPr>
      </p:pic>
      <p:sp>
        <p:nvSpPr>
          <p:cNvPr id="263" name="ACKCHYUALLY"/>
          <p:cNvSpPr txBox="1"/>
          <p:nvPr>
            <p:ph type="title"/>
          </p:nvPr>
        </p:nvSpPr>
        <p:spPr>
          <a:xfrm>
            <a:off x="2467103" y="94505"/>
            <a:ext cx="8324852" cy="1619252"/>
          </a:xfrm>
          <a:prstGeom prst="rect">
            <a:avLst/>
          </a:prstGeom>
        </p:spPr>
        <p:txBody>
          <a:bodyPr/>
          <a:lstStyle/>
          <a:p>
            <a:pPr/>
            <a:r>
              <a:t>ACKCHYUALLY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3175">
            <a:miter lim="400000"/>
          </a:ln>
        </p:spPr>
      </p:pic>
      <p:sp>
        <p:nvSpPr>
          <p:cNvPr id="133" name="Dzisiaj"/>
          <p:cNvSpPr txBox="1"/>
          <p:nvPr/>
        </p:nvSpPr>
        <p:spPr>
          <a:xfrm>
            <a:off x="4800088" y="3070166"/>
            <a:ext cx="3404624" cy="90170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ct val="120000"/>
              </a:lnSpc>
              <a:defRPr spc="1458" sz="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Dzisiaj</a:t>
            </a:r>
          </a:p>
        </p:txBody>
      </p:sp>
      <p:sp>
        <p:nvSpPr>
          <p:cNvPr id="134" name="kampanie RTB…"/>
          <p:cNvSpPr txBox="1"/>
          <p:nvPr/>
        </p:nvSpPr>
        <p:spPr>
          <a:xfrm>
            <a:off x="2339974" y="4092916"/>
            <a:ext cx="8324852" cy="4714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marL="419805" indent="-419805" algn="l">
              <a:spcBef>
                <a:spcPts val="4200"/>
              </a:spcBef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kampanie RTB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przewidywanie zasięgu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rozwiązanie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jakość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???"/>
          <p:cNvSpPr txBox="1"/>
          <p:nvPr>
            <p:ph type="title"/>
          </p:nvPr>
        </p:nvSpPr>
        <p:spPr>
          <a:xfrm>
            <a:off x="2507601" y="-21064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???</a:t>
            </a:r>
          </a:p>
        </p:txBody>
      </p:sp>
      <p:sp>
        <p:nvSpPr>
          <p:cNvPr id="266" name="… ale mnie nie obchodzi zużycie pamięci"/>
          <p:cNvSpPr txBox="1"/>
          <p:nvPr/>
        </p:nvSpPr>
        <p:spPr>
          <a:xfrm>
            <a:off x="1095868" y="1740977"/>
            <a:ext cx="8127721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… ale mnie nie obchodzi zużycie pamięci</a:t>
            </a:r>
          </a:p>
        </p:txBody>
      </p:sp>
      <p:sp>
        <p:nvSpPr>
          <p:cNvPr id="267" name="109k zbędnych alternatyw"/>
          <p:cNvSpPr txBox="1"/>
          <p:nvPr/>
        </p:nvSpPr>
        <p:spPr>
          <a:xfrm>
            <a:off x="5644959" y="5545071"/>
            <a:ext cx="4575225" cy="50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defRPr b="1" sz="28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109k zbędnych alternatyw </a:t>
            </a:r>
          </a:p>
        </p:txBody>
      </p:sp>
      <p:sp>
        <p:nvSpPr>
          <p:cNvPr id="268" name="CPU?"/>
          <p:cNvSpPr txBox="1"/>
          <p:nvPr/>
        </p:nvSpPr>
        <p:spPr>
          <a:xfrm>
            <a:off x="8619652" y="3560474"/>
            <a:ext cx="1549084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5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pPr/>
            <a:r>
              <a:t>CPU?</a:t>
            </a:r>
          </a:p>
        </p:txBody>
      </p:sp>
      <p:sp>
        <p:nvSpPr>
          <p:cNvPr id="269" name="BitSet b1 = new BitSet();…"/>
          <p:cNvSpPr txBox="1"/>
          <p:nvPr/>
        </p:nvSpPr>
        <p:spPr>
          <a:xfrm>
            <a:off x="2392114" y="2421828"/>
            <a:ext cx="5001670" cy="27071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l"/>
            <a:r>
              <a:t>BitSet b1 = new BitSet();</a:t>
            </a:r>
          </a:p>
          <a:p>
            <a:pPr algn="l"/>
            <a:r>
              <a:t>BitSet b2 = new BitSet();</a:t>
            </a:r>
          </a:p>
          <a:p>
            <a:pPr algn="l"/>
            <a:r>
              <a:t>b1.set(9_000_000);</a:t>
            </a:r>
          </a:p>
          <a:p>
            <a:pPr algn="l"/>
            <a:r>
              <a:t>b2.set(7_000_000);</a:t>
            </a:r>
          </a:p>
          <a:p>
            <a:pPr algn="l"/>
            <a:r>
              <a:t>b1.or(b2);</a:t>
            </a:r>
          </a:p>
        </p:txBody>
      </p:sp>
      <p:grpSp>
        <p:nvGrpSpPr>
          <p:cNvPr id="304" name="Grupuj"/>
          <p:cNvGrpSpPr/>
          <p:nvPr/>
        </p:nvGrpSpPr>
        <p:grpSpPr>
          <a:xfrm>
            <a:off x="1368868" y="6091632"/>
            <a:ext cx="10267064" cy="3445324"/>
            <a:chOff x="0" y="0"/>
            <a:chExt cx="10267062" cy="3445323"/>
          </a:xfrm>
        </p:grpSpPr>
        <p:sp>
          <p:nvSpPr>
            <p:cNvPr id="270" name="Linia"/>
            <p:cNvSpPr/>
            <p:nvPr/>
          </p:nvSpPr>
          <p:spPr>
            <a:xfrm>
              <a:off x="1215367" y="2681916"/>
              <a:ext cx="3132948" cy="15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35" y="6791"/>
                  </a:lnTo>
                  <a:lnTo>
                    <a:pt x="10238" y="10641"/>
                  </a:lnTo>
                  <a:lnTo>
                    <a:pt x="10626" y="21600"/>
                  </a:lnTo>
                  <a:lnTo>
                    <a:pt x="10927" y="10494"/>
                  </a:lnTo>
                  <a:lnTo>
                    <a:pt x="21179" y="8445"/>
                  </a:lnTo>
                  <a:lnTo>
                    <a:pt x="21600" y="1832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271" name="7mln/64 ≈109 000"/>
            <p:cNvSpPr txBox="1"/>
            <p:nvPr/>
          </p:nvSpPr>
          <p:spPr>
            <a:xfrm>
              <a:off x="1397620" y="2937323"/>
              <a:ext cx="2939747" cy="5080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defRPr sz="2800"/>
              </a:lvl1pPr>
            </a:lstStyle>
            <a:p>
              <a:pPr/>
              <a:r>
                <a:t>7mln/64 ≈109 000</a:t>
              </a:r>
            </a:p>
          </p:txBody>
        </p:sp>
        <p:grpSp>
          <p:nvGrpSpPr>
            <p:cNvPr id="303" name="Grupuj"/>
            <p:cNvGrpSpPr/>
            <p:nvPr/>
          </p:nvGrpSpPr>
          <p:grpSpPr>
            <a:xfrm>
              <a:off x="-1" y="0"/>
              <a:ext cx="10267064" cy="2467276"/>
              <a:chOff x="0" y="0"/>
              <a:chExt cx="10267062" cy="2467275"/>
            </a:xfrm>
          </p:grpSpPr>
          <p:sp>
            <p:nvSpPr>
              <p:cNvPr id="272" name="0"/>
              <p:cNvSpPr txBox="1"/>
              <p:nvPr/>
            </p:nvSpPr>
            <p:spPr>
              <a:xfrm>
                <a:off x="1202622" y="13858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3" name="Prostokąt"/>
              <p:cNvSpPr/>
              <p:nvPr/>
            </p:nvSpPr>
            <p:spPr>
              <a:xfrm>
                <a:off x="1206007" y="26558"/>
                <a:ext cx="1081070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74" name="0"/>
              <p:cNvSpPr txBox="1"/>
              <p:nvPr/>
            </p:nvSpPr>
            <p:spPr>
              <a:xfrm>
                <a:off x="2320222" y="13858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5" name="Prostokąt"/>
              <p:cNvSpPr/>
              <p:nvPr/>
            </p:nvSpPr>
            <p:spPr>
              <a:xfrm>
                <a:off x="2323607" y="26558"/>
                <a:ext cx="1081070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76" name="0"/>
              <p:cNvSpPr txBox="1"/>
              <p:nvPr/>
            </p:nvSpPr>
            <p:spPr>
              <a:xfrm>
                <a:off x="3437822" y="13858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7" name="Prostokąt"/>
              <p:cNvSpPr/>
              <p:nvPr/>
            </p:nvSpPr>
            <p:spPr>
              <a:xfrm>
                <a:off x="3441208" y="26558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78" name="0"/>
              <p:cNvSpPr txBox="1"/>
              <p:nvPr/>
            </p:nvSpPr>
            <p:spPr>
              <a:xfrm>
                <a:off x="5185362" y="0"/>
                <a:ext cx="1106470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9" name="Prostokąt"/>
              <p:cNvSpPr/>
              <p:nvPr/>
            </p:nvSpPr>
            <p:spPr>
              <a:xfrm>
                <a:off x="5188748" y="12699"/>
                <a:ext cx="1081070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80" name="…"/>
              <p:cNvSpPr txBox="1"/>
              <p:nvPr/>
            </p:nvSpPr>
            <p:spPr>
              <a:xfrm>
                <a:off x="6318205" y="100012"/>
                <a:ext cx="571501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…</a:t>
                </a:r>
              </a:p>
            </p:txBody>
          </p:sp>
          <p:sp>
            <p:nvSpPr>
              <p:cNvPr id="281" name="0"/>
              <p:cNvSpPr txBox="1"/>
              <p:nvPr/>
            </p:nvSpPr>
            <p:spPr>
              <a:xfrm>
                <a:off x="6887162" y="0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2" name="Prostokąt"/>
              <p:cNvSpPr/>
              <p:nvPr/>
            </p:nvSpPr>
            <p:spPr>
              <a:xfrm>
                <a:off x="6890548" y="12699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83" name="0"/>
              <p:cNvSpPr txBox="1"/>
              <p:nvPr/>
            </p:nvSpPr>
            <p:spPr>
              <a:xfrm>
                <a:off x="1162810" y="1719562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4" name="Prostokąt"/>
              <p:cNvSpPr/>
              <p:nvPr/>
            </p:nvSpPr>
            <p:spPr>
              <a:xfrm>
                <a:off x="1166196" y="1732262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85" name="0"/>
              <p:cNvSpPr txBox="1"/>
              <p:nvPr/>
            </p:nvSpPr>
            <p:spPr>
              <a:xfrm>
                <a:off x="2280410" y="1719562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6" name="Prostokąt"/>
              <p:cNvSpPr/>
              <p:nvPr/>
            </p:nvSpPr>
            <p:spPr>
              <a:xfrm>
                <a:off x="2283796" y="1732262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87" name="0"/>
              <p:cNvSpPr txBox="1"/>
              <p:nvPr/>
            </p:nvSpPr>
            <p:spPr>
              <a:xfrm>
                <a:off x="3398010" y="1719562"/>
                <a:ext cx="1106470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8" name="Prostokąt"/>
              <p:cNvSpPr/>
              <p:nvPr/>
            </p:nvSpPr>
            <p:spPr>
              <a:xfrm>
                <a:off x="3401396" y="1732262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89" name="long"/>
              <p:cNvSpPr txBox="1"/>
              <p:nvPr/>
            </p:nvSpPr>
            <p:spPr>
              <a:xfrm>
                <a:off x="5145551" y="1705704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long</a:t>
                </a:r>
              </a:p>
            </p:txBody>
          </p:sp>
          <p:sp>
            <p:nvSpPr>
              <p:cNvPr id="290" name="Prostokąt"/>
              <p:cNvSpPr/>
              <p:nvPr/>
            </p:nvSpPr>
            <p:spPr>
              <a:xfrm>
                <a:off x="5148937" y="1718404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91" name="0"/>
              <p:cNvSpPr txBox="1"/>
              <p:nvPr/>
            </p:nvSpPr>
            <p:spPr>
              <a:xfrm>
                <a:off x="8042994" y="0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92" name="Prostokąt"/>
              <p:cNvSpPr/>
              <p:nvPr/>
            </p:nvSpPr>
            <p:spPr>
              <a:xfrm>
                <a:off x="8046380" y="12699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93" name="long"/>
              <p:cNvSpPr txBox="1"/>
              <p:nvPr/>
            </p:nvSpPr>
            <p:spPr>
              <a:xfrm>
                <a:off x="9160594" y="0"/>
                <a:ext cx="1106469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long</a:t>
                </a:r>
              </a:p>
            </p:txBody>
          </p:sp>
          <p:sp>
            <p:nvSpPr>
              <p:cNvPr id="294" name="Prostokąt"/>
              <p:cNvSpPr/>
              <p:nvPr/>
            </p:nvSpPr>
            <p:spPr>
              <a:xfrm>
                <a:off x="9163980" y="12699"/>
                <a:ext cx="1081069" cy="6223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95" name="or"/>
              <p:cNvSpPr txBox="1"/>
              <p:nvPr/>
            </p:nvSpPr>
            <p:spPr>
              <a:xfrm>
                <a:off x="1446355" y="866710"/>
                <a:ext cx="520751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296" name="or"/>
              <p:cNvSpPr txBox="1"/>
              <p:nvPr/>
            </p:nvSpPr>
            <p:spPr>
              <a:xfrm>
                <a:off x="2563955" y="866710"/>
                <a:ext cx="520751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297" name="or"/>
              <p:cNvSpPr txBox="1"/>
              <p:nvPr/>
            </p:nvSpPr>
            <p:spPr>
              <a:xfrm>
                <a:off x="3694255" y="902858"/>
                <a:ext cx="520752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298" name="b1"/>
              <p:cNvSpPr txBox="1"/>
              <p:nvPr/>
            </p:nvSpPr>
            <p:spPr>
              <a:xfrm>
                <a:off x="-1" y="13858"/>
                <a:ext cx="647854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b1</a:t>
                </a:r>
              </a:p>
            </p:txBody>
          </p:sp>
          <p:sp>
            <p:nvSpPr>
              <p:cNvPr id="299" name="b2"/>
              <p:cNvSpPr txBox="1"/>
              <p:nvPr/>
            </p:nvSpPr>
            <p:spPr>
              <a:xfrm>
                <a:off x="-1" y="1719562"/>
                <a:ext cx="647854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b2</a:t>
                </a:r>
              </a:p>
            </p:txBody>
          </p:sp>
          <p:sp>
            <p:nvSpPr>
              <p:cNvPr id="300" name="or"/>
              <p:cNvSpPr txBox="1"/>
              <p:nvPr/>
            </p:nvSpPr>
            <p:spPr>
              <a:xfrm>
                <a:off x="5524250" y="889000"/>
                <a:ext cx="520752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301" name="…"/>
              <p:cNvSpPr txBox="1"/>
              <p:nvPr/>
            </p:nvSpPr>
            <p:spPr>
              <a:xfrm>
                <a:off x="4549856" y="113870"/>
                <a:ext cx="571501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…</a:t>
                </a:r>
              </a:p>
            </p:txBody>
          </p:sp>
          <p:sp>
            <p:nvSpPr>
              <p:cNvPr id="302" name="…"/>
              <p:cNvSpPr txBox="1"/>
              <p:nvPr/>
            </p:nvSpPr>
            <p:spPr>
              <a:xfrm>
                <a:off x="4528258" y="1819575"/>
                <a:ext cx="571501" cy="6477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…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  <p:bldP build="whole" bldLvl="1" animBg="1" rev="0" advAuto="0" spid="267" grpId="3"/>
      <p:bldP build="whole" bldLvl="1" animBg="1" rev="0" advAuto="0" spid="304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ompressed Bitma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630"/>
            </a:lvl1pPr>
          </a:lstStyle>
          <a:p>
            <a:pPr/>
            <a:r>
              <a:t>Compressed Bitmaps</a:t>
            </a:r>
          </a:p>
        </p:txBody>
      </p:sp>
      <p:sp>
        <p:nvSpPr>
          <p:cNvPr id="307" name="Gwiazda"/>
          <p:cNvSpPr/>
          <p:nvPr/>
        </p:nvSpPr>
        <p:spPr>
          <a:xfrm>
            <a:off x="11205416" y="3409622"/>
            <a:ext cx="365127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  <p:sp>
        <p:nvSpPr>
          <p:cNvPr id="308" name="Gwiazda"/>
          <p:cNvSpPr/>
          <p:nvPr/>
        </p:nvSpPr>
        <p:spPr>
          <a:xfrm>
            <a:off x="4610480" y="549094"/>
            <a:ext cx="365126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  <p:sp>
        <p:nvSpPr>
          <p:cNvPr id="309" name="Gwiazda"/>
          <p:cNvSpPr/>
          <p:nvPr/>
        </p:nvSpPr>
        <p:spPr>
          <a:xfrm>
            <a:off x="2719567" y="4092939"/>
            <a:ext cx="365126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07" grpId="3"/>
      <p:bldP build="whole" bldLvl="1" animBg="1" rev="0" advAuto="0" spid="308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rostokąt"/>
          <p:cNvSpPr/>
          <p:nvPr/>
        </p:nvSpPr>
        <p:spPr>
          <a:xfrm>
            <a:off x="-2546071" y="-1721958"/>
            <a:ext cx="15996399" cy="11784574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319" name="Grupuj"/>
          <p:cNvGrpSpPr/>
          <p:nvPr/>
        </p:nvGrpSpPr>
        <p:grpSpPr>
          <a:xfrm>
            <a:off x="-148143" y="688769"/>
            <a:ext cx="15278394" cy="8376062"/>
            <a:chOff x="0" y="0"/>
            <a:chExt cx="15278393" cy="8376060"/>
          </a:xfrm>
        </p:grpSpPr>
        <p:sp>
          <p:nvSpPr>
            <p:cNvPr id="312" name="Prostokąt"/>
            <p:cNvSpPr/>
            <p:nvPr/>
          </p:nvSpPr>
          <p:spPr>
            <a:xfrm>
              <a:off x="0" y="0"/>
              <a:ext cx="15278394" cy="837606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13" name="Obrazek" descr="Obrazek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73741" y="218365"/>
              <a:ext cx="9753602" cy="60228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14" name="Prostokąt"/>
            <p:cNvSpPr/>
            <p:nvPr/>
          </p:nvSpPr>
          <p:spPr>
            <a:xfrm>
              <a:off x="2195519" y="3391990"/>
              <a:ext cx="1817831" cy="677334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Prostokąt"/>
            <p:cNvSpPr/>
            <p:nvPr/>
          </p:nvSpPr>
          <p:spPr>
            <a:xfrm>
              <a:off x="9140181" y="3096735"/>
              <a:ext cx="1817832" cy="677335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Prostokąt"/>
            <p:cNvSpPr/>
            <p:nvPr/>
          </p:nvSpPr>
          <p:spPr>
            <a:xfrm>
              <a:off x="2195519" y="568473"/>
              <a:ext cx="8413752" cy="1067135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Prostokąt"/>
            <p:cNvSpPr/>
            <p:nvPr/>
          </p:nvSpPr>
          <p:spPr>
            <a:xfrm>
              <a:off x="8251072" y="1240592"/>
              <a:ext cx="1722120" cy="1067135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Prostokąt"/>
            <p:cNvSpPr/>
            <p:nvPr/>
          </p:nvSpPr>
          <p:spPr>
            <a:xfrm>
              <a:off x="2974069" y="1240592"/>
              <a:ext cx="1953104" cy="1067135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0" name="ROARING BITMAPS"/>
          <p:cNvSpPr txBox="1"/>
          <p:nvPr/>
        </p:nvSpPr>
        <p:spPr>
          <a:xfrm>
            <a:off x="2587476" y="1296232"/>
            <a:ext cx="8091204" cy="107950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01600" dist="25400" dir="5400000">
              <a:schemeClr val="accent3">
                <a:satOff val="18648"/>
                <a:lumOff val="5971"/>
                <a:alpha val="7117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7000">
                <a:solidFill>
                  <a:schemeClr val="accent3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ROARING BITMAPS</a:t>
            </a:r>
          </a:p>
        </p:txBody>
      </p:sp>
      <p:sp>
        <p:nvSpPr>
          <p:cNvPr id="321" name="Prostokąt"/>
          <p:cNvSpPr/>
          <p:nvPr/>
        </p:nvSpPr>
        <p:spPr>
          <a:xfrm>
            <a:off x="4938627" y="2185929"/>
            <a:ext cx="712492" cy="478127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22" name="Prostokąt"/>
          <p:cNvSpPr/>
          <p:nvPr/>
        </p:nvSpPr>
        <p:spPr>
          <a:xfrm>
            <a:off x="6835852" y="2287639"/>
            <a:ext cx="712492" cy="274708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oaring Bitmap"/>
          <p:cNvSpPr txBox="1"/>
          <p:nvPr>
            <p:ph type="title"/>
          </p:nvPr>
        </p:nvSpPr>
        <p:spPr>
          <a:xfrm>
            <a:off x="2339974" y="359051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Roaring Bitmap</a:t>
            </a:r>
          </a:p>
        </p:txBody>
      </p:sp>
      <p:sp>
        <p:nvSpPr>
          <p:cNvPr id="325" name="„Use Roaring for bitmap compression whenever possible.  Do not use other bitmap compression methods” [1]"/>
          <p:cNvSpPr txBox="1"/>
          <p:nvPr/>
        </p:nvSpPr>
        <p:spPr>
          <a:xfrm>
            <a:off x="835050" y="5360539"/>
            <a:ext cx="11334700" cy="1117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„Use Roaring for bitmap compression whenever possible. </a:t>
            </a:r>
            <a:br/>
            <a:r>
              <a:t>Do not use other bitmap compression methods” [1]</a:t>
            </a:r>
          </a:p>
        </p:txBody>
      </p:sp>
      <p:sp>
        <p:nvSpPr>
          <p:cNvPr id="326" name="[1] Wang, Jianguo, et al.  &quot;An experimental study of bitmap compression vs. inverted list compression.&quot; 2017."/>
          <p:cNvSpPr txBox="1"/>
          <p:nvPr/>
        </p:nvSpPr>
        <p:spPr>
          <a:xfrm>
            <a:off x="384229" y="8912511"/>
            <a:ext cx="12860068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200"/>
            </a:pPr>
            <a:r>
              <a:t>[1] Wang, Jianguo, et al. </a:t>
            </a:r>
            <a:br/>
            <a:r>
              <a:t>"An experimental study of bitmap compression vs. inverted list compression." 2017.</a:t>
            </a:r>
          </a:p>
        </p:txBody>
      </p:sp>
      <p:sp>
        <p:nvSpPr>
          <p:cNvPr id="327" name="Otwarta, efektywna implementacja indeksów bitmapowych"/>
          <p:cNvSpPr txBox="1"/>
          <p:nvPr/>
        </p:nvSpPr>
        <p:spPr>
          <a:xfrm>
            <a:off x="803097" y="3275460"/>
            <a:ext cx="11398606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Otwarta, efektywna implementacja indeksów bitmapowych</a:t>
            </a:r>
          </a:p>
        </p:txBody>
      </p:sp>
      <p:sp>
        <p:nvSpPr>
          <p:cNvPr id="328" name="roaringbitmap.org"/>
          <p:cNvSpPr txBox="1"/>
          <p:nvPr/>
        </p:nvSpPr>
        <p:spPr>
          <a:xfrm>
            <a:off x="4542863" y="4000640"/>
            <a:ext cx="3559709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roaringbitmap.org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Implementacja"/>
          <p:cNvSpPr txBox="1"/>
          <p:nvPr>
            <p:ph type="title"/>
          </p:nvPr>
        </p:nvSpPr>
        <p:spPr>
          <a:xfrm>
            <a:off x="5539827" y="-94857"/>
            <a:ext cx="8128898" cy="1210819"/>
          </a:xfrm>
          <a:prstGeom prst="rect">
            <a:avLst/>
          </a:prstGeom>
        </p:spPr>
        <p:txBody>
          <a:bodyPr/>
          <a:lstStyle>
            <a:lvl1pPr defTabSz="554990">
              <a:defRPr sz="7410"/>
            </a:lvl1pPr>
          </a:lstStyle>
          <a:p>
            <a:pPr/>
            <a:r>
              <a:t>Implementacja</a:t>
            </a:r>
          </a:p>
        </p:txBody>
      </p:sp>
      <p:sp>
        <p:nvSpPr>
          <p:cNvPr id="331" name="Brak kontenera…"/>
          <p:cNvSpPr txBox="1"/>
          <p:nvPr>
            <p:ph type="body" sz="quarter" idx="1"/>
          </p:nvPr>
        </p:nvSpPr>
        <p:spPr>
          <a:xfrm>
            <a:off x="8070798" y="4789701"/>
            <a:ext cx="5196364" cy="4231087"/>
          </a:xfrm>
          <a:prstGeom prst="rect">
            <a:avLst/>
          </a:prstGeom>
        </p:spPr>
        <p:txBody>
          <a:bodyPr/>
          <a:lstStyle/>
          <a:p>
            <a:pPr marL="369428" indent="-369428" defTabSz="514095">
              <a:spcBef>
                <a:spcPts val="3600"/>
              </a:spcBef>
              <a:defRPr sz="2992"/>
            </a:pPr>
            <a:r>
              <a:t>Brak kontenera</a:t>
            </a:r>
          </a:p>
          <a:p>
            <a:pPr marL="369428" indent="-369428" defTabSz="514095">
              <a:spcBef>
                <a:spcPts val="3600"/>
              </a:spcBef>
              <a:defRPr sz="299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Array</a:t>
            </a:r>
            <a:r>
              <a:t> - rzadkie (ang. sparse) regiony</a:t>
            </a:r>
          </a:p>
          <a:p>
            <a:pPr marL="369428" indent="-369428" defTabSz="514095">
              <a:spcBef>
                <a:spcPts val="3600"/>
              </a:spcBef>
              <a:defRPr sz="299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Bitset</a:t>
            </a:r>
            <a:r>
              <a:t> - gęste regiony</a:t>
            </a:r>
          </a:p>
          <a:p>
            <a:pPr marL="369428" indent="-369428" defTabSz="514095">
              <a:spcBef>
                <a:spcPts val="3600"/>
              </a:spcBef>
              <a:defRPr sz="299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Run</a:t>
            </a:r>
            <a:r>
              <a:t> - regiony z ciągłymi obszarami</a:t>
            </a:r>
          </a:p>
        </p:txBody>
      </p:sp>
      <p:pic>
        <p:nvPicPr>
          <p:cNvPr id="332" name="kontenery.png" descr="kontenery.png"/>
          <p:cNvPicPr>
            <a:picLocks noChangeAspect="1"/>
          </p:cNvPicPr>
          <p:nvPr/>
        </p:nvPicPr>
        <p:blipFill>
          <a:blip r:embed="rId2">
            <a:extLst/>
          </a:blip>
          <a:srcRect l="42" t="5143" r="1779" b="1666"/>
          <a:stretch>
            <a:fillRect/>
          </a:stretch>
        </p:blipFill>
        <p:spPr>
          <a:xfrm>
            <a:off x="21463" y="1184207"/>
            <a:ext cx="7930273" cy="7769684"/>
          </a:xfrm>
          <a:prstGeom prst="rect">
            <a:avLst/>
          </a:prstGeom>
          <a:ln w="3175">
            <a:miter lim="400000"/>
          </a:ln>
        </p:spPr>
      </p:pic>
      <p:sp>
        <p:nvSpPr>
          <p:cNvPr id="333" name="https://arxiv.org/pdf/1709.07821.pdf"/>
          <p:cNvSpPr txBox="1"/>
          <p:nvPr/>
        </p:nvSpPr>
        <p:spPr>
          <a:xfrm>
            <a:off x="108557" y="9244511"/>
            <a:ext cx="383882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1800"/>
            </a:lvl1pPr>
          </a:lstStyle>
          <a:p>
            <a:pPr/>
            <a:r>
              <a:t>https://arxiv.org/pdf/1709.07821.pdf</a:t>
            </a:r>
          </a:p>
        </p:txBody>
      </p:sp>
      <p:sp>
        <p:nvSpPr>
          <p:cNvPr id="334" name="Gwiazda"/>
          <p:cNvSpPr/>
          <p:nvPr/>
        </p:nvSpPr>
        <p:spPr>
          <a:xfrm>
            <a:off x="11284872" y="4855712"/>
            <a:ext cx="365127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  <p:sp>
        <p:nvSpPr>
          <p:cNvPr id="335" name="Gwiazda"/>
          <p:cNvSpPr/>
          <p:nvPr/>
        </p:nvSpPr>
        <p:spPr>
          <a:xfrm>
            <a:off x="9906718" y="4487695"/>
            <a:ext cx="365127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  <p:sp>
        <p:nvSpPr>
          <p:cNvPr id="336" name="Gwiazda"/>
          <p:cNvSpPr/>
          <p:nvPr/>
        </p:nvSpPr>
        <p:spPr>
          <a:xfrm>
            <a:off x="7881758" y="5022396"/>
            <a:ext cx="365127" cy="42661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>
              <a:satOff val="18648"/>
              <a:lumOff val="5971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C77"/>
                </a:solidFill>
              </a:defRPr>
            </a:pPr>
          </a:p>
        </p:txBody>
      </p:sp>
      <p:sp>
        <p:nvSpPr>
          <p:cNvPr id="337" name="Każdy kontener reprezentuje obszar  216 = 65536 pozycji z przestrzeni 232 liczb"/>
          <p:cNvSpPr txBox="1"/>
          <p:nvPr/>
        </p:nvSpPr>
        <p:spPr>
          <a:xfrm>
            <a:off x="8110271" y="1555850"/>
            <a:ext cx="4539938" cy="215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t>Każdy kontener reprezentuje obszar </a:t>
            </a:r>
            <a:br/>
            <a:r>
              <a:t>2</a:t>
            </a:r>
            <a:r>
              <a:rPr baseline="31999"/>
              <a:t>16 </a:t>
            </a:r>
            <a:r>
              <a:t>= 65536 pozycji z przestrzeni 2</a:t>
            </a:r>
            <a:r>
              <a:rPr baseline="31999"/>
              <a:t>32</a:t>
            </a:r>
            <a:r>
              <a:t> liczb</a:t>
            </a:r>
          </a:p>
        </p:txBody>
      </p:sp>
      <p:sp>
        <p:nvSpPr>
          <p:cNvPr id="338" name="Kontenery"/>
          <p:cNvSpPr txBox="1"/>
          <p:nvPr/>
        </p:nvSpPr>
        <p:spPr>
          <a:xfrm>
            <a:off x="7464307" y="4154740"/>
            <a:ext cx="2064818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u="sng"/>
            </a:lvl1pPr>
          </a:lstStyle>
          <a:p>
            <a:pPr/>
            <a:r>
              <a:t>Kontenery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3"/>
      <p:bldP build="whole" bldLvl="1" animBg="1" rev="0" advAuto="0" spid="331" grpId="5"/>
      <p:bldP build="whole" bldLvl="1" animBg="1" rev="0" advAuto="0" spid="335" grpId="2"/>
      <p:bldP build="whole" bldLvl="1" animBg="1" rev="0" advAuto="0" spid="336" grpId="4"/>
      <p:bldP build="whole" bldLvl="1" animBg="1" rev="0" advAuto="0" spid="33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08"/>
          <a:stretch>
            <a:fillRect/>
          </a:stretch>
        </p:blipFill>
        <p:spPr>
          <a:xfrm>
            <a:off x="2840037" y="315714"/>
            <a:ext cx="7324912" cy="912230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Optymalizacje"/>
          <p:cNvSpPr txBox="1"/>
          <p:nvPr>
            <p:ph type="title"/>
          </p:nvPr>
        </p:nvSpPr>
        <p:spPr>
          <a:xfrm>
            <a:off x="2339974" y="170048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Optymalizacje</a:t>
            </a:r>
          </a:p>
        </p:txBody>
      </p:sp>
      <p:sp>
        <p:nvSpPr>
          <p:cNvPr id="343" name="bit level parallelism…"/>
          <p:cNvSpPr txBox="1"/>
          <p:nvPr>
            <p:ph type="body" sz="quarter" idx="1"/>
          </p:nvPr>
        </p:nvSpPr>
        <p:spPr>
          <a:xfrm>
            <a:off x="528388" y="6585805"/>
            <a:ext cx="8324852" cy="1619251"/>
          </a:xfrm>
          <a:prstGeom prst="rect">
            <a:avLst/>
          </a:prstGeom>
        </p:spPr>
        <p:txBody>
          <a:bodyPr anchor="t"/>
          <a:lstStyle/>
          <a:p>
            <a:pPr marL="407211" indent="-407211" defTabSz="566674">
              <a:spcBef>
                <a:spcPts val="4000"/>
              </a:spcBef>
              <a:defRPr sz="3298"/>
            </a:pPr>
            <a:r>
              <a:t>bit level parallelism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dedykowane instrukcje CPU</a:t>
            </a:r>
          </a:p>
        </p:txBody>
      </p:sp>
      <p:sp>
        <p:nvSpPr>
          <p:cNvPr id="344" name="5:33 https://www.youtube.com/watch?v=1QMgGxiCFWE"/>
          <p:cNvSpPr txBox="1"/>
          <p:nvPr/>
        </p:nvSpPr>
        <p:spPr>
          <a:xfrm>
            <a:off x="-886456" y="9348237"/>
            <a:ext cx="8085160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1800"/>
            </a:pPr>
            <a:r>
              <a:t>5:33 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https://www.youtube.com/watch?v=1QMgGxiCFWE</a:t>
            </a:r>
          </a:p>
        </p:txBody>
      </p:sp>
      <p:graphicFrame>
        <p:nvGraphicFramePr>
          <p:cNvPr id="345" name="Tabela"/>
          <p:cNvGraphicFramePr/>
          <p:nvPr/>
        </p:nvGraphicFramePr>
        <p:xfrm>
          <a:off x="450405" y="2102712"/>
          <a:ext cx="4718798" cy="35646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179699"/>
                <a:gridCol w="1179699"/>
                <a:gridCol w="1179699"/>
                <a:gridCol w="1179699"/>
              </a:tblGrid>
              <a:tr h="891150"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array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bitset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run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891150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array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91150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bitset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91150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run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6" name="dla każdej operacji…"/>
          <p:cNvSpPr txBox="1"/>
          <p:nvPr/>
        </p:nvSpPr>
        <p:spPr>
          <a:xfrm>
            <a:off x="5735162" y="2358939"/>
            <a:ext cx="6015788" cy="26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/>
            <a:r>
              <a:t>dla każdej operacji</a:t>
            </a:r>
          </a:p>
          <a:p>
            <a:pPr marL="419805" indent="-419805" algn="l">
              <a:buSzPct val="75000"/>
              <a:buChar char="•"/>
            </a:pPr>
            <a:r>
              <a:t>sumy</a:t>
            </a:r>
          </a:p>
          <a:p>
            <a:pPr marL="419805" indent="-419805" algn="l">
              <a:buSzPct val="75000"/>
              <a:buChar char="•"/>
            </a:pPr>
            <a:r>
              <a:t>iloczynu</a:t>
            </a:r>
          </a:p>
          <a:p>
            <a:pPr marL="419805" indent="-419805" algn="l">
              <a:buSzPct val="75000"/>
              <a:buChar char="•"/>
            </a:pPr>
            <a:r>
              <a:t>różnicy</a:t>
            </a:r>
          </a:p>
          <a:p>
            <a:pPr algn="l"/>
            <a:r>
              <a:t>specjalizowana implementacja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Kod"/>
          <p:cNvSpPr txBox="1"/>
          <p:nvPr>
            <p:ph type="title"/>
          </p:nvPr>
        </p:nvSpPr>
        <p:spPr>
          <a:xfrm>
            <a:off x="2339974" y="-50166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Kod</a:t>
            </a:r>
          </a:p>
        </p:txBody>
      </p:sp>
      <p:sp>
        <p:nvSpPr>
          <p:cNvPr id="349" name="C (SIMD[1])…"/>
          <p:cNvSpPr txBox="1"/>
          <p:nvPr>
            <p:ph type="body" sz="quarter" idx="1"/>
          </p:nvPr>
        </p:nvSpPr>
        <p:spPr>
          <a:xfrm>
            <a:off x="535953" y="2537691"/>
            <a:ext cx="4481301" cy="5551881"/>
          </a:xfrm>
          <a:prstGeom prst="rect">
            <a:avLst/>
          </a:prstGeom>
        </p:spPr>
        <p:txBody>
          <a:bodyPr anchor="t"/>
          <a:lstStyle/>
          <a:p>
            <a:pPr/>
            <a:r>
              <a:t>C (SIMD</a:t>
            </a:r>
            <a:r>
              <a:rPr>
                <a:solidFill>
                  <a:srgbClr val="A6AAA9"/>
                </a:solidFill>
              </a:rPr>
              <a:t>[1]</a:t>
            </a:r>
            <a:r>
              <a:t>)</a:t>
            </a:r>
          </a:p>
          <a:p>
            <a:pPr/>
            <a:r>
              <a:t>Java</a:t>
            </a:r>
          </a:p>
          <a:p>
            <a:pPr/>
            <a:r>
              <a:t>Go</a:t>
            </a:r>
          </a:p>
          <a:p>
            <a:pPr/>
            <a:r>
              <a:t>Python (C wrapper)</a:t>
            </a:r>
          </a:p>
          <a:p>
            <a:pPr/>
            <a:r>
              <a:t>…</a:t>
            </a:r>
          </a:p>
        </p:txBody>
      </p:sp>
      <p:sp>
        <p:nvSpPr>
          <p:cNvPr id="350" name="Implementacje"/>
          <p:cNvSpPr txBox="1"/>
          <p:nvPr/>
        </p:nvSpPr>
        <p:spPr>
          <a:xfrm>
            <a:off x="516134" y="1754937"/>
            <a:ext cx="3088730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Implementacje</a:t>
            </a:r>
          </a:p>
        </p:txBody>
      </p:sp>
      <p:sp>
        <p:nvSpPr>
          <p:cNvPr id="351" name="Pilosa…"/>
          <p:cNvSpPr txBox="1"/>
          <p:nvPr/>
        </p:nvSpPr>
        <p:spPr>
          <a:xfrm>
            <a:off x="5098297" y="2672731"/>
            <a:ext cx="3562122" cy="25895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Pilosa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Roaring Redis</a:t>
            </a:r>
          </a:p>
        </p:txBody>
      </p:sp>
      <p:sp>
        <p:nvSpPr>
          <p:cNvPr id="352" name="DB"/>
          <p:cNvSpPr txBox="1"/>
          <p:nvPr/>
        </p:nvSpPr>
        <p:spPr>
          <a:xfrm>
            <a:off x="5069416" y="1754937"/>
            <a:ext cx="712565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53" name="[1] Lemire, Daniel, et al. &quot;Roaring bitmaps: Implementation of an optimized software library.&quot; Software: Practice and Experience (2017)."/>
          <p:cNvSpPr txBox="1"/>
          <p:nvPr/>
        </p:nvSpPr>
        <p:spPr>
          <a:xfrm>
            <a:off x="102159" y="8825904"/>
            <a:ext cx="12800483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200"/>
            </a:lvl1pPr>
          </a:lstStyle>
          <a:p>
            <a:pPr/>
            <a:r>
              <a:t>[1] Lemire, Daniel, et al. "Roaring bitmaps: Implementation of an optimized software library." Software: Practice and Experience (2017).</a:t>
            </a:r>
          </a:p>
        </p:txBody>
      </p:sp>
      <p:sp>
        <p:nvSpPr>
          <p:cNvPr id="354" name="Użytkownicy"/>
          <p:cNvSpPr txBox="1"/>
          <p:nvPr/>
        </p:nvSpPr>
        <p:spPr>
          <a:xfrm>
            <a:off x="9445418" y="1778946"/>
            <a:ext cx="2704370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Użytkownicy</a:t>
            </a:r>
          </a:p>
        </p:txBody>
      </p:sp>
      <p:sp>
        <p:nvSpPr>
          <p:cNvPr id="355" name="Adform…"/>
          <p:cNvSpPr txBox="1"/>
          <p:nvPr/>
        </p:nvSpPr>
        <p:spPr>
          <a:xfrm>
            <a:off x="9536018" y="2602126"/>
            <a:ext cx="3901875" cy="6301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Adform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Apache 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Netflix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Druid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Linkedin</a:t>
            </a:r>
          </a:p>
          <a:p>
            <a:pPr marL="419805" indent="-419805" algn="l">
              <a:spcBef>
                <a:spcPts val="4200"/>
              </a:spcBef>
              <a:buSzPct val="75000"/>
              <a:buChar char="•"/>
            </a:pPr>
            <a:r>
              <a:t>Microsoft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Usprawnienia"/>
          <p:cNvSpPr txBox="1"/>
          <p:nvPr>
            <p:ph type="title"/>
          </p:nvPr>
        </p:nvSpPr>
        <p:spPr>
          <a:xfrm>
            <a:off x="2470652" y="106484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Usprawnienia</a:t>
            </a:r>
          </a:p>
        </p:txBody>
      </p:sp>
      <p:pic>
        <p:nvPicPr>
          <p:cNvPr id="360" name="Zrzut ekranu 2018-03-22 o 11.06.39.png" descr="Zrzut ekranu 2018-03-22 o 11.0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068" y="1540834"/>
            <a:ext cx="12098664" cy="3868950"/>
          </a:xfrm>
          <a:prstGeom prst="rect">
            <a:avLst/>
          </a:prstGeom>
          <a:ln w="3175">
            <a:miter lim="400000"/>
          </a:ln>
        </p:spPr>
      </p:pic>
      <p:sp>
        <p:nvSpPr>
          <p:cNvPr id="361" name="https://arxiv.org/pdf/0901.3751.pdf"/>
          <p:cNvSpPr txBox="1"/>
          <p:nvPr/>
        </p:nvSpPr>
        <p:spPr>
          <a:xfrm>
            <a:off x="6108421" y="8869791"/>
            <a:ext cx="6752439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https://arxiv.org/pdf/0901.3751.pdf</a:t>
            </a:r>
          </a:p>
        </p:txBody>
      </p:sp>
      <p:sp>
        <p:nvSpPr>
          <p:cNvPr id="362" name="Przykład:"/>
          <p:cNvSpPr txBox="1"/>
          <p:nvPr/>
        </p:nvSpPr>
        <p:spPr>
          <a:xfrm>
            <a:off x="157816" y="6457733"/>
            <a:ext cx="1864031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Przykład:</a:t>
            </a:r>
          </a:p>
        </p:txBody>
      </p:sp>
      <p:sp>
        <p:nvSpPr>
          <p:cNvPr id="363" name="40 000 kontenerów typu array może nieść tę samą informację co 1 kontener typu run."/>
          <p:cNvSpPr txBox="1"/>
          <p:nvPr/>
        </p:nvSpPr>
        <p:spPr>
          <a:xfrm>
            <a:off x="466867" y="7441506"/>
            <a:ext cx="12332423" cy="1041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200"/>
            </a:pPr>
            <a:r>
              <a:t>40 000 kontenerów typu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array</a:t>
            </a:r>
            <a:r>
              <a:t> może nieść tę samą informację co 1 kontener typu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0…"/>
          <p:cNvSpPr txBox="1"/>
          <p:nvPr/>
        </p:nvSpPr>
        <p:spPr>
          <a:xfrm>
            <a:off x="6341480" y="4156961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366" name="1…"/>
          <p:cNvSpPr txBox="1"/>
          <p:nvPr/>
        </p:nvSpPr>
        <p:spPr>
          <a:xfrm>
            <a:off x="4328529" y="4156961"/>
            <a:ext cx="867196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367" name="Polska"/>
          <p:cNvSpPr txBox="1"/>
          <p:nvPr/>
        </p:nvSpPr>
        <p:spPr>
          <a:xfrm>
            <a:off x="3940310" y="3047693"/>
            <a:ext cx="1643634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Polska</a:t>
            </a:r>
          </a:p>
        </p:txBody>
      </p:sp>
      <p:sp>
        <p:nvSpPr>
          <p:cNvPr id="368" name="Niemcy"/>
          <p:cNvSpPr txBox="1"/>
          <p:nvPr/>
        </p:nvSpPr>
        <p:spPr>
          <a:xfrm>
            <a:off x="5953260" y="3047693"/>
            <a:ext cx="1643634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Niemcy</a:t>
            </a:r>
          </a:p>
        </p:txBody>
      </p:sp>
      <p:sp>
        <p:nvSpPr>
          <p:cNvPr id="369" name="samsung"/>
          <p:cNvSpPr txBox="1"/>
          <p:nvPr/>
        </p:nvSpPr>
        <p:spPr>
          <a:xfrm>
            <a:off x="7974976" y="3047693"/>
            <a:ext cx="1902756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samsung</a:t>
            </a:r>
          </a:p>
        </p:txBody>
      </p:sp>
      <p:sp>
        <p:nvSpPr>
          <p:cNvPr id="370" name="1…"/>
          <p:cNvSpPr txBox="1"/>
          <p:nvPr/>
        </p:nvSpPr>
        <p:spPr>
          <a:xfrm>
            <a:off x="8492757" y="4159246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371" name="0…"/>
          <p:cNvSpPr txBox="1"/>
          <p:nvPr/>
        </p:nvSpPr>
        <p:spPr>
          <a:xfrm>
            <a:off x="611982" y="4214111"/>
            <a:ext cx="2553733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2</a:t>
            </a:r>
          </a:p>
          <a:p>
            <a:pPr/>
            <a:r>
              <a:t>3</a:t>
            </a:r>
          </a:p>
          <a:p>
            <a:pPr/>
            <a:r>
              <a:t>4</a:t>
            </a:r>
          </a:p>
          <a:p>
            <a:pPr/>
            <a:r>
              <a:t>5</a:t>
            </a:r>
          </a:p>
          <a:p>
            <a:pPr/>
            <a:r>
              <a:t>6</a:t>
            </a:r>
          </a:p>
          <a:p>
            <a:pPr/>
            <a:r>
              <a:t>7</a:t>
            </a:r>
          </a:p>
          <a:p>
            <a:pPr/>
            <a:r>
              <a:t>…</a:t>
            </a:r>
          </a:p>
          <a:p>
            <a:pPr/>
            <a:r>
              <a:t>500mln</a:t>
            </a:r>
          </a:p>
        </p:txBody>
      </p:sp>
      <p:sp>
        <p:nvSpPr>
          <p:cNvPr id="372" name="odsłona"/>
          <p:cNvSpPr txBox="1"/>
          <p:nvPr/>
        </p:nvSpPr>
        <p:spPr>
          <a:xfrm>
            <a:off x="937470" y="3047693"/>
            <a:ext cx="1902757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odsłona</a:t>
            </a:r>
          </a:p>
        </p:txBody>
      </p:sp>
      <p:sp>
        <p:nvSpPr>
          <p:cNvPr id="373" name="Linia"/>
          <p:cNvSpPr/>
          <p:nvPr/>
        </p:nvSpPr>
        <p:spPr>
          <a:xfrm flipV="1">
            <a:off x="3352612" y="4411092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  <p:sp>
        <p:nvSpPr>
          <p:cNvPr id="374" name="Sortowanie"/>
          <p:cNvSpPr txBox="1"/>
          <p:nvPr>
            <p:ph type="title"/>
          </p:nvPr>
        </p:nvSpPr>
        <p:spPr>
          <a:xfrm>
            <a:off x="2339974" y="90709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Sortowanie</a:t>
            </a:r>
          </a:p>
        </p:txBody>
      </p:sp>
      <p:sp>
        <p:nvSpPr>
          <p:cNvPr id="375" name="ORDER BY country_id, device_id"/>
          <p:cNvSpPr txBox="1"/>
          <p:nvPr/>
        </p:nvSpPr>
        <p:spPr>
          <a:xfrm>
            <a:off x="406247" y="1991476"/>
            <a:ext cx="6503290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ORDER BY country_id, device_id</a:t>
            </a:r>
          </a:p>
        </p:txBody>
      </p:sp>
      <p:sp>
        <p:nvSpPr>
          <p:cNvPr id="376" name="apple"/>
          <p:cNvSpPr txBox="1"/>
          <p:nvPr/>
        </p:nvSpPr>
        <p:spPr>
          <a:xfrm>
            <a:off x="10506655" y="3047565"/>
            <a:ext cx="1384512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apple</a:t>
            </a:r>
          </a:p>
        </p:txBody>
      </p:sp>
      <p:sp>
        <p:nvSpPr>
          <p:cNvPr id="377" name="0…"/>
          <p:cNvSpPr txBox="1"/>
          <p:nvPr/>
        </p:nvSpPr>
        <p:spPr>
          <a:xfrm>
            <a:off x="10765314" y="4159117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378" name="Prostokąt"/>
          <p:cNvSpPr/>
          <p:nvPr/>
        </p:nvSpPr>
        <p:spPr>
          <a:xfrm>
            <a:off x="4567227" y="4241800"/>
            <a:ext cx="439371" cy="2050154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10409"/>
            </a:schemeClr>
          </a:solidFill>
          <a:ln w="3175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79" name="Prostokąt"/>
          <p:cNvSpPr/>
          <p:nvPr/>
        </p:nvSpPr>
        <p:spPr>
          <a:xfrm>
            <a:off x="6555392" y="6355188"/>
            <a:ext cx="439371" cy="2354140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10409"/>
            </a:schemeClr>
          </a:solidFill>
          <a:ln w="3175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80" name="Prostokąt"/>
          <p:cNvSpPr/>
          <p:nvPr/>
        </p:nvSpPr>
        <p:spPr>
          <a:xfrm>
            <a:off x="4567227" y="6320214"/>
            <a:ext cx="439371" cy="3173271"/>
          </a:xfrm>
          <a:prstGeom prst="rect">
            <a:avLst/>
          </a:prstGeom>
          <a:solidFill>
            <a:schemeClr val="accent5">
              <a:alpha val="10409"/>
            </a:schemeClr>
          </a:solidFill>
          <a:ln w="3175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81" name="Prostokąt"/>
          <p:cNvSpPr/>
          <p:nvPr/>
        </p:nvSpPr>
        <p:spPr>
          <a:xfrm>
            <a:off x="6559775" y="4202727"/>
            <a:ext cx="439371" cy="2128300"/>
          </a:xfrm>
          <a:prstGeom prst="rect">
            <a:avLst/>
          </a:prstGeom>
          <a:solidFill>
            <a:schemeClr val="accent5">
              <a:alpha val="10409"/>
            </a:schemeClr>
          </a:solidFill>
          <a:ln w="3175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82" name="Prostokąt"/>
          <p:cNvSpPr/>
          <p:nvPr/>
        </p:nvSpPr>
        <p:spPr>
          <a:xfrm>
            <a:off x="6559775" y="8733489"/>
            <a:ext cx="439371" cy="808163"/>
          </a:xfrm>
          <a:prstGeom prst="rect">
            <a:avLst/>
          </a:prstGeom>
          <a:solidFill>
            <a:schemeClr val="accent5">
              <a:alpha val="10409"/>
            </a:schemeClr>
          </a:solidFill>
          <a:ln w="3175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TB"/>
          <p:cNvSpPr txBox="1"/>
          <p:nvPr>
            <p:ph type="title"/>
          </p:nvPr>
        </p:nvSpPr>
        <p:spPr>
          <a:xfrm>
            <a:off x="2764678" y="817511"/>
            <a:ext cx="8324851" cy="1619251"/>
          </a:xfrm>
          <a:prstGeom prst="rect">
            <a:avLst/>
          </a:prstGeom>
        </p:spPr>
        <p:txBody>
          <a:bodyPr/>
          <a:lstStyle/>
          <a:p>
            <a:pPr/>
            <a:r>
              <a:t>RTB</a:t>
            </a:r>
          </a:p>
        </p:txBody>
      </p:sp>
      <p:sp>
        <p:nvSpPr>
          <p:cNvPr id="137" name="3 mln RPS"/>
          <p:cNvSpPr txBox="1"/>
          <p:nvPr/>
        </p:nvSpPr>
        <p:spPr>
          <a:xfrm>
            <a:off x="8146292" y="7749250"/>
            <a:ext cx="2080363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3 mln RPS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941942" y="4899730"/>
            <a:ext cx="328982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7453440" y="6143225"/>
            <a:ext cx="328982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2</a:t>
            </a:r>
          </a:p>
        </p:txBody>
      </p:sp>
      <p:pic>
        <p:nvPicPr>
          <p:cNvPr id="140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165" y="2000094"/>
            <a:ext cx="11860678" cy="5753412"/>
          </a:xfrm>
          <a:prstGeom prst="rect">
            <a:avLst/>
          </a:prstGeom>
          <a:ln w="3175">
            <a:miter lim="400000"/>
          </a:ln>
        </p:spPr>
      </p:pic>
      <p:sp>
        <p:nvSpPr>
          <p:cNvPr id="141" name="3"/>
          <p:cNvSpPr txBox="1"/>
          <p:nvPr/>
        </p:nvSpPr>
        <p:spPr>
          <a:xfrm>
            <a:off x="7935052" y="2553492"/>
            <a:ext cx="328982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Architektura"/>
          <p:cNvSpPr txBox="1"/>
          <p:nvPr>
            <p:ph type="title"/>
          </p:nvPr>
        </p:nvSpPr>
        <p:spPr>
          <a:xfrm>
            <a:off x="1972589" y="1709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Architektura</a:t>
            </a:r>
          </a:p>
        </p:txBody>
      </p:sp>
      <p:pic>
        <p:nvPicPr>
          <p:cNvPr id="385" name="kafka-logo-tall.png" descr="kafka-logo-t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019" y="4425634"/>
            <a:ext cx="2084392" cy="2269085"/>
          </a:xfrm>
          <a:prstGeom prst="rect">
            <a:avLst/>
          </a:prstGeom>
          <a:ln w="3175">
            <a:miter lim="400000"/>
          </a:ln>
        </p:spPr>
      </p:pic>
      <p:sp>
        <p:nvSpPr>
          <p:cNvPr id="386" name="Komputer"/>
          <p:cNvSpPr/>
          <p:nvPr/>
        </p:nvSpPr>
        <p:spPr>
          <a:xfrm>
            <a:off x="10479083" y="7232386"/>
            <a:ext cx="741228" cy="598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87" name="Roaring…"/>
          <p:cNvSpPr/>
          <p:nvPr/>
        </p:nvSpPr>
        <p:spPr>
          <a:xfrm>
            <a:off x="10249192" y="2322923"/>
            <a:ext cx="1421167" cy="1876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Roaring</a:t>
            </a:r>
          </a:p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Bitmap</a:t>
            </a:r>
          </a:p>
        </p:txBody>
      </p:sp>
      <p:sp>
        <p:nvSpPr>
          <p:cNvPr id="388" name="odsłony…"/>
          <p:cNvSpPr txBox="1"/>
          <p:nvPr/>
        </p:nvSpPr>
        <p:spPr>
          <a:xfrm>
            <a:off x="109036" y="4673599"/>
            <a:ext cx="2504390" cy="215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/>
            <a:r>
              <a:t>odsłony</a:t>
            </a:r>
          </a:p>
          <a:p>
            <a:pPr algn="l"/>
            <a:r>
              <a:t>remarketing</a:t>
            </a:r>
          </a:p>
          <a:p>
            <a:pPr algn="l"/>
            <a:r>
              <a:t>profile</a:t>
            </a:r>
          </a:p>
          <a:p>
            <a:pPr algn="l"/>
            <a:r>
              <a:t>…</a:t>
            </a:r>
          </a:p>
        </p:txBody>
      </p:sp>
      <p:pic>
        <p:nvPicPr>
          <p:cNvPr id="389" name="Linia" descr="Li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8590" y="5265039"/>
            <a:ext cx="724040" cy="262440"/>
          </a:xfrm>
          <a:prstGeom prst="rect">
            <a:avLst/>
          </a:prstGeom>
        </p:spPr>
      </p:pic>
      <p:sp>
        <p:nvSpPr>
          <p:cNvPr id="391" name="Cylinder"/>
          <p:cNvSpPr/>
          <p:nvPr/>
        </p:nvSpPr>
        <p:spPr>
          <a:xfrm>
            <a:off x="4932586" y="2907527"/>
            <a:ext cx="1757660" cy="2320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392" name="Vertica.logo.jpg" descr="Vertica.logo.jpg"/>
          <p:cNvPicPr>
            <a:picLocks noChangeAspect="1"/>
          </p:cNvPicPr>
          <p:nvPr/>
        </p:nvPicPr>
        <p:blipFill>
          <a:blip r:embed="rId5">
            <a:alphaModFix amt="82440"/>
            <a:extLst/>
          </a:blip>
          <a:srcRect l="6511" t="33807" r="8365" b="36606"/>
          <a:stretch>
            <a:fillRect/>
          </a:stretch>
        </p:blipFill>
        <p:spPr>
          <a:xfrm>
            <a:off x="4709797" y="3926152"/>
            <a:ext cx="2203190" cy="510503"/>
          </a:xfrm>
          <a:prstGeom prst="rect">
            <a:avLst/>
          </a:prstGeom>
          <a:ln w="3175">
            <a:miter lim="400000"/>
          </a:ln>
        </p:spPr>
      </p:pic>
      <p:pic>
        <p:nvPicPr>
          <p:cNvPr id="393" name="Linia" descr="Linia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305754">
            <a:off x="3911554" y="4532271"/>
            <a:ext cx="684556" cy="262439"/>
          </a:xfrm>
          <a:prstGeom prst="rect">
            <a:avLst/>
          </a:prstGeom>
        </p:spPr>
      </p:pic>
      <p:pic>
        <p:nvPicPr>
          <p:cNvPr id="395" name="Linia" descr="Linia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5338" y="3603520"/>
            <a:ext cx="639349" cy="262440"/>
          </a:xfrm>
          <a:prstGeom prst="rect">
            <a:avLst/>
          </a:prstGeom>
        </p:spPr>
      </p:pic>
      <p:sp>
        <p:nvSpPr>
          <p:cNvPr id="397" name="Bitmap…"/>
          <p:cNvSpPr/>
          <p:nvPr/>
        </p:nvSpPr>
        <p:spPr>
          <a:xfrm>
            <a:off x="7853282" y="3049370"/>
            <a:ext cx="1143269" cy="11751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defRPr sz="2200"/>
            </a:pPr>
            <a:r>
              <a:t>Bitmap</a:t>
            </a:r>
          </a:p>
          <a:p>
            <a:pPr>
              <a:defRPr sz="2200"/>
            </a:pPr>
            <a:r>
              <a:t>builder</a:t>
            </a:r>
          </a:p>
        </p:txBody>
      </p:sp>
      <p:pic>
        <p:nvPicPr>
          <p:cNvPr id="398" name="Linia" descr="Linia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51060" y="3504397"/>
            <a:ext cx="923019" cy="262440"/>
          </a:xfrm>
          <a:prstGeom prst="rect">
            <a:avLst/>
          </a:prstGeom>
        </p:spPr>
      </p:pic>
      <p:sp>
        <p:nvSpPr>
          <p:cNvPr id="400" name="Forecasting API"/>
          <p:cNvSpPr/>
          <p:nvPr/>
        </p:nvSpPr>
        <p:spPr>
          <a:xfrm>
            <a:off x="10044779" y="5086341"/>
            <a:ext cx="1829992" cy="11751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2200"/>
            </a:lvl1pPr>
          </a:lstStyle>
          <a:p>
            <a:pPr/>
            <a:r>
              <a:t>Forecasting API</a:t>
            </a:r>
          </a:p>
        </p:txBody>
      </p:sp>
      <p:pic>
        <p:nvPicPr>
          <p:cNvPr id="401" name="Linia" descr="Linia"/>
          <p:cNvPicPr>
            <a:picLocks noChangeAspect="0"/>
          </p:cNvPicPr>
          <p:nvPr/>
        </p:nvPicPr>
        <p:blipFill>
          <a:blip r:embed="rId9">
            <a:alphaModFix amt="66134"/>
            <a:extLst/>
          </a:blip>
          <a:stretch>
            <a:fillRect/>
          </a:stretch>
        </p:blipFill>
        <p:spPr>
          <a:xfrm rot="16200000">
            <a:off x="10497249" y="4580223"/>
            <a:ext cx="704898" cy="136067"/>
          </a:xfrm>
          <a:prstGeom prst="rect">
            <a:avLst/>
          </a:prstGeom>
        </p:spPr>
      </p:pic>
      <p:sp>
        <p:nvSpPr>
          <p:cNvPr id="403" name="zapytania"/>
          <p:cNvSpPr txBox="1"/>
          <p:nvPr/>
        </p:nvSpPr>
        <p:spPr>
          <a:xfrm>
            <a:off x="11032271" y="4308627"/>
            <a:ext cx="1960754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zapytania</a:t>
            </a:r>
          </a:p>
        </p:txBody>
      </p:sp>
      <p:pic>
        <p:nvPicPr>
          <p:cNvPr id="404" name="Linia" descr="Linia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10549299" y="6596056"/>
            <a:ext cx="714491" cy="187092"/>
          </a:xfrm>
          <a:prstGeom prst="rect">
            <a:avLst/>
          </a:prstGeom>
        </p:spPr>
      </p:pic>
      <p:sp>
        <p:nvSpPr>
          <p:cNvPr id="406" name="Komputer"/>
          <p:cNvSpPr/>
          <p:nvPr/>
        </p:nvSpPr>
        <p:spPr>
          <a:xfrm>
            <a:off x="11340103" y="7134235"/>
            <a:ext cx="741229" cy="598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07" name="Komputer"/>
          <p:cNvSpPr/>
          <p:nvPr/>
        </p:nvSpPr>
        <p:spPr>
          <a:xfrm>
            <a:off x="11001695" y="7738752"/>
            <a:ext cx="741228" cy="598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08" name="Linia" descr="Linia"/>
          <p:cNvPicPr>
            <a:picLocks noChangeAspect="0"/>
          </p:cNvPicPr>
          <p:nvPr/>
        </p:nvPicPr>
        <p:blipFill>
          <a:blip r:embed="rId11">
            <a:alphaModFix amt="52349"/>
            <a:extLst/>
          </a:blip>
          <a:stretch>
            <a:fillRect/>
          </a:stretch>
        </p:blipFill>
        <p:spPr>
          <a:xfrm rot="10800000">
            <a:off x="5088829" y="5988503"/>
            <a:ext cx="4698861" cy="77188"/>
          </a:xfrm>
          <a:prstGeom prst="rect">
            <a:avLst/>
          </a:prstGeom>
        </p:spPr>
      </p:pic>
      <p:sp>
        <p:nvSpPr>
          <p:cNvPr id="410" name="monitorowane jakości"/>
          <p:cNvSpPr txBox="1"/>
          <p:nvPr/>
        </p:nvSpPr>
        <p:spPr>
          <a:xfrm>
            <a:off x="5422701" y="5427324"/>
            <a:ext cx="4256634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monitorowane jakości</a:t>
            </a:r>
          </a:p>
        </p:txBody>
      </p:sp>
      <p:sp>
        <p:nvSpPr>
          <p:cNvPr id="411" name="Research"/>
          <p:cNvSpPr txBox="1"/>
          <p:nvPr/>
        </p:nvSpPr>
        <p:spPr>
          <a:xfrm>
            <a:off x="4846800" y="3342252"/>
            <a:ext cx="1929232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Research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Zapytania"/>
          <p:cNvSpPr txBox="1"/>
          <p:nvPr>
            <p:ph type="title"/>
          </p:nvPr>
        </p:nvSpPr>
        <p:spPr>
          <a:xfrm>
            <a:off x="7875983" y="-152061"/>
            <a:ext cx="4930142" cy="1619251"/>
          </a:xfrm>
          <a:prstGeom prst="rect">
            <a:avLst/>
          </a:prstGeom>
        </p:spPr>
        <p:txBody>
          <a:bodyPr/>
          <a:lstStyle/>
          <a:p>
            <a:pPr/>
            <a:r>
              <a:t>Zapytania</a:t>
            </a:r>
          </a:p>
        </p:txBody>
      </p:sp>
      <p:sp>
        <p:nvSpPr>
          <p:cNvPr id="414" name="And(…"/>
          <p:cNvSpPr txBox="1"/>
          <p:nvPr/>
        </p:nvSpPr>
        <p:spPr>
          <a:xfrm>
            <a:off x="621469" y="1464109"/>
            <a:ext cx="10365186" cy="8255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And(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Or(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"inventory|1"</a:t>
            </a:r>
            <a:r>
              <a:t>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"inventory|2"</a:t>
            </a:r>
            <a:r>
              <a:t>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"inventory|3"</a:t>
            </a:r>
            <a:r>
              <a:t>),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AndNot(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1"/>
                </a:solidFill>
              </a:rPr>
              <a:t>Universe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Or(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"kategoria|motoryzacja"</a:t>
            </a:r>
            <a:r>
              <a:t>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"kategoria|wedkarstwo"</a:t>
            </a:r>
            <a:r>
              <a:t>)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),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Or(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"godzina_tygodnia|41"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"godzina_tygodnia|42"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"godzina_tygodnia|43"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"godzina_tygodnia|44"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),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Or(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"domena|com"</a:t>
            </a:r>
            <a:r>
              <a:t>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"domena|testowo.org"</a:t>
            </a:r>
            <a:r>
              <a:t>),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And(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"kraj|polska"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AndNot(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chemeClr val="accent1"/>
                </a:solidFill>
              </a:rPr>
              <a:t>Universe</a:t>
            </a:r>
            <a:r>
              <a:t>, 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"miasto|warszawa"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)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),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...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iczby"/>
          <p:cNvSpPr txBox="1"/>
          <p:nvPr>
            <p:ph type="title"/>
          </p:nvPr>
        </p:nvSpPr>
        <p:spPr>
          <a:xfrm>
            <a:off x="2363771" y="-4754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Liczby</a:t>
            </a:r>
          </a:p>
        </p:txBody>
      </p:sp>
      <p:sp>
        <p:nvSpPr>
          <p:cNvPr id="417" name="10 GB rozmiar bitmap dla 7 dni…"/>
          <p:cNvSpPr txBox="1"/>
          <p:nvPr>
            <p:ph type="body" sz="half" idx="1"/>
          </p:nvPr>
        </p:nvSpPr>
        <p:spPr>
          <a:xfrm>
            <a:off x="2316177" y="2266063"/>
            <a:ext cx="8372446" cy="5221474"/>
          </a:xfrm>
          <a:prstGeom prst="rect">
            <a:avLst/>
          </a:prstGeom>
        </p:spPr>
        <p:txBody>
          <a:bodyPr/>
          <a:lstStyle/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10 GB</a:t>
            </a:r>
            <a:r>
              <a:t> rozmiar bitmap dla 7 dni </a:t>
            </a:r>
          </a:p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200 TB</a:t>
            </a:r>
            <a:r>
              <a:t> podejście naiwne</a:t>
            </a:r>
          </a:p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6h</a:t>
            </a:r>
            <a:r>
              <a:t> czas budowy bitmap dla 7 dni</a:t>
            </a:r>
          </a:p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3 mln</a:t>
            </a:r>
            <a:r>
              <a:t> cech</a:t>
            </a:r>
          </a:p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500 mln</a:t>
            </a:r>
            <a:r>
              <a:t> * </a:t>
            </a:r>
            <a:r>
              <a:rPr i="1" sz="2759">
                <a:latin typeface="Helvetica"/>
                <a:ea typeface="Helvetica"/>
                <a:cs typeface="Helvetica"/>
                <a:sym typeface="Helvetica"/>
              </a:rPr>
              <a:t>próbkowanie</a:t>
            </a:r>
            <a:r>
              <a:t> zapytań</a:t>
            </a:r>
          </a:p>
          <a:p>
            <a:pPr marL="373626" indent="-373626" defTabSz="519937">
              <a:spcBef>
                <a:spcPts val="3700"/>
              </a:spcBef>
              <a:defRPr sz="302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5 mln</a:t>
            </a:r>
            <a:r>
              <a:t> * </a:t>
            </a:r>
            <a:r>
              <a:rPr i="1" sz="2670">
                <a:latin typeface="Helvetica"/>
                <a:ea typeface="Helvetica"/>
                <a:cs typeface="Helvetica"/>
                <a:sym typeface="Helvetica"/>
              </a:rPr>
              <a:t>próbkowanie</a:t>
            </a:r>
            <a:r>
              <a:t> ciasteczek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Zasięg kampanii"/>
          <p:cNvSpPr txBox="1"/>
          <p:nvPr>
            <p:ph type="title"/>
          </p:nvPr>
        </p:nvSpPr>
        <p:spPr>
          <a:xfrm>
            <a:off x="2339974" y="-36536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Zasięg kampanii</a:t>
            </a:r>
          </a:p>
        </p:txBody>
      </p:sp>
      <p:sp>
        <p:nvSpPr>
          <p:cNvPr id="422" name="czy niepusty segment?      (US - .com)…"/>
          <p:cNvSpPr txBox="1"/>
          <p:nvPr>
            <p:ph type="body" sz="half" idx="1"/>
          </p:nvPr>
        </p:nvSpPr>
        <p:spPr>
          <a:xfrm>
            <a:off x="846210" y="2965240"/>
            <a:ext cx="10234351" cy="4714876"/>
          </a:xfrm>
          <a:prstGeom prst="rect">
            <a:avLst/>
          </a:prstGeom>
        </p:spPr>
        <p:txBody>
          <a:bodyPr/>
          <a:lstStyle/>
          <a:p>
            <a:pPr/>
            <a:r>
              <a:t>czy niepusty segment? </a:t>
            </a:r>
            <a:br/>
            <a:r>
              <a:t>    </a:t>
            </a:r>
            <a:r>
              <a:rPr sz="3100"/>
              <a:t>(US - .com)</a:t>
            </a:r>
          </a:p>
          <a:p>
            <a:pPr/>
            <a:r>
              <a:t>liczba ciasteczek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1…"/>
          <p:cNvSpPr txBox="1"/>
          <p:nvPr/>
        </p:nvSpPr>
        <p:spPr>
          <a:xfrm>
            <a:off x="5690589" y="2266950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425" name="0…"/>
          <p:cNvSpPr txBox="1"/>
          <p:nvPr/>
        </p:nvSpPr>
        <p:spPr>
          <a:xfrm>
            <a:off x="3931638" y="2266950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426" name="iOS"/>
          <p:cNvSpPr txBox="1"/>
          <p:nvPr/>
        </p:nvSpPr>
        <p:spPr>
          <a:xfrm>
            <a:off x="3932102" y="1157683"/>
            <a:ext cx="866268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iOS</a:t>
            </a:r>
          </a:p>
        </p:txBody>
      </p:sp>
      <p:sp>
        <p:nvSpPr>
          <p:cNvPr id="427" name="Polska"/>
          <p:cNvSpPr txBox="1"/>
          <p:nvPr/>
        </p:nvSpPr>
        <p:spPr>
          <a:xfrm>
            <a:off x="5302369" y="1157683"/>
            <a:ext cx="1643634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Polska</a:t>
            </a:r>
          </a:p>
        </p:txBody>
      </p:sp>
      <p:sp>
        <p:nvSpPr>
          <p:cNvPr id="428" name="hobby|ML"/>
          <p:cNvSpPr txBox="1"/>
          <p:nvPr/>
        </p:nvSpPr>
        <p:spPr>
          <a:xfrm>
            <a:off x="7194524" y="1157683"/>
            <a:ext cx="2161878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hobby|ML</a:t>
            </a:r>
          </a:p>
        </p:txBody>
      </p:sp>
      <p:sp>
        <p:nvSpPr>
          <p:cNvPr id="429" name="1…"/>
          <p:cNvSpPr txBox="1"/>
          <p:nvPr/>
        </p:nvSpPr>
        <p:spPr>
          <a:xfrm>
            <a:off x="7841866" y="2269235"/>
            <a:ext cx="86719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1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430" name="0…"/>
          <p:cNvSpPr txBox="1"/>
          <p:nvPr/>
        </p:nvSpPr>
        <p:spPr>
          <a:xfrm>
            <a:off x="596090" y="2324100"/>
            <a:ext cx="2553734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2</a:t>
            </a:r>
          </a:p>
          <a:p>
            <a:pPr/>
            <a:r>
              <a:t>3</a:t>
            </a:r>
          </a:p>
          <a:p>
            <a:pPr/>
            <a:r>
              <a:t>4</a:t>
            </a:r>
          </a:p>
          <a:p>
            <a:pPr/>
            <a:r>
              <a:t>5</a:t>
            </a:r>
          </a:p>
          <a:p>
            <a:pPr/>
            <a:r>
              <a:t>6</a:t>
            </a:r>
          </a:p>
          <a:p>
            <a:pPr/>
            <a:r>
              <a:t>7</a:t>
            </a:r>
          </a:p>
          <a:p>
            <a:pPr/>
            <a:r>
              <a:t>…</a:t>
            </a:r>
          </a:p>
          <a:p>
            <a:pPr/>
            <a:r>
              <a:t>500mln</a:t>
            </a:r>
          </a:p>
        </p:txBody>
      </p:sp>
      <p:sp>
        <p:nvSpPr>
          <p:cNvPr id="431" name="odsłona"/>
          <p:cNvSpPr txBox="1"/>
          <p:nvPr/>
        </p:nvSpPr>
        <p:spPr>
          <a:xfrm>
            <a:off x="921579" y="1157683"/>
            <a:ext cx="1902757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odsłona</a:t>
            </a:r>
          </a:p>
        </p:txBody>
      </p:sp>
      <p:sp>
        <p:nvSpPr>
          <p:cNvPr id="432" name="Linia"/>
          <p:cNvSpPr/>
          <p:nvPr/>
        </p:nvSpPr>
        <p:spPr>
          <a:xfrm flipV="1">
            <a:off x="2955721" y="2521081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  <p:sp>
        <p:nvSpPr>
          <p:cNvPr id="433" name="Prostokąt"/>
          <p:cNvSpPr/>
          <p:nvPr/>
        </p:nvSpPr>
        <p:spPr>
          <a:xfrm>
            <a:off x="4146902" y="4466810"/>
            <a:ext cx="4364649" cy="41158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45678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29237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34" name="Prostokąt"/>
          <p:cNvSpPr/>
          <p:nvPr/>
        </p:nvSpPr>
        <p:spPr>
          <a:xfrm>
            <a:off x="4158366" y="6001229"/>
            <a:ext cx="4353185" cy="41158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  <a:alpha val="45678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29237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35" name="0…"/>
          <p:cNvSpPr txBox="1"/>
          <p:nvPr/>
        </p:nvSpPr>
        <p:spPr>
          <a:xfrm>
            <a:off x="9954055" y="2266950"/>
            <a:ext cx="1902756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436" name="wynik"/>
          <p:cNvSpPr txBox="1"/>
          <p:nvPr/>
        </p:nvSpPr>
        <p:spPr>
          <a:xfrm>
            <a:off x="10213178" y="1157683"/>
            <a:ext cx="1384512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wynik</a:t>
            </a:r>
          </a:p>
        </p:txBody>
      </p:sp>
      <p:sp>
        <p:nvSpPr>
          <p:cNvPr id="437" name="dostępne odsłony = cardinality(wynik)"/>
          <p:cNvSpPr txBox="1"/>
          <p:nvPr/>
        </p:nvSpPr>
        <p:spPr>
          <a:xfrm>
            <a:off x="4034426" y="8105187"/>
            <a:ext cx="8733865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dostępne odsłony =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cardinality(</a:t>
            </a:r>
            <a:r>
              <a:rPr>
                <a:solidFill>
                  <a:schemeClr val="accent1"/>
                </a:solidFill>
                <a:latin typeface="Andale Mono"/>
                <a:ea typeface="Andale Mono"/>
                <a:cs typeface="Andale Mono"/>
                <a:sym typeface="Andale Mono"/>
              </a:rPr>
              <a:t>wynik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)</a:t>
            </a:r>
          </a:p>
        </p:txBody>
      </p:sp>
      <p:sp>
        <p:nvSpPr>
          <p:cNvPr id="438" name="Linia"/>
          <p:cNvSpPr/>
          <p:nvPr/>
        </p:nvSpPr>
        <p:spPr>
          <a:xfrm flipV="1">
            <a:off x="9514979" y="2470281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Zliczanie ciasteczek"/>
          <p:cNvSpPr txBox="1"/>
          <p:nvPr>
            <p:ph type="title"/>
          </p:nvPr>
        </p:nvSpPr>
        <p:spPr>
          <a:xfrm>
            <a:off x="2339974" y="167954"/>
            <a:ext cx="8324852" cy="1619251"/>
          </a:xfrm>
          <a:prstGeom prst="rect">
            <a:avLst/>
          </a:prstGeom>
        </p:spPr>
        <p:txBody>
          <a:bodyPr/>
          <a:lstStyle>
            <a:lvl1pPr defTabSz="531622">
              <a:defRPr sz="7098"/>
            </a:lvl1pPr>
          </a:lstStyle>
          <a:p>
            <a:pPr/>
            <a:r>
              <a:t>Zliczanie ciasteczek</a:t>
            </a:r>
          </a:p>
        </p:txBody>
      </p:sp>
      <p:sp>
        <p:nvSpPr>
          <p:cNvPr id="441" name="0…"/>
          <p:cNvSpPr txBox="1"/>
          <p:nvPr/>
        </p:nvSpPr>
        <p:spPr>
          <a:xfrm>
            <a:off x="2648056" y="2988056"/>
            <a:ext cx="1006741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0</a:t>
            </a:r>
          </a:p>
          <a:p>
            <a:pPr/>
            <a:r>
              <a:t>0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</a:t>
            </a:r>
          </a:p>
          <a:p>
            <a:pPr/>
            <a:r>
              <a:t>…</a:t>
            </a:r>
          </a:p>
          <a:p>
            <a:pPr/>
            <a:r>
              <a:t>0</a:t>
            </a:r>
          </a:p>
        </p:txBody>
      </p:sp>
      <p:sp>
        <p:nvSpPr>
          <p:cNvPr id="442" name="wynik"/>
          <p:cNvSpPr txBox="1"/>
          <p:nvPr/>
        </p:nvSpPr>
        <p:spPr>
          <a:xfrm>
            <a:off x="2497453" y="2302608"/>
            <a:ext cx="1168401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wynik</a:t>
            </a:r>
          </a:p>
        </p:txBody>
      </p:sp>
      <p:sp>
        <p:nvSpPr>
          <p:cNvPr id="443" name="{4, 7, …}"/>
          <p:cNvSpPr txBox="1"/>
          <p:nvPr/>
        </p:nvSpPr>
        <p:spPr>
          <a:xfrm>
            <a:off x="4007698" y="4791639"/>
            <a:ext cx="2361439" cy="77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600"/>
            </a:lvl1pPr>
          </a:lstStyle>
          <a:p>
            <a:pPr/>
            <a:r>
              <a:t>{4, 7, …}</a:t>
            </a:r>
          </a:p>
        </p:txBody>
      </p:sp>
      <p:sp>
        <p:nvSpPr>
          <p:cNvPr id="444" name="0…"/>
          <p:cNvSpPr txBox="1"/>
          <p:nvPr/>
        </p:nvSpPr>
        <p:spPr>
          <a:xfrm>
            <a:off x="325849" y="2988056"/>
            <a:ext cx="1969305" cy="528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0</a:t>
            </a:r>
          </a:p>
          <a:p>
            <a:pPr/>
            <a:r>
              <a:t>1</a:t>
            </a:r>
          </a:p>
          <a:p>
            <a:pPr/>
            <a:r>
              <a:t>2</a:t>
            </a:r>
          </a:p>
          <a:p>
            <a:pPr/>
            <a:r>
              <a:t>3</a:t>
            </a:r>
          </a:p>
          <a:p>
            <a:pPr/>
            <a:r>
              <a:t>4</a:t>
            </a:r>
          </a:p>
          <a:p>
            <a:pPr/>
            <a:r>
              <a:t>5</a:t>
            </a:r>
          </a:p>
          <a:p>
            <a:pPr/>
            <a:r>
              <a:t>6</a:t>
            </a:r>
          </a:p>
          <a:p>
            <a:pPr/>
            <a:r>
              <a:t>7</a:t>
            </a:r>
          </a:p>
          <a:p>
            <a:pPr/>
            <a:r>
              <a:t>…</a:t>
            </a:r>
          </a:p>
          <a:p>
            <a:pPr/>
            <a:r>
              <a:t>500mln</a:t>
            </a:r>
          </a:p>
        </p:txBody>
      </p:sp>
      <p:sp>
        <p:nvSpPr>
          <p:cNvPr id="445" name="odsłona"/>
          <p:cNvSpPr txBox="1"/>
          <p:nvPr/>
        </p:nvSpPr>
        <p:spPr>
          <a:xfrm>
            <a:off x="498095" y="2302608"/>
            <a:ext cx="1624813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odsłona</a:t>
            </a:r>
          </a:p>
        </p:txBody>
      </p:sp>
      <p:sp>
        <p:nvSpPr>
          <p:cNvPr id="446" name="Linia"/>
          <p:cNvSpPr/>
          <p:nvPr/>
        </p:nvSpPr>
        <p:spPr>
          <a:xfrm flipV="1">
            <a:off x="2190838" y="3242188"/>
            <a:ext cx="1" cy="4404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/>
            </a:pPr>
          </a:p>
        </p:txBody>
      </p:sp>
      <p:sp>
        <p:nvSpPr>
          <p:cNvPr id="447" name="{1, 17,…}"/>
          <p:cNvSpPr txBox="1"/>
          <p:nvPr/>
        </p:nvSpPr>
        <p:spPr>
          <a:xfrm>
            <a:off x="10065367" y="4791639"/>
            <a:ext cx="2523846" cy="77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600"/>
            </a:lvl1pPr>
          </a:lstStyle>
          <a:p>
            <a:pPr/>
            <a:r>
              <a:t>{1, 17,…}</a:t>
            </a:r>
          </a:p>
        </p:txBody>
      </p:sp>
      <p:grpSp>
        <p:nvGrpSpPr>
          <p:cNvPr id="453" name="Grupuj"/>
          <p:cNvGrpSpPr/>
          <p:nvPr/>
        </p:nvGrpSpPr>
        <p:grpSpPr>
          <a:xfrm>
            <a:off x="6194619" y="4153976"/>
            <a:ext cx="3809304" cy="3992803"/>
            <a:chOff x="-377985" y="0"/>
            <a:chExt cx="3809303" cy="3992802"/>
          </a:xfrm>
        </p:grpSpPr>
        <p:grpSp>
          <p:nvGrpSpPr>
            <p:cNvPr id="450" name="Grupuj"/>
            <p:cNvGrpSpPr/>
            <p:nvPr/>
          </p:nvGrpSpPr>
          <p:grpSpPr>
            <a:xfrm>
              <a:off x="-377986" y="0"/>
              <a:ext cx="3574492" cy="2201726"/>
              <a:chOff x="-377985" y="0"/>
              <a:chExt cx="3574491" cy="2201725"/>
            </a:xfrm>
          </p:grpSpPr>
          <p:sp>
            <p:nvSpPr>
              <p:cNvPr id="448" name="Strzałka"/>
              <p:cNvSpPr/>
              <p:nvPr/>
            </p:nvSpPr>
            <p:spPr>
              <a:xfrm>
                <a:off x="107837" y="0"/>
                <a:ext cx="3063235" cy="2201726"/>
              </a:xfrm>
              <a:prstGeom prst="rightArrow">
                <a:avLst>
                  <a:gd name="adj1" fmla="val 57278"/>
                  <a:gd name="adj2" fmla="val 45166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9" name="f: Rpos -&gt;Cpos"/>
              <p:cNvSpPr txBox="1"/>
              <p:nvPr/>
            </p:nvSpPr>
            <p:spPr>
              <a:xfrm>
                <a:off x="-377986" y="763004"/>
                <a:ext cx="3574492" cy="6757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/>
                <a:r>
                  <a:t>f: R</a:t>
                </a:r>
                <a:r>
                  <a:rPr baseline="-5999"/>
                  <a:t>pos</a:t>
                </a:r>
                <a:r>
                  <a:t> -&gt;C</a:t>
                </a:r>
                <a:r>
                  <a:rPr baseline="-5999"/>
                  <a:t>pos</a:t>
                </a:r>
                <a:r>
                  <a:t>     </a:t>
                </a:r>
              </a:p>
            </p:txBody>
          </p:sp>
        </p:grpSp>
        <p:sp>
          <p:nvSpPr>
            <p:cNvPr id="451" name="Rpos ∈ &lt;0;500mln)"/>
            <p:cNvSpPr txBox="1"/>
            <p:nvPr/>
          </p:nvSpPr>
          <p:spPr>
            <a:xfrm>
              <a:off x="-311008" y="2535857"/>
              <a:ext cx="3742326" cy="68549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  <a:r>
                <a:t>R</a:t>
              </a:r>
              <a:r>
                <a:rPr baseline="-5999"/>
                <a:t>pos </a:t>
              </a:r>
              <a:r>
                <a:t>∈ &lt;0;500</a:t>
              </a:r>
              <a:r>
                <a:rPr sz="2400"/>
                <a:t>mln</a:t>
              </a:r>
              <a:r>
                <a:t>)</a:t>
              </a:r>
            </a:p>
          </p:txBody>
        </p:sp>
        <p:sp>
          <p:nvSpPr>
            <p:cNvPr id="452" name="Cpos ∈ &lt;0;5mln)"/>
            <p:cNvSpPr txBox="1"/>
            <p:nvPr/>
          </p:nvSpPr>
          <p:spPr>
            <a:xfrm>
              <a:off x="-269721" y="3307307"/>
              <a:ext cx="3225648" cy="68549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  <a:r>
                <a:t>C</a:t>
              </a:r>
              <a:r>
                <a:rPr baseline="-5999"/>
                <a:t>pos </a:t>
              </a:r>
              <a:r>
                <a:t>∈ &lt;0;5</a:t>
              </a:r>
              <a:r>
                <a:rPr sz="2400"/>
                <a:t>mln</a:t>
              </a:r>
              <a:r>
                <a:t>)</a:t>
              </a:r>
            </a:p>
          </p:txBody>
        </p:sp>
      </p:grpSp>
      <p:sp>
        <p:nvSpPr>
          <p:cNvPr id="454" name="odsłony"/>
          <p:cNvSpPr txBox="1"/>
          <p:nvPr/>
        </p:nvSpPr>
        <p:spPr>
          <a:xfrm>
            <a:off x="4347072" y="4006270"/>
            <a:ext cx="1600633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odsłony</a:t>
            </a:r>
          </a:p>
        </p:txBody>
      </p:sp>
      <p:sp>
        <p:nvSpPr>
          <p:cNvPr id="455" name="ciasteczka"/>
          <p:cNvSpPr txBox="1"/>
          <p:nvPr/>
        </p:nvSpPr>
        <p:spPr>
          <a:xfrm>
            <a:off x="10250838" y="4006270"/>
            <a:ext cx="2152905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ciasteczka</a:t>
            </a:r>
          </a:p>
        </p:txBody>
      </p:sp>
      <p:sp>
        <p:nvSpPr>
          <p:cNvPr id="456" name="300k ciastek"/>
          <p:cNvSpPr txBox="1"/>
          <p:nvPr/>
        </p:nvSpPr>
        <p:spPr>
          <a:xfrm>
            <a:off x="10130356" y="6281938"/>
            <a:ext cx="2633949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300k </a:t>
            </a:r>
            <a:r>
              <a:rPr>
                <a:solidFill>
                  <a:srgbClr val="000000"/>
                </a:solidFill>
              </a:rPr>
              <a:t>ciastek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" grpId="1"/>
      <p:bldP build="whole" bldLvl="1" animBg="1" rev="0" advAuto="0" spid="443" grpId="2"/>
      <p:bldP build="whole" bldLvl="1" animBg="1" rev="0" advAuto="0" spid="455" grpId="4"/>
      <p:bldP build="whole" bldLvl="1" animBg="1" rev="0" advAuto="0" spid="447" grpId="5"/>
      <p:bldP build="whole" bldLvl="1" animBg="1" rev="0" advAuto="0" spid="456" grpId="6"/>
      <p:bldP build="whole" bldLvl="1" animBg="1" rev="0" advAuto="0" spid="453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Uczenie maszynowe"/>
          <p:cNvSpPr txBox="1"/>
          <p:nvPr>
            <p:ph type="title"/>
          </p:nvPr>
        </p:nvSpPr>
        <p:spPr>
          <a:xfrm>
            <a:off x="2339974" y="-16616"/>
            <a:ext cx="8324852" cy="1619251"/>
          </a:xfrm>
          <a:prstGeom prst="rect">
            <a:avLst/>
          </a:prstGeom>
        </p:spPr>
        <p:txBody>
          <a:bodyPr/>
          <a:lstStyle>
            <a:lvl1pPr defTabSz="525779">
              <a:defRPr sz="7019"/>
            </a:lvl1pPr>
          </a:lstStyle>
          <a:p>
            <a:pPr/>
            <a:r>
              <a:t>Uczenie maszynowe</a:t>
            </a:r>
          </a:p>
        </p:txBody>
      </p:sp>
      <p:sp>
        <p:nvSpPr>
          <p:cNvPr id="459" name="czas trwania kampanii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czas trwania kampanii</a:t>
            </a:r>
          </a:p>
          <a:p>
            <a:pPr/>
          </a:p>
          <a:p>
            <a:pPr/>
            <a:r>
              <a:t>limit odsłon dla ciasteczka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Jakość"/>
          <p:cNvSpPr txBox="1"/>
          <p:nvPr>
            <p:ph type="title"/>
          </p:nvPr>
        </p:nvSpPr>
        <p:spPr>
          <a:xfrm>
            <a:off x="2339974" y="714374"/>
            <a:ext cx="8324852" cy="1619252"/>
          </a:xfrm>
          <a:prstGeom prst="rect">
            <a:avLst/>
          </a:prstGeom>
        </p:spPr>
        <p:txBody>
          <a:bodyPr/>
          <a:lstStyle/>
          <a:p>
            <a:pPr/>
            <a:r>
              <a:t>Jakość</a:t>
            </a:r>
          </a:p>
        </p:txBody>
      </p:sp>
      <p:sp>
        <p:nvSpPr>
          <p:cNvPr id="462" name="eksperymenty vs. produkcyjnie działająca kampania…"/>
          <p:cNvSpPr txBox="1"/>
          <p:nvPr>
            <p:ph type="body" idx="1"/>
          </p:nvPr>
        </p:nvSpPr>
        <p:spPr>
          <a:xfrm>
            <a:off x="522646" y="2307559"/>
            <a:ext cx="11838834" cy="6318016"/>
          </a:xfrm>
          <a:prstGeom prst="rect">
            <a:avLst/>
          </a:prstGeom>
        </p:spPr>
        <p:txBody>
          <a:bodyPr/>
          <a:lstStyle/>
          <a:p>
            <a:pPr marL="407211" indent="-407211" defTabSz="566674">
              <a:spcBef>
                <a:spcPts val="4000"/>
              </a:spcBef>
              <a:defRPr sz="3298"/>
            </a:pPr>
            <a:r>
              <a:t>eksperymenty vs. produkcyjnie działająca kampania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kampanie są ciągle modyfikowane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logowanie na Kafce pełnego zapytania wraz z wynikami pośrednimi i parametrami użytymi do estymacji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monitorowanie impresji następnego dnia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powtórzenie na bitmapach z kolejnych dni 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trend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odsumowanie"/>
          <p:cNvSpPr txBox="1"/>
          <p:nvPr>
            <p:ph type="title"/>
          </p:nvPr>
        </p:nvSpPr>
        <p:spPr>
          <a:xfrm>
            <a:off x="2339974" y="73548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Podsumowanie</a:t>
            </a:r>
          </a:p>
        </p:txBody>
      </p:sp>
      <p:sp>
        <p:nvSpPr>
          <p:cNvPr id="465" name="Roaring to zalecana implementacja indeksów bitmapowych…"/>
          <p:cNvSpPr txBox="1"/>
          <p:nvPr>
            <p:ph type="body" sz="half" idx="1"/>
          </p:nvPr>
        </p:nvSpPr>
        <p:spPr>
          <a:xfrm>
            <a:off x="433953" y="1787204"/>
            <a:ext cx="8324852" cy="4714876"/>
          </a:xfrm>
          <a:prstGeom prst="rect">
            <a:avLst/>
          </a:prstGeom>
        </p:spPr>
        <p:txBody>
          <a:bodyPr anchor="t"/>
          <a:lstStyle/>
          <a:p>
            <a:pPr marL="407211" indent="-407211" defTabSz="566674">
              <a:spcBef>
                <a:spcPts val="4000"/>
              </a:spcBef>
              <a:defRPr sz="3298"/>
            </a:pPr>
            <a:r>
              <a:t>Roaring to zalecana implementacja indeksów bitmapowych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obecna w wielu znanych aplikacjach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zastosowana z sukcesem do zliczania </a:t>
            </a:r>
            <a:br/>
            <a:r>
              <a:t>ruchu w RTB </a:t>
            </a:r>
          </a:p>
          <a:p>
            <a:pPr marL="407211" indent="-407211" defTabSz="566674">
              <a:spcBef>
                <a:spcPts val="4000"/>
              </a:spcBef>
              <a:defRPr sz="3298"/>
            </a:pPr>
            <a:r>
              <a:t>5 różnych wdrożeń w Adform</a:t>
            </a:r>
          </a:p>
        </p:txBody>
      </p:sp>
      <p:grpSp>
        <p:nvGrpSpPr>
          <p:cNvPr id="468" name="Grupuj"/>
          <p:cNvGrpSpPr/>
          <p:nvPr/>
        </p:nvGrpSpPr>
        <p:grpSpPr>
          <a:xfrm>
            <a:off x="6656666" y="5743624"/>
            <a:ext cx="6203629" cy="3686563"/>
            <a:chOff x="0" y="0"/>
            <a:chExt cx="6203628" cy="3686562"/>
          </a:xfrm>
        </p:grpSpPr>
        <p:pic>
          <p:nvPicPr>
            <p:cNvPr id="466" name="Zrzut ekranu 2018-03-22 o 14.03.22.png" descr="Zrzut ekranu 2018-03-22 o 14.03.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92" t="6289" r="0" b="0"/>
            <a:stretch>
              <a:fillRect/>
            </a:stretch>
          </p:blipFill>
          <p:spPr>
            <a:xfrm>
              <a:off x="285647" y="0"/>
              <a:ext cx="5917982" cy="36865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467" name="Prostokąt"/>
            <p:cNvSpPr/>
            <p:nvPr/>
          </p:nvSpPr>
          <p:spPr>
            <a:xfrm>
              <a:off x="0" y="1048200"/>
              <a:ext cx="677334" cy="995555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" y="-58860"/>
            <a:ext cx="13161762" cy="987132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Kampania"/>
          <p:cNvSpPr txBox="1"/>
          <p:nvPr>
            <p:ph type="title"/>
          </p:nvPr>
        </p:nvSpPr>
        <p:spPr>
          <a:xfrm>
            <a:off x="2339974" y="105016"/>
            <a:ext cx="8324852" cy="1619252"/>
          </a:xfrm>
          <a:prstGeom prst="rect">
            <a:avLst/>
          </a:prstGeom>
        </p:spPr>
        <p:txBody>
          <a:bodyPr/>
          <a:lstStyle/>
          <a:p>
            <a:pPr/>
            <a:r>
              <a:t>Kampania</a:t>
            </a:r>
          </a:p>
        </p:txBody>
      </p:sp>
      <p:sp>
        <p:nvSpPr>
          <p:cNvPr id="144" name="kraj, województwo, miasto…"/>
          <p:cNvSpPr txBox="1"/>
          <p:nvPr>
            <p:ph type="body" idx="1"/>
          </p:nvPr>
        </p:nvSpPr>
        <p:spPr>
          <a:xfrm>
            <a:off x="8942167" y="2441385"/>
            <a:ext cx="5870375" cy="8703569"/>
          </a:xfrm>
          <a:prstGeom prst="rect">
            <a:avLst/>
          </a:prstGeom>
        </p:spPr>
        <p:txBody>
          <a:bodyPr lIns="27093" tIns="27093" rIns="27093" bIns="27093" anchor="t"/>
          <a:lstStyle/>
          <a:p>
            <a:pPr marL="296333" indent="-296333" defTabSz="415431">
              <a:spcBef>
                <a:spcPts val="2900"/>
              </a:spcBef>
              <a:defRPr sz="2400"/>
            </a:pPr>
            <a:r>
              <a:t>kraj, województwo, miasto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GPS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język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system operacyjny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przeglądarka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ISP</a:t>
            </a:r>
          </a:p>
          <a:p>
            <a:pPr marL="296333" indent="-296333" defTabSz="415431">
              <a:spcBef>
                <a:spcPts val="2900"/>
              </a:spcBef>
              <a:defRPr sz="2400"/>
            </a:pPr>
            <a:r>
              <a:t>łącze internetowe</a:t>
            </a:r>
          </a:p>
        </p:txBody>
      </p:sp>
      <p:sp>
        <p:nvSpPr>
          <p:cNvPr id="145" name="Grupa docelowa"/>
          <p:cNvSpPr txBox="1"/>
          <p:nvPr/>
        </p:nvSpPr>
        <p:spPr>
          <a:xfrm>
            <a:off x="8942937" y="1946786"/>
            <a:ext cx="2438017" cy="4224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15431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Grupa docelowa</a:t>
            </a:r>
          </a:p>
        </p:txBody>
      </p:sp>
      <p:sp>
        <p:nvSpPr>
          <p:cNvPr id="146" name="Źródło ruchu"/>
          <p:cNvSpPr txBox="1"/>
          <p:nvPr/>
        </p:nvSpPr>
        <p:spPr>
          <a:xfrm>
            <a:off x="394700" y="1946786"/>
            <a:ext cx="1946290" cy="4224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15431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Źródło ruchu</a:t>
            </a:r>
          </a:p>
        </p:txBody>
      </p:sp>
      <p:sp>
        <p:nvSpPr>
          <p:cNvPr id="147" name="aplikacje mobilne…"/>
          <p:cNvSpPr txBox="1"/>
          <p:nvPr/>
        </p:nvSpPr>
        <p:spPr>
          <a:xfrm>
            <a:off x="372448" y="2471001"/>
            <a:ext cx="3511560" cy="43480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aplikacje mobilne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wydawcy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konkretne domeny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URL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data, czas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kategorie</a:t>
            </a:r>
          </a:p>
        </p:txBody>
      </p:sp>
      <p:sp>
        <p:nvSpPr>
          <p:cNvPr id="148" name="Powierzchnia"/>
          <p:cNvSpPr txBox="1"/>
          <p:nvPr/>
        </p:nvSpPr>
        <p:spPr>
          <a:xfrm>
            <a:off x="4224436" y="1946786"/>
            <a:ext cx="2014750" cy="4224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15431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Powierzchnia</a:t>
            </a:r>
          </a:p>
        </p:txBody>
      </p:sp>
      <p:sp>
        <p:nvSpPr>
          <p:cNvPr id="149" name="przygotowane banery…"/>
          <p:cNvSpPr txBox="1"/>
          <p:nvPr/>
        </p:nvSpPr>
        <p:spPr>
          <a:xfrm>
            <a:off x="4224085" y="2458759"/>
            <a:ext cx="5072126" cy="20839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przygotowane banery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odtwarzacze wideo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above/below the fold</a:t>
            </a:r>
          </a:p>
        </p:txBody>
      </p:sp>
      <p:sp>
        <p:nvSpPr>
          <p:cNvPr id="150" name="Limity"/>
          <p:cNvSpPr txBox="1"/>
          <p:nvPr/>
        </p:nvSpPr>
        <p:spPr>
          <a:xfrm>
            <a:off x="4230261" y="5038635"/>
            <a:ext cx="964470" cy="4224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15431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Limity</a:t>
            </a:r>
          </a:p>
        </p:txBody>
      </p:sp>
      <p:sp>
        <p:nvSpPr>
          <p:cNvPr id="151" name="frequency capping…"/>
          <p:cNvSpPr txBox="1"/>
          <p:nvPr/>
        </p:nvSpPr>
        <p:spPr>
          <a:xfrm>
            <a:off x="4242368" y="5831476"/>
            <a:ext cx="3511560" cy="22095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frequency capping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brand safety</a:t>
            </a:r>
          </a:p>
        </p:txBody>
      </p:sp>
      <p:sp>
        <p:nvSpPr>
          <p:cNvPr id="152" name="Ciasteczko"/>
          <p:cNvSpPr txBox="1"/>
          <p:nvPr/>
        </p:nvSpPr>
        <p:spPr>
          <a:xfrm>
            <a:off x="236240" y="6825555"/>
            <a:ext cx="1659348" cy="4224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15431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Ciasteczko</a:t>
            </a:r>
          </a:p>
        </p:txBody>
      </p:sp>
      <p:sp>
        <p:nvSpPr>
          <p:cNvPr id="153" name="ustawione?…"/>
          <p:cNvSpPr txBox="1"/>
          <p:nvPr/>
        </p:nvSpPr>
        <p:spPr>
          <a:xfrm>
            <a:off x="266735" y="7517021"/>
            <a:ext cx="3326140" cy="1939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ustawione?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remarketing</a:t>
            </a:r>
          </a:p>
          <a:p>
            <a:pPr marL="296333" indent="-296333" algn="l" defTabSz="415431">
              <a:spcBef>
                <a:spcPts val="2900"/>
              </a:spcBef>
              <a:buSzPct val="75000"/>
              <a:buChar char="•"/>
              <a:defRPr sz="2400"/>
            </a:pPr>
            <a:r>
              <a:t>segment ciasteczka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yperlocal"/>
          <p:cNvSpPr txBox="1"/>
          <p:nvPr>
            <p:ph type="title"/>
          </p:nvPr>
        </p:nvSpPr>
        <p:spPr>
          <a:xfrm>
            <a:off x="2339974" y="11137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Hyperlocal</a:t>
            </a:r>
          </a:p>
        </p:txBody>
      </p:sp>
      <p:pic>
        <p:nvPicPr>
          <p:cNvPr id="156" name="Zrzut ekranu 2018-03-20 o 11.38.08.png" descr="Zrzut ekranu 2018-03-20 o 11.38.08.png"/>
          <p:cNvPicPr>
            <a:picLocks noChangeAspect="1"/>
          </p:cNvPicPr>
          <p:nvPr/>
        </p:nvPicPr>
        <p:blipFill>
          <a:blip r:embed="rId2">
            <a:extLst/>
          </a:blip>
          <a:srcRect l="13255" t="9658" r="7568" b="9658"/>
          <a:stretch>
            <a:fillRect/>
          </a:stretch>
        </p:blipFill>
        <p:spPr>
          <a:xfrm>
            <a:off x="3176587" y="2886075"/>
            <a:ext cx="6651666" cy="5734076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GPS"/>
          <p:cNvSpPr txBox="1"/>
          <p:nvPr/>
        </p:nvSpPr>
        <p:spPr>
          <a:xfrm>
            <a:off x="6026150" y="1463693"/>
            <a:ext cx="952500" cy="596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GPS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TB Audience Forecasting"/>
          <p:cNvSpPr txBox="1"/>
          <p:nvPr>
            <p:ph type="title"/>
          </p:nvPr>
        </p:nvSpPr>
        <p:spPr>
          <a:xfrm>
            <a:off x="2514776" y="-4754"/>
            <a:ext cx="8324852" cy="1619251"/>
          </a:xfrm>
          <a:prstGeom prst="rect">
            <a:avLst/>
          </a:prstGeom>
        </p:spPr>
        <p:txBody>
          <a:bodyPr/>
          <a:lstStyle>
            <a:lvl1pPr defTabSz="403097">
              <a:defRPr sz="5382"/>
            </a:lvl1pPr>
          </a:lstStyle>
          <a:p>
            <a:pPr/>
            <a:r>
              <a:t>RTB Audience Forecasting</a:t>
            </a:r>
          </a:p>
        </p:txBody>
      </p:sp>
      <p:sp>
        <p:nvSpPr>
          <p:cNvPr id="160" name="Przewidywanie liczby…"/>
          <p:cNvSpPr txBox="1"/>
          <p:nvPr>
            <p:ph type="body" idx="1"/>
          </p:nvPr>
        </p:nvSpPr>
        <p:spPr>
          <a:xfrm>
            <a:off x="1767894" y="1721736"/>
            <a:ext cx="10556373" cy="631012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Przewidywanie liczby </a:t>
            </a:r>
          </a:p>
          <a:p>
            <a:pPr lvl="1"/>
            <a:r>
              <a:t>ciasteczek</a:t>
            </a:r>
          </a:p>
          <a:p>
            <a:pPr lvl="1"/>
            <a:r>
              <a:t>dostępnych odsłon</a:t>
            </a:r>
          </a:p>
          <a:p>
            <a:pPr lvl="1"/>
            <a:r>
              <a:rPr>
                <a:solidFill>
                  <a:srgbClr val="53585F"/>
                </a:solidFill>
              </a:rPr>
              <a:t>wygranych odsłon</a:t>
            </a:r>
            <a:r>
              <a:t> </a:t>
            </a:r>
            <a:r>
              <a:rPr>
                <a:solidFill>
                  <a:srgbClr val="A6AAA9"/>
                </a:solidFill>
              </a:rPr>
              <a:t>[1]</a:t>
            </a:r>
          </a:p>
          <a:p>
            <a:pPr marL="0" indent="0">
              <a:buSzTx/>
              <a:buNone/>
            </a:pPr>
            <a:r>
              <a:t>dla zdefiniowanej kampanii</a:t>
            </a:r>
          </a:p>
        </p:txBody>
      </p:sp>
      <p:sp>
        <p:nvSpPr>
          <p:cNvPr id="161" name="[1] Bid Landscape jest poza zakresem tej prezentacji"/>
          <p:cNvSpPr txBox="1"/>
          <p:nvPr/>
        </p:nvSpPr>
        <p:spPr>
          <a:xfrm>
            <a:off x="-2542690" y="8995980"/>
            <a:ext cx="12518983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200"/>
            </a:lvl1pPr>
          </a:lstStyle>
          <a:p>
            <a:pPr/>
            <a:r>
              <a:t>[1] Bid Landscape jest poza zakresem tej prezentacji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ymagania"/>
          <p:cNvSpPr txBox="1"/>
          <p:nvPr>
            <p:ph type="title"/>
          </p:nvPr>
        </p:nvSpPr>
        <p:spPr>
          <a:xfrm>
            <a:off x="2339974" y="42919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Wymagania</a:t>
            </a:r>
          </a:p>
        </p:txBody>
      </p:sp>
      <p:sp>
        <p:nvSpPr>
          <p:cNvPr id="164" name="odpowiedź do 1s podczas definiowania kampanii…"/>
          <p:cNvSpPr txBox="1"/>
          <p:nvPr>
            <p:ph type="body" idx="1"/>
          </p:nvPr>
        </p:nvSpPr>
        <p:spPr>
          <a:xfrm>
            <a:off x="845695" y="1741625"/>
            <a:ext cx="13004801" cy="7157885"/>
          </a:xfrm>
          <a:prstGeom prst="rect">
            <a:avLst/>
          </a:prstGeom>
        </p:spPr>
        <p:txBody>
          <a:bodyPr/>
          <a:lstStyle/>
          <a:p>
            <a:pPr/>
            <a:r>
              <a:t>odpowiedź do 1s podczas definiowania kampanii</a:t>
            </a:r>
          </a:p>
          <a:p>
            <a:pPr/>
            <a:r>
              <a:t>reprezentowanie </a:t>
            </a:r>
          </a:p>
          <a:p>
            <a:pPr lvl="1"/>
            <a:r>
              <a:t>3 mln RPS z EU, US, APAC</a:t>
            </a:r>
          </a:p>
          <a:p>
            <a:pPr lvl="1"/>
            <a:r>
              <a:t>miliardów zdarzeń remargetingowych</a:t>
            </a:r>
          </a:p>
          <a:p>
            <a:pPr lvl="1"/>
            <a:r>
              <a:t>ponad 100 000 segmentów </a:t>
            </a:r>
          </a:p>
          <a:p>
            <a:pPr/>
            <a:r>
              <a:t>dane wejściowe dla innych algorytmów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związanie"/>
          <p:cNvSpPr txBox="1"/>
          <p:nvPr>
            <p:ph type="title"/>
          </p:nvPr>
        </p:nvSpPr>
        <p:spPr>
          <a:xfrm>
            <a:off x="2339974" y="90593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Rozwiązanie </a:t>
            </a:r>
          </a:p>
        </p:txBody>
      </p:sp>
      <p:sp>
        <p:nvSpPr>
          <p:cNvPr id="167" name="SELECT…"/>
          <p:cNvSpPr txBox="1"/>
          <p:nvPr/>
        </p:nvSpPr>
        <p:spPr>
          <a:xfrm>
            <a:off x="444007" y="1667891"/>
            <a:ext cx="8110196" cy="215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/>
            <a:r>
              <a:t>SELECT </a:t>
            </a:r>
          </a:p>
          <a:p>
            <a:pPr lvl="1" algn="l"/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count</a:t>
            </a:r>
            <a:r>
              <a:t>(1),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count</a:t>
            </a:r>
            <a:r>
              <a:t>(distinct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cookie_id</a:t>
            </a:r>
            <a:r>
              <a:t>),</a:t>
            </a:r>
          </a:p>
          <a:p>
            <a:pPr lvl="1" algn="l"/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inventory, hour, country, region, city</a:t>
            </a:r>
            <a:r>
              <a:t>, …  </a:t>
            </a:r>
          </a:p>
          <a:p>
            <a:pPr algn="l"/>
            <a:r>
              <a:t>FROM </a:t>
            </a: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bid_requests</a:t>
            </a:r>
          </a:p>
        </p:txBody>
      </p:sp>
      <p:pic>
        <p:nvPicPr>
          <p:cNvPr id="168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869" y="1021409"/>
            <a:ext cx="5885974" cy="5885974"/>
          </a:xfrm>
          <a:prstGeom prst="rect">
            <a:avLst/>
          </a:prstGeom>
          <a:ln w="3175">
            <a:miter lim="400000"/>
          </a:ln>
        </p:spPr>
      </p:pic>
      <p:sp>
        <p:nvSpPr>
          <p:cNvPr id="169" name="obraz: biretail.com"/>
          <p:cNvSpPr txBox="1"/>
          <p:nvPr/>
        </p:nvSpPr>
        <p:spPr>
          <a:xfrm>
            <a:off x="10809806" y="6504235"/>
            <a:ext cx="2095793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900"/>
            </a:lvl1pPr>
          </a:lstStyle>
          <a:p>
            <a:pPr/>
            <a:r>
              <a:t>obraz: biretail.com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blemy"/>
          <p:cNvSpPr txBox="1"/>
          <p:nvPr>
            <p:ph type="title"/>
          </p:nvPr>
        </p:nvSpPr>
        <p:spPr>
          <a:xfrm>
            <a:off x="2339974" y="-36536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Problemy</a:t>
            </a:r>
          </a:p>
        </p:txBody>
      </p:sp>
      <p:sp>
        <p:nvSpPr>
          <p:cNvPr id="172" name="Zbyt wiele wymiarów"/>
          <p:cNvSpPr txBox="1"/>
          <p:nvPr>
            <p:ph type="body" sz="half" idx="1"/>
          </p:nvPr>
        </p:nvSpPr>
        <p:spPr>
          <a:xfrm>
            <a:off x="576062" y="2202467"/>
            <a:ext cx="8324851" cy="47148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Zbyt wiele wymiarów</a:t>
            </a:r>
          </a:p>
        </p:txBody>
      </p:sp>
      <p:pic>
        <p:nvPicPr>
          <p:cNvPr id="173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869" y="1021409"/>
            <a:ext cx="5885974" cy="588597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