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4C223-C935-4EB8-A62D-35D8F27C59E7}" type="datetimeFigureOut">
              <a:rPr lang="en-GB" smtClean="0"/>
              <a:t>17/11/2015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DEDB5-3CEE-48A2-9E14-F12E3CA60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473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38B6EF-F899-4127-B4CB-A06DA505DC61}" type="slidenum">
              <a:rPr lang="en-GB"/>
              <a:pPr/>
              <a:t>1</a:t>
            </a:fld>
            <a:endParaRPr lang="en-GB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5175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441" y="4343510"/>
            <a:ext cx="5475519" cy="410552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38B6EF-F899-4127-B4CB-A06DA505DC61}" type="slidenum">
              <a:rPr lang="en-GB"/>
              <a:pPr/>
              <a:t>10</a:t>
            </a:fld>
            <a:endParaRPr lang="en-GB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5175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441" y="4343510"/>
            <a:ext cx="5475519" cy="410552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38B6EF-F899-4127-B4CB-A06DA505DC61}" type="slidenum">
              <a:rPr lang="en-GB"/>
              <a:pPr/>
              <a:t>11</a:t>
            </a:fld>
            <a:endParaRPr lang="en-GB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5175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441" y="4343510"/>
            <a:ext cx="5475519" cy="410552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84AC38-D84B-4447-9BC4-6F266C863B71}" type="slidenum">
              <a:rPr lang="en-GB"/>
              <a:pPr/>
              <a:t>12</a:t>
            </a:fld>
            <a:endParaRPr lang="en-GB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5175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441" y="4343510"/>
            <a:ext cx="5475519" cy="410552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38B6EF-F899-4127-B4CB-A06DA505DC61}" type="slidenum">
              <a:rPr lang="en-GB"/>
              <a:pPr/>
              <a:t>2</a:t>
            </a:fld>
            <a:endParaRPr lang="en-GB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5175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441" y="4343510"/>
            <a:ext cx="5475519" cy="410552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38B6EF-F899-4127-B4CB-A06DA505DC61}" type="slidenum">
              <a:rPr lang="en-GB"/>
              <a:pPr/>
              <a:t>3</a:t>
            </a:fld>
            <a:endParaRPr lang="en-GB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5175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441" y="4343510"/>
            <a:ext cx="5475519" cy="410552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38B6EF-F899-4127-B4CB-A06DA505DC61}" type="slidenum">
              <a:rPr lang="en-GB"/>
              <a:pPr/>
              <a:t>4</a:t>
            </a:fld>
            <a:endParaRPr lang="en-GB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5175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441" y="4343510"/>
            <a:ext cx="5475519" cy="410552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38B6EF-F899-4127-B4CB-A06DA505DC61}" type="slidenum">
              <a:rPr lang="en-GB"/>
              <a:pPr/>
              <a:t>5</a:t>
            </a:fld>
            <a:endParaRPr lang="en-GB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5175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441" y="4343510"/>
            <a:ext cx="5475519" cy="410552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38B6EF-F899-4127-B4CB-A06DA505DC61}" type="slidenum">
              <a:rPr lang="en-GB"/>
              <a:pPr/>
              <a:t>6</a:t>
            </a:fld>
            <a:endParaRPr lang="en-GB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5175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441" y="4343510"/>
            <a:ext cx="5475519" cy="410552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38B6EF-F899-4127-B4CB-A06DA505DC61}" type="slidenum">
              <a:rPr lang="en-GB"/>
              <a:pPr/>
              <a:t>7</a:t>
            </a:fld>
            <a:endParaRPr lang="en-GB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5175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441" y="4343510"/>
            <a:ext cx="5475519" cy="410552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38B6EF-F899-4127-B4CB-A06DA505DC61}" type="slidenum">
              <a:rPr lang="en-GB"/>
              <a:pPr/>
              <a:t>8</a:t>
            </a:fld>
            <a:endParaRPr lang="en-GB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5175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441" y="4343510"/>
            <a:ext cx="5475519" cy="410552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38B6EF-F899-4127-B4CB-A06DA505DC61}" type="slidenum">
              <a:rPr lang="en-GB"/>
              <a:pPr/>
              <a:t>9</a:t>
            </a:fld>
            <a:endParaRPr lang="en-GB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5175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441" y="4343510"/>
            <a:ext cx="5475519" cy="410552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26CF75-0E6A-43DB-A9E0-FA36C177CA66}" type="slidenum">
              <a:rPr lang="en-US"/>
              <a:pPr/>
              <a:t>1</a:t>
            </a:fld>
            <a:endParaRPr lang="en-US"/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2300" y="120650"/>
            <a:ext cx="6200775" cy="94773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 smtClean="0"/>
              <a:t>Component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714500"/>
            <a:ext cx="7759700" cy="4689475"/>
          </a:xfrm>
          <a:ln/>
        </p:spPr>
        <p:txBody>
          <a:bodyPr/>
          <a:lstStyle/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</p:txBody>
      </p:sp>
      <p:grpSp>
        <p:nvGrpSpPr>
          <p:cNvPr id="5" name="Group 4"/>
          <p:cNvGrpSpPr/>
          <p:nvPr/>
        </p:nvGrpSpPr>
        <p:grpSpPr>
          <a:xfrm>
            <a:off x="3518012" y="2638358"/>
            <a:ext cx="1552916" cy="1225582"/>
            <a:chOff x="3518012" y="2638358"/>
            <a:chExt cx="1552916" cy="1225582"/>
          </a:xfrm>
        </p:grpSpPr>
        <p:sp>
          <p:nvSpPr>
            <p:cNvPr id="60" name="Line 7"/>
            <p:cNvSpPr>
              <a:spLocks noChangeShapeType="1"/>
            </p:cNvSpPr>
            <p:nvPr/>
          </p:nvSpPr>
          <p:spPr bwMode="auto">
            <a:xfrm rot="16200000">
              <a:off x="4449249" y="2844358"/>
              <a:ext cx="1025" cy="310583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AutoShape 4"/>
            <p:cNvSpPr>
              <a:spLocks noChangeArrowheads="1"/>
            </p:cNvSpPr>
            <p:nvPr/>
          </p:nvSpPr>
          <p:spPr bwMode="auto">
            <a:xfrm rot="16200000">
              <a:off x="3293451" y="2862919"/>
              <a:ext cx="1225582" cy="77645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3" name="AutoShape 5"/>
            <p:cNvSpPr>
              <a:spLocks noChangeArrowheads="1"/>
            </p:cNvSpPr>
            <p:nvPr/>
          </p:nvSpPr>
          <p:spPr bwMode="auto">
            <a:xfrm rot="16200000">
              <a:off x="4542716" y="2767224"/>
              <a:ext cx="590550" cy="465874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64" name="Group 63"/>
            <p:cNvGrpSpPr/>
            <p:nvPr/>
          </p:nvGrpSpPr>
          <p:grpSpPr>
            <a:xfrm rot="10800000">
              <a:off x="4302335" y="3473526"/>
              <a:ext cx="621167" cy="295275"/>
              <a:chOff x="3753290" y="2049373"/>
              <a:chExt cx="507689" cy="208184"/>
            </a:xfrm>
          </p:grpSpPr>
          <p:sp>
            <p:nvSpPr>
              <p:cNvPr id="68" name="Oval 6"/>
              <p:cNvSpPr>
                <a:spLocks noChangeArrowheads="1"/>
              </p:cNvSpPr>
              <p:nvPr/>
            </p:nvSpPr>
            <p:spPr bwMode="auto">
              <a:xfrm rot="5400000">
                <a:off x="3776120" y="2026543"/>
                <a:ext cx="208184" cy="253844"/>
              </a:xfrm>
              <a:prstGeom prst="ellipse">
                <a:avLst/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9" name="Line 8"/>
              <p:cNvSpPr>
                <a:spLocks noChangeShapeType="1"/>
              </p:cNvSpPr>
              <p:nvPr/>
            </p:nvSpPr>
            <p:spPr bwMode="auto">
              <a:xfrm rot="5400000">
                <a:off x="4133695" y="2026905"/>
                <a:ext cx="723" cy="253844"/>
              </a:xfrm>
              <a:prstGeom prst="line">
                <a:avLst/>
              </a:prstGeom>
              <a:solidFill>
                <a:schemeClr val="accent1"/>
              </a:solidFill>
              <a:ln w="91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4961364" y="2780928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Receptacle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2161490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26CF75-0E6A-43DB-A9E0-FA36C177CA66}" type="slidenum">
              <a:rPr lang="en-US"/>
              <a:pPr/>
              <a:t>10</a:t>
            </a:fld>
            <a:endParaRPr lang="en-US"/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2300" y="120650"/>
            <a:ext cx="6200775" cy="94773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 smtClean="0"/>
              <a:t>Queue Processor</a:t>
            </a:r>
            <a:endParaRPr lang="en-US" sz="2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714500"/>
            <a:ext cx="7759700" cy="4689475"/>
          </a:xfrm>
          <a:ln/>
        </p:spPr>
        <p:txBody>
          <a:bodyPr/>
          <a:lstStyle/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 rot="16200000">
            <a:off x="2176935" y="279448"/>
            <a:ext cx="4392488" cy="73792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0" name="Group 19"/>
          <p:cNvGrpSpPr/>
          <p:nvPr/>
        </p:nvGrpSpPr>
        <p:grpSpPr>
          <a:xfrm rot="10800000">
            <a:off x="7896238" y="2731323"/>
            <a:ext cx="911576" cy="319821"/>
            <a:chOff x="4959050" y="2474571"/>
            <a:chExt cx="507690" cy="208184"/>
          </a:xfrm>
        </p:grpSpPr>
        <p:sp>
          <p:nvSpPr>
            <p:cNvPr id="21" name="Oval 6"/>
            <p:cNvSpPr>
              <a:spLocks noChangeArrowheads="1"/>
            </p:cNvSpPr>
            <p:nvPr/>
          </p:nvSpPr>
          <p:spPr bwMode="auto">
            <a:xfrm rot="5400000">
              <a:off x="4981880" y="2451741"/>
              <a:ext cx="208184" cy="253844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rot="5400000">
              <a:off x="5339456" y="2452103"/>
              <a:ext cx="723" cy="253844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1403648" y="2420888"/>
            <a:ext cx="4176464" cy="302433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 Unicode MS" pitchFamily="32" charset="0"/>
              </a:rPr>
              <a:t>Queue Processor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635896" y="3135521"/>
            <a:ext cx="2376264" cy="34525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Input Queue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 Unicode MS" pitchFamily="3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619672" y="3009642"/>
            <a:ext cx="1008111" cy="5970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 Unicode MS" pitchFamily="32" charset="0"/>
              </a:rPr>
              <a:t>Proc</a:t>
            </a:r>
            <a:b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 Unicode MS" pitchFamily="32" charset="0"/>
              </a:rPr>
            </a:b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 Unicode MS" pitchFamily="32" charset="0"/>
              </a:rPr>
              <a:t>thread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249741" y="4149080"/>
            <a:ext cx="2574287" cy="1080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Internal Data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 Unicode MS" pitchFamily="32" charset="0"/>
            </a:endParaRPr>
          </a:p>
        </p:txBody>
      </p:sp>
      <p:cxnSp>
        <p:nvCxnSpPr>
          <p:cNvPr id="11" name="Straight Arrow Connector 10"/>
          <p:cNvCxnSpPr>
            <a:stCxn id="4" idx="1"/>
            <a:endCxn id="6" idx="6"/>
          </p:cNvCxnSpPr>
          <p:nvPr/>
        </p:nvCxnSpPr>
        <p:spPr bwMode="auto">
          <a:xfrm flipH="1">
            <a:off x="2627783" y="3308150"/>
            <a:ext cx="100811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2782351" y="2789534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Process</a:t>
            </a:r>
            <a:br>
              <a:rPr lang="en-GB" sz="1400" dirty="0" smtClean="0"/>
            </a:br>
            <a:r>
              <a:rPr lang="en-GB" sz="1400" dirty="0" smtClean="0"/>
              <a:t>item</a:t>
            </a:r>
            <a:endParaRPr lang="en-GB" sz="1400" dirty="0"/>
          </a:p>
        </p:txBody>
      </p:sp>
      <p:cxnSp>
        <p:nvCxnSpPr>
          <p:cNvPr id="19" name="Straight Arrow Connector 18"/>
          <p:cNvCxnSpPr>
            <a:stCxn id="6" idx="5"/>
            <a:endCxn id="8" idx="0"/>
          </p:cNvCxnSpPr>
          <p:nvPr/>
        </p:nvCxnSpPr>
        <p:spPr bwMode="auto">
          <a:xfrm>
            <a:off x="2480149" y="3519227"/>
            <a:ext cx="1056736" cy="62985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1833601" y="3620041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Manipulate </a:t>
            </a:r>
            <a:br>
              <a:rPr lang="en-GB" sz="1400" dirty="0" smtClean="0"/>
            </a:br>
            <a:r>
              <a:rPr lang="en-GB" sz="1400" dirty="0" smtClean="0"/>
              <a:t>data</a:t>
            </a:r>
            <a:endParaRPr lang="en-GB" sz="1400" dirty="0"/>
          </a:p>
        </p:txBody>
      </p:sp>
      <p:sp>
        <p:nvSpPr>
          <p:cNvPr id="25" name="Oval 24"/>
          <p:cNvSpPr/>
          <p:nvPr/>
        </p:nvSpPr>
        <p:spPr bwMode="auto">
          <a:xfrm>
            <a:off x="7218294" y="2662071"/>
            <a:ext cx="540060" cy="438915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 Unicode MS" pitchFamily="3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40170" y="1943873"/>
            <a:ext cx="8915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External </a:t>
            </a:r>
            <a:br>
              <a:rPr lang="en-GB" sz="1400" dirty="0" smtClean="0"/>
            </a:br>
            <a:r>
              <a:rPr lang="en-GB" sz="1400" dirty="0" smtClean="0"/>
              <a:t>thread </a:t>
            </a:r>
          </a:p>
          <a:p>
            <a:r>
              <a:rPr lang="en-GB" sz="1400" dirty="0" smtClean="0"/>
              <a:t>(caller)</a:t>
            </a:r>
            <a:endParaRPr lang="en-GB" sz="1400" dirty="0"/>
          </a:p>
        </p:txBody>
      </p:sp>
      <p:cxnSp>
        <p:nvCxnSpPr>
          <p:cNvPr id="27" name="Straight Arrow Connector 26"/>
          <p:cNvCxnSpPr>
            <a:stCxn id="25" idx="2"/>
            <a:endCxn id="4" idx="3"/>
          </p:cNvCxnSpPr>
          <p:nvPr/>
        </p:nvCxnSpPr>
        <p:spPr bwMode="auto">
          <a:xfrm flipH="1">
            <a:off x="6012160" y="2881529"/>
            <a:ext cx="1206134" cy="42662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Box 40"/>
          <p:cNvSpPr txBox="1"/>
          <p:nvPr/>
        </p:nvSpPr>
        <p:spPr>
          <a:xfrm>
            <a:off x="6411109" y="3148904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Insert item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4551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26CF75-0E6A-43DB-A9E0-FA36C177CA66}" type="slidenum">
              <a:rPr lang="en-US"/>
              <a:pPr/>
              <a:t>11</a:t>
            </a:fld>
            <a:endParaRPr lang="en-US"/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2300" y="120650"/>
            <a:ext cx="6200775" cy="94773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 smtClean="0"/>
              <a:t>Application </a:t>
            </a:r>
            <a:r>
              <a:rPr lang="en-US" sz="2800" dirty="0" err="1" smtClean="0"/>
              <a:t>Descrpition</a:t>
            </a:r>
            <a:endParaRPr lang="en-US" sz="2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714500"/>
            <a:ext cx="7759700" cy="4689475"/>
          </a:xfrm>
          <a:ln/>
        </p:spPr>
        <p:txBody>
          <a:bodyPr/>
          <a:lstStyle/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47625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86075"/>
            <a:ext cx="653415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564904"/>
            <a:ext cx="218122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581128"/>
            <a:ext cx="14382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/>
        </p:nvCxnSpPr>
        <p:spPr bwMode="auto">
          <a:xfrm flipH="1">
            <a:off x="1907704" y="2564904"/>
            <a:ext cx="2592288" cy="4320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6660232" y="3573016"/>
            <a:ext cx="936104" cy="93610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endCxn id="1029" idx="1"/>
          </p:cNvCxnSpPr>
          <p:nvPr/>
        </p:nvCxnSpPr>
        <p:spPr bwMode="auto">
          <a:xfrm>
            <a:off x="6660232" y="4653136"/>
            <a:ext cx="504056" cy="37566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333482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9B5BAA4-6D6F-43DC-814C-E5B0C856F079}" type="slidenum">
              <a:rPr lang="en-US"/>
              <a:pPr/>
              <a:t>12</a:t>
            </a:fld>
            <a:endParaRPr lang="en-US"/>
          </a:p>
        </p:txBody>
      </p:sp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2300" y="120650"/>
            <a:ext cx="6200775" cy="94773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 err="1" smtClean="0"/>
              <a:t>JLCFComponent</a:t>
            </a:r>
            <a:endParaRPr lang="en-US" sz="2800" dirty="0"/>
          </a:p>
        </p:txBody>
      </p:sp>
      <p:grpSp>
        <p:nvGrpSpPr>
          <p:cNvPr id="18436" name="Group 18435"/>
          <p:cNvGrpSpPr/>
          <p:nvPr/>
        </p:nvGrpSpPr>
        <p:grpSpPr>
          <a:xfrm>
            <a:off x="128081" y="4778525"/>
            <a:ext cx="951916" cy="315538"/>
            <a:chOff x="1732936" y="5158052"/>
            <a:chExt cx="1269222" cy="463270"/>
          </a:xfrm>
        </p:grpSpPr>
        <p:sp>
          <p:nvSpPr>
            <p:cNvPr id="62" name="AutoShape 4"/>
            <p:cNvSpPr>
              <a:spLocks noChangeArrowheads="1"/>
            </p:cNvSpPr>
            <p:nvPr/>
          </p:nvSpPr>
          <p:spPr bwMode="auto">
            <a:xfrm rot="16200000">
              <a:off x="1818607" y="5072381"/>
              <a:ext cx="463270" cy="634611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3" name="AutoShape 5"/>
            <p:cNvSpPr>
              <a:spLocks noChangeArrowheads="1"/>
            </p:cNvSpPr>
            <p:nvPr/>
          </p:nvSpPr>
          <p:spPr bwMode="auto">
            <a:xfrm rot="16200000">
              <a:off x="2603591" y="5222756"/>
              <a:ext cx="416367" cy="380766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" name="Line 7"/>
            <p:cNvSpPr>
              <a:spLocks noChangeShapeType="1"/>
            </p:cNvSpPr>
            <p:nvPr/>
          </p:nvSpPr>
          <p:spPr bwMode="auto">
            <a:xfrm rot="16200000">
              <a:off x="2494108" y="5285856"/>
              <a:ext cx="723" cy="253844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86634" y="4773035"/>
            <a:ext cx="821337" cy="326517"/>
            <a:chOff x="2297458" y="5125163"/>
            <a:chExt cx="1173580" cy="463267"/>
          </a:xfrm>
        </p:grpSpPr>
        <p:sp>
          <p:nvSpPr>
            <p:cNvPr id="72" name="AutoShape 4"/>
            <p:cNvSpPr>
              <a:spLocks noChangeArrowheads="1"/>
            </p:cNvSpPr>
            <p:nvPr/>
          </p:nvSpPr>
          <p:spPr bwMode="auto">
            <a:xfrm rot="5400000" flipH="1">
              <a:off x="2913410" y="5030803"/>
              <a:ext cx="463267" cy="65198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297458" y="5235336"/>
              <a:ext cx="521592" cy="281896"/>
              <a:chOff x="2297458" y="5266114"/>
              <a:chExt cx="521592" cy="281896"/>
            </a:xfrm>
          </p:grpSpPr>
          <p:sp>
            <p:nvSpPr>
              <p:cNvPr id="73" name="Oval 6"/>
              <p:cNvSpPr>
                <a:spLocks noChangeArrowheads="1"/>
              </p:cNvSpPr>
              <p:nvPr/>
            </p:nvSpPr>
            <p:spPr bwMode="auto">
              <a:xfrm rot="5400000" flipH="1">
                <a:off x="2286908" y="5276664"/>
                <a:ext cx="281896" cy="260795"/>
              </a:xfrm>
              <a:prstGeom prst="ellipse">
                <a:avLst/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4" name="Line 8"/>
              <p:cNvSpPr>
                <a:spLocks noChangeShapeType="1"/>
              </p:cNvSpPr>
              <p:nvPr/>
            </p:nvSpPr>
            <p:spPr bwMode="auto">
              <a:xfrm rot="5400000" flipH="1">
                <a:off x="2688163" y="5276173"/>
                <a:ext cx="979" cy="260795"/>
              </a:xfrm>
              <a:prstGeom prst="line">
                <a:avLst/>
              </a:prstGeom>
              <a:noFill/>
              <a:ln w="91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 rot="10800000">
            <a:off x="1891797" y="4850002"/>
            <a:ext cx="584353" cy="199367"/>
            <a:chOff x="3375244" y="5234957"/>
            <a:chExt cx="1173578" cy="255589"/>
          </a:xfrm>
        </p:grpSpPr>
        <p:sp>
          <p:nvSpPr>
            <p:cNvPr id="77" name="AutoShape 4"/>
            <p:cNvSpPr>
              <a:spLocks noChangeArrowheads="1"/>
            </p:cNvSpPr>
            <p:nvPr/>
          </p:nvSpPr>
          <p:spPr bwMode="auto">
            <a:xfrm rot="16200000" flipH="1">
              <a:off x="3573443" y="5036758"/>
              <a:ext cx="255589" cy="65198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 rot="16200000" flipH="1">
              <a:off x="4340662" y="5204623"/>
              <a:ext cx="155525" cy="260795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 rot="16200000" flipH="1">
              <a:off x="4157359" y="5204894"/>
              <a:ext cx="540" cy="2607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cxnSp>
        <p:nvCxnSpPr>
          <p:cNvPr id="18432" name="Straight Connector 18431"/>
          <p:cNvCxnSpPr/>
          <p:nvPr/>
        </p:nvCxnSpPr>
        <p:spPr bwMode="auto">
          <a:xfrm>
            <a:off x="2562817" y="4952390"/>
            <a:ext cx="219624" cy="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6" name="Group 85"/>
          <p:cNvGrpSpPr/>
          <p:nvPr/>
        </p:nvGrpSpPr>
        <p:grpSpPr>
          <a:xfrm rot="10800000">
            <a:off x="3517784" y="4784971"/>
            <a:ext cx="862856" cy="314225"/>
            <a:chOff x="3375244" y="5234957"/>
            <a:chExt cx="1188850" cy="255589"/>
          </a:xfrm>
        </p:grpSpPr>
        <p:sp>
          <p:nvSpPr>
            <p:cNvPr id="87" name="AutoShape 4"/>
            <p:cNvSpPr>
              <a:spLocks noChangeArrowheads="1"/>
            </p:cNvSpPr>
            <p:nvPr/>
          </p:nvSpPr>
          <p:spPr bwMode="auto">
            <a:xfrm rot="16200000" flipH="1">
              <a:off x="3573443" y="5036758"/>
              <a:ext cx="255589" cy="65198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8" name="Oval 6"/>
            <p:cNvSpPr>
              <a:spLocks noChangeArrowheads="1"/>
            </p:cNvSpPr>
            <p:nvPr/>
          </p:nvSpPr>
          <p:spPr bwMode="auto">
            <a:xfrm rot="16200000" flipH="1">
              <a:off x="4355934" y="5237008"/>
              <a:ext cx="155525" cy="260795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9" name="Line 8"/>
            <p:cNvSpPr>
              <a:spLocks noChangeShapeType="1"/>
            </p:cNvSpPr>
            <p:nvPr/>
          </p:nvSpPr>
          <p:spPr bwMode="auto">
            <a:xfrm rot="16200000" flipH="1">
              <a:off x="4172628" y="5237279"/>
              <a:ext cx="540" cy="260795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8453" name="TextBox 18452"/>
          <p:cNvSpPr txBox="1"/>
          <p:nvPr/>
        </p:nvSpPr>
        <p:spPr>
          <a:xfrm>
            <a:off x="8253165" y="5276186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POJO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976878" y="5383171"/>
            <a:ext cx="16234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Component </a:t>
            </a:r>
            <a:br>
              <a:rPr lang="en-GB" sz="1400" dirty="0" smtClean="0">
                <a:solidFill>
                  <a:schemeClr val="tx1"/>
                </a:solidFill>
              </a:rPr>
            </a:br>
            <a:r>
              <a:rPr lang="en-GB" sz="1400" dirty="0" smtClean="0">
                <a:solidFill>
                  <a:schemeClr val="tx1"/>
                </a:solidFill>
              </a:rPr>
              <a:t>Proxy</a:t>
            </a:r>
          </a:p>
          <a:p>
            <a:r>
              <a:rPr lang="en-GB" sz="1400" dirty="0" smtClean="0">
                <a:solidFill>
                  <a:schemeClr val="tx1"/>
                </a:solidFill>
              </a:rPr>
              <a:t>Handler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832202" y="5544071"/>
            <a:ext cx="1623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Connector</a:t>
            </a:r>
            <a:br>
              <a:rPr lang="en-GB" sz="1400" dirty="0" smtClean="0">
                <a:solidFill>
                  <a:schemeClr val="tx1"/>
                </a:solidFill>
              </a:rPr>
            </a:br>
            <a:r>
              <a:rPr lang="en-GB" sz="1400" dirty="0" smtClean="0">
                <a:solidFill>
                  <a:schemeClr val="tx1"/>
                </a:solidFill>
              </a:rPr>
              <a:t>Handler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912387" y="5275450"/>
            <a:ext cx="16234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Interface</a:t>
            </a:r>
            <a:br>
              <a:rPr lang="en-GB" sz="1400" dirty="0" smtClean="0">
                <a:solidFill>
                  <a:schemeClr val="tx1"/>
                </a:solidFill>
              </a:rPr>
            </a:br>
            <a:r>
              <a:rPr lang="en-GB" sz="1400" dirty="0" smtClean="0">
                <a:solidFill>
                  <a:schemeClr val="tx1"/>
                </a:solidFill>
              </a:rPr>
              <a:t>Context</a:t>
            </a:r>
            <a:br>
              <a:rPr lang="en-GB" sz="1400" dirty="0" smtClean="0">
                <a:solidFill>
                  <a:schemeClr val="tx1"/>
                </a:solidFill>
              </a:rPr>
            </a:br>
            <a:r>
              <a:rPr lang="en-GB" sz="1400" dirty="0" smtClean="0">
                <a:solidFill>
                  <a:schemeClr val="tx1"/>
                </a:solidFill>
              </a:rPr>
              <a:t>Manager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48973" y="5150538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POJO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76825" y="5149757"/>
            <a:ext cx="1623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JLCFReceptacle</a:t>
            </a:r>
            <a:br>
              <a:rPr lang="en-GB" sz="1400" dirty="0" smtClean="0">
                <a:solidFill>
                  <a:schemeClr val="tx1"/>
                </a:solidFill>
              </a:rPr>
            </a:b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143654" y="5430117"/>
            <a:ext cx="1623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Interceptors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503964" y="5174739"/>
            <a:ext cx="16234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Receptacle Context </a:t>
            </a:r>
            <a:br>
              <a:rPr lang="en-GB" sz="1400" dirty="0" smtClean="0">
                <a:solidFill>
                  <a:schemeClr val="tx1"/>
                </a:solidFill>
              </a:rPr>
            </a:br>
            <a:r>
              <a:rPr lang="en-GB" sz="1400" dirty="0" smtClean="0">
                <a:solidFill>
                  <a:schemeClr val="tx1"/>
                </a:solidFill>
              </a:rPr>
              <a:t>Manager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432710" y="1714772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Used for transparent</a:t>
            </a:r>
            <a:br>
              <a:rPr lang="en-GB" sz="1400" b="1" dirty="0" smtClean="0"/>
            </a:br>
            <a:r>
              <a:rPr lang="en-GB" sz="1400" b="1" dirty="0" smtClean="0"/>
              <a:t>context passing</a:t>
            </a:r>
            <a:endParaRPr lang="en-GB" sz="1400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3296033" y="1787445"/>
            <a:ext cx="1026237" cy="377874"/>
            <a:chOff x="3247404" y="2960457"/>
            <a:chExt cx="1026237" cy="377874"/>
          </a:xfrm>
        </p:grpSpPr>
        <p:sp>
          <p:nvSpPr>
            <p:cNvPr id="90" name="AutoShape 4"/>
            <p:cNvSpPr>
              <a:spLocks noChangeArrowheads="1"/>
            </p:cNvSpPr>
            <p:nvPr/>
          </p:nvSpPr>
          <p:spPr bwMode="auto">
            <a:xfrm rot="16200000">
              <a:off x="3315629" y="2893437"/>
              <a:ext cx="376669" cy="513119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50000"/>
              </a:schemeClr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3760524" y="2960457"/>
              <a:ext cx="513117" cy="362997"/>
              <a:chOff x="3200954" y="2654881"/>
              <a:chExt cx="1026233" cy="639642"/>
            </a:xfrm>
          </p:grpSpPr>
          <p:sp>
            <p:nvSpPr>
              <p:cNvPr id="95" name="Line 7"/>
              <p:cNvSpPr>
                <a:spLocks noChangeShapeType="1"/>
              </p:cNvSpPr>
              <p:nvPr/>
            </p:nvSpPr>
            <p:spPr bwMode="auto">
              <a:xfrm rot="16200000">
                <a:off x="3405645" y="2779133"/>
                <a:ext cx="1111" cy="410494"/>
              </a:xfrm>
              <a:prstGeom prst="line">
                <a:avLst/>
              </a:prstGeom>
              <a:solidFill>
                <a:schemeClr val="accent1"/>
              </a:solidFill>
              <a:ln w="91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6" name="AutoShape 5"/>
              <p:cNvSpPr>
                <a:spLocks noChangeArrowheads="1"/>
              </p:cNvSpPr>
              <p:nvPr/>
            </p:nvSpPr>
            <p:spPr bwMode="auto">
              <a:xfrm rot="16200000">
                <a:off x="3599496" y="2666831"/>
                <a:ext cx="639642" cy="615741"/>
              </a:xfrm>
              <a:custGeom>
                <a:avLst/>
                <a:gdLst>
                  <a:gd name="G0" fmla="+- 5400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5400"/>
                  <a:gd name="G18" fmla="*/ 5400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5400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5400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700 w 21600"/>
                  <a:gd name="T15" fmla="*/ 10800 h 21600"/>
                  <a:gd name="T16" fmla="*/ 10800 w 21600"/>
                  <a:gd name="T17" fmla="*/ 5400 h 21600"/>
                  <a:gd name="T18" fmla="*/ 18900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18435" name="Group 18434"/>
          <p:cNvGrpSpPr/>
          <p:nvPr/>
        </p:nvGrpSpPr>
        <p:grpSpPr>
          <a:xfrm rot="10800000">
            <a:off x="7800056" y="4750080"/>
            <a:ext cx="1020415" cy="425769"/>
            <a:chOff x="1049457" y="2854269"/>
            <a:chExt cx="1142299" cy="667493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 rot="16200000">
              <a:off x="1033016" y="2870710"/>
              <a:ext cx="667493" cy="63461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50000"/>
              </a:schemeClr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 rot="16200000">
              <a:off x="1960742" y="2935532"/>
              <a:ext cx="208184" cy="253844"/>
            </a:xfrm>
            <a:prstGeom prst="ellipse">
              <a:avLst/>
            </a:prstGeom>
            <a:solidFill>
              <a:srgbClr val="FFC0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rot="16200000">
              <a:off x="1810628" y="2935170"/>
              <a:ext cx="723" cy="253844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 rot="16200000">
              <a:off x="1960742" y="3210935"/>
              <a:ext cx="208184" cy="253844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 rot="16200000">
              <a:off x="1810628" y="3210573"/>
              <a:ext cx="723" cy="253844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8438" name="Group 18437"/>
          <p:cNvGrpSpPr/>
          <p:nvPr/>
        </p:nvGrpSpPr>
        <p:grpSpPr>
          <a:xfrm rot="10800000">
            <a:off x="5724128" y="5039118"/>
            <a:ext cx="892214" cy="428095"/>
            <a:chOff x="4515692" y="2476789"/>
            <a:chExt cx="1142300" cy="615274"/>
          </a:xfrm>
        </p:grpSpPr>
        <p:sp>
          <p:nvSpPr>
            <p:cNvPr id="24" name="AutoShape 4"/>
            <p:cNvSpPr>
              <a:spLocks noChangeArrowheads="1"/>
            </p:cNvSpPr>
            <p:nvPr/>
          </p:nvSpPr>
          <p:spPr bwMode="auto">
            <a:xfrm rot="16200000">
              <a:off x="4709653" y="2651412"/>
              <a:ext cx="246690" cy="634611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 rot="16200000">
              <a:off x="5456015" y="2868561"/>
              <a:ext cx="150110" cy="253844"/>
            </a:xfrm>
            <a:prstGeom prst="ellipse">
              <a:avLst/>
            </a:prstGeom>
            <a:solidFill>
              <a:srgbClr val="FFC0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rot="16200000">
              <a:off x="5276965" y="2868300"/>
              <a:ext cx="521" cy="253844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7" name="Group 26"/>
            <p:cNvGrpSpPr/>
            <p:nvPr/>
          </p:nvGrpSpPr>
          <p:grpSpPr>
            <a:xfrm rot="16200000">
              <a:off x="4656376" y="2555730"/>
              <a:ext cx="366065" cy="208184"/>
              <a:chOff x="3536818" y="2348880"/>
              <a:chExt cx="507688" cy="208184"/>
            </a:xfrm>
          </p:grpSpPr>
          <p:sp>
            <p:nvSpPr>
              <p:cNvPr id="28" name="Oval 6"/>
              <p:cNvSpPr>
                <a:spLocks noChangeArrowheads="1"/>
              </p:cNvSpPr>
              <p:nvPr/>
            </p:nvSpPr>
            <p:spPr bwMode="auto">
              <a:xfrm rot="16200000">
                <a:off x="3813492" y="2326050"/>
                <a:ext cx="208184" cy="253844"/>
              </a:xfrm>
              <a:prstGeom prst="ellipse">
                <a:avLst/>
              </a:prstGeom>
              <a:solidFill>
                <a:srgbClr val="99CC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9" name="Line 8"/>
              <p:cNvSpPr>
                <a:spLocks noChangeShapeType="1"/>
              </p:cNvSpPr>
              <p:nvPr/>
            </p:nvSpPr>
            <p:spPr bwMode="auto">
              <a:xfrm rot="16200000">
                <a:off x="3663378" y="2325688"/>
                <a:ext cx="723" cy="253844"/>
              </a:xfrm>
              <a:prstGeom prst="line">
                <a:avLst/>
              </a:prstGeom>
              <a:noFill/>
              <a:ln w="91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18439" name="Group 18438"/>
          <p:cNvGrpSpPr/>
          <p:nvPr/>
        </p:nvGrpSpPr>
        <p:grpSpPr>
          <a:xfrm rot="10800000">
            <a:off x="4977538" y="5021971"/>
            <a:ext cx="674581" cy="196517"/>
            <a:chOff x="5810391" y="2854270"/>
            <a:chExt cx="1142300" cy="246690"/>
          </a:xfrm>
        </p:grpSpPr>
        <p:sp>
          <p:nvSpPr>
            <p:cNvPr id="42" name="AutoShape 4"/>
            <p:cNvSpPr>
              <a:spLocks noChangeArrowheads="1"/>
            </p:cNvSpPr>
            <p:nvPr/>
          </p:nvSpPr>
          <p:spPr bwMode="auto">
            <a:xfrm rot="16200000">
              <a:off x="6004352" y="2660309"/>
              <a:ext cx="246690" cy="634611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 rot="16200000">
              <a:off x="6750714" y="2877458"/>
              <a:ext cx="150110" cy="253844"/>
            </a:xfrm>
            <a:prstGeom prst="ellipse">
              <a:avLst/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4" name="Line 8"/>
            <p:cNvSpPr>
              <a:spLocks noChangeShapeType="1"/>
            </p:cNvSpPr>
            <p:nvPr/>
          </p:nvSpPr>
          <p:spPr bwMode="auto">
            <a:xfrm rot="16200000">
              <a:off x="6571664" y="2877197"/>
              <a:ext cx="521" cy="25384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8" name="Line 8"/>
          <p:cNvSpPr>
            <a:spLocks noChangeShapeType="1"/>
          </p:cNvSpPr>
          <p:nvPr/>
        </p:nvSpPr>
        <p:spPr bwMode="auto">
          <a:xfrm rot="5400000">
            <a:off x="7052097" y="4997739"/>
            <a:ext cx="457" cy="184202"/>
          </a:xfrm>
          <a:prstGeom prst="line">
            <a:avLst/>
          </a:prstGeom>
          <a:noFill/>
          <a:ln w="9144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" name="Oval 6"/>
          <p:cNvSpPr>
            <a:spLocks noChangeArrowheads="1"/>
          </p:cNvSpPr>
          <p:nvPr/>
        </p:nvSpPr>
        <p:spPr bwMode="auto">
          <a:xfrm rot="5400000">
            <a:off x="6802363" y="4997510"/>
            <a:ext cx="131520" cy="184202"/>
          </a:xfrm>
          <a:prstGeom prst="ellipse">
            <a:avLst/>
          </a:prstGeom>
          <a:solidFill>
            <a:srgbClr val="FFC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9" name="Oval 6"/>
          <p:cNvSpPr>
            <a:spLocks noChangeArrowheads="1"/>
          </p:cNvSpPr>
          <p:nvPr/>
        </p:nvSpPr>
        <p:spPr bwMode="auto">
          <a:xfrm rot="5400000">
            <a:off x="6797328" y="4672829"/>
            <a:ext cx="131520" cy="184202"/>
          </a:xfrm>
          <a:prstGeom prst="ellipse">
            <a:avLst/>
          </a:prstGeom>
          <a:solidFill>
            <a:schemeClr val="accent1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 rot="5400000">
            <a:off x="7047062" y="4673057"/>
            <a:ext cx="457" cy="184202"/>
          </a:xfrm>
          <a:prstGeom prst="line">
            <a:avLst/>
          </a:prstGeom>
          <a:noFill/>
          <a:ln w="9144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3" name="Group 22"/>
          <p:cNvGrpSpPr/>
          <p:nvPr/>
        </p:nvGrpSpPr>
        <p:grpSpPr>
          <a:xfrm>
            <a:off x="7144427" y="4308561"/>
            <a:ext cx="460506" cy="912569"/>
            <a:chOff x="7144427" y="4670912"/>
            <a:chExt cx="460506" cy="912569"/>
          </a:xfrm>
        </p:grpSpPr>
        <p:sp>
          <p:nvSpPr>
            <p:cNvPr id="16" name="AutoShape 4"/>
            <p:cNvSpPr>
              <a:spLocks noChangeArrowheads="1"/>
            </p:cNvSpPr>
            <p:nvPr/>
          </p:nvSpPr>
          <p:spPr bwMode="auto">
            <a:xfrm rot="5400000">
              <a:off x="7078760" y="5057309"/>
              <a:ext cx="591839" cy="460506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2" name="Group 1"/>
            <p:cNvGrpSpPr/>
            <p:nvPr/>
          </p:nvGrpSpPr>
          <p:grpSpPr>
            <a:xfrm rot="16200000">
              <a:off x="7224429" y="4755742"/>
              <a:ext cx="320730" cy="151069"/>
              <a:chOff x="1779010" y="2452973"/>
              <a:chExt cx="507687" cy="208184"/>
            </a:xfrm>
          </p:grpSpPr>
          <p:sp>
            <p:nvSpPr>
              <p:cNvPr id="21" name="Oval 6"/>
              <p:cNvSpPr>
                <a:spLocks noChangeArrowheads="1"/>
              </p:cNvSpPr>
              <p:nvPr/>
            </p:nvSpPr>
            <p:spPr bwMode="auto">
              <a:xfrm rot="16200000">
                <a:off x="2055684" y="2430143"/>
                <a:ext cx="208184" cy="253843"/>
              </a:xfrm>
              <a:prstGeom prst="ellipse">
                <a:avLst/>
              </a:prstGeom>
              <a:solidFill>
                <a:srgbClr val="99CC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2" name="Line 8"/>
              <p:cNvSpPr>
                <a:spLocks noChangeShapeType="1"/>
              </p:cNvSpPr>
              <p:nvPr/>
            </p:nvSpPr>
            <p:spPr bwMode="auto">
              <a:xfrm rot="16200000">
                <a:off x="1905571" y="2429780"/>
                <a:ext cx="723" cy="253845"/>
              </a:xfrm>
              <a:prstGeom prst="line">
                <a:avLst/>
              </a:prstGeom>
              <a:noFill/>
              <a:ln w="91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cxnSp>
        <p:nvCxnSpPr>
          <p:cNvPr id="40" name="Straight Connector 39"/>
          <p:cNvCxnSpPr>
            <a:stCxn id="11" idx="4"/>
            <a:endCxn id="17" idx="1"/>
          </p:cNvCxnSpPr>
          <p:nvPr/>
        </p:nvCxnSpPr>
        <p:spPr bwMode="auto">
          <a:xfrm flipH="1">
            <a:off x="6933248" y="5043056"/>
            <a:ext cx="866809" cy="5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>
            <a:stCxn id="14" idx="4"/>
            <a:endCxn id="19" idx="0"/>
          </p:cNvCxnSpPr>
          <p:nvPr/>
        </p:nvCxnSpPr>
        <p:spPr bwMode="auto">
          <a:xfrm flipH="1" flipV="1">
            <a:off x="6955189" y="4764930"/>
            <a:ext cx="844867" cy="10245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8451" name="Group 18450"/>
          <p:cNvGrpSpPr/>
          <p:nvPr/>
        </p:nvGrpSpPr>
        <p:grpSpPr>
          <a:xfrm rot="10800000">
            <a:off x="5731955" y="4416174"/>
            <a:ext cx="1066008" cy="447833"/>
            <a:chOff x="4313265" y="3375145"/>
            <a:chExt cx="1386633" cy="637470"/>
          </a:xfrm>
        </p:grpSpPr>
        <p:sp>
          <p:nvSpPr>
            <p:cNvPr id="34" name="Line 8"/>
            <p:cNvSpPr>
              <a:spLocks noChangeShapeType="1"/>
            </p:cNvSpPr>
            <p:nvPr/>
          </p:nvSpPr>
          <p:spPr bwMode="auto">
            <a:xfrm rot="16200000" flipH="1">
              <a:off x="5308435" y="3345082"/>
              <a:ext cx="540" cy="260795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8450" name="Group 18449"/>
            <p:cNvGrpSpPr/>
            <p:nvPr/>
          </p:nvGrpSpPr>
          <p:grpSpPr>
            <a:xfrm>
              <a:off x="4313265" y="3375145"/>
              <a:ext cx="1386633" cy="637470"/>
              <a:chOff x="4313265" y="3375145"/>
              <a:chExt cx="1386633" cy="637470"/>
            </a:xfrm>
          </p:grpSpPr>
          <p:sp>
            <p:nvSpPr>
              <p:cNvPr id="32" name="AutoShape 4"/>
              <p:cNvSpPr>
                <a:spLocks noChangeArrowheads="1"/>
              </p:cNvSpPr>
              <p:nvPr/>
            </p:nvSpPr>
            <p:spPr bwMode="auto">
              <a:xfrm rot="16200000" flipH="1">
                <a:off x="4724519" y="3176946"/>
                <a:ext cx="255589" cy="651988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3" name="Oval 6"/>
              <p:cNvSpPr>
                <a:spLocks noChangeArrowheads="1"/>
              </p:cNvSpPr>
              <p:nvPr/>
            </p:nvSpPr>
            <p:spPr bwMode="auto">
              <a:xfrm rot="16200000" flipH="1">
                <a:off x="5491738" y="3344811"/>
                <a:ext cx="155525" cy="260795"/>
              </a:xfrm>
              <a:prstGeom prst="ellipse">
                <a:avLst/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 rot="16200000" flipH="1">
                <a:off x="4669265" y="3716037"/>
                <a:ext cx="379271" cy="213885"/>
                <a:chOff x="3536818" y="2348880"/>
                <a:chExt cx="507688" cy="208184"/>
              </a:xfrm>
            </p:grpSpPr>
            <p:sp>
              <p:nvSpPr>
                <p:cNvPr id="36" name="Oval 6"/>
                <p:cNvSpPr>
                  <a:spLocks noChangeArrowheads="1"/>
                </p:cNvSpPr>
                <p:nvPr/>
              </p:nvSpPr>
              <p:spPr bwMode="auto">
                <a:xfrm rot="16200000">
                  <a:off x="3813492" y="2326050"/>
                  <a:ext cx="208184" cy="253844"/>
                </a:xfrm>
                <a:prstGeom prst="ellipse">
                  <a:avLst/>
                </a:prstGeom>
                <a:solidFill>
                  <a:srgbClr val="99CCFF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7" name="Line 8"/>
                <p:cNvSpPr>
                  <a:spLocks noChangeShapeType="1"/>
                </p:cNvSpPr>
                <p:nvPr/>
              </p:nvSpPr>
              <p:spPr bwMode="auto">
                <a:xfrm rot="16200000">
                  <a:off x="3663378" y="2325688"/>
                  <a:ext cx="723" cy="253844"/>
                </a:xfrm>
                <a:prstGeom prst="line">
                  <a:avLst/>
                </a:prstGeom>
                <a:noFill/>
                <a:ln w="9144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cxnSp>
            <p:nvCxnSpPr>
              <p:cNvPr id="55" name="Straight Connector 54"/>
              <p:cNvCxnSpPr>
                <a:stCxn id="33" idx="0"/>
                <a:endCxn id="19" idx="5"/>
              </p:cNvCxnSpPr>
              <p:nvPr/>
            </p:nvCxnSpPr>
            <p:spPr bwMode="auto">
              <a:xfrm rot="10800000">
                <a:off x="4313265" y="3449987"/>
                <a:ext cx="1125837" cy="25221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dash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58" name="Straight Connector 57"/>
          <p:cNvCxnSpPr>
            <a:stCxn id="25" idx="0"/>
            <a:endCxn id="17" idx="4"/>
          </p:cNvCxnSpPr>
          <p:nvPr/>
        </p:nvCxnSpPr>
        <p:spPr bwMode="auto">
          <a:xfrm flipV="1">
            <a:off x="5922397" y="5089612"/>
            <a:ext cx="853622" cy="1670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8" name="Group 117"/>
          <p:cNvGrpSpPr/>
          <p:nvPr/>
        </p:nvGrpSpPr>
        <p:grpSpPr>
          <a:xfrm rot="10800000">
            <a:off x="2835519" y="4845744"/>
            <a:ext cx="584353" cy="199367"/>
            <a:chOff x="3375244" y="5234957"/>
            <a:chExt cx="1173578" cy="255589"/>
          </a:xfrm>
        </p:grpSpPr>
        <p:sp>
          <p:nvSpPr>
            <p:cNvPr id="119" name="AutoShape 4"/>
            <p:cNvSpPr>
              <a:spLocks noChangeArrowheads="1"/>
            </p:cNvSpPr>
            <p:nvPr/>
          </p:nvSpPr>
          <p:spPr bwMode="auto">
            <a:xfrm rot="16200000" flipH="1">
              <a:off x="3573443" y="5036758"/>
              <a:ext cx="255589" cy="65198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0" name="Oval 6"/>
            <p:cNvSpPr>
              <a:spLocks noChangeArrowheads="1"/>
            </p:cNvSpPr>
            <p:nvPr/>
          </p:nvSpPr>
          <p:spPr bwMode="auto">
            <a:xfrm rot="16200000" flipH="1">
              <a:off x="4340662" y="5204623"/>
              <a:ext cx="155525" cy="260795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1" name="Line 8"/>
            <p:cNvSpPr>
              <a:spLocks noChangeShapeType="1"/>
            </p:cNvSpPr>
            <p:nvPr/>
          </p:nvSpPr>
          <p:spPr bwMode="auto">
            <a:xfrm rot="16200000" flipH="1">
              <a:off x="4157359" y="5204894"/>
              <a:ext cx="540" cy="2607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4973009" y="4714142"/>
            <a:ext cx="674581" cy="196517"/>
            <a:chOff x="5810391" y="2854270"/>
            <a:chExt cx="1142300" cy="246690"/>
          </a:xfrm>
        </p:grpSpPr>
        <p:sp>
          <p:nvSpPr>
            <p:cNvPr id="123" name="AutoShape 4"/>
            <p:cNvSpPr>
              <a:spLocks noChangeArrowheads="1"/>
            </p:cNvSpPr>
            <p:nvPr/>
          </p:nvSpPr>
          <p:spPr bwMode="auto">
            <a:xfrm rot="16200000">
              <a:off x="6004352" y="2660309"/>
              <a:ext cx="246690" cy="634611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" name="Oval 6"/>
            <p:cNvSpPr>
              <a:spLocks noChangeArrowheads="1"/>
            </p:cNvSpPr>
            <p:nvPr/>
          </p:nvSpPr>
          <p:spPr bwMode="auto">
            <a:xfrm rot="16200000">
              <a:off x="6750714" y="2877458"/>
              <a:ext cx="150110" cy="253844"/>
            </a:xfrm>
            <a:prstGeom prst="ellipse">
              <a:avLst/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" name="Line 8"/>
            <p:cNvSpPr>
              <a:spLocks noChangeShapeType="1"/>
            </p:cNvSpPr>
            <p:nvPr/>
          </p:nvSpPr>
          <p:spPr bwMode="auto">
            <a:xfrm rot="16200000">
              <a:off x="6571664" y="2877197"/>
              <a:ext cx="521" cy="25384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26" name="Oval 6"/>
          <p:cNvSpPr>
            <a:spLocks noChangeArrowheads="1"/>
          </p:cNvSpPr>
          <p:nvPr/>
        </p:nvSpPr>
        <p:spPr bwMode="auto">
          <a:xfrm rot="10800000" flipH="1">
            <a:off x="1497606" y="4508701"/>
            <a:ext cx="164429" cy="133222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7" name="Line 8"/>
          <p:cNvSpPr>
            <a:spLocks noChangeShapeType="1"/>
          </p:cNvSpPr>
          <p:nvPr/>
        </p:nvSpPr>
        <p:spPr bwMode="auto">
          <a:xfrm rot="10800000" flipH="1">
            <a:off x="1579820" y="4641923"/>
            <a:ext cx="571" cy="133222"/>
          </a:xfrm>
          <a:prstGeom prst="line">
            <a:avLst/>
          </a:prstGeom>
          <a:noFill/>
          <a:ln w="9144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" name="Oval 6"/>
          <p:cNvSpPr>
            <a:spLocks noChangeArrowheads="1"/>
          </p:cNvSpPr>
          <p:nvPr/>
        </p:nvSpPr>
        <p:spPr bwMode="auto">
          <a:xfrm rot="10800000" flipH="1">
            <a:off x="4061822" y="4525113"/>
            <a:ext cx="164429" cy="133222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9" name="Line 8"/>
          <p:cNvSpPr>
            <a:spLocks noChangeShapeType="1"/>
          </p:cNvSpPr>
          <p:nvPr/>
        </p:nvSpPr>
        <p:spPr bwMode="auto">
          <a:xfrm rot="10800000" flipH="1">
            <a:off x="4144036" y="4658335"/>
            <a:ext cx="571" cy="133222"/>
          </a:xfrm>
          <a:prstGeom prst="line">
            <a:avLst/>
          </a:prstGeom>
          <a:noFill/>
          <a:ln w="9144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30" name="Group 129"/>
          <p:cNvGrpSpPr/>
          <p:nvPr/>
        </p:nvGrpSpPr>
        <p:grpSpPr>
          <a:xfrm rot="10800000">
            <a:off x="4140361" y="1911984"/>
            <a:ext cx="1020415" cy="425769"/>
            <a:chOff x="1049457" y="2854269"/>
            <a:chExt cx="1142299" cy="667493"/>
          </a:xfrm>
        </p:grpSpPr>
        <p:sp>
          <p:nvSpPr>
            <p:cNvPr id="131" name="AutoShape 4"/>
            <p:cNvSpPr>
              <a:spLocks noChangeArrowheads="1"/>
            </p:cNvSpPr>
            <p:nvPr/>
          </p:nvSpPr>
          <p:spPr bwMode="auto">
            <a:xfrm rot="16200000">
              <a:off x="1033016" y="2870710"/>
              <a:ext cx="667493" cy="63461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50000"/>
              </a:schemeClr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2" name="Oval 6"/>
            <p:cNvSpPr>
              <a:spLocks noChangeArrowheads="1"/>
            </p:cNvSpPr>
            <p:nvPr/>
          </p:nvSpPr>
          <p:spPr bwMode="auto">
            <a:xfrm rot="16200000">
              <a:off x="1960742" y="2853880"/>
              <a:ext cx="208184" cy="253844"/>
            </a:xfrm>
            <a:prstGeom prst="ellipse">
              <a:avLst/>
            </a:prstGeom>
            <a:solidFill>
              <a:srgbClr val="FFC0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" name="Line 8"/>
            <p:cNvSpPr>
              <a:spLocks noChangeShapeType="1"/>
            </p:cNvSpPr>
            <p:nvPr/>
          </p:nvSpPr>
          <p:spPr bwMode="auto">
            <a:xfrm rot="16200000">
              <a:off x="1810628" y="2853517"/>
              <a:ext cx="723" cy="253844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4" name="Oval 6"/>
            <p:cNvSpPr>
              <a:spLocks noChangeArrowheads="1"/>
            </p:cNvSpPr>
            <p:nvPr/>
          </p:nvSpPr>
          <p:spPr bwMode="auto">
            <a:xfrm rot="16200000">
              <a:off x="1947201" y="3278264"/>
              <a:ext cx="208184" cy="253844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5" name="Line 8"/>
            <p:cNvSpPr>
              <a:spLocks noChangeShapeType="1"/>
            </p:cNvSpPr>
            <p:nvPr/>
          </p:nvSpPr>
          <p:spPr bwMode="auto">
            <a:xfrm rot="16200000">
              <a:off x="1797087" y="3277902"/>
              <a:ext cx="723" cy="253844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1074896" y="3570705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IReceptacle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476031" y="3066649"/>
            <a:ext cx="2452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IContextManagerReceptacle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138526" y="3786729"/>
            <a:ext cx="2252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IContextManagerInterface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522477" y="3043241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IConnectorManager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535868" y="3570704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IComponentProxy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126" idx="4"/>
            <a:endCxn id="136" idx="2"/>
          </p:cNvCxnSpPr>
          <p:nvPr/>
        </p:nvCxnSpPr>
        <p:spPr bwMode="auto">
          <a:xfrm flipV="1">
            <a:off x="1579821" y="3878482"/>
            <a:ext cx="60294" cy="63021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Connector 140"/>
          <p:cNvCxnSpPr>
            <a:stCxn id="128" idx="4"/>
            <a:endCxn id="137" idx="2"/>
          </p:cNvCxnSpPr>
          <p:nvPr/>
        </p:nvCxnSpPr>
        <p:spPr bwMode="auto">
          <a:xfrm flipH="1" flipV="1">
            <a:off x="3702489" y="3374426"/>
            <a:ext cx="441548" cy="115068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Connector 141"/>
          <p:cNvCxnSpPr>
            <a:stCxn id="124" idx="2"/>
            <a:endCxn id="138" idx="2"/>
          </p:cNvCxnSpPr>
          <p:nvPr/>
        </p:nvCxnSpPr>
        <p:spPr bwMode="auto">
          <a:xfrm flipV="1">
            <a:off x="5047962" y="4094506"/>
            <a:ext cx="216834" cy="63678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Connector 142"/>
          <p:cNvCxnSpPr>
            <a:stCxn id="36" idx="4"/>
            <a:endCxn id="139" idx="2"/>
          </p:cNvCxnSpPr>
          <p:nvPr/>
        </p:nvCxnSpPr>
        <p:spPr bwMode="auto">
          <a:xfrm flipV="1">
            <a:off x="6378494" y="3351018"/>
            <a:ext cx="26597" cy="106515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Connector 143"/>
          <p:cNvCxnSpPr>
            <a:stCxn id="21" idx="4"/>
            <a:endCxn id="140" idx="2"/>
          </p:cNvCxnSpPr>
          <p:nvPr/>
        </p:nvCxnSpPr>
        <p:spPr bwMode="auto">
          <a:xfrm flipH="1" flipV="1">
            <a:off x="7344744" y="3878481"/>
            <a:ext cx="40049" cy="4300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227670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26CF75-0E6A-43DB-A9E0-FA36C177CA66}" type="slidenum">
              <a:rPr lang="en-US"/>
              <a:pPr/>
              <a:t>2</a:t>
            </a:fld>
            <a:endParaRPr lang="en-US"/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2300" y="120650"/>
            <a:ext cx="6200775" cy="94773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/>
              <a:t>JLCF</a:t>
            </a:r>
            <a:br>
              <a:rPr lang="en-US" sz="2800"/>
            </a:br>
            <a:r>
              <a:rPr lang="en-US" sz="2800"/>
              <a:t>Application Example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714500"/>
            <a:ext cx="7759700" cy="4689475"/>
          </a:xfrm>
          <a:ln/>
        </p:spPr>
        <p:txBody>
          <a:bodyPr/>
          <a:lstStyle/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3941958" y="2878837"/>
            <a:ext cx="1481231" cy="883794"/>
            <a:chOff x="3750774" y="1694157"/>
            <a:chExt cx="1144815" cy="667493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 rot="5400000">
              <a:off x="4244537" y="1710598"/>
              <a:ext cx="667493" cy="6346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50774" y="1923812"/>
              <a:ext cx="507689" cy="208184"/>
              <a:chOff x="3753290" y="1773970"/>
              <a:chExt cx="507689" cy="208184"/>
            </a:xfrm>
          </p:grpSpPr>
          <p:sp>
            <p:nvSpPr>
              <p:cNvPr id="11" name="Oval 6"/>
              <p:cNvSpPr>
                <a:spLocks noChangeArrowheads="1"/>
              </p:cNvSpPr>
              <p:nvPr/>
            </p:nvSpPr>
            <p:spPr bwMode="auto">
              <a:xfrm rot="5400000">
                <a:off x="3776120" y="1751140"/>
                <a:ext cx="208184" cy="253844"/>
              </a:xfrm>
              <a:prstGeom prst="ellipse">
                <a:avLst/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 rot="5400000">
                <a:off x="4133695" y="1751502"/>
                <a:ext cx="723" cy="253844"/>
              </a:xfrm>
              <a:prstGeom prst="line">
                <a:avLst/>
              </a:prstGeom>
              <a:solidFill>
                <a:schemeClr val="accent1"/>
              </a:solidFill>
              <a:ln w="91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1353724" y="2657004"/>
            <a:ext cx="2873462" cy="1327463"/>
            <a:chOff x="895960" y="1772813"/>
            <a:chExt cx="1776911" cy="864098"/>
          </a:xfrm>
        </p:grpSpPr>
        <p:sp>
          <p:nvSpPr>
            <p:cNvPr id="16" name="Line 7"/>
            <p:cNvSpPr>
              <a:spLocks noChangeShapeType="1"/>
            </p:cNvSpPr>
            <p:nvPr/>
          </p:nvSpPr>
          <p:spPr bwMode="auto">
            <a:xfrm rot="16200000">
              <a:off x="2164822" y="2084239"/>
              <a:ext cx="723" cy="253844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95960" y="1772813"/>
              <a:ext cx="1776911" cy="864098"/>
              <a:chOff x="895960" y="1772813"/>
              <a:chExt cx="1776911" cy="864098"/>
            </a:xfrm>
          </p:grpSpPr>
          <p:sp>
            <p:nvSpPr>
              <p:cNvPr id="14" name="AutoShape 4"/>
              <p:cNvSpPr>
                <a:spLocks noChangeArrowheads="1"/>
              </p:cNvSpPr>
              <p:nvPr/>
            </p:nvSpPr>
            <p:spPr bwMode="auto">
              <a:xfrm rot="16200000">
                <a:off x="1288906" y="1887556"/>
                <a:ext cx="864098" cy="634611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" name="AutoShape 5"/>
              <p:cNvSpPr>
                <a:spLocks noChangeArrowheads="1"/>
              </p:cNvSpPr>
              <p:nvPr/>
            </p:nvSpPr>
            <p:spPr bwMode="auto">
              <a:xfrm rot="16200000">
                <a:off x="2274304" y="2014478"/>
                <a:ext cx="416368" cy="380766"/>
              </a:xfrm>
              <a:custGeom>
                <a:avLst/>
                <a:gdLst>
                  <a:gd name="G0" fmla="+- 5400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5400"/>
                  <a:gd name="G18" fmla="*/ 5400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5400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5400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700 w 21600"/>
                  <a:gd name="T15" fmla="*/ 10800 h 21600"/>
                  <a:gd name="T16" fmla="*/ 10800 w 21600"/>
                  <a:gd name="T17" fmla="*/ 5400 h 21600"/>
                  <a:gd name="T18" fmla="*/ 18900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895960" y="2100769"/>
                <a:ext cx="507689" cy="208184"/>
                <a:chOff x="3753290" y="2049373"/>
                <a:chExt cx="507689" cy="208184"/>
              </a:xfrm>
            </p:grpSpPr>
            <p:sp>
              <p:nvSpPr>
                <p:cNvPr id="21" name="Oval 6"/>
                <p:cNvSpPr>
                  <a:spLocks noChangeArrowheads="1"/>
                </p:cNvSpPr>
                <p:nvPr/>
              </p:nvSpPr>
              <p:spPr bwMode="auto">
                <a:xfrm rot="5400000">
                  <a:off x="3776120" y="2026543"/>
                  <a:ext cx="208184" cy="253844"/>
                </a:xfrm>
                <a:prstGeom prst="ellipse">
                  <a:avLst/>
                </a:prstGeom>
                <a:solidFill>
                  <a:schemeClr val="accent1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2" name="Line 8"/>
                <p:cNvSpPr>
                  <a:spLocks noChangeShapeType="1"/>
                </p:cNvSpPr>
                <p:nvPr/>
              </p:nvSpPr>
              <p:spPr bwMode="auto">
                <a:xfrm rot="5400000">
                  <a:off x="4133695" y="2026905"/>
                  <a:ext cx="723" cy="253844"/>
                </a:xfrm>
                <a:prstGeom prst="line">
                  <a:avLst/>
                </a:prstGeom>
                <a:solidFill>
                  <a:schemeClr val="accent1"/>
                </a:solidFill>
                <a:ln w="9144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2" name="TextBox 1"/>
          <p:cNvSpPr txBox="1"/>
          <p:nvPr/>
        </p:nvSpPr>
        <p:spPr>
          <a:xfrm>
            <a:off x="1979749" y="414908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ComponentA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20944" y="414439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ComponentB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0339" y="2853047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userinterface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90137" y="2349226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compbintf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11" idx="2"/>
            <a:endCxn id="27" idx="2"/>
          </p:cNvCxnSpPr>
          <p:nvPr/>
        </p:nvCxnSpPr>
        <p:spPr bwMode="auto">
          <a:xfrm flipV="1">
            <a:off x="4106177" y="2657003"/>
            <a:ext cx="164220" cy="52591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898866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26CF75-0E6A-43DB-A9E0-FA36C177CA66}" type="slidenum">
              <a:rPr lang="en-US"/>
              <a:pPr/>
              <a:t>3</a:t>
            </a:fld>
            <a:endParaRPr lang="en-US"/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2300" y="120650"/>
            <a:ext cx="6200775" cy="94773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 smtClean="0"/>
              <a:t>Simple Calculator</a:t>
            </a:r>
            <a:endParaRPr lang="en-US" sz="2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714500"/>
            <a:ext cx="7759700" cy="4689475"/>
          </a:xfrm>
          <a:ln/>
        </p:spPr>
        <p:txBody>
          <a:bodyPr/>
          <a:lstStyle/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4496435" y="1926701"/>
            <a:ext cx="1070681" cy="667770"/>
            <a:chOff x="3750774" y="1694157"/>
            <a:chExt cx="1144815" cy="667493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 rot="5400000">
              <a:off x="4244537" y="1710598"/>
              <a:ext cx="667493" cy="6346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50774" y="1923812"/>
              <a:ext cx="507689" cy="208184"/>
              <a:chOff x="3753290" y="1773970"/>
              <a:chExt cx="507689" cy="208184"/>
            </a:xfrm>
          </p:grpSpPr>
          <p:sp>
            <p:nvSpPr>
              <p:cNvPr id="11" name="Oval 6"/>
              <p:cNvSpPr>
                <a:spLocks noChangeArrowheads="1"/>
              </p:cNvSpPr>
              <p:nvPr/>
            </p:nvSpPr>
            <p:spPr bwMode="auto">
              <a:xfrm rot="5400000">
                <a:off x="3776120" y="1751140"/>
                <a:ext cx="208184" cy="253844"/>
              </a:xfrm>
              <a:prstGeom prst="ellipse">
                <a:avLst/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 rot="5400000">
                <a:off x="4133695" y="1751502"/>
                <a:ext cx="723" cy="253844"/>
              </a:xfrm>
              <a:prstGeom prst="line">
                <a:avLst/>
              </a:prstGeom>
              <a:solidFill>
                <a:schemeClr val="accent1"/>
              </a:solidFill>
              <a:ln w="91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14" name="AutoShape 4"/>
          <p:cNvSpPr>
            <a:spLocks noChangeArrowheads="1"/>
          </p:cNvSpPr>
          <p:nvPr/>
        </p:nvSpPr>
        <p:spPr bwMode="auto">
          <a:xfrm rot="16200000">
            <a:off x="1411552" y="2684954"/>
            <a:ext cx="3158483" cy="164197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3811782" y="1926703"/>
            <a:ext cx="1026234" cy="703996"/>
            <a:chOff x="3200952" y="2901960"/>
            <a:chExt cx="1026234" cy="703996"/>
          </a:xfrm>
        </p:grpSpPr>
        <p:sp>
          <p:nvSpPr>
            <p:cNvPr id="16" name="Line 7"/>
            <p:cNvSpPr>
              <a:spLocks noChangeShapeType="1"/>
            </p:cNvSpPr>
            <p:nvPr/>
          </p:nvSpPr>
          <p:spPr bwMode="auto">
            <a:xfrm rot="16200000">
              <a:off x="3405588" y="3059362"/>
              <a:ext cx="1222" cy="410494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AutoShape 5"/>
            <p:cNvSpPr>
              <a:spLocks noChangeArrowheads="1"/>
            </p:cNvSpPr>
            <p:nvPr/>
          </p:nvSpPr>
          <p:spPr bwMode="auto">
            <a:xfrm rot="16200000">
              <a:off x="3567318" y="2946087"/>
              <a:ext cx="703996" cy="615741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38476" y="2654937"/>
            <a:ext cx="820989" cy="351998"/>
            <a:chOff x="3753290" y="2049373"/>
            <a:chExt cx="507689" cy="208184"/>
          </a:xfrm>
        </p:grpSpPr>
        <p:sp>
          <p:nvSpPr>
            <p:cNvPr id="21" name="Oval 6"/>
            <p:cNvSpPr>
              <a:spLocks noChangeArrowheads="1"/>
            </p:cNvSpPr>
            <p:nvPr/>
          </p:nvSpPr>
          <p:spPr bwMode="auto">
            <a:xfrm rot="5400000">
              <a:off x="3776120" y="2026543"/>
              <a:ext cx="208184" cy="253844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rot="5400000">
              <a:off x="4133695" y="2026905"/>
              <a:ext cx="723" cy="253844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9802" y="515719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NumberCalculator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24128" y="206987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additionComponent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1111" y="2285323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INumberCalculator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814680" y="2780928"/>
            <a:ext cx="1026234" cy="703996"/>
            <a:chOff x="3200952" y="2901960"/>
            <a:chExt cx="1026234" cy="703996"/>
          </a:xfrm>
        </p:grpSpPr>
        <p:sp>
          <p:nvSpPr>
            <p:cNvPr id="28" name="Line 7"/>
            <p:cNvSpPr>
              <a:spLocks noChangeShapeType="1"/>
            </p:cNvSpPr>
            <p:nvPr/>
          </p:nvSpPr>
          <p:spPr bwMode="auto">
            <a:xfrm rot="16200000">
              <a:off x="3405588" y="3059362"/>
              <a:ext cx="1222" cy="410494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AutoShape 5"/>
            <p:cNvSpPr>
              <a:spLocks noChangeArrowheads="1"/>
            </p:cNvSpPr>
            <p:nvPr/>
          </p:nvSpPr>
          <p:spPr bwMode="auto">
            <a:xfrm rot="16200000">
              <a:off x="3567318" y="2946087"/>
              <a:ext cx="703996" cy="615741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14680" y="3589100"/>
            <a:ext cx="1026234" cy="703996"/>
            <a:chOff x="3200952" y="2901960"/>
            <a:chExt cx="1026234" cy="703996"/>
          </a:xfrm>
        </p:grpSpPr>
        <p:sp>
          <p:nvSpPr>
            <p:cNvPr id="31" name="Line 7"/>
            <p:cNvSpPr>
              <a:spLocks noChangeShapeType="1"/>
            </p:cNvSpPr>
            <p:nvPr/>
          </p:nvSpPr>
          <p:spPr bwMode="auto">
            <a:xfrm rot="16200000">
              <a:off x="3405588" y="3059362"/>
              <a:ext cx="1222" cy="410494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AutoShape 5"/>
            <p:cNvSpPr>
              <a:spLocks noChangeArrowheads="1"/>
            </p:cNvSpPr>
            <p:nvPr/>
          </p:nvSpPr>
          <p:spPr bwMode="auto">
            <a:xfrm rot="16200000">
              <a:off x="3567318" y="2946087"/>
              <a:ext cx="703996" cy="615741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14680" y="4381188"/>
            <a:ext cx="1026234" cy="703996"/>
            <a:chOff x="3200952" y="2901960"/>
            <a:chExt cx="1026234" cy="703996"/>
          </a:xfrm>
        </p:grpSpPr>
        <p:sp>
          <p:nvSpPr>
            <p:cNvPr id="34" name="Line 7"/>
            <p:cNvSpPr>
              <a:spLocks noChangeShapeType="1"/>
            </p:cNvSpPr>
            <p:nvPr/>
          </p:nvSpPr>
          <p:spPr bwMode="auto">
            <a:xfrm rot="16200000">
              <a:off x="3405588" y="3059362"/>
              <a:ext cx="1222" cy="410494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AutoShape 5"/>
            <p:cNvSpPr>
              <a:spLocks noChangeArrowheads="1"/>
            </p:cNvSpPr>
            <p:nvPr/>
          </p:nvSpPr>
          <p:spPr bwMode="auto">
            <a:xfrm rot="16200000">
              <a:off x="3567318" y="2946087"/>
              <a:ext cx="703996" cy="615741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462752" y="2780928"/>
            <a:ext cx="1070681" cy="667770"/>
            <a:chOff x="3750774" y="1694157"/>
            <a:chExt cx="1144815" cy="667493"/>
          </a:xfrm>
        </p:grpSpPr>
        <p:sp>
          <p:nvSpPr>
            <p:cNvPr id="42" name="AutoShape 4"/>
            <p:cNvSpPr>
              <a:spLocks noChangeArrowheads="1"/>
            </p:cNvSpPr>
            <p:nvPr/>
          </p:nvSpPr>
          <p:spPr bwMode="auto">
            <a:xfrm rot="5400000">
              <a:off x="4244537" y="1710598"/>
              <a:ext cx="667493" cy="6346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750774" y="1923812"/>
              <a:ext cx="507689" cy="208184"/>
              <a:chOff x="3753290" y="1773970"/>
              <a:chExt cx="507689" cy="208184"/>
            </a:xfrm>
          </p:grpSpPr>
          <p:sp>
            <p:nvSpPr>
              <p:cNvPr id="44" name="Oval 6"/>
              <p:cNvSpPr>
                <a:spLocks noChangeArrowheads="1"/>
              </p:cNvSpPr>
              <p:nvPr/>
            </p:nvSpPr>
            <p:spPr bwMode="auto">
              <a:xfrm rot="5400000">
                <a:off x="3776120" y="1751140"/>
                <a:ext cx="208184" cy="253844"/>
              </a:xfrm>
              <a:prstGeom prst="ellipse">
                <a:avLst/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" name="Line 8"/>
              <p:cNvSpPr>
                <a:spLocks noChangeShapeType="1"/>
              </p:cNvSpPr>
              <p:nvPr/>
            </p:nvSpPr>
            <p:spPr bwMode="auto">
              <a:xfrm rot="5400000">
                <a:off x="4133695" y="1751502"/>
                <a:ext cx="723" cy="253844"/>
              </a:xfrm>
              <a:prstGeom prst="line">
                <a:avLst/>
              </a:prstGeom>
              <a:solidFill>
                <a:schemeClr val="accent1"/>
              </a:solidFill>
              <a:ln w="91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4462752" y="3625326"/>
            <a:ext cx="1070681" cy="667770"/>
            <a:chOff x="3750774" y="1694157"/>
            <a:chExt cx="1144815" cy="667493"/>
          </a:xfrm>
        </p:grpSpPr>
        <p:sp>
          <p:nvSpPr>
            <p:cNvPr id="47" name="AutoShape 4"/>
            <p:cNvSpPr>
              <a:spLocks noChangeArrowheads="1"/>
            </p:cNvSpPr>
            <p:nvPr/>
          </p:nvSpPr>
          <p:spPr bwMode="auto">
            <a:xfrm rot="5400000">
              <a:off x="4244537" y="1710598"/>
              <a:ext cx="667493" cy="6346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750774" y="1923812"/>
              <a:ext cx="507689" cy="208184"/>
              <a:chOff x="3753290" y="1773970"/>
              <a:chExt cx="507689" cy="208184"/>
            </a:xfrm>
          </p:grpSpPr>
          <p:sp>
            <p:nvSpPr>
              <p:cNvPr id="49" name="Oval 6"/>
              <p:cNvSpPr>
                <a:spLocks noChangeArrowheads="1"/>
              </p:cNvSpPr>
              <p:nvPr/>
            </p:nvSpPr>
            <p:spPr bwMode="auto">
              <a:xfrm rot="5400000">
                <a:off x="3776120" y="1751140"/>
                <a:ext cx="208184" cy="253844"/>
              </a:xfrm>
              <a:prstGeom prst="ellipse">
                <a:avLst/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" name="Line 8"/>
              <p:cNvSpPr>
                <a:spLocks noChangeShapeType="1"/>
              </p:cNvSpPr>
              <p:nvPr/>
            </p:nvSpPr>
            <p:spPr bwMode="auto">
              <a:xfrm rot="5400000">
                <a:off x="4133695" y="1751502"/>
                <a:ext cx="723" cy="253844"/>
              </a:xfrm>
              <a:prstGeom prst="line">
                <a:avLst/>
              </a:prstGeom>
              <a:solidFill>
                <a:schemeClr val="accent1"/>
              </a:solidFill>
              <a:ln w="91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4462752" y="4417414"/>
            <a:ext cx="1070681" cy="667770"/>
            <a:chOff x="3750774" y="1694157"/>
            <a:chExt cx="1144815" cy="667493"/>
          </a:xfrm>
        </p:grpSpPr>
        <p:sp>
          <p:nvSpPr>
            <p:cNvPr id="52" name="AutoShape 4"/>
            <p:cNvSpPr>
              <a:spLocks noChangeArrowheads="1"/>
            </p:cNvSpPr>
            <p:nvPr/>
          </p:nvSpPr>
          <p:spPr bwMode="auto">
            <a:xfrm rot="5400000">
              <a:off x="4244537" y="1710598"/>
              <a:ext cx="667493" cy="6346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3750774" y="1923812"/>
              <a:ext cx="507689" cy="208184"/>
              <a:chOff x="3753290" y="1773970"/>
              <a:chExt cx="507689" cy="208184"/>
            </a:xfrm>
          </p:grpSpPr>
          <p:sp>
            <p:nvSpPr>
              <p:cNvPr id="54" name="Oval 6"/>
              <p:cNvSpPr>
                <a:spLocks noChangeArrowheads="1"/>
              </p:cNvSpPr>
              <p:nvPr/>
            </p:nvSpPr>
            <p:spPr bwMode="auto">
              <a:xfrm rot="5400000">
                <a:off x="3776120" y="1751140"/>
                <a:ext cx="208184" cy="253844"/>
              </a:xfrm>
              <a:prstGeom prst="ellipse">
                <a:avLst/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" name="Line 8"/>
              <p:cNvSpPr>
                <a:spLocks noChangeShapeType="1"/>
              </p:cNvSpPr>
              <p:nvPr/>
            </p:nvSpPr>
            <p:spPr bwMode="auto">
              <a:xfrm rot="5400000">
                <a:off x="4133695" y="1751502"/>
                <a:ext cx="723" cy="253844"/>
              </a:xfrm>
              <a:prstGeom prst="line">
                <a:avLst/>
              </a:prstGeom>
              <a:solidFill>
                <a:schemeClr val="accent1"/>
              </a:solidFill>
              <a:ln w="91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56" name="TextBox 55"/>
          <p:cNvSpPr txBox="1"/>
          <p:nvPr/>
        </p:nvSpPr>
        <p:spPr>
          <a:xfrm>
            <a:off x="5724128" y="2915652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multipliationComponent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724128" y="378904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subtractionComponent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24128" y="457183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divisionComponent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7368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26CF75-0E6A-43DB-A9E0-FA36C177CA66}" type="slidenum">
              <a:rPr lang="en-US"/>
              <a:pPr/>
              <a:t>4</a:t>
            </a:fld>
            <a:endParaRPr lang="en-US"/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2300" y="120650"/>
            <a:ext cx="6200775" cy="94773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 smtClean="0"/>
              <a:t>Interaction patterns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714500"/>
            <a:ext cx="7759700" cy="4689475"/>
          </a:xfrm>
          <a:ln/>
        </p:spPr>
        <p:txBody>
          <a:bodyPr/>
          <a:lstStyle/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882768" y="1992210"/>
            <a:ext cx="2052472" cy="1329586"/>
            <a:chOff x="2174715" y="2654881"/>
            <a:chExt cx="2052472" cy="1329586"/>
          </a:xfrm>
        </p:grpSpPr>
        <p:sp>
          <p:nvSpPr>
            <p:cNvPr id="14" name="AutoShape 4"/>
            <p:cNvSpPr>
              <a:spLocks noChangeArrowheads="1"/>
            </p:cNvSpPr>
            <p:nvPr/>
          </p:nvSpPr>
          <p:spPr bwMode="auto">
            <a:xfrm rot="16200000">
              <a:off x="2024102" y="2807617"/>
              <a:ext cx="1327463" cy="102623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200954" y="2654881"/>
              <a:ext cx="1026233" cy="639642"/>
              <a:chOff x="3200954" y="2654881"/>
              <a:chExt cx="1026233" cy="639642"/>
            </a:xfrm>
          </p:grpSpPr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 rot="16200000">
                <a:off x="3405645" y="2779133"/>
                <a:ext cx="1111" cy="410494"/>
              </a:xfrm>
              <a:prstGeom prst="line">
                <a:avLst/>
              </a:prstGeom>
              <a:solidFill>
                <a:schemeClr val="accent1"/>
              </a:solidFill>
              <a:ln w="91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" name="AutoShape 5"/>
              <p:cNvSpPr>
                <a:spLocks noChangeArrowheads="1"/>
              </p:cNvSpPr>
              <p:nvPr/>
            </p:nvSpPr>
            <p:spPr bwMode="auto">
              <a:xfrm rot="16200000">
                <a:off x="3599496" y="2666831"/>
                <a:ext cx="639642" cy="615741"/>
              </a:xfrm>
              <a:custGeom>
                <a:avLst/>
                <a:gdLst>
                  <a:gd name="G0" fmla="+- 5400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5400"/>
                  <a:gd name="G18" fmla="*/ 5400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5400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5400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700 w 21600"/>
                  <a:gd name="T15" fmla="*/ 10800 h 21600"/>
                  <a:gd name="T16" fmla="*/ 10800 w 21600"/>
                  <a:gd name="T17" fmla="*/ 5400 h 21600"/>
                  <a:gd name="T18" fmla="*/ 18900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 rot="10800000">
              <a:off x="3200950" y="3477411"/>
              <a:ext cx="820991" cy="319821"/>
              <a:chOff x="4959051" y="2256177"/>
              <a:chExt cx="507690" cy="208184"/>
            </a:xfrm>
          </p:grpSpPr>
          <p:sp>
            <p:nvSpPr>
              <p:cNvPr id="21" name="Oval 6"/>
              <p:cNvSpPr>
                <a:spLocks noChangeArrowheads="1"/>
              </p:cNvSpPr>
              <p:nvPr/>
            </p:nvSpPr>
            <p:spPr bwMode="auto">
              <a:xfrm rot="5400000">
                <a:off x="4981881" y="2233347"/>
                <a:ext cx="208184" cy="253844"/>
              </a:xfrm>
              <a:prstGeom prst="ellipse">
                <a:avLst/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2" name="Line 8"/>
              <p:cNvSpPr>
                <a:spLocks noChangeShapeType="1"/>
              </p:cNvSpPr>
              <p:nvPr/>
            </p:nvSpPr>
            <p:spPr bwMode="auto">
              <a:xfrm rot="5400000">
                <a:off x="5339457" y="2233709"/>
                <a:ext cx="723" cy="253844"/>
              </a:xfrm>
              <a:prstGeom prst="line">
                <a:avLst/>
              </a:prstGeom>
              <a:solidFill>
                <a:schemeClr val="accent1"/>
              </a:solidFill>
              <a:ln w="91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687802" y="343140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ComponentA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 rot="10800000">
            <a:off x="2430161" y="1955253"/>
            <a:ext cx="2052472" cy="1329586"/>
            <a:chOff x="2174715" y="2654881"/>
            <a:chExt cx="2052472" cy="1329586"/>
          </a:xfrm>
        </p:grpSpPr>
        <p:sp>
          <p:nvSpPr>
            <p:cNvPr id="30" name="AutoShape 4"/>
            <p:cNvSpPr>
              <a:spLocks noChangeArrowheads="1"/>
            </p:cNvSpPr>
            <p:nvPr/>
          </p:nvSpPr>
          <p:spPr bwMode="auto">
            <a:xfrm rot="16200000">
              <a:off x="2024102" y="2807617"/>
              <a:ext cx="1327463" cy="102623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200954" y="2654881"/>
              <a:ext cx="1026233" cy="639642"/>
              <a:chOff x="3200954" y="2654881"/>
              <a:chExt cx="1026233" cy="639642"/>
            </a:xfrm>
          </p:grpSpPr>
          <p:sp>
            <p:nvSpPr>
              <p:cNvPr id="35" name="Line 7"/>
              <p:cNvSpPr>
                <a:spLocks noChangeShapeType="1"/>
              </p:cNvSpPr>
              <p:nvPr/>
            </p:nvSpPr>
            <p:spPr bwMode="auto">
              <a:xfrm rot="16200000">
                <a:off x="3405645" y="2779133"/>
                <a:ext cx="1111" cy="410494"/>
              </a:xfrm>
              <a:prstGeom prst="line">
                <a:avLst/>
              </a:prstGeom>
              <a:solidFill>
                <a:schemeClr val="accent1"/>
              </a:solidFill>
              <a:ln w="91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" name="AutoShape 5"/>
              <p:cNvSpPr>
                <a:spLocks noChangeArrowheads="1"/>
              </p:cNvSpPr>
              <p:nvPr/>
            </p:nvSpPr>
            <p:spPr bwMode="auto">
              <a:xfrm rot="16200000">
                <a:off x="3599496" y="2666831"/>
                <a:ext cx="639642" cy="615741"/>
              </a:xfrm>
              <a:custGeom>
                <a:avLst/>
                <a:gdLst>
                  <a:gd name="G0" fmla="+- 5400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5400"/>
                  <a:gd name="G18" fmla="*/ 5400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5400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5400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700 w 21600"/>
                  <a:gd name="T15" fmla="*/ 10800 h 21600"/>
                  <a:gd name="T16" fmla="*/ 10800 w 21600"/>
                  <a:gd name="T17" fmla="*/ 5400 h 21600"/>
                  <a:gd name="T18" fmla="*/ 18900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 rot="10800000">
              <a:off x="3200950" y="3477411"/>
              <a:ext cx="820991" cy="319821"/>
              <a:chOff x="4959051" y="2256177"/>
              <a:chExt cx="507690" cy="208184"/>
            </a:xfrm>
          </p:grpSpPr>
          <p:sp>
            <p:nvSpPr>
              <p:cNvPr id="33" name="Oval 6"/>
              <p:cNvSpPr>
                <a:spLocks noChangeArrowheads="1"/>
              </p:cNvSpPr>
              <p:nvPr/>
            </p:nvSpPr>
            <p:spPr bwMode="auto">
              <a:xfrm rot="5400000">
                <a:off x="4981881" y="2233347"/>
                <a:ext cx="208184" cy="253844"/>
              </a:xfrm>
              <a:prstGeom prst="ellipse">
                <a:avLst/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4" name="Line 8"/>
              <p:cNvSpPr>
                <a:spLocks noChangeShapeType="1"/>
              </p:cNvSpPr>
              <p:nvPr/>
            </p:nvSpPr>
            <p:spPr bwMode="auto">
              <a:xfrm rot="5400000">
                <a:off x="5339457" y="2233709"/>
                <a:ext cx="723" cy="253844"/>
              </a:xfrm>
              <a:prstGeom prst="line">
                <a:avLst/>
              </a:prstGeom>
              <a:solidFill>
                <a:schemeClr val="accent1"/>
              </a:solidFill>
              <a:ln w="91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3203920" y="345890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ComponentB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882767" y="4149080"/>
            <a:ext cx="2052472" cy="1329586"/>
            <a:chOff x="2174715" y="2654881"/>
            <a:chExt cx="2052472" cy="1329586"/>
          </a:xfrm>
        </p:grpSpPr>
        <p:sp>
          <p:nvSpPr>
            <p:cNvPr id="39" name="AutoShape 4"/>
            <p:cNvSpPr>
              <a:spLocks noChangeArrowheads="1"/>
            </p:cNvSpPr>
            <p:nvPr/>
          </p:nvSpPr>
          <p:spPr bwMode="auto">
            <a:xfrm rot="16200000">
              <a:off x="2024102" y="2807617"/>
              <a:ext cx="1327463" cy="102623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200954" y="2654881"/>
              <a:ext cx="1026233" cy="639642"/>
              <a:chOff x="3200954" y="2654881"/>
              <a:chExt cx="1026233" cy="639642"/>
            </a:xfrm>
          </p:grpSpPr>
          <p:sp>
            <p:nvSpPr>
              <p:cNvPr id="44" name="Line 7"/>
              <p:cNvSpPr>
                <a:spLocks noChangeShapeType="1"/>
              </p:cNvSpPr>
              <p:nvPr/>
            </p:nvSpPr>
            <p:spPr bwMode="auto">
              <a:xfrm rot="16200000">
                <a:off x="3405645" y="2779133"/>
                <a:ext cx="1111" cy="410494"/>
              </a:xfrm>
              <a:prstGeom prst="line">
                <a:avLst/>
              </a:prstGeom>
              <a:solidFill>
                <a:schemeClr val="accent1"/>
              </a:solidFill>
              <a:ln w="91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" name="AutoShape 5"/>
              <p:cNvSpPr>
                <a:spLocks noChangeArrowheads="1"/>
              </p:cNvSpPr>
              <p:nvPr/>
            </p:nvSpPr>
            <p:spPr bwMode="auto">
              <a:xfrm rot="16200000">
                <a:off x="3599496" y="2666831"/>
                <a:ext cx="639642" cy="615741"/>
              </a:xfrm>
              <a:custGeom>
                <a:avLst/>
                <a:gdLst>
                  <a:gd name="G0" fmla="+- 5400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5400"/>
                  <a:gd name="G18" fmla="*/ 5400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5400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5400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700 w 21600"/>
                  <a:gd name="T15" fmla="*/ 10800 h 21600"/>
                  <a:gd name="T16" fmla="*/ 10800 w 21600"/>
                  <a:gd name="T17" fmla="*/ 5400 h 21600"/>
                  <a:gd name="T18" fmla="*/ 18900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 rot="10800000">
              <a:off x="3200950" y="3477411"/>
              <a:ext cx="820991" cy="319821"/>
              <a:chOff x="4959051" y="2256177"/>
              <a:chExt cx="507690" cy="208184"/>
            </a:xfrm>
          </p:grpSpPr>
          <p:sp>
            <p:nvSpPr>
              <p:cNvPr id="42" name="Oval 6"/>
              <p:cNvSpPr>
                <a:spLocks noChangeArrowheads="1"/>
              </p:cNvSpPr>
              <p:nvPr/>
            </p:nvSpPr>
            <p:spPr bwMode="auto">
              <a:xfrm rot="5400000">
                <a:off x="4981881" y="2233347"/>
                <a:ext cx="208184" cy="253844"/>
              </a:xfrm>
              <a:prstGeom prst="ellipse">
                <a:avLst/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" name="Line 8"/>
              <p:cNvSpPr>
                <a:spLocks noChangeShapeType="1"/>
              </p:cNvSpPr>
              <p:nvPr/>
            </p:nvSpPr>
            <p:spPr bwMode="auto">
              <a:xfrm rot="5400000">
                <a:off x="5339457" y="2233709"/>
                <a:ext cx="723" cy="253844"/>
              </a:xfrm>
              <a:prstGeom prst="line">
                <a:avLst/>
              </a:prstGeom>
              <a:solidFill>
                <a:schemeClr val="accent1"/>
              </a:solidFill>
              <a:ln w="91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 rot="10800000">
            <a:off x="2635406" y="4112123"/>
            <a:ext cx="1847226" cy="1327463"/>
            <a:chOff x="2174715" y="2657004"/>
            <a:chExt cx="1847226" cy="1327463"/>
          </a:xfrm>
        </p:grpSpPr>
        <p:sp>
          <p:nvSpPr>
            <p:cNvPr id="47" name="AutoShape 4"/>
            <p:cNvSpPr>
              <a:spLocks noChangeArrowheads="1"/>
            </p:cNvSpPr>
            <p:nvPr/>
          </p:nvSpPr>
          <p:spPr bwMode="auto">
            <a:xfrm rot="16200000">
              <a:off x="2024102" y="2807617"/>
              <a:ext cx="1327463" cy="102623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49" name="Group 48"/>
            <p:cNvGrpSpPr/>
            <p:nvPr/>
          </p:nvGrpSpPr>
          <p:grpSpPr>
            <a:xfrm rot="10800000">
              <a:off x="3200950" y="3477411"/>
              <a:ext cx="820991" cy="319821"/>
              <a:chOff x="4959051" y="2256177"/>
              <a:chExt cx="507690" cy="208184"/>
            </a:xfrm>
          </p:grpSpPr>
          <p:sp>
            <p:nvSpPr>
              <p:cNvPr id="50" name="Oval 6"/>
              <p:cNvSpPr>
                <a:spLocks noChangeArrowheads="1"/>
              </p:cNvSpPr>
              <p:nvPr/>
            </p:nvSpPr>
            <p:spPr bwMode="auto">
              <a:xfrm rot="5400000">
                <a:off x="4981881" y="2233347"/>
                <a:ext cx="208184" cy="253844"/>
              </a:xfrm>
              <a:prstGeom prst="ellipse">
                <a:avLst/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" name="Line 8"/>
              <p:cNvSpPr>
                <a:spLocks noChangeShapeType="1"/>
              </p:cNvSpPr>
              <p:nvPr/>
            </p:nvSpPr>
            <p:spPr bwMode="auto">
              <a:xfrm rot="5400000">
                <a:off x="5339457" y="2233709"/>
                <a:ext cx="723" cy="253844"/>
              </a:xfrm>
              <a:prstGeom prst="line">
                <a:avLst/>
              </a:prstGeom>
              <a:solidFill>
                <a:schemeClr val="accent1"/>
              </a:solidFill>
              <a:ln w="91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cxnSp>
        <p:nvCxnSpPr>
          <p:cNvPr id="18" name="Straight Arrow Connector 17"/>
          <p:cNvCxnSpPr>
            <a:stCxn id="50" idx="6"/>
            <a:endCxn id="42" idx="5"/>
          </p:cNvCxnSpPr>
          <p:nvPr/>
        </p:nvCxnSpPr>
        <p:spPr bwMode="auto">
          <a:xfrm flipH="1">
            <a:off x="2669879" y="4619180"/>
            <a:ext cx="170774" cy="39926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529785" y="563374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ComponentA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45903" y="566124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ComponentB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39752" y="2327207"/>
            <a:ext cx="4147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Asynchronous reply through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formal receptacle interface connection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60032" y="4500862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Asynchronous reply through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callback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78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26CF75-0E6A-43DB-A9E0-FA36C177CA66}" type="slidenum">
              <a:rPr lang="en-US"/>
              <a:pPr/>
              <a:t>5</a:t>
            </a:fld>
            <a:endParaRPr lang="en-US"/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2300" y="120650"/>
            <a:ext cx="6200775" cy="94773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 smtClean="0"/>
              <a:t>Reconfiguration</a:t>
            </a:r>
            <a:endParaRPr lang="en-US" sz="2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714500"/>
            <a:ext cx="7759700" cy="4689475"/>
          </a:xfrm>
          <a:ln/>
        </p:spPr>
        <p:txBody>
          <a:bodyPr/>
          <a:lstStyle/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882768" y="1992210"/>
            <a:ext cx="2052472" cy="1329586"/>
            <a:chOff x="2174715" y="2654881"/>
            <a:chExt cx="2052472" cy="1329586"/>
          </a:xfrm>
        </p:grpSpPr>
        <p:sp>
          <p:nvSpPr>
            <p:cNvPr id="14" name="AutoShape 4"/>
            <p:cNvSpPr>
              <a:spLocks noChangeArrowheads="1"/>
            </p:cNvSpPr>
            <p:nvPr/>
          </p:nvSpPr>
          <p:spPr bwMode="auto">
            <a:xfrm rot="16200000">
              <a:off x="2024102" y="2807617"/>
              <a:ext cx="1327463" cy="102623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200954" y="2654881"/>
              <a:ext cx="1026233" cy="639642"/>
              <a:chOff x="3200954" y="2654881"/>
              <a:chExt cx="1026233" cy="639642"/>
            </a:xfrm>
          </p:grpSpPr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 rot="16200000">
                <a:off x="3405645" y="2779133"/>
                <a:ext cx="1111" cy="410494"/>
              </a:xfrm>
              <a:prstGeom prst="line">
                <a:avLst/>
              </a:prstGeom>
              <a:solidFill>
                <a:schemeClr val="accent1"/>
              </a:solidFill>
              <a:ln w="91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" name="AutoShape 5"/>
              <p:cNvSpPr>
                <a:spLocks noChangeArrowheads="1"/>
              </p:cNvSpPr>
              <p:nvPr/>
            </p:nvSpPr>
            <p:spPr bwMode="auto">
              <a:xfrm rot="16200000">
                <a:off x="3599496" y="2666831"/>
                <a:ext cx="639642" cy="615741"/>
              </a:xfrm>
              <a:custGeom>
                <a:avLst/>
                <a:gdLst>
                  <a:gd name="G0" fmla="+- 5400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5400"/>
                  <a:gd name="G18" fmla="*/ 5400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5400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5400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700 w 21600"/>
                  <a:gd name="T15" fmla="*/ 10800 h 21600"/>
                  <a:gd name="T16" fmla="*/ 10800 w 21600"/>
                  <a:gd name="T17" fmla="*/ 5400 h 21600"/>
                  <a:gd name="T18" fmla="*/ 18900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 rot="10800000">
              <a:off x="3200950" y="3477411"/>
              <a:ext cx="820991" cy="319821"/>
              <a:chOff x="4959051" y="2256177"/>
              <a:chExt cx="507690" cy="208184"/>
            </a:xfrm>
          </p:grpSpPr>
          <p:sp>
            <p:nvSpPr>
              <p:cNvPr id="21" name="Oval 6"/>
              <p:cNvSpPr>
                <a:spLocks noChangeArrowheads="1"/>
              </p:cNvSpPr>
              <p:nvPr/>
            </p:nvSpPr>
            <p:spPr bwMode="auto">
              <a:xfrm rot="5400000">
                <a:off x="4981881" y="2233347"/>
                <a:ext cx="208184" cy="253844"/>
              </a:xfrm>
              <a:prstGeom prst="ellipse">
                <a:avLst/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2" name="Line 8"/>
              <p:cNvSpPr>
                <a:spLocks noChangeShapeType="1"/>
              </p:cNvSpPr>
              <p:nvPr/>
            </p:nvSpPr>
            <p:spPr bwMode="auto">
              <a:xfrm rot="5400000">
                <a:off x="5339457" y="2233709"/>
                <a:ext cx="723" cy="253844"/>
              </a:xfrm>
              <a:prstGeom prst="line">
                <a:avLst/>
              </a:prstGeom>
              <a:solidFill>
                <a:schemeClr val="accent1"/>
              </a:solidFill>
              <a:ln w="91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687802" y="343140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ComponentA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 rot="10800000">
            <a:off x="2430161" y="1955253"/>
            <a:ext cx="2052472" cy="1329586"/>
            <a:chOff x="2174715" y="2654881"/>
            <a:chExt cx="2052472" cy="1329586"/>
          </a:xfrm>
        </p:grpSpPr>
        <p:sp>
          <p:nvSpPr>
            <p:cNvPr id="30" name="AutoShape 4"/>
            <p:cNvSpPr>
              <a:spLocks noChangeArrowheads="1"/>
            </p:cNvSpPr>
            <p:nvPr/>
          </p:nvSpPr>
          <p:spPr bwMode="auto">
            <a:xfrm rot="16200000">
              <a:off x="2024102" y="2807617"/>
              <a:ext cx="1327463" cy="102623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200954" y="2654881"/>
              <a:ext cx="1026233" cy="639642"/>
              <a:chOff x="3200954" y="2654881"/>
              <a:chExt cx="1026233" cy="639642"/>
            </a:xfrm>
          </p:grpSpPr>
          <p:sp>
            <p:nvSpPr>
              <p:cNvPr id="35" name="Line 7"/>
              <p:cNvSpPr>
                <a:spLocks noChangeShapeType="1"/>
              </p:cNvSpPr>
              <p:nvPr/>
            </p:nvSpPr>
            <p:spPr bwMode="auto">
              <a:xfrm rot="16200000">
                <a:off x="3405645" y="2779133"/>
                <a:ext cx="1111" cy="410494"/>
              </a:xfrm>
              <a:prstGeom prst="line">
                <a:avLst/>
              </a:prstGeom>
              <a:solidFill>
                <a:schemeClr val="accent1"/>
              </a:solidFill>
              <a:ln w="91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" name="AutoShape 5"/>
              <p:cNvSpPr>
                <a:spLocks noChangeArrowheads="1"/>
              </p:cNvSpPr>
              <p:nvPr/>
            </p:nvSpPr>
            <p:spPr bwMode="auto">
              <a:xfrm rot="16200000">
                <a:off x="3599496" y="2666831"/>
                <a:ext cx="639642" cy="615741"/>
              </a:xfrm>
              <a:custGeom>
                <a:avLst/>
                <a:gdLst>
                  <a:gd name="G0" fmla="+- 5400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5400"/>
                  <a:gd name="G18" fmla="*/ 5400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5400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5400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700 w 21600"/>
                  <a:gd name="T15" fmla="*/ 10800 h 21600"/>
                  <a:gd name="T16" fmla="*/ 10800 w 21600"/>
                  <a:gd name="T17" fmla="*/ 5400 h 21600"/>
                  <a:gd name="T18" fmla="*/ 18900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 rot="10800000">
              <a:off x="3200950" y="3477411"/>
              <a:ext cx="820991" cy="319821"/>
              <a:chOff x="4959051" y="2256177"/>
              <a:chExt cx="507690" cy="208184"/>
            </a:xfrm>
          </p:grpSpPr>
          <p:sp>
            <p:nvSpPr>
              <p:cNvPr id="33" name="Oval 6"/>
              <p:cNvSpPr>
                <a:spLocks noChangeArrowheads="1"/>
              </p:cNvSpPr>
              <p:nvPr/>
            </p:nvSpPr>
            <p:spPr bwMode="auto">
              <a:xfrm rot="5400000">
                <a:off x="4981881" y="2233347"/>
                <a:ext cx="208184" cy="253844"/>
              </a:xfrm>
              <a:prstGeom prst="ellipse">
                <a:avLst/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4" name="Line 8"/>
              <p:cNvSpPr>
                <a:spLocks noChangeShapeType="1"/>
              </p:cNvSpPr>
              <p:nvPr/>
            </p:nvSpPr>
            <p:spPr bwMode="auto">
              <a:xfrm rot="5400000">
                <a:off x="5339457" y="2233709"/>
                <a:ext cx="723" cy="253844"/>
              </a:xfrm>
              <a:prstGeom prst="line">
                <a:avLst/>
              </a:prstGeom>
              <a:solidFill>
                <a:schemeClr val="accent1"/>
              </a:solidFill>
              <a:ln w="91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3203920" y="345890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ComponentB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68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26CF75-0E6A-43DB-A9E0-FA36C177CA66}" type="slidenum">
              <a:rPr lang="en-US"/>
              <a:pPr/>
              <a:t>6</a:t>
            </a:fld>
            <a:endParaRPr lang="en-US"/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2300" y="120650"/>
            <a:ext cx="6200775" cy="94773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 smtClean="0"/>
              <a:t>Interceptor</a:t>
            </a:r>
            <a:endParaRPr lang="en-US" sz="2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714500"/>
            <a:ext cx="7759700" cy="4689475"/>
          </a:xfrm>
          <a:ln/>
        </p:spPr>
        <p:txBody>
          <a:bodyPr/>
          <a:lstStyle/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5699106" y="2760612"/>
            <a:ext cx="1793969" cy="1100498"/>
            <a:chOff x="3750774" y="1694157"/>
            <a:chExt cx="1144815" cy="667493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 rot="5400000">
              <a:off x="4244537" y="1710598"/>
              <a:ext cx="667493" cy="6346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50774" y="1923812"/>
              <a:ext cx="507689" cy="208184"/>
              <a:chOff x="3753290" y="1773970"/>
              <a:chExt cx="507689" cy="208184"/>
            </a:xfrm>
          </p:grpSpPr>
          <p:sp>
            <p:nvSpPr>
              <p:cNvPr id="11" name="Oval 6"/>
              <p:cNvSpPr>
                <a:spLocks noChangeArrowheads="1"/>
              </p:cNvSpPr>
              <p:nvPr/>
            </p:nvSpPr>
            <p:spPr bwMode="auto">
              <a:xfrm rot="5400000">
                <a:off x="3776120" y="1751140"/>
                <a:ext cx="208184" cy="253844"/>
              </a:xfrm>
              <a:prstGeom prst="ellipse">
                <a:avLst/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 rot="5400000">
                <a:off x="4133695" y="1751502"/>
                <a:ext cx="723" cy="253844"/>
              </a:xfrm>
              <a:prstGeom prst="line">
                <a:avLst/>
              </a:prstGeom>
              <a:solidFill>
                <a:schemeClr val="accent1"/>
              </a:solidFill>
              <a:ln w="91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2174714" y="2657004"/>
            <a:ext cx="2052473" cy="1327463"/>
            <a:chOff x="1403649" y="1772813"/>
            <a:chExt cx="1269222" cy="864098"/>
          </a:xfrm>
        </p:grpSpPr>
        <p:sp>
          <p:nvSpPr>
            <p:cNvPr id="16" name="Line 7"/>
            <p:cNvSpPr>
              <a:spLocks noChangeShapeType="1"/>
            </p:cNvSpPr>
            <p:nvPr/>
          </p:nvSpPr>
          <p:spPr bwMode="auto">
            <a:xfrm rot="16200000">
              <a:off x="2164822" y="2084239"/>
              <a:ext cx="723" cy="253844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403649" y="1772813"/>
              <a:ext cx="1269222" cy="864098"/>
              <a:chOff x="1403649" y="1772813"/>
              <a:chExt cx="1269222" cy="864098"/>
            </a:xfrm>
          </p:grpSpPr>
          <p:sp>
            <p:nvSpPr>
              <p:cNvPr id="14" name="AutoShape 4"/>
              <p:cNvSpPr>
                <a:spLocks noChangeArrowheads="1"/>
              </p:cNvSpPr>
              <p:nvPr/>
            </p:nvSpPr>
            <p:spPr bwMode="auto">
              <a:xfrm rot="16200000">
                <a:off x="1288906" y="1887556"/>
                <a:ext cx="864098" cy="634611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" name="AutoShape 5"/>
              <p:cNvSpPr>
                <a:spLocks noChangeArrowheads="1"/>
              </p:cNvSpPr>
              <p:nvPr/>
            </p:nvSpPr>
            <p:spPr bwMode="auto">
              <a:xfrm rot="16200000">
                <a:off x="2274304" y="2014478"/>
                <a:ext cx="416368" cy="380766"/>
              </a:xfrm>
              <a:custGeom>
                <a:avLst/>
                <a:gdLst>
                  <a:gd name="G0" fmla="+- 5400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5400"/>
                  <a:gd name="G18" fmla="*/ 5400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5400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5400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700 w 21600"/>
                  <a:gd name="T15" fmla="*/ 10800 h 21600"/>
                  <a:gd name="T16" fmla="*/ 10800 w 21600"/>
                  <a:gd name="T17" fmla="*/ 5400 h 21600"/>
                  <a:gd name="T18" fmla="*/ 18900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979749" y="414908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ComponentA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30251" y="414439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ComponentB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41572" y="2030534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Interceptor</a:t>
            </a:r>
          </a:p>
          <a:p>
            <a:r>
              <a:rPr lang="en-GB" sz="1400" dirty="0" smtClean="0">
                <a:solidFill>
                  <a:schemeClr val="tx1"/>
                </a:solidFill>
              </a:rPr>
              <a:t>chain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endCxn id="27" idx="2"/>
          </p:cNvCxnSpPr>
          <p:nvPr/>
        </p:nvCxnSpPr>
        <p:spPr bwMode="auto">
          <a:xfrm flipH="1" flipV="1">
            <a:off x="4161106" y="2553754"/>
            <a:ext cx="701812" cy="44715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" name="Group 12"/>
          <p:cNvGrpSpPr/>
          <p:nvPr/>
        </p:nvGrpSpPr>
        <p:grpSpPr>
          <a:xfrm>
            <a:off x="3910378" y="3094462"/>
            <a:ext cx="755432" cy="442281"/>
            <a:chOff x="3734528" y="5053395"/>
            <a:chExt cx="1225954" cy="639642"/>
          </a:xfrm>
        </p:grpSpPr>
        <p:sp>
          <p:nvSpPr>
            <p:cNvPr id="25" name="Oval 6"/>
            <p:cNvSpPr>
              <a:spLocks noChangeArrowheads="1"/>
            </p:cNvSpPr>
            <p:nvPr/>
          </p:nvSpPr>
          <p:spPr bwMode="auto">
            <a:xfrm rot="5400000">
              <a:off x="3760925" y="5208996"/>
              <a:ext cx="275646" cy="328439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" name="Line 8"/>
            <p:cNvSpPr>
              <a:spLocks noChangeShapeType="1"/>
            </p:cNvSpPr>
            <p:nvPr/>
          </p:nvSpPr>
          <p:spPr bwMode="auto">
            <a:xfrm rot="5400000">
              <a:off x="4226709" y="5209475"/>
              <a:ext cx="957" cy="328439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AutoShape 5"/>
            <p:cNvSpPr>
              <a:spLocks noChangeArrowheads="1"/>
            </p:cNvSpPr>
            <p:nvPr/>
          </p:nvSpPr>
          <p:spPr bwMode="auto">
            <a:xfrm rot="16200000">
              <a:off x="4332791" y="5065345"/>
              <a:ext cx="639642" cy="615741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458144" y="3099592"/>
            <a:ext cx="755432" cy="442281"/>
            <a:chOff x="3734528" y="5053395"/>
            <a:chExt cx="1225954" cy="639642"/>
          </a:xfrm>
        </p:grpSpPr>
        <p:sp>
          <p:nvSpPr>
            <p:cNvPr id="31" name="Oval 6"/>
            <p:cNvSpPr>
              <a:spLocks noChangeArrowheads="1"/>
            </p:cNvSpPr>
            <p:nvPr/>
          </p:nvSpPr>
          <p:spPr bwMode="auto">
            <a:xfrm rot="5400000">
              <a:off x="3760925" y="5208996"/>
              <a:ext cx="275646" cy="328439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 rot="5400000">
              <a:off x="4226709" y="5209475"/>
              <a:ext cx="957" cy="328439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AutoShape 5"/>
            <p:cNvSpPr>
              <a:spLocks noChangeArrowheads="1"/>
            </p:cNvSpPr>
            <p:nvPr/>
          </p:nvSpPr>
          <p:spPr bwMode="auto">
            <a:xfrm rot="16200000">
              <a:off x="4332791" y="5065345"/>
              <a:ext cx="639642" cy="615741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015313" y="3094461"/>
            <a:ext cx="755432" cy="442281"/>
            <a:chOff x="3734528" y="5053395"/>
            <a:chExt cx="1225954" cy="639642"/>
          </a:xfrm>
        </p:grpSpPr>
        <p:sp>
          <p:nvSpPr>
            <p:cNvPr id="35" name="Oval 6"/>
            <p:cNvSpPr>
              <a:spLocks noChangeArrowheads="1"/>
            </p:cNvSpPr>
            <p:nvPr/>
          </p:nvSpPr>
          <p:spPr bwMode="auto">
            <a:xfrm rot="5400000">
              <a:off x="3760925" y="5208996"/>
              <a:ext cx="275646" cy="328439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" name="Line 8"/>
            <p:cNvSpPr>
              <a:spLocks noChangeShapeType="1"/>
            </p:cNvSpPr>
            <p:nvPr/>
          </p:nvSpPr>
          <p:spPr bwMode="auto">
            <a:xfrm rot="5400000">
              <a:off x="4226709" y="5209475"/>
              <a:ext cx="957" cy="328439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AutoShape 5"/>
            <p:cNvSpPr>
              <a:spLocks noChangeArrowheads="1"/>
            </p:cNvSpPr>
            <p:nvPr/>
          </p:nvSpPr>
          <p:spPr bwMode="auto">
            <a:xfrm rot="16200000">
              <a:off x="4332791" y="5065345"/>
              <a:ext cx="639642" cy="615741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270534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26CF75-0E6A-43DB-A9E0-FA36C177CA66}" type="slidenum">
              <a:rPr lang="en-US"/>
              <a:pPr/>
              <a:t>7</a:t>
            </a:fld>
            <a:endParaRPr lang="en-US"/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2300" y="120650"/>
            <a:ext cx="6200775" cy="94773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 smtClean="0"/>
              <a:t>Interceptor </a:t>
            </a:r>
            <a:r>
              <a:rPr lang="en-US" sz="2800" dirty="0" err="1" smtClean="0"/>
              <a:t>Remoting</a:t>
            </a:r>
            <a:endParaRPr lang="en-US" sz="2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714500"/>
            <a:ext cx="7759700" cy="4689475"/>
          </a:xfrm>
          <a:ln/>
        </p:spPr>
        <p:txBody>
          <a:bodyPr/>
          <a:lstStyle/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 rot="5400000">
            <a:off x="6247173" y="2842191"/>
            <a:ext cx="1100498" cy="99446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3" name="Group 22"/>
          <p:cNvGrpSpPr/>
          <p:nvPr/>
        </p:nvGrpSpPr>
        <p:grpSpPr>
          <a:xfrm>
            <a:off x="988401" y="2649083"/>
            <a:ext cx="2052473" cy="1327463"/>
            <a:chOff x="1403649" y="1772813"/>
            <a:chExt cx="1269222" cy="864098"/>
          </a:xfrm>
        </p:grpSpPr>
        <p:sp>
          <p:nvSpPr>
            <p:cNvPr id="16" name="Line 7"/>
            <p:cNvSpPr>
              <a:spLocks noChangeShapeType="1"/>
            </p:cNvSpPr>
            <p:nvPr/>
          </p:nvSpPr>
          <p:spPr bwMode="auto">
            <a:xfrm rot="16200000">
              <a:off x="2164822" y="2084239"/>
              <a:ext cx="723" cy="253844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403649" y="1772813"/>
              <a:ext cx="1269222" cy="864098"/>
              <a:chOff x="1403649" y="1772813"/>
              <a:chExt cx="1269222" cy="864098"/>
            </a:xfrm>
          </p:grpSpPr>
          <p:sp>
            <p:nvSpPr>
              <p:cNvPr id="14" name="AutoShape 4"/>
              <p:cNvSpPr>
                <a:spLocks noChangeArrowheads="1"/>
              </p:cNvSpPr>
              <p:nvPr/>
            </p:nvSpPr>
            <p:spPr bwMode="auto">
              <a:xfrm rot="16200000">
                <a:off x="1288906" y="1887556"/>
                <a:ext cx="864098" cy="634611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" name="AutoShape 5"/>
              <p:cNvSpPr>
                <a:spLocks noChangeArrowheads="1"/>
              </p:cNvSpPr>
              <p:nvPr/>
            </p:nvSpPr>
            <p:spPr bwMode="auto">
              <a:xfrm rot="16200000">
                <a:off x="2274304" y="2014478"/>
                <a:ext cx="416368" cy="380766"/>
              </a:xfrm>
              <a:custGeom>
                <a:avLst/>
                <a:gdLst>
                  <a:gd name="G0" fmla="+- 5400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5400"/>
                  <a:gd name="G18" fmla="*/ 5400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5400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5400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700 w 21600"/>
                  <a:gd name="T15" fmla="*/ 10800 h 21600"/>
                  <a:gd name="T16" fmla="*/ 10800 w 21600"/>
                  <a:gd name="T17" fmla="*/ 5400 h 21600"/>
                  <a:gd name="T18" fmla="*/ 18900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793436" y="414115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ComponentA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70300" y="414115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WS provider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80544" y="1807495"/>
            <a:ext cx="1845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Remoting interceptor</a:t>
            </a:r>
          </a:p>
          <a:p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3027642" y="2330715"/>
            <a:ext cx="262145" cy="88166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" name="Group 12"/>
          <p:cNvGrpSpPr/>
          <p:nvPr/>
        </p:nvGrpSpPr>
        <p:grpSpPr>
          <a:xfrm>
            <a:off x="2724065" y="3086541"/>
            <a:ext cx="755432" cy="442281"/>
            <a:chOff x="3734528" y="5053395"/>
            <a:chExt cx="1225954" cy="639642"/>
          </a:xfrm>
        </p:grpSpPr>
        <p:sp>
          <p:nvSpPr>
            <p:cNvPr id="25" name="Oval 6"/>
            <p:cNvSpPr>
              <a:spLocks noChangeArrowheads="1"/>
            </p:cNvSpPr>
            <p:nvPr/>
          </p:nvSpPr>
          <p:spPr bwMode="auto">
            <a:xfrm rot="5400000">
              <a:off x="3760925" y="5208996"/>
              <a:ext cx="275646" cy="328439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" name="Line 8"/>
            <p:cNvSpPr>
              <a:spLocks noChangeShapeType="1"/>
            </p:cNvSpPr>
            <p:nvPr/>
          </p:nvSpPr>
          <p:spPr bwMode="auto">
            <a:xfrm rot="5400000">
              <a:off x="4226709" y="5209475"/>
              <a:ext cx="957" cy="328439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AutoShape 5"/>
            <p:cNvSpPr>
              <a:spLocks noChangeArrowheads="1"/>
            </p:cNvSpPr>
            <p:nvPr/>
          </p:nvSpPr>
          <p:spPr bwMode="auto">
            <a:xfrm rot="16200000">
              <a:off x="4332791" y="5065345"/>
              <a:ext cx="639642" cy="615741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6" name="Cloud 5"/>
          <p:cNvSpPr/>
          <p:nvPr/>
        </p:nvSpPr>
        <p:spPr bwMode="auto">
          <a:xfrm>
            <a:off x="3707904" y="2763352"/>
            <a:ext cx="1644831" cy="1152138"/>
          </a:xfrm>
          <a:prstGeom prst="cloud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 Unicode MS" pitchFamily="32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3479497" y="3307681"/>
            <a:ext cx="274868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Group 37"/>
          <p:cNvGrpSpPr/>
          <p:nvPr/>
        </p:nvGrpSpPr>
        <p:grpSpPr>
          <a:xfrm rot="10800000">
            <a:off x="167411" y="3163136"/>
            <a:ext cx="820991" cy="319821"/>
            <a:chOff x="3524208" y="4302387"/>
            <a:chExt cx="820991" cy="319821"/>
          </a:xfrm>
        </p:grpSpPr>
        <p:sp>
          <p:nvSpPr>
            <p:cNvPr id="39" name="Oval 6"/>
            <p:cNvSpPr>
              <a:spLocks noChangeArrowheads="1"/>
            </p:cNvSpPr>
            <p:nvPr/>
          </p:nvSpPr>
          <p:spPr bwMode="auto">
            <a:xfrm rot="16200000">
              <a:off x="3980041" y="4257051"/>
              <a:ext cx="319821" cy="410494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0" name="Line 8"/>
            <p:cNvSpPr>
              <a:spLocks noChangeShapeType="1"/>
            </p:cNvSpPr>
            <p:nvPr/>
          </p:nvSpPr>
          <p:spPr bwMode="auto">
            <a:xfrm rot="16200000">
              <a:off x="3728899" y="4256493"/>
              <a:ext cx="1111" cy="410494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06740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26CF75-0E6A-43DB-A9E0-FA36C177CA66}" type="slidenum">
              <a:rPr lang="en-US"/>
              <a:pPr/>
              <a:t>8</a:t>
            </a:fld>
            <a:endParaRPr lang="en-US"/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2300" y="120650"/>
            <a:ext cx="6200775" cy="94773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 smtClean="0"/>
              <a:t>Component </a:t>
            </a:r>
            <a:r>
              <a:rPr lang="en-US" sz="2800" dirty="0" err="1" smtClean="0"/>
              <a:t>Remoting</a:t>
            </a:r>
            <a:endParaRPr lang="en-US" sz="2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714500"/>
            <a:ext cx="7759700" cy="4689475"/>
          </a:xfrm>
          <a:ln/>
        </p:spPr>
        <p:txBody>
          <a:bodyPr/>
          <a:lstStyle/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 rot="5400000">
            <a:off x="6247173" y="2842191"/>
            <a:ext cx="1100498" cy="99446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3" name="Group 22"/>
          <p:cNvGrpSpPr/>
          <p:nvPr/>
        </p:nvGrpSpPr>
        <p:grpSpPr>
          <a:xfrm>
            <a:off x="988401" y="2649083"/>
            <a:ext cx="2052473" cy="1327463"/>
            <a:chOff x="1403649" y="1772813"/>
            <a:chExt cx="1269222" cy="864098"/>
          </a:xfrm>
        </p:grpSpPr>
        <p:sp>
          <p:nvSpPr>
            <p:cNvPr id="16" name="Line 7"/>
            <p:cNvSpPr>
              <a:spLocks noChangeShapeType="1"/>
            </p:cNvSpPr>
            <p:nvPr/>
          </p:nvSpPr>
          <p:spPr bwMode="auto">
            <a:xfrm rot="16200000">
              <a:off x="2164822" y="2084239"/>
              <a:ext cx="723" cy="253844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403649" y="1772813"/>
              <a:ext cx="1269222" cy="864098"/>
              <a:chOff x="1403649" y="1772813"/>
              <a:chExt cx="1269222" cy="864098"/>
            </a:xfrm>
          </p:grpSpPr>
          <p:sp>
            <p:nvSpPr>
              <p:cNvPr id="14" name="AutoShape 4"/>
              <p:cNvSpPr>
                <a:spLocks noChangeArrowheads="1"/>
              </p:cNvSpPr>
              <p:nvPr/>
            </p:nvSpPr>
            <p:spPr bwMode="auto">
              <a:xfrm rot="16200000">
                <a:off x="1288906" y="1887556"/>
                <a:ext cx="864098" cy="634611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" name="AutoShape 5"/>
              <p:cNvSpPr>
                <a:spLocks noChangeArrowheads="1"/>
              </p:cNvSpPr>
              <p:nvPr/>
            </p:nvSpPr>
            <p:spPr bwMode="auto">
              <a:xfrm rot="16200000">
                <a:off x="2274304" y="2014478"/>
                <a:ext cx="416368" cy="380766"/>
              </a:xfrm>
              <a:custGeom>
                <a:avLst/>
                <a:gdLst>
                  <a:gd name="G0" fmla="+- 5400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5400"/>
                  <a:gd name="G18" fmla="*/ 5400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5400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5400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700 w 21600"/>
                  <a:gd name="T15" fmla="*/ 10800 h 21600"/>
                  <a:gd name="T16" fmla="*/ 10800 w 21600"/>
                  <a:gd name="T17" fmla="*/ 5400 h 21600"/>
                  <a:gd name="T18" fmla="*/ 18900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793436" y="414115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ComponentA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70300" y="414115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WS provider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Cloud 5"/>
          <p:cNvSpPr/>
          <p:nvPr/>
        </p:nvSpPr>
        <p:spPr bwMode="auto">
          <a:xfrm>
            <a:off x="4283968" y="2812584"/>
            <a:ext cx="1644831" cy="1152138"/>
          </a:xfrm>
          <a:prstGeom prst="cloud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 Unicode MS" pitchFamily="32" charset="0"/>
            </a:endParaRPr>
          </a:p>
        </p:txBody>
      </p:sp>
      <p:cxnSp>
        <p:nvCxnSpPr>
          <p:cNvPr id="21" name="Straight Arrow Connector 20"/>
          <p:cNvCxnSpPr>
            <a:stCxn id="32" idx="2"/>
          </p:cNvCxnSpPr>
          <p:nvPr/>
        </p:nvCxnSpPr>
        <p:spPr bwMode="auto">
          <a:xfrm>
            <a:off x="3953093" y="3307680"/>
            <a:ext cx="2275091" cy="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Group 37"/>
          <p:cNvGrpSpPr/>
          <p:nvPr/>
        </p:nvGrpSpPr>
        <p:grpSpPr>
          <a:xfrm rot="10800000">
            <a:off x="167411" y="3163136"/>
            <a:ext cx="820991" cy="319821"/>
            <a:chOff x="3524208" y="4302387"/>
            <a:chExt cx="820991" cy="319821"/>
          </a:xfrm>
        </p:grpSpPr>
        <p:sp>
          <p:nvSpPr>
            <p:cNvPr id="39" name="Oval 6"/>
            <p:cNvSpPr>
              <a:spLocks noChangeArrowheads="1"/>
            </p:cNvSpPr>
            <p:nvPr/>
          </p:nvSpPr>
          <p:spPr bwMode="auto">
            <a:xfrm rot="16200000">
              <a:off x="3980041" y="4257051"/>
              <a:ext cx="319821" cy="410494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0" name="Line 8"/>
            <p:cNvSpPr>
              <a:spLocks noChangeShapeType="1"/>
            </p:cNvSpPr>
            <p:nvPr/>
          </p:nvSpPr>
          <p:spPr bwMode="auto">
            <a:xfrm rot="16200000">
              <a:off x="3728899" y="4256493"/>
              <a:ext cx="1111" cy="410494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72235" y="2890743"/>
            <a:ext cx="1180858" cy="833875"/>
            <a:chOff x="1662950" y="4797151"/>
            <a:chExt cx="1847229" cy="1327463"/>
          </a:xfrm>
        </p:grpSpPr>
        <p:sp>
          <p:nvSpPr>
            <p:cNvPr id="32" name="AutoShape 4"/>
            <p:cNvSpPr>
              <a:spLocks noChangeArrowheads="1"/>
            </p:cNvSpPr>
            <p:nvPr/>
          </p:nvSpPr>
          <p:spPr bwMode="auto">
            <a:xfrm rot="16200000">
              <a:off x="2333329" y="4947764"/>
              <a:ext cx="1327463" cy="102623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34" name="Group 33"/>
            <p:cNvGrpSpPr/>
            <p:nvPr/>
          </p:nvGrpSpPr>
          <p:grpSpPr>
            <a:xfrm rot="10800000">
              <a:off x="1662950" y="5311205"/>
              <a:ext cx="820991" cy="319821"/>
              <a:chOff x="3524208" y="4302387"/>
              <a:chExt cx="820991" cy="319821"/>
            </a:xfrm>
          </p:grpSpPr>
          <p:sp>
            <p:nvSpPr>
              <p:cNvPr id="35" name="Oval 6"/>
              <p:cNvSpPr>
                <a:spLocks noChangeArrowheads="1"/>
              </p:cNvSpPr>
              <p:nvPr/>
            </p:nvSpPr>
            <p:spPr bwMode="auto">
              <a:xfrm rot="16200000">
                <a:off x="3980041" y="4257051"/>
                <a:ext cx="319821" cy="410494"/>
              </a:xfrm>
              <a:prstGeom prst="ellipse">
                <a:avLst/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6" name="Line 8"/>
              <p:cNvSpPr>
                <a:spLocks noChangeShapeType="1"/>
              </p:cNvSpPr>
              <p:nvPr/>
            </p:nvSpPr>
            <p:spPr bwMode="auto">
              <a:xfrm rot="16200000">
                <a:off x="3728899" y="4256493"/>
                <a:ext cx="1111" cy="410494"/>
              </a:xfrm>
              <a:prstGeom prst="line">
                <a:avLst/>
              </a:prstGeom>
              <a:solidFill>
                <a:schemeClr val="accent1"/>
              </a:solidFill>
              <a:ln w="91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2402662" y="1822819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Proxy Component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endCxn id="37" idx="2"/>
          </p:cNvCxnSpPr>
          <p:nvPr/>
        </p:nvCxnSpPr>
        <p:spPr bwMode="auto">
          <a:xfrm flipH="1" flipV="1">
            <a:off x="3211538" y="2130596"/>
            <a:ext cx="412479" cy="66260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401400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26CF75-0E6A-43DB-A9E0-FA36C177CA66}" type="slidenum">
              <a:rPr lang="en-US"/>
              <a:pPr/>
              <a:t>9</a:t>
            </a:fld>
            <a:endParaRPr lang="en-US"/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2300" y="120650"/>
            <a:ext cx="6200775" cy="94773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 smtClean="0"/>
              <a:t>Callback</a:t>
            </a:r>
            <a:endParaRPr lang="en-US" sz="2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714500"/>
            <a:ext cx="7759700" cy="4689475"/>
          </a:xfrm>
          <a:ln/>
        </p:spPr>
        <p:txBody>
          <a:bodyPr/>
          <a:lstStyle/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2482915" y="2178372"/>
            <a:ext cx="2052473" cy="1499129"/>
            <a:chOff x="2174715" y="2485338"/>
            <a:chExt cx="2052473" cy="1499129"/>
          </a:xfrm>
        </p:grpSpPr>
        <p:sp>
          <p:nvSpPr>
            <p:cNvPr id="39" name="AutoShape 4"/>
            <p:cNvSpPr>
              <a:spLocks noChangeArrowheads="1"/>
            </p:cNvSpPr>
            <p:nvPr/>
          </p:nvSpPr>
          <p:spPr bwMode="auto">
            <a:xfrm rot="16200000">
              <a:off x="2024102" y="2807617"/>
              <a:ext cx="1327463" cy="102623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200955" y="2485338"/>
              <a:ext cx="1026233" cy="639642"/>
              <a:chOff x="3200955" y="2485338"/>
              <a:chExt cx="1026233" cy="639642"/>
            </a:xfrm>
          </p:grpSpPr>
          <p:sp>
            <p:nvSpPr>
              <p:cNvPr id="44" name="Line 7"/>
              <p:cNvSpPr>
                <a:spLocks noChangeShapeType="1"/>
              </p:cNvSpPr>
              <p:nvPr/>
            </p:nvSpPr>
            <p:spPr bwMode="auto">
              <a:xfrm rot="16200000">
                <a:off x="3405646" y="2609590"/>
                <a:ext cx="1111" cy="410494"/>
              </a:xfrm>
              <a:prstGeom prst="line">
                <a:avLst/>
              </a:prstGeom>
              <a:solidFill>
                <a:schemeClr val="accent1"/>
              </a:solidFill>
              <a:ln w="91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" name="AutoShape 5"/>
              <p:cNvSpPr>
                <a:spLocks noChangeArrowheads="1"/>
              </p:cNvSpPr>
              <p:nvPr/>
            </p:nvSpPr>
            <p:spPr bwMode="auto">
              <a:xfrm rot="16200000">
                <a:off x="3599497" y="2497288"/>
                <a:ext cx="639642" cy="615741"/>
              </a:xfrm>
              <a:custGeom>
                <a:avLst/>
                <a:gdLst>
                  <a:gd name="G0" fmla="+- 5400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5400"/>
                  <a:gd name="G18" fmla="*/ 5400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5400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5400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700 w 21600"/>
                  <a:gd name="T15" fmla="*/ 10800 h 21600"/>
                  <a:gd name="T16" fmla="*/ 10800 w 21600"/>
                  <a:gd name="T17" fmla="*/ 5400 h 21600"/>
                  <a:gd name="T18" fmla="*/ 18900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 rot="10800000">
              <a:off x="3200952" y="3637322"/>
              <a:ext cx="820991" cy="319821"/>
              <a:chOff x="4959050" y="2152085"/>
              <a:chExt cx="507690" cy="208184"/>
            </a:xfrm>
          </p:grpSpPr>
          <p:sp>
            <p:nvSpPr>
              <p:cNvPr id="42" name="Oval 6"/>
              <p:cNvSpPr>
                <a:spLocks noChangeArrowheads="1"/>
              </p:cNvSpPr>
              <p:nvPr/>
            </p:nvSpPr>
            <p:spPr bwMode="auto">
              <a:xfrm rot="5400000">
                <a:off x="4981880" y="2129255"/>
                <a:ext cx="208184" cy="253844"/>
              </a:xfrm>
              <a:prstGeom prst="ellipse">
                <a:avLst/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" name="Line 8"/>
              <p:cNvSpPr>
                <a:spLocks noChangeShapeType="1"/>
              </p:cNvSpPr>
              <p:nvPr/>
            </p:nvSpPr>
            <p:spPr bwMode="auto">
              <a:xfrm rot="5400000">
                <a:off x="5339456" y="2129618"/>
                <a:ext cx="723" cy="253844"/>
              </a:xfrm>
              <a:prstGeom prst="line">
                <a:avLst/>
              </a:prstGeom>
              <a:solidFill>
                <a:schemeClr val="accent1"/>
              </a:solidFill>
              <a:ln w="91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 rot="10800000">
            <a:off x="4227041" y="1914326"/>
            <a:ext cx="1834006" cy="1327463"/>
            <a:chOff x="2174715" y="2657004"/>
            <a:chExt cx="1834006" cy="1327463"/>
          </a:xfrm>
        </p:grpSpPr>
        <p:sp>
          <p:nvSpPr>
            <p:cNvPr id="47" name="AutoShape 4"/>
            <p:cNvSpPr>
              <a:spLocks noChangeArrowheads="1"/>
            </p:cNvSpPr>
            <p:nvPr/>
          </p:nvSpPr>
          <p:spPr bwMode="auto">
            <a:xfrm rot="16200000">
              <a:off x="2024102" y="2807617"/>
              <a:ext cx="1327463" cy="102623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49" name="Group 48"/>
            <p:cNvGrpSpPr/>
            <p:nvPr/>
          </p:nvGrpSpPr>
          <p:grpSpPr>
            <a:xfrm rot="10800000">
              <a:off x="3187730" y="3237798"/>
              <a:ext cx="820991" cy="319821"/>
              <a:chOff x="4967226" y="2412151"/>
              <a:chExt cx="507690" cy="208184"/>
            </a:xfrm>
          </p:grpSpPr>
          <p:sp>
            <p:nvSpPr>
              <p:cNvPr id="50" name="Oval 6"/>
              <p:cNvSpPr>
                <a:spLocks noChangeArrowheads="1"/>
              </p:cNvSpPr>
              <p:nvPr/>
            </p:nvSpPr>
            <p:spPr bwMode="auto">
              <a:xfrm rot="5400000">
                <a:off x="4990056" y="2389321"/>
                <a:ext cx="208184" cy="253844"/>
              </a:xfrm>
              <a:prstGeom prst="ellipse">
                <a:avLst/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" name="Line 8"/>
              <p:cNvSpPr>
                <a:spLocks noChangeShapeType="1"/>
              </p:cNvSpPr>
              <p:nvPr/>
            </p:nvSpPr>
            <p:spPr bwMode="auto">
              <a:xfrm rot="5400000">
                <a:off x="5347632" y="2389683"/>
                <a:ext cx="723" cy="253844"/>
              </a:xfrm>
              <a:prstGeom prst="line">
                <a:avLst/>
              </a:prstGeom>
              <a:solidFill>
                <a:schemeClr val="accent1"/>
              </a:solidFill>
              <a:ln w="91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55" name="TextBox 54"/>
          <p:cNvSpPr txBox="1"/>
          <p:nvPr/>
        </p:nvSpPr>
        <p:spPr>
          <a:xfrm>
            <a:off x="2545758" y="381785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CompA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76207" y="344852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CompB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>
            <a:stCxn id="50" idx="2"/>
            <a:endCxn id="5" idx="2"/>
          </p:cNvCxnSpPr>
          <p:nvPr/>
        </p:nvCxnSpPr>
        <p:spPr bwMode="auto">
          <a:xfrm flipV="1">
            <a:off x="4432288" y="1735930"/>
            <a:ext cx="229775" cy="60524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4124896" y="1397376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>
                <a:solidFill>
                  <a:schemeClr val="tx1"/>
                </a:solidFill>
              </a:rPr>
              <a:t>compbintf</a:t>
            </a:r>
            <a:endParaRPr lang="en-GB" sz="1600" i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4124896" y="2883092"/>
            <a:ext cx="0" cy="37451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340" name="Group 14339"/>
          <p:cNvGrpSpPr/>
          <p:nvPr/>
        </p:nvGrpSpPr>
        <p:grpSpPr>
          <a:xfrm rot="10800000">
            <a:off x="1661924" y="2831879"/>
            <a:ext cx="820991" cy="319821"/>
            <a:chOff x="3524208" y="4302387"/>
            <a:chExt cx="820991" cy="319821"/>
          </a:xfrm>
        </p:grpSpPr>
        <p:sp>
          <p:nvSpPr>
            <p:cNvPr id="59" name="Oval 6"/>
            <p:cNvSpPr>
              <a:spLocks noChangeArrowheads="1"/>
            </p:cNvSpPr>
            <p:nvPr/>
          </p:nvSpPr>
          <p:spPr bwMode="auto">
            <a:xfrm rot="16200000">
              <a:off x="3980041" y="4257051"/>
              <a:ext cx="319821" cy="410494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0" name="Line 8"/>
            <p:cNvSpPr>
              <a:spLocks noChangeShapeType="1"/>
            </p:cNvSpPr>
            <p:nvPr/>
          </p:nvSpPr>
          <p:spPr bwMode="auto">
            <a:xfrm rot="16200000">
              <a:off x="3728899" y="4256493"/>
              <a:ext cx="1111" cy="410494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cxnSp>
        <p:nvCxnSpPr>
          <p:cNvPr id="61" name="Straight Connector 60"/>
          <p:cNvCxnSpPr>
            <a:stCxn id="42" idx="2"/>
          </p:cNvCxnSpPr>
          <p:nvPr/>
        </p:nvCxnSpPr>
        <p:spPr bwMode="auto">
          <a:xfrm>
            <a:off x="4124897" y="3650178"/>
            <a:ext cx="307390" cy="35234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Box 63"/>
          <p:cNvSpPr txBox="1"/>
          <p:nvPr/>
        </p:nvSpPr>
        <p:spPr>
          <a:xfrm>
            <a:off x="4124896" y="4006888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>
                <a:solidFill>
                  <a:schemeClr val="tx1"/>
                </a:solidFill>
              </a:rPr>
              <a:t>callback</a:t>
            </a:r>
            <a:endParaRPr lang="en-GB" sz="1600" i="1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>
            <a:stCxn id="59" idx="2"/>
          </p:cNvCxnSpPr>
          <p:nvPr/>
        </p:nvCxnSpPr>
        <p:spPr bwMode="auto">
          <a:xfrm flipH="1" flipV="1">
            <a:off x="1346721" y="2341176"/>
            <a:ext cx="520451" cy="49070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809554" y="1923499"/>
            <a:ext cx="1370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>
                <a:solidFill>
                  <a:schemeClr val="tx1"/>
                </a:solidFill>
              </a:rPr>
              <a:t>userinterface</a:t>
            </a:r>
            <a:endParaRPr lang="en-GB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393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On-screen Show (4:3)</PresentationFormat>
  <Paragraphs>96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Component </vt:lpstr>
      <vt:lpstr>JLCF Application Example</vt:lpstr>
      <vt:lpstr>Simple Calculator</vt:lpstr>
      <vt:lpstr>Interaction patterns </vt:lpstr>
      <vt:lpstr>Reconfiguration</vt:lpstr>
      <vt:lpstr>Interceptor</vt:lpstr>
      <vt:lpstr>Interceptor Remoting</vt:lpstr>
      <vt:lpstr>Component Remoting</vt:lpstr>
      <vt:lpstr>Callback</vt:lpstr>
      <vt:lpstr>Queue Processor</vt:lpstr>
      <vt:lpstr>Application Descrpition</vt:lpstr>
      <vt:lpstr>JLCFComponent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 </dc:title>
  <dc:creator>Petros Pissias</dc:creator>
  <cp:lastModifiedBy>Petros Pissias</cp:lastModifiedBy>
  <cp:revision>1</cp:revision>
  <dcterms:created xsi:type="dcterms:W3CDTF">2006-08-16T00:00:00Z</dcterms:created>
  <dcterms:modified xsi:type="dcterms:W3CDTF">2015-11-17T09:31:50Z</dcterms:modified>
</cp:coreProperties>
</file>