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F3EF1-833F-4239-8859-DB26DCB88F1B}" type="datetimeFigureOut">
              <a:rPr lang="en-GB" smtClean="0"/>
              <a:t>17/11/2015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24911-0E72-41DE-91F3-DAAFCBB5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1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1BFA84-3103-40B0-91AF-AF4A8162BDDA}" type="slidenum">
              <a:rPr lang="en-GB"/>
              <a:pPr/>
              <a:t>1</a:t>
            </a:fld>
            <a:endParaRPr lang="en-GB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F01B8B-CED8-4C15-844E-D2A3AE3156EA}" type="slidenum">
              <a:rPr lang="en-GB"/>
              <a:pPr/>
              <a:t>10</a:t>
            </a:fld>
            <a:endParaRPr lang="en-GB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777A03-D132-4C35-B219-745718DEE9A3}" type="slidenum">
              <a:rPr lang="en-GB"/>
              <a:pPr/>
              <a:t>11</a:t>
            </a:fld>
            <a:endParaRPr lang="en-GB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F46926-E4B3-41C3-B379-BB5D06F25E6A}" type="slidenum">
              <a:rPr lang="en-GB"/>
              <a:pPr/>
              <a:t>12</a:t>
            </a:fld>
            <a:endParaRPr lang="en-GB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F46926-E4B3-41C3-B379-BB5D06F25E6A}" type="slidenum">
              <a:rPr lang="en-GB"/>
              <a:pPr/>
              <a:t>13</a:t>
            </a:fld>
            <a:endParaRPr lang="en-GB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4AC38-D84B-4447-9BC4-6F266C863B71}" type="slidenum">
              <a:rPr lang="en-GB"/>
              <a:pPr/>
              <a:t>14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4AC38-D84B-4447-9BC4-6F266C863B71}" type="slidenum">
              <a:rPr lang="en-GB"/>
              <a:pPr/>
              <a:t>15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4AC38-D84B-4447-9BC4-6F266C863B71}" type="slidenum">
              <a:rPr lang="en-GB"/>
              <a:pPr/>
              <a:t>16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4AC38-D84B-4447-9BC4-6F266C863B71}" type="slidenum">
              <a:rPr lang="en-GB"/>
              <a:pPr/>
              <a:t>17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4AC38-D84B-4447-9BC4-6F266C863B71}" type="slidenum">
              <a:rPr lang="en-GB"/>
              <a:pPr/>
              <a:t>18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4AC38-D84B-4447-9BC4-6F266C863B71}" type="slidenum">
              <a:rPr lang="en-GB"/>
              <a:pPr/>
              <a:t>19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3B6F03-F31C-4ACE-9A0D-A065907E90A3}" type="slidenum">
              <a:rPr lang="en-GB"/>
              <a:pPr/>
              <a:t>2</a:t>
            </a:fld>
            <a:endParaRPr lang="en-GB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4AC38-D84B-4447-9BC4-6F266C863B71}" type="slidenum">
              <a:rPr lang="en-GB"/>
              <a:pPr/>
              <a:t>20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F46926-E4B3-41C3-B379-BB5D06F25E6A}" type="slidenum">
              <a:rPr lang="en-GB"/>
              <a:pPr/>
              <a:t>21</a:t>
            </a:fld>
            <a:endParaRPr lang="en-GB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4AC38-D84B-4447-9BC4-6F266C863B71}" type="slidenum">
              <a:rPr lang="en-GB"/>
              <a:pPr/>
              <a:t>22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4AC38-D84B-4447-9BC4-6F266C863B71}" type="slidenum">
              <a:rPr lang="en-GB"/>
              <a:pPr/>
              <a:t>23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4AC38-D84B-4447-9BC4-6F266C863B71}" type="slidenum">
              <a:rPr lang="en-GB"/>
              <a:pPr/>
              <a:t>24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3B6F03-F31C-4ACE-9A0D-A065907E90A3}" type="slidenum">
              <a:rPr lang="en-GB"/>
              <a:pPr/>
              <a:t>3</a:t>
            </a:fld>
            <a:endParaRPr lang="en-GB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9B3DB3-8EC9-40E7-9A6B-8AEA1F405AC1}" type="slidenum">
              <a:rPr lang="en-GB"/>
              <a:pPr/>
              <a:t>4</a:t>
            </a:fld>
            <a:endParaRPr lang="en-GB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662B2B-EE2D-42EB-9279-72A7EFF7D2B2}" type="slidenum">
              <a:rPr lang="en-GB"/>
              <a:pPr/>
              <a:t>5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281" y="4342818"/>
            <a:ext cx="5480641" cy="41121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7CFC20-EE56-4834-A054-129BD1DF49A9}" type="slidenum">
              <a:rPr lang="en-GB"/>
              <a:pPr/>
              <a:t>6</a:t>
            </a:fld>
            <a:endParaRPr lang="en-GB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A88963-FD2C-452A-A42D-534F03F100B3}" type="slidenum">
              <a:rPr lang="en-GB"/>
              <a:pPr/>
              <a:t>7</a:t>
            </a:fld>
            <a:endParaRPr lang="en-GB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9EC49B-7653-4115-8188-5939228B6238}" type="slidenum">
              <a:rPr lang="en-GB"/>
              <a:pPr/>
              <a:t>8</a:t>
            </a:fld>
            <a:endParaRPr lang="en-GB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38B6EF-F899-4127-B4CB-A06DA505DC61}" type="slidenum">
              <a:rPr lang="en-GB"/>
              <a:pPr/>
              <a:t>9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5175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41" y="4343510"/>
            <a:ext cx="5475519" cy="410552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163513"/>
            <a:ext cx="6188075" cy="849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477000"/>
            <a:ext cx="2120900" cy="3667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477000"/>
            <a:ext cx="2882900" cy="3667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477000"/>
            <a:ext cx="2120900" cy="366713"/>
          </a:xfrm>
        </p:spPr>
        <p:txBody>
          <a:bodyPr/>
          <a:lstStyle>
            <a:lvl1pPr>
              <a:defRPr/>
            </a:lvl1pPr>
          </a:lstStyle>
          <a:p>
            <a:fld id="{98E3E26D-ED5E-4C66-8DF6-7A365812BF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77850" y="4870450"/>
            <a:ext cx="8077200" cy="1217613"/>
          </a:xfrm>
          <a:ln/>
        </p:spPr>
        <p:txBody>
          <a:bodyPr/>
          <a:lstStyle/>
          <a:p>
            <a:pPr marL="0" indent="0">
              <a:lnSpc>
                <a:spcPct val="109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 err="1"/>
              <a:t>Petros</a:t>
            </a:r>
            <a:r>
              <a:rPr lang="en-US" sz="2000" dirty="0"/>
              <a:t> </a:t>
            </a:r>
            <a:r>
              <a:rPr lang="en-US" sz="2000" dirty="0" err="1"/>
              <a:t>Pissias</a:t>
            </a:r>
            <a:r>
              <a:rPr lang="en-US" sz="2000" dirty="0"/>
              <a:t> </a:t>
            </a:r>
          </a:p>
          <a:p>
            <a:pPr marL="0" indent="0">
              <a:lnSpc>
                <a:spcPct val="109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2000" dirty="0"/>
              <a:t>December 2012</a:t>
            </a:r>
          </a:p>
          <a:p>
            <a:pPr marL="0" indent="0">
              <a:lnSpc>
                <a:spcPct val="109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20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5800" y="685800"/>
            <a:ext cx="8077200" cy="183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eaLnBrk="0" hangingPunct="0">
              <a:lnSpc>
                <a:spcPct val="109000"/>
              </a:lnSpc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>
                <a:solidFill>
                  <a:srgbClr val="4D4F53"/>
                </a:solidFill>
                <a:latin typeface="Verdana" pitchFamily="32" charset="0"/>
              </a:rPr>
              <a:t>JLCF</a:t>
            </a:r>
          </a:p>
          <a:p>
            <a:pPr algn="ctr" eaLnBrk="0" hangingPunct="0">
              <a:lnSpc>
                <a:spcPct val="109000"/>
              </a:lnSpc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>
                <a:solidFill>
                  <a:srgbClr val="4D4F53"/>
                </a:solidFill>
                <a:latin typeface="Verdana" pitchFamily="32" charset="0"/>
              </a:rPr>
              <a:t>A Java Lightweight Component </a:t>
            </a:r>
            <a:r>
              <a:rPr lang="en-US" sz="3200" dirty="0" smtClean="0">
                <a:solidFill>
                  <a:srgbClr val="4D4F53"/>
                </a:solidFill>
                <a:latin typeface="Verdana" pitchFamily="32" charset="0"/>
              </a:rPr>
              <a:t>Framework</a:t>
            </a:r>
          </a:p>
          <a:p>
            <a:pPr algn="ctr" eaLnBrk="0" hangingPunct="0">
              <a:lnSpc>
                <a:spcPct val="109000"/>
              </a:lnSpc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4D4F53"/>
              </a:solidFill>
              <a:latin typeface="Verdana" pitchFamily="32" charset="0"/>
            </a:endParaRPr>
          </a:p>
          <a:p>
            <a:pPr algn="ctr" eaLnBrk="0" hangingPunct="0">
              <a:lnSpc>
                <a:spcPct val="109000"/>
              </a:lnSpc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4D4F53"/>
              </a:solidFill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22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4E2DF12-E81C-4A57-A55E-F1D6E050C32F}" type="slidenum">
              <a:rPr lang="en-US"/>
              <a:pPr/>
              <a:t>10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/>
              <a:t>JLCF - Component</a:t>
            </a:r>
            <a:br>
              <a:rPr lang="en-US" sz="2800"/>
            </a:br>
            <a:r>
              <a:rPr lang="en-US" sz="2800"/>
              <a:t>Implementation Example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187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9B3BFB-AC52-4E88-98A7-89B8228191E4}" type="slidenum">
              <a:rPr lang="en-US"/>
              <a:pPr/>
              <a:t>11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/>
              <a:t>JLCF - </a:t>
            </a:r>
            <a:br>
              <a:rPr lang="en-US" sz="2800"/>
            </a:br>
            <a:r>
              <a:rPr lang="en-US" sz="2800"/>
              <a:t>Using components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068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790729-E08A-4AF3-8845-AB6FB118BA4C}" type="slidenum">
              <a:rPr lang="en-US"/>
              <a:pPr/>
              <a:t>12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-92075"/>
            <a:ext cx="6200775" cy="13731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JLCF</a:t>
            </a:r>
            <a:br>
              <a:rPr lang="en-US" sz="2800" dirty="0"/>
            </a:br>
            <a:r>
              <a:rPr lang="en-US" sz="2800" dirty="0"/>
              <a:t>Callback Example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027389"/>
            <a:ext cx="7088187" cy="225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35843" y="1412776"/>
            <a:ext cx="77597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Callbacks are associated with a call context. Completely transparent to the interface. 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Code below shows how to declare and obtain a callback reference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57232"/>
            <a:ext cx="66973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416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790729-E08A-4AF3-8845-AB6FB118BA4C}" type="slidenum">
              <a:rPr lang="en-US"/>
              <a:pPr/>
              <a:t>13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-92075"/>
            <a:ext cx="6200775" cy="13731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JLCF</a:t>
            </a:r>
            <a:br>
              <a:rPr lang="en-US" sz="2800" dirty="0"/>
            </a:br>
            <a:r>
              <a:rPr lang="en-US" sz="2800" dirty="0" smtClean="0"/>
              <a:t>Interceptors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35843" y="2060849"/>
            <a:ext cx="7759700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Interceptors are programmed directly for the target interface and are based on a generic Interceptor.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140968"/>
            <a:ext cx="7746439" cy="252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69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B5BAA4-6D6F-43DC-814C-E5B0C856F079}" type="slidenum">
              <a:rPr lang="en-US"/>
              <a:pPr/>
              <a:t>14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JLCF core design</a:t>
            </a:r>
            <a:endParaRPr lang="en-US" sz="2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5227" y="1287424"/>
            <a:ext cx="7759700" cy="112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Anatomy of a component as seen by the developer and as created framework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18435" name="Group 18434"/>
          <p:cNvGrpSpPr/>
          <p:nvPr/>
        </p:nvGrpSpPr>
        <p:grpSpPr>
          <a:xfrm>
            <a:off x="1049457" y="2854269"/>
            <a:ext cx="1142299" cy="667493"/>
            <a:chOff x="1049457" y="2854269"/>
            <a:chExt cx="1142299" cy="667493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rot="16200000">
              <a:off x="1033016" y="2870710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 rot="16200000">
              <a:off x="1960742" y="2935532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1810628" y="2935170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 rot="16200000">
              <a:off x="1960742" y="3210935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16200000">
              <a:off x="1810628" y="3210573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38" name="Group 18437"/>
          <p:cNvGrpSpPr/>
          <p:nvPr/>
        </p:nvGrpSpPr>
        <p:grpSpPr>
          <a:xfrm>
            <a:off x="4036008" y="2417309"/>
            <a:ext cx="1142300" cy="615274"/>
            <a:chOff x="4515692" y="2476789"/>
            <a:chExt cx="1142300" cy="615274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 rot="16200000">
              <a:off x="4709653" y="2651412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 rot="16200000">
              <a:off x="5456015" y="2868561"/>
              <a:ext cx="150110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16200000">
              <a:off x="5276965" y="2868300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7" name="Group 26"/>
            <p:cNvGrpSpPr/>
            <p:nvPr/>
          </p:nvGrpSpPr>
          <p:grpSpPr>
            <a:xfrm rot="16200000">
              <a:off x="4656376" y="2555730"/>
              <a:ext cx="366065" cy="208184"/>
              <a:chOff x="3536818" y="2348880"/>
              <a:chExt cx="507688" cy="208184"/>
            </a:xfrm>
          </p:grpSpPr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 rot="16200000">
                <a:off x="3813492" y="2326050"/>
                <a:ext cx="208184" cy="253844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 rot="16200000">
                <a:off x="3663378" y="2325688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9" name="Group 18438"/>
          <p:cNvGrpSpPr/>
          <p:nvPr/>
        </p:nvGrpSpPr>
        <p:grpSpPr>
          <a:xfrm>
            <a:off x="5444295" y="2812136"/>
            <a:ext cx="1142300" cy="246690"/>
            <a:chOff x="5810391" y="2854270"/>
            <a:chExt cx="1142300" cy="246690"/>
          </a:xfrm>
        </p:grpSpPr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 rot="16200000">
              <a:off x="6004352" y="2660309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 rot="16200000">
              <a:off x="6750714" y="2877458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rot="16200000">
              <a:off x="6571664" y="2877197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0" name="Group 18439"/>
          <p:cNvGrpSpPr/>
          <p:nvPr/>
        </p:nvGrpSpPr>
        <p:grpSpPr>
          <a:xfrm>
            <a:off x="5410680" y="3349309"/>
            <a:ext cx="1142300" cy="246690"/>
            <a:chOff x="5810392" y="3340408"/>
            <a:chExt cx="1142300" cy="246690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 rot="16200000">
              <a:off x="6004353" y="3146447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 rot="16200000">
              <a:off x="6750715" y="3363596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rot="16200000">
              <a:off x="6571665" y="3363335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1" name="Group 18440"/>
          <p:cNvGrpSpPr/>
          <p:nvPr/>
        </p:nvGrpSpPr>
        <p:grpSpPr>
          <a:xfrm>
            <a:off x="2191756" y="2205319"/>
            <a:ext cx="1647612" cy="1448009"/>
            <a:chOff x="2760386" y="2277501"/>
            <a:chExt cx="1647612" cy="1448009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 rot="16200000">
              <a:off x="4019932" y="2869583"/>
              <a:ext cx="723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37" name="Group 18436"/>
            <p:cNvGrpSpPr/>
            <p:nvPr/>
          </p:nvGrpSpPr>
          <p:grpSpPr>
            <a:xfrm>
              <a:off x="2760386" y="2277501"/>
              <a:ext cx="1647612" cy="1448009"/>
              <a:chOff x="2760386" y="2277501"/>
              <a:chExt cx="1647612" cy="1448009"/>
            </a:xfrm>
          </p:grpSpPr>
          <p:sp>
            <p:nvSpPr>
              <p:cNvPr id="16" name="AutoShape 4"/>
              <p:cNvSpPr>
                <a:spLocks noChangeArrowheads="1"/>
              </p:cNvSpPr>
              <p:nvPr/>
            </p:nvSpPr>
            <p:spPr bwMode="auto">
              <a:xfrm rot="16200000">
                <a:off x="3107653" y="2939791"/>
                <a:ext cx="936827" cy="63461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 rot="16200000">
                <a:off x="4170046" y="2869945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 rot="16200000">
                <a:off x="4176984" y="3383886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rot="16200000">
                <a:off x="4026870" y="3383524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 rot="16200000">
                <a:off x="3328633" y="2427253"/>
                <a:ext cx="507688" cy="208184"/>
                <a:chOff x="3536818" y="2348880"/>
                <a:chExt cx="507688" cy="208184"/>
              </a:xfrm>
            </p:grpSpPr>
            <p:sp>
              <p:nvSpPr>
                <p:cNvPr id="21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40" name="Straight Connector 39"/>
              <p:cNvCxnSpPr>
                <a:stCxn id="11" idx="4"/>
                <a:endCxn id="17" idx="1"/>
              </p:cNvCxnSpPr>
              <p:nvPr/>
            </p:nvCxnSpPr>
            <p:spPr bwMode="auto">
              <a:xfrm flipV="1">
                <a:off x="2760386" y="3070471"/>
                <a:ext cx="1424005" cy="64165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3" name="Straight Connector 52"/>
          <p:cNvCxnSpPr>
            <a:stCxn id="14" idx="4"/>
            <a:endCxn id="19" idx="0"/>
          </p:cNvCxnSpPr>
          <p:nvPr/>
        </p:nvCxnSpPr>
        <p:spPr bwMode="auto">
          <a:xfrm>
            <a:off x="2191756" y="3337857"/>
            <a:ext cx="1393768" cy="10076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51" name="Group 18450"/>
          <p:cNvGrpSpPr/>
          <p:nvPr/>
        </p:nvGrpSpPr>
        <p:grpSpPr>
          <a:xfrm>
            <a:off x="3839368" y="3349309"/>
            <a:ext cx="1393294" cy="637470"/>
            <a:chOff x="4306604" y="3375145"/>
            <a:chExt cx="1393294" cy="637470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16200000" flipH="1">
              <a:off x="5308435" y="3345082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50" name="Group 18449"/>
            <p:cNvGrpSpPr/>
            <p:nvPr/>
          </p:nvGrpSpPr>
          <p:grpSpPr>
            <a:xfrm>
              <a:off x="4306604" y="3375145"/>
              <a:ext cx="1393294" cy="637470"/>
              <a:chOff x="4306604" y="3375145"/>
              <a:chExt cx="1393294" cy="637470"/>
            </a:xfrm>
          </p:grpSpPr>
          <p:sp>
            <p:nvSpPr>
              <p:cNvPr id="32" name="AutoShape 4"/>
              <p:cNvSpPr>
                <a:spLocks noChangeArrowheads="1"/>
              </p:cNvSpPr>
              <p:nvPr/>
            </p:nvSpPr>
            <p:spPr bwMode="auto">
              <a:xfrm rot="16200000" flipH="1">
                <a:off x="4724519" y="3176946"/>
                <a:ext cx="255589" cy="651988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 rot="16200000" flipH="1">
                <a:off x="5491738" y="3344811"/>
                <a:ext cx="155525" cy="260795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16200000" flipH="1">
                <a:off x="4669265" y="3716037"/>
                <a:ext cx="379271" cy="213885"/>
                <a:chOff x="3536818" y="2348880"/>
                <a:chExt cx="507688" cy="208184"/>
              </a:xfrm>
            </p:grpSpPr>
            <p:sp>
              <p:nvSpPr>
                <p:cNvPr id="36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55" name="Straight Connector 54"/>
              <p:cNvCxnSpPr>
                <a:stCxn id="33" idx="0"/>
                <a:endCxn id="19" idx="4"/>
              </p:cNvCxnSpPr>
              <p:nvPr/>
            </p:nvCxnSpPr>
            <p:spPr bwMode="auto">
              <a:xfrm flipH="1" flipV="1">
                <a:off x="4306604" y="3464462"/>
                <a:ext cx="1132499" cy="1074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8" name="Straight Connector 57"/>
          <p:cNvCxnSpPr>
            <a:stCxn id="25" idx="0"/>
            <a:endCxn id="17" idx="4"/>
          </p:cNvCxnSpPr>
          <p:nvPr/>
        </p:nvCxnSpPr>
        <p:spPr bwMode="auto">
          <a:xfrm flipH="1" flipV="1">
            <a:off x="3832430" y="2924685"/>
            <a:ext cx="1092034" cy="113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36" name="Group 18435"/>
          <p:cNvGrpSpPr/>
          <p:nvPr/>
        </p:nvGrpSpPr>
        <p:grpSpPr>
          <a:xfrm>
            <a:off x="1049456" y="5125160"/>
            <a:ext cx="1269222" cy="463270"/>
            <a:chOff x="1732936" y="5158052"/>
            <a:chExt cx="1269222" cy="463270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 rot="16200000">
              <a:off x="1818607" y="5072381"/>
              <a:ext cx="463270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 rot="16200000">
              <a:off x="2603591" y="5222756"/>
              <a:ext cx="416367" cy="38076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rot="16200000">
              <a:off x="2494108" y="5285856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2297459" y="5125164"/>
            <a:ext cx="1173578" cy="463267"/>
            <a:chOff x="3375244" y="5234957"/>
            <a:chExt cx="1173578" cy="255589"/>
          </a:xfrm>
        </p:grpSpPr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6" name="Group 75"/>
          <p:cNvGrpSpPr/>
          <p:nvPr/>
        </p:nvGrpSpPr>
        <p:grpSpPr>
          <a:xfrm rot="10800000">
            <a:off x="3572035" y="5253429"/>
            <a:ext cx="695184" cy="231634"/>
            <a:chOff x="3375244" y="5234957"/>
            <a:chExt cx="1173578" cy="255589"/>
          </a:xfrm>
        </p:grpSpPr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 rot="10800000">
            <a:off x="4702768" y="5252705"/>
            <a:ext cx="695184" cy="231634"/>
            <a:chOff x="3375244" y="5234957"/>
            <a:chExt cx="1173578" cy="255589"/>
          </a:xfrm>
        </p:grpSpPr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8432" name="Straight Connector 18431"/>
          <p:cNvCxnSpPr/>
          <p:nvPr/>
        </p:nvCxnSpPr>
        <p:spPr bwMode="auto">
          <a:xfrm>
            <a:off x="4320568" y="5369245"/>
            <a:ext cx="342862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Group 85"/>
          <p:cNvGrpSpPr/>
          <p:nvPr/>
        </p:nvGrpSpPr>
        <p:grpSpPr>
          <a:xfrm rot="10800000">
            <a:off x="5627048" y="5125163"/>
            <a:ext cx="1188850" cy="463267"/>
            <a:chOff x="3375244" y="5234957"/>
            <a:chExt cx="1188850" cy="255589"/>
          </a:xfrm>
        </p:grpSpPr>
        <p:sp>
          <p:nvSpPr>
            <p:cNvPr id="8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Oval 6"/>
            <p:cNvSpPr>
              <a:spLocks noChangeArrowheads="1"/>
            </p:cNvSpPr>
            <p:nvPr/>
          </p:nvSpPr>
          <p:spPr bwMode="auto">
            <a:xfrm rot="16200000" flipH="1">
              <a:off x="4355934" y="5237008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rot="16200000" flipH="1">
              <a:off x="4172628" y="5237279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53" name="TextBox 18452"/>
          <p:cNvSpPr txBox="1"/>
          <p:nvPr/>
        </p:nvSpPr>
        <p:spPr>
          <a:xfrm>
            <a:off x="1005721" y="41518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18678" y="4096260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 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58879" y="4092216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32710" y="407911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24869" y="59107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33302" y="5669609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Wrapper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46844" y="5669609"/>
            <a:ext cx="16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Interceptors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78163" y="572605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2710" y="207712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Used for transparent</a:t>
            </a:r>
            <a:br>
              <a:rPr lang="en-GB" sz="1400" b="1" dirty="0" smtClean="0"/>
            </a:br>
            <a:r>
              <a:rPr lang="en-GB" sz="1400" b="1" dirty="0" smtClean="0"/>
              <a:t>context passing</a:t>
            </a:r>
            <a:endParaRPr lang="en-GB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15899" y="1827597"/>
            <a:ext cx="2168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Difference between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DI frameworks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and component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frameworks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7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B5BAA4-6D6F-43DC-814C-E5B0C856F079}" type="slidenum">
              <a:rPr lang="en-US"/>
              <a:pPr/>
              <a:t>15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JLCF core design</a:t>
            </a:r>
            <a:endParaRPr lang="en-US" sz="2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5227" y="1287424"/>
            <a:ext cx="7759700" cy="112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Anatomy of a component as seen by the developer and as created framework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18435" name="Group 18434"/>
          <p:cNvGrpSpPr/>
          <p:nvPr/>
        </p:nvGrpSpPr>
        <p:grpSpPr>
          <a:xfrm>
            <a:off x="1049457" y="2854269"/>
            <a:ext cx="1142299" cy="667493"/>
            <a:chOff x="1049457" y="2854269"/>
            <a:chExt cx="1142299" cy="667493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rot="16200000">
              <a:off x="1033016" y="2870710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 rot="16200000">
              <a:off x="1960742" y="2935532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1810628" y="2935170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 rot="16200000">
              <a:off x="1960742" y="3210935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16200000">
              <a:off x="1810628" y="3210573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38" name="Group 18437"/>
          <p:cNvGrpSpPr/>
          <p:nvPr/>
        </p:nvGrpSpPr>
        <p:grpSpPr>
          <a:xfrm>
            <a:off x="4036008" y="2417309"/>
            <a:ext cx="1142300" cy="615274"/>
            <a:chOff x="4515692" y="2476789"/>
            <a:chExt cx="1142300" cy="615274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 rot="16200000">
              <a:off x="4709653" y="2651412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 rot="16200000">
              <a:off x="5456015" y="2868561"/>
              <a:ext cx="150110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16200000">
              <a:off x="5276965" y="2868300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7" name="Group 26"/>
            <p:cNvGrpSpPr/>
            <p:nvPr/>
          </p:nvGrpSpPr>
          <p:grpSpPr>
            <a:xfrm rot="16200000">
              <a:off x="4656376" y="2555730"/>
              <a:ext cx="366065" cy="208184"/>
              <a:chOff x="3536818" y="2348880"/>
              <a:chExt cx="507688" cy="208184"/>
            </a:xfrm>
          </p:grpSpPr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 rot="16200000">
                <a:off x="3813492" y="2326050"/>
                <a:ext cx="208184" cy="253844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 rot="16200000">
                <a:off x="3663378" y="2325688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9" name="Group 18438"/>
          <p:cNvGrpSpPr/>
          <p:nvPr/>
        </p:nvGrpSpPr>
        <p:grpSpPr>
          <a:xfrm>
            <a:off x="5444295" y="2812136"/>
            <a:ext cx="1142300" cy="246690"/>
            <a:chOff x="5810391" y="2854270"/>
            <a:chExt cx="1142300" cy="246690"/>
          </a:xfrm>
        </p:grpSpPr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 rot="16200000">
              <a:off x="6004352" y="2660309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 rot="16200000">
              <a:off x="6750714" y="2877458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rot="16200000">
              <a:off x="6571664" y="2877197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0" name="Group 18439"/>
          <p:cNvGrpSpPr/>
          <p:nvPr/>
        </p:nvGrpSpPr>
        <p:grpSpPr>
          <a:xfrm>
            <a:off x="5410680" y="3349309"/>
            <a:ext cx="1142300" cy="246690"/>
            <a:chOff x="5810392" y="3340408"/>
            <a:chExt cx="1142300" cy="246690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 rot="16200000">
              <a:off x="6004353" y="3146447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 rot="16200000">
              <a:off x="6750715" y="3363596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rot="16200000">
              <a:off x="6571665" y="3363335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1" name="Group 18440"/>
          <p:cNvGrpSpPr/>
          <p:nvPr/>
        </p:nvGrpSpPr>
        <p:grpSpPr>
          <a:xfrm>
            <a:off x="2191756" y="2205319"/>
            <a:ext cx="1647612" cy="1448009"/>
            <a:chOff x="2760386" y="2277501"/>
            <a:chExt cx="1647612" cy="1448009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 rot="16200000">
              <a:off x="4019932" y="2869583"/>
              <a:ext cx="723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37" name="Group 18436"/>
            <p:cNvGrpSpPr/>
            <p:nvPr/>
          </p:nvGrpSpPr>
          <p:grpSpPr>
            <a:xfrm>
              <a:off x="2760386" y="2277501"/>
              <a:ext cx="1647612" cy="1448009"/>
              <a:chOff x="2760386" y="2277501"/>
              <a:chExt cx="1647612" cy="1448009"/>
            </a:xfrm>
          </p:grpSpPr>
          <p:sp>
            <p:nvSpPr>
              <p:cNvPr id="16" name="AutoShape 4"/>
              <p:cNvSpPr>
                <a:spLocks noChangeArrowheads="1"/>
              </p:cNvSpPr>
              <p:nvPr/>
            </p:nvSpPr>
            <p:spPr bwMode="auto">
              <a:xfrm rot="16200000">
                <a:off x="3107653" y="2939791"/>
                <a:ext cx="936827" cy="63461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 rot="16200000">
                <a:off x="4170046" y="2869945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 rot="16200000">
                <a:off x="4176984" y="3383886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rot="16200000">
                <a:off x="4026870" y="3383524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 rot="16200000">
                <a:off x="3328633" y="2427253"/>
                <a:ext cx="507688" cy="208184"/>
                <a:chOff x="3536818" y="2348880"/>
                <a:chExt cx="507688" cy="208184"/>
              </a:xfrm>
            </p:grpSpPr>
            <p:sp>
              <p:nvSpPr>
                <p:cNvPr id="21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40" name="Straight Connector 39"/>
              <p:cNvCxnSpPr>
                <a:stCxn id="11" idx="4"/>
                <a:endCxn id="17" idx="1"/>
              </p:cNvCxnSpPr>
              <p:nvPr/>
            </p:nvCxnSpPr>
            <p:spPr bwMode="auto">
              <a:xfrm flipV="1">
                <a:off x="2760386" y="3070471"/>
                <a:ext cx="1424005" cy="64165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3" name="Straight Connector 52"/>
          <p:cNvCxnSpPr>
            <a:stCxn id="14" idx="4"/>
            <a:endCxn id="19" idx="0"/>
          </p:cNvCxnSpPr>
          <p:nvPr/>
        </p:nvCxnSpPr>
        <p:spPr bwMode="auto">
          <a:xfrm>
            <a:off x="2191756" y="3337857"/>
            <a:ext cx="1393768" cy="10076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51" name="Group 18450"/>
          <p:cNvGrpSpPr/>
          <p:nvPr/>
        </p:nvGrpSpPr>
        <p:grpSpPr>
          <a:xfrm>
            <a:off x="3839368" y="3349309"/>
            <a:ext cx="1393294" cy="637470"/>
            <a:chOff x="4306604" y="3375145"/>
            <a:chExt cx="1393294" cy="637470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16200000" flipH="1">
              <a:off x="5308435" y="3345082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50" name="Group 18449"/>
            <p:cNvGrpSpPr/>
            <p:nvPr/>
          </p:nvGrpSpPr>
          <p:grpSpPr>
            <a:xfrm>
              <a:off x="4306604" y="3375145"/>
              <a:ext cx="1393294" cy="637470"/>
              <a:chOff x="4306604" y="3375145"/>
              <a:chExt cx="1393294" cy="637470"/>
            </a:xfrm>
          </p:grpSpPr>
          <p:sp>
            <p:nvSpPr>
              <p:cNvPr id="32" name="AutoShape 4"/>
              <p:cNvSpPr>
                <a:spLocks noChangeArrowheads="1"/>
              </p:cNvSpPr>
              <p:nvPr/>
            </p:nvSpPr>
            <p:spPr bwMode="auto">
              <a:xfrm rot="16200000" flipH="1">
                <a:off x="4724519" y="3176946"/>
                <a:ext cx="255589" cy="651988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 rot="16200000" flipH="1">
                <a:off x="5491738" y="3344811"/>
                <a:ext cx="155525" cy="260795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16200000" flipH="1">
                <a:off x="4669265" y="3716037"/>
                <a:ext cx="379271" cy="213885"/>
                <a:chOff x="3536818" y="2348880"/>
                <a:chExt cx="507688" cy="208184"/>
              </a:xfrm>
            </p:grpSpPr>
            <p:sp>
              <p:nvSpPr>
                <p:cNvPr id="36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55" name="Straight Connector 54"/>
              <p:cNvCxnSpPr>
                <a:stCxn id="33" idx="0"/>
                <a:endCxn id="19" idx="4"/>
              </p:cNvCxnSpPr>
              <p:nvPr/>
            </p:nvCxnSpPr>
            <p:spPr bwMode="auto">
              <a:xfrm flipH="1" flipV="1">
                <a:off x="4306604" y="3464462"/>
                <a:ext cx="1132499" cy="1074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8" name="Straight Connector 57"/>
          <p:cNvCxnSpPr>
            <a:stCxn id="25" idx="0"/>
            <a:endCxn id="17" idx="4"/>
          </p:cNvCxnSpPr>
          <p:nvPr/>
        </p:nvCxnSpPr>
        <p:spPr bwMode="auto">
          <a:xfrm flipH="1" flipV="1">
            <a:off x="3832430" y="2924685"/>
            <a:ext cx="1092034" cy="113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36" name="Group 18435"/>
          <p:cNvGrpSpPr/>
          <p:nvPr/>
        </p:nvGrpSpPr>
        <p:grpSpPr>
          <a:xfrm>
            <a:off x="1049456" y="5125160"/>
            <a:ext cx="1269222" cy="463270"/>
            <a:chOff x="1732936" y="5158052"/>
            <a:chExt cx="1269222" cy="463270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 rot="16200000">
              <a:off x="1818607" y="5072381"/>
              <a:ext cx="463270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 rot="16200000">
              <a:off x="2603591" y="5222756"/>
              <a:ext cx="416367" cy="38076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rot="16200000">
              <a:off x="2494108" y="5285856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2297459" y="5125164"/>
            <a:ext cx="1173578" cy="463267"/>
            <a:chOff x="3375244" y="5234957"/>
            <a:chExt cx="1173578" cy="255589"/>
          </a:xfrm>
        </p:grpSpPr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6" name="Group 75"/>
          <p:cNvGrpSpPr/>
          <p:nvPr/>
        </p:nvGrpSpPr>
        <p:grpSpPr>
          <a:xfrm rot="10800000">
            <a:off x="3572035" y="5253429"/>
            <a:ext cx="695184" cy="231634"/>
            <a:chOff x="3375244" y="5234957"/>
            <a:chExt cx="1173578" cy="255589"/>
          </a:xfrm>
        </p:grpSpPr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 rot="10800000">
            <a:off x="4702768" y="5252705"/>
            <a:ext cx="695184" cy="231634"/>
            <a:chOff x="3375244" y="5234957"/>
            <a:chExt cx="1173578" cy="255589"/>
          </a:xfrm>
        </p:grpSpPr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8432" name="Straight Connector 18431"/>
          <p:cNvCxnSpPr/>
          <p:nvPr/>
        </p:nvCxnSpPr>
        <p:spPr bwMode="auto">
          <a:xfrm>
            <a:off x="4320568" y="5369245"/>
            <a:ext cx="342862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Group 85"/>
          <p:cNvGrpSpPr/>
          <p:nvPr/>
        </p:nvGrpSpPr>
        <p:grpSpPr>
          <a:xfrm rot="10800000">
            <a:off x="5627048" y="5125163"/>
            <a:ext cx="1188850" cy="463267"/>
            <a:chOff x="3375244" y="5234957"/>
            <a:chExt cx="1188850" cy="255589"/>
          </a:xfrm>
        </p:grpSpPr>
        <p:sp>
          <p:nvSpPr>
            <p:cNvPr id="8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Oval 6"/>
            <p:cNvSpPr>
              <a:spLocks noChangeArrowheads="1"/>
            </p:cNvSpPr>
            <p:nvPr/>
          </p:nvSpPr>
          <p:spPr bwMode="auto">
            <a:xfrm rot="16200000" flipH="1">
              <a:off x="4355934" y="5237008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rot="16200000" flipH="1">
              <a:off x="4172628" y="5237279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53" name="TextBox 18452"/>
          <p:cNvSpPr txBox="1"/>
          <p:nvPr/>
        </p:nvSpPr>
        <p:spPr>
          <a:xfrm>
            <a:off x="1005721" y="41518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18678" y="4096260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 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58879" y="4092216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32710" y="407911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24869" y="59107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33302" y="5669609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Wrapper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46844" y="5669609"/>
            <a:ext cx="16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Interceptors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78163" y="572605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2710" y="207712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Used for transparent</a:t>
            </a:r>
            <a:br>
              <a:rPr lang="en-GB" sz="1400" b="1" dirty="0" smtClean="0"/>
            </a:br>
            <a:r>
              <a:rPr lang="en-GB" sz="1400" b="1" dirty="0" smtClean="0"/>
              <a:t>context passing</a:t>
            </a:r>
            <a:endParaRPr lang="en-GB" sz="1400" b="1" dirty="0"/>
          </a:p>
        </p:txBody>
      </p:sp>
      <p:sp>
        <p:nvSpPr>
          <p:cNvPr id="3" name="Line Callout 2 (Border and Accent Bar) 2"/>
          <p:cNvSpPr/>
          <p:nvPr/>
        </p:nvSpPr>
        <p:spPr bwMode="auto">
          <a:xfrm>
            <a:off x="6205828" y="1699107"/>
            <a:ext cx="2758660" cy="167250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8004"/>
              <a:gd name="adj6" fmla="val -11098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Implements “business” interface to satisfy component constructor. Optionally Contains interceptors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37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B5BAA4-6D6F-43DC-814C-E5B0C856F079}" type="slidenum">
              <a:rPr lang="en-US"/>
              <a:pPr/>
              <a:t>16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JLCF core design</a:t>
            </a:r>
            <a:endParaRPr lang="en-US" sz="2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5227" y="1287424"/>
            <a:ext cx="7759700" cy="112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Anatomy of a component as seen by the developer and as created framework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18435" name="Group 18434"/>
          <p:cNvGrpSpPr/>
          <p:nvPr/>
        </p:nvGrpSpPr>
        <p:grpSpPr>
          <a:xfrm>
            <a:off x="1049457" y="2854269"/>
            <a:ext cx="1142299" cy="667493"/>
            <a:chOff x="1049457" y="2854269"/>
            <a:chExt cx="1142299" cy="667493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rot="16200000">
              <a:off x="1033016" y="2870710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 rot="16200000">
              <a:off x="1960742" y="2935532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1810628" y="2935170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 rot="16200000">
              <a:off x="1960742" y="3210935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16200000">
              <a:off x="1810628" y="3210573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38" name="Group 18437"/>
          <p:cNvGrpSpPr/>
          <p:nvPr/>
        </p:nvGrpSpPr>
        <p:grpSpPr>
          <a:xfrm>
            <a:off x="4036008" y="2417309"/>
            <a:ext cx="1142300" cy="615274"/>
            <a:chOff x="4515692" y="2476789"/>
            <a:chExt cx="1142300" cy="615274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 rot="16200000">
              <a:off x="4709653" y="2651412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 rot="16200000">
              <a:off x="5456015" y="2868561"/>
              <a:ext cx="150110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16200000">
              <a:off x="5276965" y="2868300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7" name="Group 26"/>
            <p:cNvGrpSpPr/>
            <p:nvPr/>
          </p:nvGrpSpPr>
          <p:grpSpPr>
            <a:xfrm rot="16200000">
              <a:off x="4656376" y="2555730"/>
              <a:ext cx="366065" cy="208184"/>
              <a:chOff x="3536818" y="2348880"/>
              <a:chExt cx="507688" cy="208184"/>
            </a:xfrm>
          </p:grpSpPr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 rot="16200000">
                <a:off x="3813492" y="2326050"/>
                <a:ext cx="208184" cy="253844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 rot="16200000">
                <a:off x="3663378" y="2325688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9" name="Group 18438"/>
          <p:cNvGrpSpPr/>
          <p:nvPr/>
        </p:nvGrpSpPr>
        <p:grpSpPr>
          <a:xfrm>
            <a:off x="5444295" y="2812136"/>
            <a:ext cx="1142300" cy="246690"/>
            <a:chOff x="5810391" y="2854270"/>
            <a:chExt cx="1142300" cy="246690"/>
          </a:xfrm>
        </p:grpSpPr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 rot="16200000">
              <a:off x="6004352" y="2660309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 rot="16200000">
              <a:off x="6750714" y="2877458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rot="16200000">
              <a:off x="6571664" y="2877197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0" name="Group 18439"/>
          <p:cNvGrpSpPr/>
          <p:nvPr/>
        </p:nvGrpSpPr>
        <p:grpSpPr>
          <a:xfrm>
            <a:off x="5410680" y="3349309"/>
            <a:ext cx="1142300" cy="246690"/>
            <a:chOff x="5810392" y="3340408"/>
            <a:chExt cx="1142300" cy="246690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 rot="16200000">
              <a:off x="6004353" y="3146447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 rot="16200000">
              <a:off x="6750715" y="3363596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rot="16200000">
              <a:off x="6571665" y="3363335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1" name="Group 18440"/>
          <p:cNvGrpSpPr/>
          <p:nvPr/>
        </p:nvGrpSpPr>
        <p:grpSpPr>
          <a:xfrm>
            <a:off x="2191756" y="2205319"/>
            <a:ext cx="1647612" cy="1448009"/>
            <a:chOff x="2760386" y="2277501"/>
            <a:chExt cx="1647612" cy="1448009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 rot="16200000">
              <a:off x="4019932" y="2869583"/>
              <a:ext cx="723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37" name="Group 18436"/>
            <p:cNvGrpSpPr/>
            <p:nvPr/>
          </p:nvGrpSpPr>
          <p:grpSpPr>
            <a:xfrm>
              <a:off x="2760386" y="2277501"/>
              <a:ext cx="1647612" cy="1448009"/>
              <a:chOff x="2760386" y="2277501"/>
              <a:chExt cx="1647612" cy="1448009"/>
            </a:xfrm>
          </p:grpSpPr>
          <p:sp>
            <p:nvSpPr>
              <p:cNvPr id="16" name="AutoShape 4"/>
              <p:cNvSpPr>
                <a:spLocks noChangeArrowheads="1"/>
              </p:cNvSpPr>
              <p:nvPr/>
            </p:nvSpPr>
            <p:spPr bwMode="auto">
              <a:xfrm rot="16200000">
                <a:off x="3107653" y="2939791"/>
                <a:ext cx="936827" cy="63461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 rot="16200000">
                <a:off x="4170046" y="2869945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 rot="16200000">
                <a:off x="4176984" y="3383886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rot="16200000">
                <a:off x="4026870" y="3383524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 rot="16200000">
                <a:off x="3328633" y="2427253"/>
                <a:ext cx="507688" cy="208184"/>
                <a:chOff x="3536818" y="2348880"/>
                <a:chExt cx="507688" cy="208184"/>
              </a:xfrm>
            </p:grpSpPr>
            <p:sp>
              <p:nvSpPr>
                <p:cNvPr id="21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40" name="Straight Connector 39"/>
              <p:cNvCxnSpPr>
                <a:stCxn id="11" idx="4"/>
                <a:endCxn id="17" idx="1"/>
              </p:cNvCxnSpPr>
              <p:nvPr/>
            </p:nvCxnSpPr>
            <p:spPr bwMode="auto">
              <a:xfrm flipV="1">
                <a:off x="2760386" y="3070471"/>
                <a:ext cx="1424005" cy="64165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3" name="Straight Connector 52"/>
          <p:cNvCxnSpPr>
            <a:stCxn id="14" idx="4"/>
            <a:endCxn id="19" idx="0"/>
          </p:cNvCxnSpPr>
          <p:nvPr/>
        </p:nvCxnSpPr>
        <p:spPr bwMode="auto">
          <a:xfrm>
            <a:off x="2191756" y="3337857"/>
            <a:ext cx="1393768" cy="10076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51" name="Group 18450"/>
          <p:cNvGrpSpPr/>
          <p:nvPr/>
        </p:nvGrpSpPr>
        <p:grpSpPr>
          <a:xfrm>
            <a:off x="3839368" y="3349309"/>
            <a:ext cx="1393294" cy="637470"/>
            <a:chOff x="4306604" y="3375145"/>
            <a:chExt cx="1393294" cy="637470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16200000" flipH="1">
              <a:off x="5308435" y="3345082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50" name="Group 18449"/>
            <p:cNvGrpSpPr/>
            <p:nvPr/>
          </p:nvGrpSpPr>
          <p:grpSpPr>
            <a:xfrm>
              <a:off x="4306604" y="3375145"/>
              <a:ext cx="1393294" cy="637470"/>
              <a:chOff x="4306604" y="3375145"/>
              <a:chExt cx="1393294" cy="637470"/>
            </a:xfrm>
          </p:grpSpPr>
          <p:sp>
            <p:nvSpPr>
              <p:cNvPr id="32" name="AutoShape 4"/>
              <p:cNvSpPr>
                <a:spLocks noChangeArrowheads="1"/>
              </p:cNvSpPr>
              <p:nvPr/>
            </p:nvSpPr>
            <p:spPr bwMode="auto">
              <a:xfrm rot="16200000" flipH="1">
                <a:off x="4724519" y="3176946"/>
                <a:ext cx="255589" cy="651988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 rot="16200000" flipH="1">
                <a:off x="5491738" y="3344811"/>
                <a:ext cx="155525" cy="260795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16200000" flipH="1">
                <a:off x="4669265" y="3716037"/>
                <a:ext cx="379271" cy="213885"/>
                <a:chOff x="3536818" y="2348880"/>
                <a:chExt cx="507688" cy="208184"/>
              </a:xfrm>
            </p:grpSpPr>
            <p:sp>
              <p:nvSpPr>
                <p:cNvPr id="36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55" name="Straight Connector 54"/>
              <p:cNvCxnSpPr>
                <a:stCxn id="33" idx="0"/>
                <a:endCxn id="19" idx="4"/>
              </p:cNvCxnSpPr>
              <p:nvPr/>
            </p:nvCxnSpPr>
            <p:spPr bwMode="auto">
              <a:xfrm flipH="1" flipV="1">
                <a:off x="4306604" y="3464462"/>
                <a:ext cx="1132499" cy="1074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8" name="Straight Connector 57"/>
          <p:cNvCxnSpPr>
            <a:stCxn id="25" idx="0"/>
            <a:endCxn id="17" idx="4"/>
          </p:cNvCxnSpPr>
          <p:nvPr/>
        </p:nvCxnSpPr>
        <p:spPr bwMode="auto">
          <a:xfrm flipH="1" flipV="1">
            <a:off x="3832430" y="2924685"/>
            <a:ext cx="1092034" cy="113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36" name="Group 18435"/>
          <p:cNvGrpSpPr/>
          <p:nvPr/>
        </p:nvGrpSpPr>
        <p:grpSpPr>
          <a:xfrm>
            <a:off x="1049456" y="5125160"/>
            <a:ext cx="1269222" cy="463270"/>
            <a:chOff x="1732936" y="5158052"/>
            <a:chExt cx="1269222" cy="463270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 rot="16200000">
              <a:off x="1818607" y="5072381"/>
              <a:ext cx="463270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 rot="16200000">
              <a:off x="2603591" y="5222756"/>
              <a:ext cx="416367" cy="38076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rot="16200000">
              <a:off x="2494108" y="5285856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2297459" y="5125164"/>
            <a:ext cx="1173578" cy="463267"/>
            <a:chOff x="3375244" y="5234957"/>
            <a:chExt cx="1173578" cy="255589"/>
          </a:xfrm>
        </p:grpSpPr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6" name="Group 75"/>
          <p:cNvGrpSpPr/>
          <p:nvPr/>
        </p:nvGrpSpPr>
        <p:grpSpPr>
          <a:xfrm rot="10800000">
            <a:off x="3572035" y="5253429"/>
            <a:ext cx="695184" cy="231634"/>
            <a:chOff x="3375244" y="5234957"/>
            <a:chExt cx="1173578" cy="255589"/>
          </a:xfrm>
        </p:grpSpPr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 rot="10800000">
            <a:off x="4702768" y="5252705"/>
            <a:ext cx="695184" cy="231634"/>
            <a:chOff x="3375244" y="5234957"/>
            <a:chExt cx="1173578" cy="255589"/>
          </a:xfrm>
        </p:grpSpPr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8432" name="Straight Connector 18431"/>
          <p:cNvCxnSpPr/>
          <p:nvPr/>
        </p:nvCxnSpPr>
        <p:spPr bwMode="auto">
          <a:xfrm>
            <a:off x="4320568" y="5369245"/>
            <a:ext cx="342862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Group 85"/>
          <p:cNvGrpSpPr/>
          <p:nvPr/>
        </p:nvGrpSpPr>
        <p:grpSpPr>
          <a:xfrm rot="10800000">
            <a:off x="5627048" y="5125163"/>
            <a:ext cx="1188850" cy="463267"/>
            <a:chOff x="3375244" y="5234957"/>
            <a:chExt cx="1188850" cy="255589"/>
          </a:xfrm>
        </p:grpSpPr>
        <p:sp>
          <p:nvSpPr>
            <p:cNvPr id="8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Oval 6"/>
            <p:cNvSpPr>
              <a:spLocks noChangeArrowheads="1"/>
            </p:cNvSpPr>
            <p:nvPr/>
          </p:nvSpPr>
          <p:spPr bwMode="auto">
            <a:xfrm rot="16200000" flipH="1">
              <a:off x="4355934" y="5237008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rot="16200000" flipH="1">
              <a:off x="4172628" y="5237279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53" name="TextBox 18452"/>
          <p:cNvSpPr txBox="1"/>
          <p:nvPr/>
        </p:nvSpPr>
        <p:spPr>
          <a:xfrm>
            <a:off x="1005721" y="41518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18678" y="4096260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 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58879" y="4092216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32710" y="407911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24869" y="59107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33302" y="5669609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Wrapper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46844" y="5669609"/>
            <a:ext cx="16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Interceptors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78163" y="572605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2710" y="207712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Used for transparent</a:t>
            </a:r>
            <a:br>
              <a:rPr lang="en-GB" sz="1400" b="1" dirty="0" smtClean="0"/>
            </a:br>
            <a:r>
              <a:rPr lang="en-GB" sz="1400" b="1" dirty="0" smtClean="0"/>
              <a:t>context passing</a:t>
            </a:r>
            <a:endParaRPr lang="en-GB" sz="1400" b="1" dirty="0"/>
          </a:p>
        </p:txBody>
      </p:sp>
      <p:sp>
        <p:nvSpPr>
          <p:cNvPr id="3" name="Line Callout 2 (Border and Accent Bar) 2"/>
          <p:cNvSpPr/>
          <p:nvPr/>
        </p:nvSpPr>
        <p:spPr bwMode="auto">
          <a:xfrm>
            <a:off x="6205828" y="1699107"/>
            <a:ext cx="2758660" cy="167250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638"/>
              <a:gd name="adj6" fmla="val -5811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Interceptors.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 Unicode MS" pitchFamily="32" charset="0"/>
              </a:rPr>
              <a:t>Intercept calls between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 Unicode MS" pitchFamily="32" charset="0"/>
              </a:rPr>
              <a:t> components.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32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B5BAA4-6D6F-43DC-814C-E5B0C856F079}" type="slidenum">
              <a:rPr lang="en-US"/>
              <a:pPr/>
              <a:t>17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JLCF core design</a:t>
            </a:r>
            <a:endParaRPr lang="en-US" sz="2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5227" y="1287424"/>
            <a:ext cx="7759700" cy="112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Anatomy of a component as seen by the developer and as created framework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18435" name="Group 18434"/>
          <p:cNvGrpSpPr/>
          <p:nvPr/>
        </p:nvGrpSpPr>
        <p:grpSpPr>
          <a:xfrm>
            <a:off x="1049457" y="2854269"/>
            <a:ext cx="1142299" cy="667493"/>
            <a:chOff x="1049457" y="2854269"/>
            <a:chExt cx="1142299" cy="667493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rot="16200000">
              <a:off x="1033016" y="2870710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 rot="16200000">
              <a:off x="1960742" y="2935532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1810628" y="2935170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 rot="16200000">
              <a:off x="1960742" y="3210935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16200000">
              <a:off x="1810628" y="3210573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38" name="Group 18437"/>
          <p:cNvGrpSpPr/>
          <p:nvPr/>
        </p:nvGrpSpPr>
        <p:grpSpPr>
          <a:xfrm>
            <a:off x="4036008" y="2417309"/>
            <a:ext cx="1142300" cy="615274"/>
            <a:chOff x="4515692" y="2476789"/>
            <a:chExt cx="1142300" cy="615274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 rot="16200000">
              <a:off x="4709653" y="2651412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 rot="16200000">
              <a:off x="5456015" y="2868561"/>
              <a:ext cx="150110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16200000">
              <a:off x="5276965" y="2868300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7" name="Group 26"/>
            <p:cNvGrpSpPr/>
            <p:nvPr/>
          </p:nvGrpSpPr>
          <p:grpSpPr>
            <a:xfrm rot="16200000">
              <a:off x="4656376" y="2555730"/>
              <a:ext cx="366065" cy="208184"/>
              <a:chOff x="3536818" y="2348880"/>
              <a:chExt cx="507688" cy="208184"/>
            </a:xfrm>
          </p:grpSpPr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 rot="16200000">
                <a:off x="3813492" y="2326050"/>
                <a:ext cx="208184" cy="253844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 rot="16200000">
                <a:off x="3663378" y="2325688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9" name="Group 18438"/>
          <p:cNvGrpSpPr/>
          <p:nvPr/>
        </p:nvGrpSpPr>
        <p:grpSpPr>
          <a:xfrm>
            <a:off x="5444295" y="2812136"/>
            <a:ext cx="1142300" cy="246690"/>
            <a:chOff x="5810391" y="2854270"/>
            <a:chExt cx="1142300" cy="246690"/>
          </a:xfrm>
        </p:grpSpPr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 rot="16200000">
              <a:off x="6004352" y="2660309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 rot="16200000">
              <a:off x="6750714" y="2877458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rot="16200000">
              <a:off x="6571664" y="2877197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0" name="Group 18439"/>
          <p:cNvGrpSpPr/>
          <p:nvPr/>
        </p:nvGrpSpPr>
        <p:grpSpPr>
          <a:xfrm>
            <a:off x="5410680" y="3349309"/>
            <a:ext cx="1142300" cy="246690"/>
            <a:chOff x="5810392" y="3340408"/>
            <a:chExt cx="1142300" cy="246690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 rot="16200000">
              <a:off x="6004353" y="3146447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 rot="16200000">
              <a:off x="6750715" y="3363596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rot="16200000">
              <a:off x="6571665" y="3363335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1" name="Group 18440"/>
          <p:cNvGrpSpPr/>
          <p:nvPr/>
        </p:nvGrpSpPr>
        <p:grpSpPr>
          <a:xfrm>
            <a:off x="2191756" y="2205319"/>
            <a:ext cx="1647612" cy="1448009"/>
            <a:chOff x="2760386" y="2277501"/>
            <a:chExt cx="1647612" cy="1448009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 rot="16200000">
              <a:off x="4019932" y="2869583"/>
              <a:ext cx="723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37" name="Group 18436"/>
            <p:cNvGrpSpPr/>
            <p:nvPr/>
          </p:nvGrpSpPr>
          <p:grpSpPr>
            <a:xfrm>
              <a:off x="2760386" y="2277501"/>
              <a:ext cx="1647612" cy="1448009"/>
              <a:chOff x="2760386" y="2277501"/>
              <a:chExt cx="1647612" cy="1448009"/>
            </a:xfrm>
          </p:grpSpPr>
          <p:sp>
            <p:nvSpPr>
              <p:cNvPr id="16" name="AutoShape 4"/>
              <p:cNvSpPr>
                <a:spLocks noChangeArrowheads="1"/>
              </p:cNvSpPr>
              <p:nvPr/>
            </p:nvSpPr>
            <p:spPr bwMode="auto">
              <a:xfrm rot="16200000">
                <a:off x="3107653" y="2939791"/>
                <a:ext cx="936827" cy="63461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 rot="16200000">
                <a:off x="4170046" y="2869945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 rot="16200000">
                <a:off x="4176984" y="3383886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rot="16200000">
                <a:off x="4026870" y="3383524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 rot="16200000">
                <a:off x="3328633" y="2427253"/>
                <a:ext cx="507688" cy="208184"/>
                <a:chOff x="3536818" y="2348880"/>
                <a:chExt cx="507688" cy="208184"/>
              </a:xfrm>
            </p:grpSpPr>
            <p:sp>
              <p:nvSpPr>
                <p:cNvPr id="21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40" name="Straight Connector 39"/>
              <p:cNvCxnSpPr>
                <a:stCxn id="11" idx="4"/>
                <a:endCxn id="17" idx="1"/>
              </p:cNvCxnSpPr>
              <p:nvPr/>
            </p:nvCxnSpPr>
            <p:spPr bwMode="auto">
              <a:xfrm flipV="1">
                <a:off x="2760386" y="3070471"/>
                <a:ext cx="1424005" cy="64165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3" name="Straight Connector 52"/>
          <p:cNvCxnSpPr>
            <a:stCxn id="14" idx="4"/>
            <a:endCxn id="19" idx="0"/>
          </p:cNvCxnSpPr>
          <p:nvPr/>
        </p:nvCxnSpPr>
        <p:spPr bwMode="auto">
          <a:xfrm>
            <a:off x="2191756" y="3337857"/>
            <a:ext cx="1393768" cy="10076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51" name="Group 18450"/>
          <p:cNvGrpSpPr/>
          <p:nvPr/>
        </p:nvGrpSpPr>
        <p:grpSpPr>
          <a:xfrm>
            <a:off x="3839368" y="3349309"/>
            <a:ext cx="1393294" cy="637470"/>
            <a:chOff x="4306604" y="3375145"/>
            <a:chExt cx="1393294" cy="637470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16200000" flipH="1">
              <a:off x="5308435" y="3345082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50" name="Group 18449"/>
            <p:cNvGrpSpPr/>
            <p:nvPr/>
          </p:nvGrpSpPr>
          <p:grpSpPr>
            <a:xfrm>
              <a:off x="4306604" y="3375145"/>
              <a:ext cx="1393294" cy="637470"/>
              <a:chOff x="4306604" y="3375145"/>
              <a:chExt cx="1393294" cy="637470"/>
            </a:xfrm>
          </p:grpSpPr>
          <p:sp>
            <p:nvSpPr>
              <p:cNvPr id="32" name="AutoShape 4"/>
              <p:cNvSpPr>
                <a:spLocks noChangeArrowheads="1"/>
              </p:cNvSpPr>
              <p:nvPr/>
            </p:nvSpPr>
            <p:spPr bwMode="auto">
              <a:xfrm rot="16200000" flipH="1">
                <a:off x="4724519" y="3176946"/>
                <a:ext cx="255589" cy="651988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 rot="16200000" flipH="1">
                <a:off x="5491738" y="3344811"/>
                <a:ext cx="155525" cy="260795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16200000" flipH="1">
                <a:off x="4669265" y="3716037"/>
                <a:ext cx="379271" cy="213885"/>
                <a:chOff x="3536818" y="2348880"/>
                <a:chExt cx="507688" cy="208184"/>
              </a:xfrm>
            </p:grpSpPr>
            <p:sp>
              <p:nvSpPr>
                <p:cNvPr id="36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55" name="Straight Connector 54"/>
              <p:cNvCxnSpPr>
                <a:stCxn id="33" idx="0"/>
                <a:endCxn id="19" idx="4"/>
              </p:cNvCxnSpPr>
              <p:nvPr/>
            </p:nvCxnSpPr>
            <p:spPr bwMode="auto">
              <a:xfrm flipH="1" flipV="1">
                <a:off x="4306604" y="3464462"/>
                <a:ext cx="1132499" cy="1074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8" name="Straight Connector 57"/>
          <p:cNvCxnSpPr>
            <a:stCxn id="25" idx="0"/>
            <a:endCxn id="17" idx="4"/>
          </p:cNvCxnSpPr>
          <p:nvPr/>
        </p:nvCxnSpPr>
        <p:spPr bwMode="auto">
          <a:xfrm flipH="1" flipV="1">
            <a:off x="3832430" y="2924685"/>
            <a:ext cx="1092034" cy="113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36" name="Group 18435"/>
          <p:cNvGrpSpPr/>
          <p:nvPr/>
        </p:nvGrpSpPr>
        <p:grpSpPr>
          <a:xfrm>
            <a:off x="1049456" y="5125160"/>
            <a:ext cx="1269222" cy="463270"/>
            <a:chOff x="1732936" y="5158052"/>
            <a:chExt cx="1269222" cy="463270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 rot="16200000">
              <a:off x="1818607" y="5072381"/>
              <a:ext cx="463270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 rot="16200000">
              <a:off x="2603591" y="5222756"/>
              <a:ext cx="416367" cy="38076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rot="16200000">
              <a:off x="2494108" y="5285856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2297459" y="5125164"/>
            <a:ext cx="1173578" cy="463267"/>
            <a:chOff x="3375244" y="5234957"/>
            <a:chExt cx="1173578" cy="255589"/>
          </a:xfrm>
        </p:grpSpPr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6" name="Group 75"/>
          <p:cNvGrpSpPr/>
          <p:nvPr/>
        </p:nvGrpSpPr>
        <p:grpSpPr>
          <a:xfrm rot="10800000">
            <a:off x="3572035" y="5253429"/>
            <a:ext cx="695184" cy="231634"/>
            <a:chOff x="3375244" y="5234957"/>
            <a:chExt cx="1173578" cy="255589"/>
          </a:xfrm>
        </p:grpSpPr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 rot="10800000">
            <a:off x="4702768" y="5252705"/>
            <a:ext cx="695184" cy="231634"/>
            <a:chOff x="3375244" y="5234957"/>
            <a:chExt cx="1173578" cy="255589"/>
          </a:xfrm>
        </p:grpSpPr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8432" name="Straight Connector 18431"/>
          <p:cNvCxnSpPr/>
          <p:nvPr/>
        </p:nvCxnSpPr>
        <p:spPr bwMode="auto">
          <a:xfrm>
            <a:off x="4320568" y="5369245"/>
            <a:ext cx="342862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Group 85"/>
          <p:cNvGrpSpPr/>
          <p:nvPr/>
        </p:nvGrpSpPr>
        <p:grpSpPr>
          <a:xfrm rot="10800000">
            <a:off x="5627048" y="5125163"/>
            <a:ext cx="1188850" cy="463267"/>
            <a:chOff x="3375244" y="5234957"/>
            <a:chExt cx="1188850" cy="255589"/>
          </a:xfrm>
        </p:grpSpPr>
        <p:sp>
          <p:nvSpPr>
            <p:cNvPr id="8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Oval 6"/>
            <p:cNvSpPr>
              <a:spLocks noChangeArrowheads="1"/>
            </p:cNvSpPr>
            <p:nvPr/>
          </p:nvSpPr>
          <p:spPr bwMode="auto">
            <a:xfrm rot="16200000" flipH="1">
              <a:off x="4355934" y="5237008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rot="16200000" flipH="1">
              <a:off x="4172628" y="5237279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53" name="TextBox 18452"/>
          <p:cNvSpPr txBox="1"/>
          <p:nvPr/>
        </p:nvSpPr>
        <p:spPr>
          <a:xfrm>
            <a:off x="1005721" y="41518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18678" y="4096260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 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58879" y="4092216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32710" y="407911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24869" y="59107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33302" y="5669609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Wrapper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46844" y="5669609"/>
            <a:ext cx="16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Interceptors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78163" y="572605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2710" y="207712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Used for transparent</a:t>
            </a:r>
            <a:br>
              <a:rPr lang="en-GB" sz="1400" b="1" dirty="0" smtClean="0"/>
            </a:br>
            <a:r>
              <a:rPr lang="en-GB" sz="1400" b="1" dirty="0" smtClean="0"/>
              <a:t>context passing</a:t>
            </a:r>
            <a:endParaRPr lang="en-GB" sz="1400" b="1" dirty="0"/>
          </a:p>
        </p:txBody>
      </p:sp>
      <p:sp>
        <p:nvSpPr>
          <p:cNvPr id="3" name="Line Callout 2 (Border and Accent Bar) 2"/>
          <p:cNvSpPr/>
          <p:nvPr/>
        </p:nvSpPr>
        <p:spPr bwMode="auto">
          <a:xfrm>
            <a:off x="6299136" y="1699107"/>
            <a:ext cx="2665352" cy="99275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598"/>
              <a:gd name="adj6" fmla="val 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Receptacle &amp; connector context management (</a:t>
            </a:r>
            <a:r>
              <a:rPr lang="en-GB" dirty="0" err="1" smtClean="0"/>
              <a:t>callback</a:t>
            </a:r>
            <a:r>
              <a:rPr lang="en-GB" dirty="0" smtClean="0"/>
              <a:t>, encryption)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2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B5BAA4-6D6F-43DC-814C-E5B0C856F079}" type="slidenum">
              <a:rPr lang="en-US"/>
              <a:pPr/>
              <a:t>18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JLCF core design</a:t>
            </a:r>
            <a:endParaRPr lang="en-US" sz="2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5227" y="1287424"/>
            <a:ext cx="7759700" cy="112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Anatomy of a component as seen by the developer and as created framework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18435" name="Group 18434"/>
          <p:cNvGrpSpPr/>
          <p:nvPr/>
        </p:nvGrpSpPr>
        <p:grpSpPr>
          <a:xfrm>
            <a:off x="1049457" y="2854269"/>
            <a:ext cx="1142299" cy="667493"/>
            <a:chOff x="1049457" y="2854269"/>
            <a:chExt cx="1142299" cy="667493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rot="16200000">
              <a:off x="1033016" y="2870710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 rot="16200000">
              <a:off x="1960742" y="2935532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1810628" y="2935170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 rot="16200000">
              <a:off x="1960742" y="3210935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16200000">
              <a:off x="1810628" y="3210573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38" name="Group 18437"/>
          <p:cNvGrpSpPr/>
          <p:nvPr/>
        </p:nvGrpSpPr>
        <p:grpSpPr>
          <a:xfrm>
            <a:off x="4036008" y="2417309"/>
            <a:ext cx="1142300" cy="615274"/>
            <a:chOff x="4515692" y="2476789"/>
            <a:chExt cx="1142300" cy="615274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 rot="16200000">
              <a:off x="4709653" y="2651412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 rot="16200000">
              <a:off x="5456015" y="2868561"/>
              <a:ext cx="150110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16200000">
              <a:off x="5276965" y="2868300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7" name="Group 26"/>
            <p:cNvGrpSpPr/>
            <p:nvPr/>
          </p:nvGrpSpPr>
          <p:grpSpPr>
            <a:xfrm rot="16200000">
              <a:off x="4656376" y="2555730"/>
              <a:ext cx="366065" cy="208184"/>
              <a:chOff x="3536818" y="2348880"/>
              <a:chExt cx="507688" cy="208184"/>
            </a:xfrm>
          </p:grpSpPr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 rot="16200000">
                <a:off x="3813492" y="2326050"/>
                <a:ext cx="208184" cy="253844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 rot="16200000">
                <a:off x="3663378" y="2325688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9" name="Group 18438"/>
          <p:cNvGrpSpPr/>
          <p:nvPr/>
        </p:nvGrpSpPr>
        <p:grpSpPr>
          <a:xfrm>
            <a:off x="5444295" y="2812136"/>
            <a:ext cx="1142300" cy="246690"/>
            <a:chOff x="5810391" y="2854270"/>
            <a:chExt cx="1142300" cy="246690"/>
          </a:xfrm>
        </p:grpSpPr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 rot="16200000">
              <a:off x="6004352" y="2660309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 rot="16200000">
              <a:off x="6750714" y="2877458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rot="16200000">
              <a:off x="6571664" y="2877197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0" name="Group 18439"/>
          <p:cNvGrpSpPr/>
          <p:nvPr/>
        </p:nvGrpSpPr>
        <p:grpSpPr>
          <a:xfrm>
            <a:off x="5410680" y="3349309"/>
            <a:ext cx="1142300" cy="246690"/>
            <a:chOff x="5810392" y="3340408"/>
            <a:chExt cx="1142300" cy="246690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 rot="16200000">
              <a:off x="6004353" y="3146447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 rot="16200000">
              <a:off x="6750715" y="3363596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rot="16200000">
              <a:off x="6571665" y="3363335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1" name="Group 18440"/>
          <p:cNvGrpSpPr/>
          <p:nvPr/>
        </p:nvGrpSpPr>
        <p:grpSpPr>
          <a:xfrm>
            <a:off x="2191756" y="2205319"/>
            <a:ext cx="1647612" cy="1448009"/>
            <a:chOff x="2760386" y="2277501"/>
            <a:chExt cx="1647612" cy="1448009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 rot="16200000">
              <a:off x="4019932" y="2869583"/>
              <a:ext cx="723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37" name="Group 18436"/>
            <p:cNvGrpSpPr/>
            <p:nvPr/>
          </p:nvGrpSpPr>
          <p:grpSpPr>
            <a:xfrm>
              <a:off x="2760386" y="2277501"/>
              <a:ext cx="1647612" cy="1448009"/>
              <a:chOff x="2760386" y="2277501"/>
              <a:chExt cx="1647612" cy="1448009"/>
            </a:xfrm>
          </p:grpSpPr>
          <p:sp>
            <p:nvSpPr>
              <p:cNvPr id="16" name="AutoShape 4"/>
              <p:cNvSpPr>
                <a:spLocks noChangeArrowheads="1"/>
              </p:cNvSpPr>
              <p:nvPr/>
            </p:nvSpPr>
            <p:spPr bwMode="auto">
              <a:xfrm rot="16200000">
                <a:off x="3107653" y="2939791"/>
                <a:ext cx="936827" cy="63461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 rot="16200000">
                <a:off x="4170046" y="2869945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 rot="16200000">
                <a:off x="4176984" y="3383886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rot="16200000">
                <a:off x="4026870" y="3383524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 rot="16200000">
                <a:off x="3328633" y="2427253"/>
                <a:ext cx="507688" cy="208184"/>
                <a:chOff x="3536818" y="2348880"/>
                <a:chExt cx="507688" cy="208184"/>
              </a:xfrm>
            </p:grpSpPr>
            <p:sp>
              <p:nvSpPr>
                <p:cNvPr id="21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40" name="Straight Connector 39"/>
              <p:cNvCxnSpPr>
                <a:stCxn id="11" idx="4"/>
                <a:endCxn id="17" idx="1"/>
              </p:cNvCxnSpPr>
              <p:nvPr/>
            </p:nvCxnSpPr>
            <p:spPr bwMode="auto">
              <a:xfrm flipV="1">
                <a:off x="2760386" y="3070471"/>
                <a:ext cx="1424005" cy="64165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3" name="Straight Connector 52"/>
          <p:cNvCxnSpPr>
            <a:stCxn id="14" idx="4"/>
            <a:endCxn id="19" idx="0"/>
          </p:cNvCxnSpPr>
          <p:nvPr/>
        </p:nvCxnSpPr>
        <p:spPr bwMode="auto">
          <a:xfrm>
            <a:off x="2191756" y="3337857"/>
            <a:ext cx="1393768" cy="10076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51" name="Group 18450"/>
          <p:cNvGrpSpPr/>
          <p:nvPr/>
        </p:nvGrpSpPr>
        <p:grpSpPr>
          <a:xfrm>
            <a:off x="3839368" y="3349309"/>
            <a:ext cx="1393294" cy="637470"/>
            <a:chOff x="4306604" y="3375145"/>
            <a:chExt cx="1393294" cy="637470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16200000" flipH="1">
              <a:off x="5308435" y="3345082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50" name="Group 18449"/>
            <p:cNvGrpSpPr/>
            <p:nvPr/>
          </p:nvGrpSpPr>
          <p:grpSpPr>
            <a:xfrm>
              <a:off x="4306604" y="3375145"/>
              <a:ext cx="1393294" cy="637470"/>
              <a:chOff x="4306604" y="3375145"/>
              <a:chExt cx="1393294" cy="637470"/>
            </a:xfrm>
          </p:grpSpPr>
          <p:sp>
            <p:nvSpPr>
              <p:cNvPr id="32" name="AutoShape 4"/>
              <p:cNvSpPr>
                <a:spLocks noChangeArrowheads="1"/>
              </p:cNvSpPr>
              <p:nvPr/>
            </p:nvSpPr>
            <p:spPr bwMode="auto">
              <a:xfrm rot="16200000" flipH="1">
                <a:off x="4724519" y="3176946"/>
                <a:ext cx="255589" cy="651988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 rot="16200000" flipH="1">
                <a:off x="5491738" y="3344811"/>
                <a:ext cx="155525" cy="260795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16200000" flipH="1">
                <a:off x="4669265" y="3716037"/>
                <a:ext cx="379271" cy="213885"/>
                <a:chOff x="3536818" y="2348880"/>
                <a:chExt cx="507688" cy="208184"/>
              </a:xfrm>
            </p:grpSpPr>
            <p:sp>
              <p:nvSpPr>
                <p:cNvPr id="36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55" name="Straight Connector 54"/>
              <p:cNvCxnSpPr>
                <a:stCxn id="33" idx="0"/>
                <a:endCxn id="19" idx="4"/>
              </p:cNvCxnSpPr>
              <p:nvPr/>
            </p:nvCxnSpPr>
            <p:spPr bwMode="auto">
              <a:xfrm flipH="1" flipV="1">
                <a:off x="4306604" y="3464462"/>
                <a:ext cx="1132499" cy="1074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8" name="Straight Connector 57"/>
          <p:cNvCxnSpPr>
            <a:stCxn id="25" idx="0"/>
            <a:endCxn id="17" idx="4"/>
          </p:cNvCxnSpPr>
          <p:nvPr/>
        </p:nvCxnSpPr>
        <p:spPr bwMode="auto">
          <a:xfrm flipH="1" flipV="1">
            <a:off x="3832430" y="2924685"/>
            <a:ext cx="1092034" cy="113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36" name="Group 18435"/>
          <p:cNvGrpSpPr/>
          <p:nvPr/>
        </p:nvGrpSpPr>
        <p:grpSpPr>
          <a:xfrm>
            <a:off x="1049456" y="5125160"/>
            <a:ext cx="1269222" cy="463270"/>
            <a:chOff x="1732936" y="5158052"/>
            <a:chExt cx="1269222" cy="463270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 rot="16200000">
              <a:off x="1818607" y="5072381"/>
              <a:ext cx="463270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 rot="16200000">
              <a:off x="2603591" y="5222756"/>
              <a:ext cx="416367" cy="38076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rot="16200000">
              <a:off x="2494108" y="5285856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2297459" y="5125164"/>
            <a:ext cx="1173578" cy="463267"/>
            <a:chOff x="3375244" y="5234957"/>
            <a:chExt cx="1173578" cy="255589"/>
          </a:xfrm>
        </p:grpSpPr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6" name="Group 75"/>
          <p:cNvGrpSpPr/>
          <p:nvPr/>
        </p:nvGrpSpPr>
        <p:grpSpPr>
          <a:xfrm rot="10800000">
            <a:off x="3572035" y="5253429"/>
            <a:ext cx="695184" cy="231634"/>
            <a:chOff x="3375244" y="5234957"/>
            <a:chExt cx="1173578" cy="255589"/>
          </a:xfrm>
        </p:grpSpPr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 rot="10800000">
            <a:off x="4702768" y="5252705"/>
            <a:ext cx="695184" cy="231634"/>
            <a:chOff x="3375244" y="5234957"/>
            <a:chExt cx="1173578" cy="255589"/>
          </a:xfrm>
        </p:grpSpPr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8432" name="Straight Connector 18431"/>
          <p:cNvCxnSpPr/>
          <p:nvPr/>
        </p:nvCxnSpPr>
        <p:spPr bwMode="auto">
          <a:xfrm>
            <a:off x="4320568" y="5369245"/>
            <a:ext cx="342862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Group 85"/>
          <p:cNvGrpSpPr/>
          <p:nvPr/>
        </p:nvGrpSpPr>
        <p:grpSpPr>
          <a:xfrm rot="10800000">
            <a:off x="5627048" y="5125163"/>
            <a:ext cx="1188850" cy="463267"/>
            <a:chOff x="3375244" y="5234957"/>
            <a:chExt cx="1188850" cy="255589"/>
          </a:xfrm>
        </p:grpSpPr>
        <p:sp>
          <p:nvSpPr>
            <p:cNvPr id="8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Oval 6"/>
            <p:cNvSpPr>
              <a:spLocks noChangeArrowheads="1"/>
            </p:cNvSpPr>
            <p:nvPr/>
          </p:nvSpPr>
          <p:spPr bwMode="auto">
            <a:xfrm rot="16200000" flipH="1">
              <a:off x="4355934" y="5237008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rot="16200000" flipH="1">
              <a:off x="4172628" y="5237279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53" name="TextBox 18452"/>
          <p:cNvSpPr txBox="1"/>
          <p:nvPr/>
        </p:nvSpPr>
        <p:spPr>
          <a:xfrm>
            <a:off x="1005721" y="41518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18678" y="4096260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 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58879" y="4092216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32710" y="407911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24869" y="59107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33302" y="5669609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Wrapper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46844" y="5669609"/>
            <a:ext cx="16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Interceptors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78163" y="572605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2710" y="207712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Used for transparent</a:t>
            </a:r>
            <a:br>
              <a:rPr lang="en-GB" sz="1400" b="1" dirty="0" smtClean="0"/>
            </a:br>
            <a:r>
              <a:rPr lang="en-GB" sz="1400" b="1" dirty="0" smtClean="0"/>
              <a:t>context passing</a:t>
            </a:r>
            <a:endParaRPr lang="en-GB" sz="1400" b="1" dirty="0"/>
          </a:p>
        </p:txBody>
      </p:sp>
      <p:sp>
        <p:nvSpPr>
          <p:cNvPr id="3" name="Line Callout 2 (Border and Accent Bar) 2"/>
          <p:cNvSpPr/>
          <p:nvPr/>
        </p:nvSpPr>
        <p:spPr bwMode="auto">
          <a:xfrm>
            <a:off x="6299136" y="1699107"/>
            <a:ext cx="2665352" cy="99275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468"/>
              <a:gd name="adj6" fmla="val -9119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Implement specific algorithms for dynamic reconfiguration.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33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B5BAA4-6D6F-43DC-814C-E5B0C856F079}" type="slidenum">
              <a:rPr lang="en-US"/>
              <a:pPr/>
              <a:t>19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JLCF core design</a:t>
            </a:r>
            <a:endParaRPr lang="en-US" sz="28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5843" y="1412776"/>
            <a:ext cx="77597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Anatomy of a call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18435" name="Group 18434"/>
          <p:cNvGrpSpPr/>
          <p:nvPr/>
        </p:nvGrpSpPr>
        <p:grpSpPr>
          <a:xfrm>
            <a:off x="1049457" y="2854269"/>
            <a:ext cx="1142299" cy="667493"/>
            <a:chOff x="1049457" y="2854269"/>
            <a:chExt cx="1142299" cy="667493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rot="16200000">
              <a:off x="1033016" y="2870710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 rot="16200000">
              <a:off x="1960742" y="2935532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1810628" y="2935170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 rot="16200000">
              <a:off x="1960742" y="3210935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16200000">
              <a:off x="1810628" y="3210573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38" name="Group 18437"/>
          <p:cNvGrpSpPr/>
          <p:nvPr/>
        </p:nvGrpSpPr>
        <p:grpSpPr>
          <a:xfrm>
            <a:off x="4036008" y="2417309"/>
            <a:ext cx="1142300" cy="615274"/>
            <a:chOff x="4515692" y="2476789"/>
            <a:chExt cx="1142300" cy="615274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 rot="16200000">
              <a:off x="4709653" y="2651412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 rot="16200000">
              <a:off x="5456015" y="2868561"/>
              <a:ext cx="150110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16200000">
              <a:off x="5276965" y="2868300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7" name="Group 26"/>
            <p:cNvGrpSpPr/>
            <p:nvPr/>
          </p:nvGrpSpPr>
          <p:grpSpPr>
            <a:xfrm rot="16200000">
              <a:off x="4656376" y="2555730"/>
              <a:ext cx="366065" cy="208184"/>
              <a:chOff x="3536818" y="2348880"/>
              <a:chExt cx="507688" cy="208184"/>
            </a:xfrm>
          </p:grpSpPr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 rot="16200000">
                <a:off x="3813492" y="2326050"/>
                <a:ext cx="208184" cy="253844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 rot="16200000">
                <a:off x="3663378" y="2325688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9" name="Group 18438"/>
          <p:cNvGrpSpPr/>
          <p:nvPr/>
        </p:nvGrpSpPr>
        <p:grpSpPr>
          <a:xfrm>
            <a:off x="5444295" y="2812136"/>
            <a:ext cx="1142300" cy="246690"/>
            <a:chOff x="5810391" y="2854270"/>
            <a:chExt cx="1142300" cy="246690"/>
          </a:xfrm>
        </p:grpSpPr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 rot="16200000">
              <a:off x="6004352" y="2660309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 rot="16200000">
              <a:off x="6750714" y="2877458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rot="16200000">
              <a:off x="6571664" y="2877197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0" name="Group 18439"/>
          <p:cNvGrpSpPr/>
          <p:nvPr/>
        </p:nvGrpSpPr>
        <p:grpSpPr>
          <a:xfrm>
            <a:off x="5410680" y="3349309"/>
            <a:ext cx="1142300" cy="246690"/>
            <a:chOff x="5810392" y="3340408"/>
            <a:chExt cx="1142300" cy="246690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 rot="16200000">
              <a:off x="6004353" y="3146447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 rot="16200000">
              <a:off x="6750715" y="3363596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rot="16200000">
              <a:off x="6571665" y="3363335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1" name="Group 18440"/>
          <p:cNvGrpSpPr/>
          <p:nvPr/>
        </p:nvGrpSpPr>
        <p:grpSpPr>
          <a:xfrm>
            <a:off x="2191756" y="2205319"/>
            <a:ext cx="1647612" cy="1448009"/>
            <a:chOff x="2760386" y="2277501"/>
            <a:chExt cx="1647612" cy="1448009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 rot="16200000">
              <a:off x="4019932" y="2869583"/>
              <a:ext cx="723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37" name="Group 18436"/>
            <p:cNvGrpSpPr/>
            <p:nvPr/>
          </p:nvGrpSpPr>
          <p:grpSpPr>
            <a:xfrm>
              <a:off x="2760386" y="2277501"/>
              <a:ext cx="1647612" cy="1448009"/>
              <a:chOff x="2760386" y="2277501"/>
              <a:chExt cx="1647612" cy="1448009"/>
            </a:xfrm>
          </p:grpSpPr>
          <p:sp>
            <p:nvSpPr>
              <p:cNvPr id="16" name="AutoShape 4"/>
              <p:cNvSpPr>
                <a:spLocks noChangeArrowheads="1"/>
              </p:cNvSpPr>
              <p:nvPr/>
            </p:nvSpPr>
            <p:spPr bwMode="auto">
              <a:xfrm rot="16200000">
                <a:off x="3107653" y="2939791"/>
                <a:ext cx="936827" cy="63461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 rot="16200000">
                <a:off x="4170046" y="2869945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 rot="16200000">
                <a:off x="4176984" y="3383886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rot="16200000">
                <a:off x="4026870" y="3383524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 rot="16200000">
                <a:off x="3328633" y="2427253"/>
                <a:ext cx="507688" cy="208184"/>
                <a:chOff x="3536818" y="2348880"/>
                <a:chExt cx="507688" cy="208184"/>
              </a:xfrm>
            </p:grpSpPr>
            <p:sp>
              <p:nvSpPr>
                <p:cNvPr id="21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40" name="Straight Connector 39"/>
              <p:cNvCxnSpPr>
                <a:stCxn id="11" idx="4"/>
                <a:endCxn id="17" idx="1"/>
              </p:cNvCxnSpPr>
              <p:nvPr/>
            </p:nvCxnSpPr>
            <p:spPr bwMode="auto">
              <a:xfrm flipV="1">
                <a:off x="2760386" y="3070471"/>
                <a:ext cx="1424005" cy="64165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3" name="Straight Connector 52"/>
          <p:cNvCxnSpPr>
            <a:stCxn id="14" idx="4"/>
            <a:endCxn id="19" idx="0"/>
          </p:cNvCxnSpPr>
          <p:nvPr/>
        </p:nvCxnSpPr>
        <p:spPr bwMode="auto">
          <a:xfrm>
            <a:off x="2191756" y="3337857"/>
            <a:ext cx="1393768" cy="10076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51" name="Group 18450"/>
          <p:cNvGrpSpPr/>
          <p:nvPr/>
        </p:nvGrpSpPr>
        <p:grpSpPr>
          <a:xfrm>
            <a:off x="3839368" y="3349309"/>
            <a:ext cx="1393294" cy="637470"/>
            <a:chOff x="4306604" y="3375145"/>
            <a:chExt cx="1393294" cy="637470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16200000" flipH="1">
              <a:off x="5308435" y="3345082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50" name="Group 18449"/>
            <p:cNvGrpSpPr/>
            <p:nvPr/>
          </p:nvGrpSpPr>
          <p:grpSpPr>
            <a:xfrm>
              <a:off x="4306604" y="3375145"/>
              <a:ext cx="1393294" cy="637470"/>
              <a:chOff x="4306604" y="3375145"/>
              <a:chExt cx="1393294" cy="637470"/>
            </a:xfrm>
          </p:grpSpPr>
          <p:sp>
            <p:nvSpPr>
              <p:cNvPr id="32" name="AutoShape 4"/>
              <p:cNvSpPr>
                <a:spLocks noChangeArrowheads="1"/>
              </p:cNvSpPr>
              <p:nvPr/>
            </p:nvSpPr>
            <p:spPr bwMode="auto">
              <a:xfrm rot="16200000" flipH="1">
                <a:off x="4724519" y="3176946"/>
                <a:ext cx="255589" cy="651988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 rot="16200000" flipH="1">
                <a:off x="5491738" y="3344811"/>
                <a:ext cx="155525" cy="260795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16200000" flipH="1">
                <a:off x="4669265" y="3716037"/>
                <a:ext cx="379271" cy="213885"/>
                <a:chOff x="3536818" y="2348880"/>
                <a:chExt cx="507688" cy="208184"/>
              </a:xfrm>
            </p:grpSpPr>
            <p:sp>
              <p:nvSpPr>
                <p:cNvPr id="36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55" name="Straight Connector 54"/>
              <p:cNvCxnSpPr>
                <a:stCxn id="33" idx="0"/>
                <a:endCxn id="19" idx="4"/>
              </p:cNvCxnSpPr>
              <p:nvPr/>
            </p:nvCxnSpPr>
            <p:spPr bwMode="auto">
              <a:xfrm flipH="1" flipV="1">
                <a:off x="4306604" y="3464462"/>
                <a:ext cx="1132499" cy="1074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8" name="Straight Connector 57"/>
          <p:cNvCxnSpPr>
            <a:stCxn id="25" idx="0"/>
            <a:endCxn id="17" idx="4"/>
          </p:cNvCxnSpPr>
          <p:nvPr/>
        </p:nvCxnSpPr>
        <p:spPr bwMode="auto">
          <a:xfrm flipH="1" flipV="1">
            <a:off x="3832430" y="2924685"/>
            <a:ext cx="1092034" cy="113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36" name="Group 18435"/>
          <p:cNvGrpSpPr/>
          <p:nvPr/>
        </p:nvGrpSpPr>
        <p:grpSpPr>
          <a:xfrm>
            <a:off x="1049456" y="5125160"/>
            <a:ext cx="1269222" cy="463270"/>
            <a:chOff x="1732936" y="5158052"/>
            <a:chExt cx="1269222" cy="463270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 rot="16200000">
              <a:off x="1818607" y="5072381"/>
              <a:ext cx="463270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 rot="16200000">
              <a:off x="2603591" y="5222756"/>
              <a:ext cx="416367" cy="38076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rot="16200000">
              <a:off x="2494108" y="5285856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2297459" y="5125164"/>
            <a:ext cx="1173578" cy="463267"/>
            <a:chOff x="3375244" y="5234957"/>
            <a:chExt cx="1173578" cy="255589"/>
          </a:xfrm>
        </p:grpSpPr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6" name="Group 75"/>
          <p:cNvGrpSpPr/>
          <p:nvPr/>
        </p:nvGrpSpPr>
        <p:grpSpPr>
          <a:xfrm rot="10800000">
            <a:off x="3572035" y="5253429"/>
            <a:ext cx="695184" cy="231634"/>
            <a:chOff x="3375244" y="5234957"/>
            <a:chExt cx="1173578" cy="255589"/>
          </a:xfrm>
        </p:grpSpPr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 rot="10800000">
            <a:off x="4702768" y="5252705"/>
            <a:ext cx="695184" cy="231634"/>
            <a:chOff x="3375244" y="5234957"/>
            <a:chExt cx="1173578" cy="255589"/>
          </a:xfrm>
        </p:grpSpPr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8432" name="Straight Connector 18431"/>
          <p:cNvCxnSpPr/>
          <p:nvPr/>
        </p:nvCxnSpPr>
        <p:spPr bwMode="auto">
          <a:xfrm>
            <a:off x="4320568" y="5369245"/>
            <a:ext cx="342862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Group 85"/>
          <p:cNvGrpSpPr/>
          <p:nvPr/>
        </p:nvGrpSpPr>
        <p:grpSpPr>
          <a:xfrm rot="10800000">
            <a:off x="5627048" y="5125163"/>
            <a:ext cx="1188850" cy="463267"/>
            <a:chOff x="3375244" y="5234957"/>
            <a:chExt cx="1188850" cy="255589"/>
          </a:xfrm>
        </p:grpSpPr>
        <p:sp>
          <p:nvSpPr>
            <p:cNvPr id="8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Oval 6"/>
            <p:cNvSpPr>
              <a:spLocks noChangeArrowheads="1"/>
            </p:cNvSpPr>
            <p:nvPr/>
          </p:nvSpPr>
          <p:spPr bwMode="auto">
            <a:xfrm rot="16200000" flipH="1">
              <a:off x="4355934" y="5237008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rot="16200000" flipH="1">
              <a:off x="4172628" y="5237279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53" name="TextBox 18452"/>
          <p:cNvSpPr txBox="1"/>
          <p:nvPr/>
        </p:nvSpPr>
        <p:spPr>
          <a:xfrm>
            <a:off x="1005721" y="41518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18678" y="4096260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 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58879" y="4092216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32710" y="407911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24869" y="59107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33302" y="5669609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Wrapper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46844" y="5669609"/>
            <a:ext cx="16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Interceptors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78163" y="572605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context manager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8455" name="Straight Arrow Connector 18454"/>
          <p:cNvCxnSpPr>
            <a:endCxn id="73" idx="5"/>
          </p:cNvCxnSpPr>
          <p:nvPr/>
        </p:nvCxnSpPr>
        <p:spPr bwMode="auto">
          <a:xfrm>
            <a:off x="2128294" y="4742591"/>
            <a:ext cx="207358" cy="56480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Arrow Connector 117"/>
          <p:cNvCxnSpPr/>
          <p:nvPr/>
        </p:nvCxnSpPr>
        <p:spPr bwMode="auto">
          <a:xfrm>
            <a:off x="3712445" y="5172063"/>
            <a:ext cx="1520217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>
            <a:endCxn id="49" idx="3"/>
          </p:cNvCxnSpPr>
          <p:nvPr/>
        </p:nvCxnSpPr>
        <p:spPr bwMode="auto">
          <a:xfrm flipH="1" flipV="1">
            <a:off x="6515805" y="3552491"/>
            <a:ext cx="295356" cy="171698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2" name="TextBox 18461"/>
          <p:cNvSpPr txBox="1"/>
          <p:nvPr/>
        </p:nvSpPr>
        <p:spPr>
          <a:xfrm>
            <a:off x="6815899" y="43365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Add context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endCxn id="33" idx="5"/>
          </p:cNvCxnSpPr>
          <p:nvPr/>
        </p:nvCxnSpPr>
        <p:spPr bwMode="auto">
          <a:xfrm flipH="1">
            <a:off x="5194469" y="3492968"/>
            <a:ext cx="279195" cy="1139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>
            <a:endCxn id="19" idx="4"/>
          </p:cNvCxnSpPr>
          <p:nvPr/>
        </p:nvCxnSpPr>
        <p:spPr bwMode="auto">
          <a:xfrm flipH="1" flipV="1">
            <a:off x="3839368" y="3438626"/>
            <a:ext cx="633185" cy="34027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Arrow Connector 130"/>
          <p:cNvCxnSpPr>
            <a:endCxn id="14" idx="4"/>
          </p:cNvCxnSpPr>
          <p:nvPr/>
        </p:nvCxnSpPr>
        <p:spPr bwMode="auto">
          <a:xfrm flipH="1" flipV="1">
            <a:off x="2191756" y="3337857"/>
            <a:ext cx="961950" cy="1937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H="1">
            <a:off x="1270134" y="2672485"/>
            <a:ext cx="261256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1991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40EE6AC-5A42-498B-93AE-19A9EFB61F2E}" type="slidenum">
              <a:rPr lang="en-US"/>
              <a:pPr/>
              <a:t>2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63513"/>
            <a:ext cx="6200775" cy="8620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/>
              <a:t>Agenda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2775" y="1673225"/>
            <a:ext cx="7759700" cy="4641850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/>
              <a:t>Short introduction on component frameworks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/>
              <a:t>JLCF features and design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43608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B5BAA4-6D6F-43DC-814C-E5B0C856F07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callbacks and component references</a:t>
            </a:r>
            <a:endParaRPr lang="en-US" sz="2800" dirty="0"/>
          </a:p>
        </p:txBody>
      </p:sp>
      <p:grpSp>
        <p:nvGrpSpPr>
          <p:cNvPr id="18435" name="Group 18434"/>
          <p:cNvGrpSpPr/>
          <p:nvPr/>
        </p:nvGrpSpPr>
        <p:grpSpPr>
          <a:xfrm>
            <a:off x="1049457" y="2854269"/>
            <a:ext cx="1142299" cy="667493"/>
            <a:chOff x="1049457" y="2854269"/>
            <a:chExt cx="1142299" cy="667493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rot="16200000">
              <a:off x="1033016" y="2870710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 rot="16200000">
              <a:off x="1960742" y="2935532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1810628" y="2935170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 rot="16200000">
              <a:off x="1960742" y="3210935"/>
              <a:ext cx="208184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rot="16200000">
              <a:off x="1810628" y="3210573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38" name="Group 18437"/>
          <p:cNvGrpSpPr/>
          <p:nvPr/>
        </p:nvGrpSpPr>
        <p:grpSpPr>
          <a:xfrm>
            <a:off x="4036008" y="2417309"/>
            <a:ext cx="1142300" cy="615274"/>
            <a:chOff x="4515692" y="2476789"/>
            <a:chExt cx="1142300" cy="615274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 rot="16200000">
              <a:off x="4709653" y="2651412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 rot="16200000">
              <a:off x="5456015" y="2868561"/>
              <a:ext cx="150110" cy="253844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16200000">
              <a:off x="5276965" y="2868300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7" name="Group 26"/>
            <p:cNvGrpSpPr/>
            <p:nvPr/>
          </p:nvGrpSpPr>
          <p:grpSpPr>
            <a:xfrm rot="16200000">
              <a:off x="4656376" y="2555730"/>
              <a:ext cx="366065" cy="208184"/>
              <a:chOff x="3536818" y="2348880"/>
              <a:chExt cx="507688" cy="208184"/>
            </a:xfrm>
          </p:grpSpPr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 rot="16200000">
                <a:off x="3813492" y="2326050"/>
                <a:ext cx="208184" cy="253844"/>
              </a:xfrm>
              <a:prstGeom prst="ellipse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 rot="16200000">
                <a:off x="3663378" y="2325688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9" name="Group 18438"/>
          <p:cNvGrpSpPr/>
          <p:nvPr/>
        </p:nvGrpSpPr>
        <p:grpSpPr>
          <a:xfrm>
            <a:off x="5444295" y="2812136"/>
            <a:ext cx="1142300" cy="246690"/>
            <a:chOff x="5810391" y="2854270"/>
            <a:chExt cx="1142300" cy="246690"/>
          </a:xfrm>
        </p:grpSpPr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 rot="16200000">
              <a:off x="6004352" y="2660309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 rot="16200000">
              <a:off x="6750714" y="2877458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rot="16200000">
              <a:off x="6571664" y="2877197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0" name="Group 18439"/>
          <p:cNvGrpSpPr/>
          <p:nvPr/>
        </p:nvGrpSpPr>
        <p:grpSpPr>
          <a:xfrm>
            <a:off x="5410680" y="3349309"/>
            <a:ext cx="1142300" cy="246690"/>
            <a:chOff x="5810392" y="3340408"/>
            <a:chExt cx="1142300" cy="246690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 rot="16200000">
              <a:off x="6004353" y="3146447"/>
              <a:ext cx="246690" cy="63461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 rot="16200000">
              <a:off x="6750715" y="3363596"/>
              <a:ext cx="150110" cy="253844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rot="16200000">
              <a:off x="6571665" y="3363335"/>
              <a:ext cx="521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1" name="Group 18440"/>
          <p:cNvGrpSpPr/>
          <p:nvPr/>
        </p:nvGrpSpPr>
        <p:grpSpPr>
          <a:xfrm>
            <a:off x="2191756" y="2205319"/>
            <a:ext cx="1647612" cy="1448009"/>
            <a:chOff x="2760386" y="2277501"/>
            <a:chExt cx="1647612" cy="1448009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 rot="16200000">
              <a:off x="4019932" y="2869583"/>
              <a:ext cx="723" cy="253844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37" name="Group 18436"/>
            <p:cNvGrpSpPr/>
            <p:nvPr/>
          </p:nvGrpSpPr>
          <p:grpSpPr>
            <a:xfrm>
              <a:off x="2760386" y="2277501"/>
              <a:ext cx="1647612" cy="1448009"/>
              <a:chOff x="2760386" y="2277501"/>
              <a:chExt cx="1647612" cy="1448009"/>
            </a:xfrm>
          </p:grpSpPr>
          <p:sp>
            <p:nvSpPr>
              <p:cNvPr id="16" name="AutoShape 4"/>
              <p:cNvSpPr>
                <a:spLocks noChangeArrowheads="1"/>
              </p:cNvSpPr>
              <p:nvPr/>
            </p:nvSpPr>
            <p:spPr bwMode="auto">
              <a:xfrm rot="16200000">
                <a:off x="3107653" y="2939791"/>
                <a:ext cx="936827" cy="63461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 rot="16200000">
                <a:off x="4170046" y="2869945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 rot="16200000">
                <a:off x="4176984" y="3383886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rot="16200000">
                <a:off x="4026870" y="3383524"/>
                <a:ext cx="723" cy="253844"/>
              </a:xfrm>
              <a:prstGeom prst="line">
                <a:avLst/>
              </a:prstGeom>
              <a:noFill/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 rot="16200000">
                <a:off x="3328633" y="2427253"/>
                <a:ext cx="507688" cy="208184"/>
                <a:chOff x="3536818" y="2348880"/>
                <a:chExt cx="507688" cy="208184"/>
              </a:xfrm>
            </p:grpSpPr>
            <p:sp>
              <p:nvSpPr>
                <p:cNvPr id="21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40" name="Straight Connector 39"/>
              <p:cNvCxnSpPr>
                <a:stCxn id="11" idx="4"/>
                <a:endCxn id="17" idx="1"/>
              </p:cNvCxnSpPr>
              <p:nvPr/>
            </p:nvCxnSpPr>
            <p:spPr bwMode="auto">
              <a:xfrm flipV="1">
                <a:off x="2760386" y="3070471"/>
                <a:ext cx="1424005" cy="64165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3" name="Straight Connector 52"/>
          <p:cNvCxnSpPr>
            <a:stCxn id="14" idx="4"/>
            <a:endCxn id="19" idx="0"/>
          </p:cNvCxnSpPr>
          <p:nvPr/>
        </p:nvCxnSpPr>
        <p:spPr bwMode="auto">
          <a:xfrm>
            <a:off x="2191756" y="3337857"/>
            <a:ext cx="1393768" cy="10076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51" name="Group 18450"/>
          <p:cNvGrpSpPr/>
          <p:nvPr/>
        </p:nvGrpSpPr>
        <p:grpSpPr>
          <a:xfrm>
            <a:off x="3839368" y="3349309"/>
            <a:ext cx="1393294" cy="637470"/>
            <a:chOff x="4306604" y="3375145"/>
            <a:chExt cx="1393294" cy="637470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16200000" flipH="1">
              <a:off x="5308435" y="3345082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450" name="Group 18449"/>
            <p:cNvGrpSpPr/>
            <p:nvPr/>
          </p:nvGrpSpPr>
          <p:grpSpPr>
            <a:xfrm>
              <a:off x="4306604" y="3375145"/>
              <a:ext cx="1393294" cy="637470"/>
              <a:chOff x="4306604" y="3375145"/>
              <a:chExt cx="1393294" cy="637470"/>
            </a:xfrm>
          </p:grpSpPr>
          <p:sp>
            <p:nvSpPr>
              <p:cNvPr id="32" name="AutoShape 4"/>
              <p:cNvSpPr>
                <a:spLocks noChangeArrowheads="1"/>
              </p:cNvSpPr>
              <p:nvPr/>
            </p:nvSpPr>
            <p:spPr bwMode="auto">
              <a:xfrm rot="16200000" flipH="1">
                <a:off x="4724519" y="3176946"/>
                <a:ext cx="255589" cy="651988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 rot="16200000" flipH="1">
                <a:off x="5491738" y="3344811"/>
                <a:ext cx="155525" cy="260795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16200000" flipH="1">
                <a:off x="4669265" y="3716037"/>
                <a:ext cx="379271" cy="213885"/>
                <a:chOff x="3536818" y="2348880"/>
                <a:chExt cx="507688" cy="208184"/>
              </a:xfrm>
            </p:grpSpPr>
            <p:sp>
              <p:nvSpPr>
                <p:cNvPr id="36" name="Oval 6"/>
                <p:cNvSpPr>
                  <a:spLocks noChangeArrowheads="1"/>
                </p:cNvSpPr>
                <p:nvPr/>
              </p:nvSpPr>
              <p:spPr bwMode="auto">
                <a:xfrm rot="16200000">
                  <a:off x="3813492" y="2326050"/>
                  <a:ext cx="208184" cy="253844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3663378" y="2325688"/>
                  <a:ext cx="723" cy="253844"/>
                </a:xfrm>
                <a:prstGeom prst="line">
                  <a:avLst/>
                </a:prstGeom>
                <a:noFill/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cxnSp>
            <p:nvCxnSpPr>
              <p:cNvPr id="55" name="Straight Connector 54"/>
              <p:cNvCxnSpPr>
                <a:stCxn id="33" idx="0"/>
                <a:endCxn id="19" idx="4"/>
              </p:cNvCxnSpPr>
              <p:nvPr/>
            </p:nvCxnSpPr>
            <p:spPr bwMode="auto">
              <a:xfrm flipH="1" flipV="1">
                <a:off x="4306604" y="3464462"/>
                <a:ext cx="1132499" cy="1074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8" name="Straight Connector 57"/>
          <p:cNvCxnSpPr>
            <a:stCxn id="25" idx="0"/>
            <a:endCxn id="17" idx="4"/>
          </p:cNvCxnSpPr>
          <p:nvPr/>
        </p:nvCxnSpPr>
        <p:spPr bwMode="auto">
          <a:xfrm flipH="1" flipV="1">
            <a:off x="3832430" y="2924685"/>
            <a:ext cx="1092034" cy="113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36" name="Group 18435"/>
          <p:cNvGrpSpPr/>
          <p:nvPr/>
        </p:nvGrpSpPr>
        <p:grpSpPr>
          <a:xfrm>
            <a:off x="1049456" y="5125160"/>
            <a:ext cx="1269222" cy="463270"/>
            <a:chOff x="1732936" y="5158052"/>
            <a:chExt cx="1269222" cy="463270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 rot="16200000">
              <a:off x="1818607" y="5072381"/>
              <a:ext cx="463270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 rot="16200000">
              <a:off x="2603591" y="5222756"/>
              <a:ext cx="416367" cy="38076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rot="16200000">
              <a:off x="2494108" y="5285856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2297459" y="5125164"/>
            <a:ext cx="1173578" cy="463267"/>
            <a:chOff x="3375244" y="5234957"/>
            <a:chExt cx="1173578" cy="255589"/>
          </a:xfrm>
        </p:grpSpPr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6" name="Group 75"/>
          <p:cNvGrpSpPr/>
          <p:nvPr/>
        </p:nvGrpSpPr>
        <p:grpSpPr>
          <a:xfrm rot="10800000">
            <a:off x="3572035" y="5253429"/>
            <a:ext cx="695184" cy="231634"/>
            <a:chOff x="3375244" y="5234957"/>
            <a:chExt cx="1173578" cy="255589"/>
          </a:xfrm>
        </p:grpSpPr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 rot="10800000">
            <a:off x="4702768" y="5252705"/>
            <a:ext cx="695184" cy="231634"/>
            <a:chOff x="3375244" y="5234957"/>
            <a:chExt cx="1173578" cy="255589"/>
          </a:xfrm>
        </p:grpSpPr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8432" name="Straight Connector 18431"/>
          <p:cNvCxnSpPr/>
          <p:nvPr/>
        </p:nvCxnSpPr>
        <p:spPr bwMode="auto">
          <a:xfrm>
            <a:off x="4320568" y="5369245"/>
            <a:ext cx="342862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Group 85"/>
          <p:cNvGrpSpPr/>
          <p:nvPr/>
        </p:nvGrpSpPr>
        <p:grpSpPr>
          <a:xfrm rot="10800000">
            <a:off x="5627048" y="5125163"/>
            <a:ext cx="1188850" cy="463267"/>
            <a:chOff x="3375244" y="5234957"/>
            <a:chExt cx="1188850" cy="255589"/>
          </a:xfrm>
        </p:grpSpPr>
        <p:sp>
          <p:nvSpPr>
            <p:cNvPr id="8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Oval 6"/>
            <p:cNvSpPr>
              <a:spLocks noChangeArrowheads="1"/>
            </p:cNvSpPr>
            <p:nvPr/>
          </p:nvSpPr>
          <p:spPr bwMode="auto">
            <a:xfrm rot="16200000" flipH="1">
              <a:off x="4355934" y="5237008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rot="16200000" flipH="1">
              <a:off x="4172628" y="5237279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53" name="TextBox 18452"/>
          <p:cNvSpPr txBox="1"/>
          <p:nvPr/>
        </p:nvSpPr>
        <p:spPr>
          <a:xfrm>
            <a:off x="1005721" y="41518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18678" y="4096260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Component 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58879" y="4092216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Proxy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32710" y="407911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Connector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24869" y="59107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33302" y="5669609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Wrapper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46844" y="5669609"/>
            <a:ext cx="16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Interceptors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78163" y="5726053"/>
            <a:ext cx="16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context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2710" y="207712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Used for transparent</a:t>
            </a:r>
            <a:br>
              <a:rPr lang="en-GB" sz="1400" b="1" dirty="0" smtClean="0"/>
            </a:br>
            <a:r>
              <a:rPr lang="en-GB" sz="1400" b="1" dirty="0" smtClean="0"/>
              <a:t>context passing</a:t>
            </a:r>
            <a:endParaRPr lang="en-GB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3" y="1528662"/>
            <a:ext cx="8332468" cy="48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Elbow Connector 3"/>
          <p:cNvCxnSpPr>
            <a:endCxn id="87" idx="0"/>
          </p:cNvCxnSpPr>
          <p:nvPr/>
        </p:nvCxnSpPr>
        <p:spPr bwMode="auto">
          <a:xfrm>
            <a:off x="2318678" y="1628800"/>
            <a:ext cx="4497221" cy="3727996"/>
          </a:xfrm>
          <a:prstGeom prst="bentConnector3">
            <a:avLst>
              <a:gd name="adj1" fmla="val 102985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9935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790729-E08A-4AF3-8845-AB6FB118BA4C}" type="slidenum">
              <a:rPr lang="en-US"/>
              <a:pPr/>
              <a:t>21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-92075"/>
            <a:ext cx="6200775" cy="13731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JLCF</a:t>
            </a:r>
            <a:br>
              <a:rPr lang="en-US" sz="2800" dirty="0"/>
            </a:br>
            <a:r>
              <a:rPr lang="en-US" sz="2800" dirty="0" smtClean="0"/>
              <a:t>Distribution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40981" y="1556895"/>
            <a:ext cx="7759700" cy="453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Distribution Issues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We have to create custom types (serialization)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Application description starts to have dependencies on specific transport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Different interaction patterns by different technologies</a:t>
            </a:r>
          </a:p>
          <a:p>
            <a:pPr marL="400050" lvl="1" indent="0">
              <a:spcBef>
                <a:spcPts val="600"/>
              </a:spcBef>
              <a:buClr>
                <a:srgbClr val="0098DB"/>
              </a:buClr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Conclusion</a:t>
            </a:r>
          </a:p>
          <a:p>
            <a:pPr marL="1130300" lvl="2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We </a:t>
            </a:r>
            <a:r>
              <a:rPr lang="en-US" sz="1800" b="1" dirty="0" smtClean="0"/>
              <a:t>anyway</a:t>
            </a:r>
            <a:r>
              <a:rPr lang="en-US" sz="1800" dirty="0" smtClean="0"/>
              <a:t> have to explicitly program for distribution</a:t>
            </a:r>
          </a:p>
          <a:p>
            <a:pPr marL="1130300" lvl="2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Exclude it from the framework and focus on good design without cutting corners. </a:t>
            </a:r>
          </a:p>
          <a:p>
            <a:pPr marL="1130300" lvl="2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Delegate it clearly to the developer</a:t>
            </a:r>
          </a:p>
          <a:p>
            <a:pPr marL="1587500" lvl="3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Specific Frameworks do it better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7619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B5BAA4-6D6F-43DC-814C-E5B0C856F079}" type="slidenum">
              <a:rPr lang="en-US"/>
              <a:pPr/>
              <a:t>22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JLCF</a:t>
            </a:r>
            <a:br>
              <a:rPr lang="en-US" sz="2800" dirty="0"/>
            </a:br>
            <a:r>
              <a:rPr lang="en-US" sz="2800" dirty="0"/>
              <a:t>Distribution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5843" y="1412776"/>
            <a:ext cx="77597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b="1" dirty="0" smtClean="0"/>
              <a:t>Distribution in JLCF : 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b="1" dirty="0" smtClean="0"/>
              <a:t>1) On interceptors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 smtClean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 smtClean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 smtClean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b="1" dirty="0" smtClean="0"/>
              <a:t>2) Proxy Components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grpSp>
        <p:nvGrpSpPr>
          <p:cNvPr id="18436" name="Group 18435"/>
          <p:cNvGrpSpPr/>
          <p:nvPr/>
        </p:nvGrpSpPr>
        <p:grpSpPr>
          <a:xfrm>
            <a:off x="740303" y="2593320"/>
            <a:ext cx="1269222" cy="463270"/>
            <a:chOff x="1732936" y="5158052"/>
            <a:chExt cx="1269222" cy="463270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auto">
            <a:xfrm rot="16200000">
              <a:off x="1818607" y="5072381"/>
              <a:ext cx="463270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auto">
            <a:xfrm rot="16200000">
              <a:off x="2603591" y="5222756"/>
              <a:ext cx="416367" cy="38076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rot="16200000">
              <a:off x="2494108" y="5285856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1988306" y="2593324"/>
            <a:ext cx="1173578" cy="463267"/>
            <a:chOff x="3375244" y="5234957"/>
            <a:chExt cx="1173578" cy="255589"/>
          </a:xfrm>
        </p:grpSpPr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6" name="Group 75"/>
          <p:cNvGrpSpPr/>
          <p:nvPr/>
        </p:nvGrpSpPr>
        <p:grpSpPr>
          <a:xfrm rot="10800000">
            <a:off x="3262882" y="2721589"/>
            <a:ext cx="695184" cy="231634"/>
            <a:chOff x="3375244" y="5234957"/>
            <a:chExt cx="1173578" cy="255589"/>
          </a:xfrm>
        </p:grpSpPr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 rot="10800000">
            <a:off x="4393615" y="2720865"/>
            <a:ext cx="695184" cy="231634"/>
            <a:chOff x="3375244" y="5234957"/>
            <a:chExt cx="1173578" cy="255589"/>
          </a:xfrm>
        </p:grpSpPr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8432" name="Straight Connector 18431"/>
          <p:cNvCxnSpPr/>
          <p:nvPr/>
        </p:nvCxnSpPr>
        <p:spPr bwMode="auto">
          <a:xfrm>
            <a:off x="4011415" y="2837405"/>
            <a:ext cx="342862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Box 111"/>
          <p:cNvSpPr txBox="1"/>
          <p:nvPr/>
        </p:nvSpPr>
        <p:spPr>
          <a:xfrm>
            <a:off x="815716" y="33788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POJO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24149" y="3137769"/>
            <a:ext cx="16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Receptacle Wrapper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537691" y="3137769"/>
            <a:ext cx="16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Interceptors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 bwMode="auto">
          <a:xfrm>
            <a:off x="4895693" y="2847684"/>
            <a:ext cx="1571321" cy="27537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Cloud Callout 4"/>
          <p:cNvSpPr/>
          <p:nvPr/>
        </p:nvSpPr>
        <p:spPr bwMode="auto">
          <a:xfrm>
            <a:off x="6588224" y="2296297"/>
            <a:ext cx="1417354" cy="1267248"/>
          </a:xfrm>
          <a:prstGeom prst="cloudCallout">
            <a:avLst>
              <a:gd name="adj1" fmla="val -18593"/>
              <a:gd name="adj2" fmla="val 4740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6499" y="1993892"/>
            <a:ext cx="251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RMI, WS, CORBA, JMS 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222237" y="5157192"/>
            <a:ext cx="1269222" cy="463270"/>
            <a:chOff x="1732936" y="5158052"/>
            <a:chExt cx="1269222" cy="463270"/>
          </a:xfrm>
        </p:grpSpPr>
        <p:sp>
          <p:nvSpPr>
            <p:cNvPr id="92" name="AutoShape 4"/>
            <p:cNvSpPr>
              <a:spLocks noChangeArrowheads="1"/>
            </p:cNvSpPr>
            <p:nvPr/>
          </p:nvSpPr>
          <p:spPr bwMode="auto">
            <a:xfrm rot="16200000">
              <a:off x="1818607" y="5072381"/>
              <a:ext cx="463270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" name="AutoShape 5"/>
            <p:cNvSpPr>
              <a:spLocks noChangeArrowheads="1"/>
            </p:cNvSpPr>
            <p:nvPr/>
          </p:nvSpPr>
          <p:spPr bwMode="auto">
            <a:xfrm rot="16200000">
              <a:off x="2603591" y="5222756"/>
              <a:ext cx="416367" cy="380766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" name="Line 7"/>
            <p:cNvSpPr>
              <a:spLocks noChangeShapeType="1"/>
            </p:cNvSpPr>
            <p:nvPr/>
          </p:nvSpPr>
          <p:spPr bwMode="auto">
            <a:xfrm rot="16200000">
              <a:off x="2494108" y="5285856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5" name="Group 94"/>
          <p:cNvGrpSpPr/>
          <p:nvPr/>
        </p:nvGrpSpPr>
        <p:grpSpPr>
          <a:xfrm rot="10800000">
            <a:off x="2470240" y="5157196"/>
            <a:ext cx="1173578" cy="463267"/>
            <a:chOff x="3375244" y="5234957"/>
            <a:chExt cx="1173578" cy="255589"/>
          </a:xfrm>
        </p:grpSpPr>
        <p:sp>
          <p:nvSpPr>
            <p:cNvPr id="96" name="AutoShape 4"/>
            <p:cNvSpPr>
              <a:spLocks noChangeArrowheads="1"/>
            </p:cNvSpPr>
            <p:nvPr/>
          </p:nvSpPr>
          <p:spPr bwMode="auto">
            <a:xfrm rot="16200000" flipH="1">
              <a:off x="3573443" y="5036758"/>
              <a:ext cx="255589" cy="6519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" name="Oval 6"/>
            <p:cNvSpPr>
              <a:spLocks noChangeArrowheads="1"/>
            </p:cNvSpPr>
            <p:nvPr/>
          </p:nvSpPr>
          <p:spPr bwMode="auto">
            <a:xfrm rot="16200000" flipH="1">
              <a:off x="4340662" y="5204623"/>
              <a:ext cx="155525" cy="260795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" name="Line 8"/>
            <p:cNvSpPr>
              <a:spLocks noChangeShapeType="1"/>
            </p:cNvSpPr>
            <p:nvPr/>
          </p:nvSpPr>
          <p:spPr bwMode="auto">
            <a:xfrm rot="16200000" flipH="1">
              <a:off x="4157359" y="5204894"/>
              <a:ext cx="540" cy="260795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99" name="Straight Arrow Connector 98"/>
          <p:cNvCxnSpPr/>
          <p:nvPr/>
        </p:nvCxnSpPr>
        <p:spPr bwMode="auto">
          <a:xfrm>
            <a:off x="3417368" y="5375057"/>
            <a:ext cx="1993635" cy="13769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Cloud Callout 99"/>
          <p:cNvSpPr/>
          <p:nvPr/>
        </p:nvSpPr>
        <p:spPr bwMode="auto">
          <a:xfrm>
            <a:off x="5436832" y="4813150"/>
            <a:ext cx="1465253" cy="1123814"/>
          </a:xfrm>
          <a:prstGeom prst="cloudCallout">
            <a:avLst>
              <a:gd name="adj1" fmla="val -18593"/>
              <a:gd name="adj2" fmla="val 4740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95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B5BAA4-6D6F-43DC-814C-E5B0C856F079}" type="slidenum">
              <a:rPr lang="en-US"/>
              <a:pPr/>
              <a:t>23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JLCF</a:t>
            </a:r>
            <a:br>
              <a:rPr lang="en-US" sz="2800" dirty="0"/>
            </a:br>
            <a:r>
              <a:rPr lang="en-US" sz="2800" dirty="0" smtClean="0"/>
              <a:t>Performance</a:t>
            </a:r>
            <a:endParaRPr lang="en-US" sz="28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1398712"/>
            <a:ext cx="77597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Pure framework performance: 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Arial" pitchFamily="34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call void method that does not do any work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Arial" pitchFamily="34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Call overhead 4.6 microseconds (28.500 milliseconds for 6.000.000 calls) 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Arial" pitchFamily="34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Comparison to java void method call not meaningful</a:t>
            </a:r>
          </a:p>
          <a:p>
            <a:pPr marL="1130300" lvl="2" indent="-330200">
              <a:spcBef>
                <a:spcPts val="600"/>
              </a:spcBef>
              <a:buClr>
                <a:srgbClr val="0098DB"/>
              </a:buClr>
              <a:buFont typeface="Arial" pitchFamily="34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6.000.000 void calls take 1 millisecond (28.500 times faster)</a:t>
            </a:r>
          </a:p>
          <a:p>
            <a:pPr marL="1130300" lvl="2" indent="-330200">
              <a:spcBef>
                <a:spcPts val="600"/>
              </a:spcBef>
              <a:buClr>
                <a:srgbClr val="0098DB"/>
              </a:buClr>
              <a:buFont typeface="Arial" pitchFamily="34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Current code contains a lot of debug logging</a:t>
            </a:r>
          </a:p>
          <a:p>
            <a:pPr marL="0" indent="0">
              <a:spcBef>
                <a:spcPts val="600"/>
              </a:spcBef>
              <a:buClr>
                <a:srgbClr val="0098DB"/>
              </a:buClr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Realistic performance evaluation: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Arial" pitchFamily="34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Method that does something (calculate random and select a byte from a String)</a:t>
            </a:r>
          </a:p>
          <a:p>
            <a:pPr marL="1130300" lvl="2" indent="-330200">
              <a:spcBef>
                <a:spcPts val="600"/>
              </a:spcBef>
              <a:buClr>
                <a:srgbClr val="0098DB"/>
              </a:buClr>
              <a:buFont typeface="Arial" pitchFamily="34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No difference at all in 10.000 calls. Virtually same performance with and without the framework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Arial" pitchFamily="34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Arial" pitchFamily="34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 smtClean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Arial" pitchFamily="34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Arial" pitchFamily="34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233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B5BAA4-6D6F-43DC-814C-E5B0C856F079}" type="slidenum">
              <a:rPr lang="en-US"/>
              <a:pPr/>
              <a:t>24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JLCF Conclusions</a:t>
            </a:r>
            <a:endParaRPr lang="en-US" sz="28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5843" y="1412776"/>
            <a:ext cx="77597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119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4D4F53"/>
                </a:solidFill>
                <a:latin typeface="+mn-lt"/>
                <a:cs typeface="+mn-cs"/>
              </a:defRPr>
            </a:lvl9pPr>
          </a:lstStyle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Originally it was foreseen just to be a platform for other projects (next slide)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 smtClean="0"/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However it is worthy on its own </a:t>
            </a:r>
          </a:p>
          <a:p>
            <a:pPr marL="1130300" lvl="2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Simple and yet powerful </a:t>
            </a:r>
            <a:r>
              <a:rPr lang="en-US" sz="1800" dirty="0" smtClean="0">
                <a:sym typeface="Wingdings" pitchFamily="2" charset="2"/>
              </a:rPr>
              <a:t></a:t>
            </a:r>
          </a:p>
          <a:p>
            <a:pPr marL="800100" lvl="2" indent="0">
              <a:spcBef>
                <a:spcPts val="600"/>
              </a:spcBef>
              <a:buClr>
                <a:srgbClr val="0098DB"/>
              </a:buClr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 smtClean="0"/>
          </a:p>
          <a:p>
            <a:pPr marL="800100" lvl="2" indent="0">
              <a:spcBef>
                <a:spcPts val="600"/>
              </a:spcBef>
              <a:buClr>
                <a:srgbClr val="0098DB"/>
              </a:buClr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Next steps</a:t>
            </a:r>
          </a:p>
          <a:p>
            <a:pPr marL="1130300" lvl="2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Document and open source </a:t>
            </a:r>
          </a:p>
          <a:p>
            <a:pPr marL="1130300" lvl="2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Seek paper opportunities next year with academic involvement. 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8435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40EE6AC-5A42-498B-93AE-19A9EFB61F2E}" type="slidenum">
              <a:rPr lang="en-US"/>
              <a:pPr/>
              <a:t>3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63513"/>
            <a:ext cx="6200775" cy="8620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2775" y="1673225"/>
            <a:ext cx="7759700" cy="4641850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Interest in component frameworks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Masters thesis – Dynamic Reconfiguration in </a:t>
            </a:r>
            <a:r>
              <a:rPr lang="en-US" sz="1800" dirty="0" err="1" smtClean="0"/>
              <a:t>OpenCOM</a:t>
            </a:r>
            <a:r>
              <a:rPr lang="en-US" sz="1800" dirty="0" smtClean="0"/>
              <a:t> (2005)</a:t>
            </a:r>
          </a:p>
          <a:p>
            <a:pPr marL="1130300" lvl="2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After programming several months on </a:t>
            </a:r>
            <a:r>
              <a:rPr lang="en-US" sz="1800" dirty="0" err="1" smtClean="0"/>
              <a:t>OpenCOM</a:t>
            </a:r>
            <a:r>
              <a:rPr lang="en-US" sz="1800" dirty="0" smtClean="0"/>
              <a:t> I was convinced that component frameworks is the way develop complex systems. 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IET Software – Framework </a:t>
            </a:r>
            <a:r>
              <a:rPr lang="en-US" sz="1800" dirty="0"/>
              <a:t>for quiescence management in support of reconfigurable multi-threaded component-based </a:t>
            </a:r>
            <a:r>
              <a:rPr lang="en-US" sz="1800" dirty="0" smtClean="0"/>
              <a:t>systems (2008)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 smtClean="0"/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400050" lvl="1" indent="0">
              <a:spcBef>
                <a:spcPts val="600"/>
              </a:spcBef>
              <a:buClr>
                <a:srgbClr val="0098DB"/>
              </a:buClr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4004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2B173D-C034-4E44-9E8C-7CE6E10ED4DF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/>
              <a:t>Software Components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2775" y="1673225"/>
            <a:ext cx="7759700" cy="4641850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/>
              <a:t>Why use a component framework and software components ?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1216025" lvl="1" indent="-412750">
              <a:buClrTx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1216025" lvl="1" indent="-412750">
              <a:buClrTx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1216025" lvl="1" indent="-412750">
              <a:buClrTx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32313" y="3332163"/>
            <a:ext cx="18097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5568262" cy="4180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4" y="2204864"/>
            <a:ext cx="6060151" cy="43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8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61FA8E7-417A-4A4F-9F70-B8CCC423C495}" type="slidenum">
              <a:rPr lang="en-US"/>
              <a:pPr/>
              <a:t>5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22300" y="120650"/>
            <a:ext cx="6200775" cy="9477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/>
              <a:t>Component definition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673225"/>
            <a:ext cx="7759700" cy="46418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79450" indent="-677863">
              <a:buClr>
                <a:srgbClr val="0098DB"/>
              </a:buClr>
              <a:buFont typeface="Verdana" pitchFamily="32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1800" dirty="0"/>
              <a:t>Component </a:t>
            </a:r>
          </a:p>
          <a:p>
            <a:pPr marL="1482725" lvl="1" indent="-568325">
              <a:buFont typeface="Times New Roman" pitchFamily="16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1800" dirty="0"/>
              <a:t>Self contained piece of code with well defined interfaces and </a:t>
            </a:r>
            <a:r>
              <a:rPr lang="en-US" sz="1800" dirty="0" smtClean="0"/>
              <a:t>interface dependencies </a:t>
            </a:r>
          </a:p>
          <a:p>
            <a:pPr marL="514350" indent="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sz="1800" dirty="0"/>
              <a:t> </a:t>
            </a:r>
            <a:endParaRPr lang="en-US" sz="1800" dirty="0" smtClean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 smtClean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 smtClean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What is a component model / framework?</a:t>
            </a:r>
          </a:p>
          <a:p>
            <a:pPr marL="1484313" lvl="1" indent="-568325">
              <a:buFont typeface="Times New Roman" pitchFamily="16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Set of rules for component composition / deployment / implementation / behavior of components / interaction patterns</a:t>
            </a:r>
          </a:p>
          <a:p>
            <a:pPr marL="1884363" lvl="2" indent="-568325">
              <a:buFont typeface="Times New Roman" pitchFamily="16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The framework is the implementation of the model</a:t>
            </a:r>
          </a:p>
          <a:p>
            <a:pPr marL="1082675" indent="-568325">
              <a:buFont typeface="Times New Roman" pitchFamily="16" charset="0"/>
              <a:buChar char="–"/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sz="1800" dirty="0"/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553118" y="2796004"/>
            <a:ext cx="1512887" cy="1584325"/>
            <a:chOff x="2016" y="2160"/>
            <a:chExt cx="1295" cy="1439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2016" y="2160"/>
              <a:ext cx="1296" cy="72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2160" y="3168"/>
              <a:ext cx="576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2880" y="3168"/>
              <a:ext cx="288" cy="288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2448" y="2880"/>
              <a:ext cx="1" cy="288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3024" y="2880"/>
              <a:ext cx="1" cy="288"/>
            </a:xfrm>
            <a:prstGeom prst="line">
              <a:avLst/>
            </a:prstGeom>
            <a:noFill/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63518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CA8ECA4-FAB6-487F-9A9D-50F5CB469C7D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Rationale </a:t>
            </a:r>
            <a:r>
              <a:rPr lang="en-US" sz="2800" dirty="0" smtClean="0"/>
              <a:t>for Component </a:t>
            </a:r>
            <a:r>
              <a:rPr lang="en-US" sz="2800" dirty="0"/>
              <a:t>based frameworks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2775" y="1673225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/>
              <a:t>By enforcing a strict separation between interface and implementation and by making software architecture explicit, component-based programming can facilitate the implementation and maintenance of complex software </a:t>
            </a:r>
            <a:r>
              <a:rPr lang="en-US" sz="1800" dirty="0" smtClean="0"/>
              <a:t>systems</a:t>
            </a:r>
          </a:p>
          <a:p>
            <a:pPr marL="730250" lvl="1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1st paragraph of the rationale of the Fractal component framework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2443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0F6A769-A64A-4B7D-8C90-0ECE84ECDBF6}" type="slidenum">
              <a:rPr lang="en-US"/>
              <a:pPr/>
              <a:t>7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/>
              <a:t>Java Lightweight Component Framework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8672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Main properties of JLCF</a:t>
            </a:r>
          </a:p>
          <a:p>
            <a:pPr marL="1484313" lvl="1" indent="-568325">
              <a:buFont typeface="Times New Roman" pitchFamily="16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Focus </a:t>
            </a:r>
            <a:r>
              <a:rPr lang="en-US" sz="1800" dirty="0"/>
              <a:t>on </a:t>
            </a:r>
            <a:r>
              <a:rPr lang="en-US" sz="1800" dirty="0" smtClean="0"/>
              <a:t>clean architectural </a:t>
            </a:r>
            <a:r>
              <a:rPr lang="en-US" sz="1800" dirty="0"/>
              <a:t>design patterns</a:t>
            </a:r>
          </a:p>
          <a:p>
            <a:pPr marL="1484313" lvl="1" indent="-568325">
              <a:buFont typeface="Times New Roman" pitchFamily="16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 smtClean="0"/>
              <a:t>lightweight </a:t>
            </a:r>
            <a:r>
              <a:rPr lang="en-US" sz="1800" dirty="0"/>
              <a:t>and easily </a:t>
            </a:r>
            <a:r>
              <a:rPr lang="en-US" sz="1800" dirty="0" smtClean="0"/>
              <a:t>usable</a:t>
            </a:r>
          </a:p>
          <a:p>
            <a:pPr marL="1484313" lvl="1" indent="-568325"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1484313" lvl="1" indent="-568325"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/>
              <a:t>Technical Features</a:t>
            </a:r>
          </a:p>
          <a:p>
            <a:pPr marL="2286000" lvl="2" indent="-455613">
              <a:buFont typeface="Times New Roman" pitchFamily="16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/>
              <a:t>Composition of components is defined in external configuration file</a:t>
            </a:r>
          </a:p>
          <a:p>
            <a:pPr marL="2286000" lvl="2" indent="-455613">
              <a:buFont typeface="Times New Roman" pitchFamily="16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/>
              <a:t>POJO approach with annotations</a:t>
            </a:r>
          </a:p>
          <a:p>
            <a:pPr marL="2286000" lvl="2" indent="-455613">
              <a:buFont typeface="Times New Roman" pitchFamily="16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/>
              <a:t>Allows custom Interceptors to be placed between component interfaces</a:t>
            </a:r>
          </a:p>
          <a:p>
            <a:pPr marL="2286000" lvl="2" indent="-455613">
              <a:buFont typeface="Times New Roman" pitchFamily="16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/>
              <a:t>Supports Callback interaction pattern</a:t>
            </a:r>
          </a:p>
          <a:p>
            <a:pPr marL="2286000" lvl="2" indent="-455613">
              <a:buFont typeface="Times New Roman" pitchFamily="16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800" dirty="0"/>
              <a:t>Supports Dynamic reconfiguration</a:t>
            </a:r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263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D42E68F-89CC-47FA-B056-A173CF7D3901}" type="slidenum">
              <a:rPr lang="en-US"/>
              <a:pPr/>
              <a:t>8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/>
              <a:t>JLCF</a:t>
            </a:r>
            <a:br>
              <a:rPr lang="en-US" sz="2800"/>
            </a:br>
            <a:r>
              <a:rPr lang="en-US" sz="2800"/>
              <a:t>Application Description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8750"/>
            <a:ext cx="45720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743200"/>
            <a:ext cx="60674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4572000"/>
            <a:ext cx="498951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2843808" y="2348880"/>
            <a:ext cx="1008112" cy="648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1907704" y="3789040"/>
            <a:ext cx="4392488" cy="10081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3106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6CF75-0E6A-43DB-A9E0-FA36C177CA66}" type="slidenum">
              <a:rPr lang="en-US"/>
              <a:pPr/>
              <a:t>9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20650"/>
            <a:ext cx="6200775" cy="9477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/>
              <a:t>JLCF</a:t>
            </a:r>
            <a:br>
              <a:rPr lang="en-US" sz="2800"/>
            </a:br>
            <a:r>
              <a:rPr lang="en-US" sz="2800"/>
              <a:t>Application Example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14500"/>
            <a:ext cx="7759700" cy="4689475"/>
          </a:xfrm>
          <a:ln/>
        </p:spPr>
        <p:txBody>
          <a:bodyPr/>
          <a:lstStyle/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  <a:p>
            <a:pPr marL="330200" indent="-330200">
              <a:spcBef>
                <a:spcPts val="600"/>
              </a:spcBef>
              <a:buClr>
                <a:srgbClr val="0098DB"/>
              </a:buClr>
              <a:buFont typeface="Verdana" pitchFamily="32" charset="0"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sz="18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43335"/>
            <a:ext cx="8001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441827" y="1402726"/>
            <a:ext cx="1481231" cy="883794"/>
            <a:chOff x="3750774" y="1694157"/>
            <a:chExt cx="1144815" cy="667493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5400000">
              <a:off x="4244537" y="1710598"/>
              <a:ext cx="667493" cy="6346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50774" y="1923812"/>
              <a:ext cx="507689" cy="208184"/>
              <a:chOff x="3753290" y="1773970"/>
              <a:chExt cx="507689" cy="208184"/>
            </a:xfrm>
          </p:grpSpPr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 rot="5400000">
                <a:off x="3776120" y="1751140"/>
                <a:ext cx="208184" cy="253844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rot="5400000">
                <a:off x="4133695" y="1751502"/>
                <a:ext cx="723" cy="253844"/>
              </a:xfrm>
              <a:prstGeom prst="line">
                <a:avLst/>
              </a:prstGeom>
              <a:solidFill>
                <a:schemeClr val="accent1"/>
              </a:solidFill>
              <a:ln w="91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267744" y="1412776"/>
            <a:ext cx="2174083" cy="1225582"/>
            <a:chOff x="895960" y="1772813"/>
            <a:chExt cx="1776910" cy="864098"/>
          </a:xfrm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 rot="16200000">
              <a:off x="2164820" y="1900620"/>
              <a:ext cx="723" cy="253844"/>
            </a:xfrm>
            <a:prstGeom prst="line">
              <a:avLst/>
            </a:prstGeom>
            <a:solidFill>
              <a:schemeClr val="accent1"/>
            </a:solidFill>
            <a:ln w="914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95960" y="1772813"/>
              <a:ext cx="1776910" cy="864098"/>
              <a:chOff x="895960" y="1772813"/>
              <a:chExt cx="1776910" cy="864098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auto">
              <a:xfrm rot="16200000">
                <a:off x="1288906" y="1887556"/>
                <a:ext cx="864098" cy="63461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 rot="16200000">
                <a:off x="2274303" y="1837520"/>
                <a:ext cx="416368" cy="380766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 rot="11031472">
                <a:off x="2044688" y="2361649"/>
                <a:ext cx="507689" cy="208184"/>
                <a:chOff x="3753290" y="2049373"/>
                <a:chExt cx="507689" cy="208184"/>
              </a:xfrm>
            </p:grpSpPr>
            <p:sp>
              <p:nvSpPr>
                <p:cNvPr id="18" name="Oval 6"/>
                <p:cNvSpPr>
                  <a:spLocks noChangeArrowheads="1"/>
                </p:cNvSpPr>
                <p:nvPr/>
              </p:nvSpPr>
              <p:spPr bwMode="auto">
                <a:xfrm rot="5400000">
                  <a:off x="3776120" y="2026543"/>
                  <a:ext cx="208184" cy="253844"/>
                </a:xfrm>
                <a:prstGeom prst="ellipse">
                  <a:avLst/>
                </a:prstGeom>
                <a:solidFill>
                  <a:schemeClr val="accent1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auto">
                <a:xfrm rot="5400000">
                  <a:off x="4133695" y="2026905"/>
                  <a:ext cx="723" cy="253844"/>
                </a:xfrm>
                <a:prstGeom prst="line">
                  <a:avLst/>
                </a:prstGeom>
                <a:solidFill>
                  <a:schemeClr val="accent1"/>
                </a:solidFill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895960" y="2100769"/>
                <a:ext cx="507689" cy="208184"/>
                <a:chOff x="3753290" y="2049373"/>
                <a:chExt cx="507689" cy="208184"/>
              </a:xfrm>
            </p:grpSpPr>
            <p:sp>
              <p:nvSpPr>
                <p:cNvPr id="21" name="Oval 6"/>
                <p:cNvSpPr>
                  <a:spLocks noChangeArrowheads="1"/>
                </p:cNvSpPr>
                <p:nvPr/>
              </p:nvSpPr>
              <p:spPr bwMode="auto">
                <a:xfrm rot="5400000">
                  <a:off x="3776120" y="2026543"/>
                  <a:ext cx="208184" cy="253844"/>
                </a:xfrm>
                <a:prstGeom prst="ellipse">
                  <a:avLst/>
                </a:prstGeom>
                <a:solidFill>
                  <a:schemeClr val="accent1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 rot="5400000">
                  <a:off x="4133695" y="2026905"/>
                  <a:ext cx="723" cy="253844"/>
                </a:xfrm>
                <a:prstGeom prst="line">
                  <a:avLst/>
                </a:prstGeom>
                <a:solidFill>
                  <a:schemeClr val="accent1"/>
                </a:solidFill>
                <a:ln w="91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cxnSp>
        <p:nvCxnSpPr>
          <p:cNvPr id="25" name="Straight Arrow Connector 24"/>
          <p:cNvCxnSpPr>
            <a:stCxn id="11" idx="5"/>
            <a:endCxn id="18" idx="5"/>
          </p:cNvCxnSpPr>
          <p:nvPr/>
        </p:nvCxnSpPr>
        <p:spPr bwMode="auto">
          <a:xfrm flipH="1">
            <a:off x="4255340" y="1942081"/>
            <a:ext cx="234586" cy="3671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4703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On-screen Show (4:3)</PresentationFormat>
  <Paragraphs>236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Agenda</vt:lpstr>
      <vt:lpstr>Introduction</vt:lpstr>
      <vt:lpstr>Software Components</vt:lpstr>
      <vt:lpstr>Component definition</vt:lpstr>
      <vt:lpstr>Rationale for Component based frameworks</vt:lpstr>
      <vt:lpstr>Java Lightweight Component Framework</vt:lpstr>
      <vt:lpstr>JLCF Application Description</vt:lpstr>
      <vt:lpstr>JLCF Application Example</vt:lpstr>
      <vt:lpstr>JLCF - Component Implementation Example</vt:lpstr>
      <vt:lpstr>JLCF -  Using components </vt:lpstr>
      <vt:lpstr>JLCF Callback Example </vt:lpstr>
      <vt:lpstr>JLCF Interceptors </vt:lpstr>
      <vt:lpstr>JLCF core design</vt:lpstr>
      <vt:lpstr>JLCF core design</vt:lpstr>
      <vt:lpstr>JLCF core design</vt:lpstr>
      <vt:lpstr>JLCF core design</vt:lpstr>
      <vt:lpstr>JLCF core design</vt:lpstr>
      <vt:lpstr>JLCF core design</vt:lpstr>
      <vt:lpstr> callbacks and component references</vt:lpstr>
      <vt:lpstr>JLCF Distribution </vt:lpstr>
      <vt:lpstr>JLCF Distribution</vt:lpstr>
      <vt:lpstr>JLCF Performance</vt:lpstr>
      <vt:lpstr>JLCF 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Petros Pissias</dc:creator>
  <cp:lastModifiedBy>Petros Pissias</cp:lastModifiedBy>
  <cp:revision>2</cp:revision>
  <dcterms:created xsi:type="dcterms:W3CDTF">2006-08-16T00:00:00Z</dcterms:created>
  <dcterms:modified xsi:type="dcterms:W3CDTF">2015-11-17T09:32:10Z</dcterms:modified>
</cp:coreProperties>
</file>