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25" r:id="rId2"/>
    <p:sldId id="326" r:id="rId3"/>
    <p:sldId id="327" r:id="rId4"/>
    <p:sldId id="329" r:id="rId5"/>
    <p:sldId id="330" r:id="rId6"/>
    <p:sldId id="331" r:id="rId7"/>
    <p:sldId id="258" r:id="rId8"/>
    <p:sldId id="260" r:id="rId9"/>
    <p:sldId id="332" r:id="rId10"/>
    <p:sldId id="261" r:id="rId11"/>
    <p:sldId id="262" r:id="rId12"/>
    <p:sldId id="263" r:id="rId13"/>
    <p:sldId id="268" r:id="rId14"/>
    <p:sldId id="300" r:id="rId15"/>
    <p:sldId id="266" r:id="rId16"/>
    <p:sldId id="265" r:id="rId17"/>
    <p:sldId id="264" r:id="rId18"/>
    <p:sldId id="270" r:id="rId19"/>
    <p:sldId id="271" r:id="rId20"/>
    <p:sldId id="296" r:id="rId21"/>
    <p:sldId id="272" r:id="rId22"/>
    <p:sldId id="273" r:id="rId23"/>
    <p:sldId id="323" r:id="rId24"/>
    <p:sldId id="267" r:id="rId25"/>
    <p:sldId id="274" r:id="rId26"/>
    <p:sldId id="275" r:id="rId27"/>
    <p:sldId id="297" r:id="rId28"/>
    <p:sldId id="276" r:id="rId29"/>
    <p:sldId id="277" r:id="rId30"/>
    <p:sldId id="278" r:id="rId31"/>
    <p:sldId id="279" r:id="rId32"/>
    <p:sldId id="280" r:id="rId33"/>
    <p:sldId id="298" r:id="rId34"/>
    <p:sldId id="282" r:id="rId35"/>
    <p:sldId id="301" r:id="rId36"/>
    <p:sldId id="299" r:id="rId37"/>
    <p:sldId id="283" r:id="rId38"/>
    <p:sldId id="284" r:id="rId39"/>
    <p:sldId id="285" r:id="rId40"/>
    <p:sldId id="286" r:id="rId41"/>
    <p:sldId id="289" r:id="rId42"/>
    <p:sldId id="287" r:id="rId43"/>
    <p:sldId id="288" r:id="rId44"/>
    <p:sldId id="304" r:id="rId45"/>
    <p:sldId id="320" r:id="rId46"/>
    <p:sldId id="292" r:id="rId47"/>
    <p:sldId id="302" r:id="rId48"/>
    <p:sldId id="303" r:id="rId49"/>
    <p:sldId id="319" r:id="rId50"/>
    <p:sldId id="305" r:id="rId51"/>
    <p:sldId id="306" r:id="rId52"/>
    <p:sldId id="307" r:id="rId53"/>
    <p:sldId id="322" r:id="rId54"/>
    <p:sldId id="30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0" autoAdjust="0"/>
    <p:restoredTop sz="72373" autoAdjust="0"/>
  </p:normalViewPr>
  <p:slideViewPr>
    <p:cSldViewPr snapToGrid="0">
      <p:cViewPr>
        <p:scale>
          <a:sx n="200" d="100"/>
          <a:sy n="200" d="100"/>
        </p:scale>
        <p:origin x="2112" y="24"/>
      </p:cViewPr>
      <p:guideLst/>
    </p:cSldViewPr>
  </p:slideViewPr>
  <p:outlineViewPr>
    <p:cViewPr>
      <p:scale>
        <a:sx n="33" d="100"/>
        <a:sy n="33" d="100"/>
      </p:scale>
      <p:origin x="0" y="-414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150" d="100"/>
          <a:sy n="150" d="100"/>
        </p:scale>
        <p:origin x="2760" y="77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732A55-3D1B-4C72-9266-09C11B5AB621}" type="datetimeFigureOut">
              <a:rPr lang="en-US" smtClean="0"/>
              <a:t>9/13/2021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ADCB4-33A6-4FCB-BDB9-6E2C0098F985}" type="slidenum">
              <a:rPr lang="en-US" smtClean="0"/>
              <a:t>‹#›</a:t>
            </a:fld>
            <a:endParaRPr lang="en-US"/>
          </a:p>
        </p:txBody>
      </p:sp>
    </p:spTree>
    <p:extLst>
      <p:ext uri="{BB962C8B-B14F-4D97-AF65-F5344CB8AC3E}">
        <p14:creationId xmlns:p14="http://schemas.microsoft.com/office/powerpoint/2010/main" val="152925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E186F-EAE0-45FF-B2E9-36C6B8C2ABC5}"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7EAE7-321D-450C-B5FF-CA98518DA4FB}" type="slidenum">
              <a:rPr lang="en-US" smtClean="0"/>
              <a:t>‹#›</a:t>
            </a:fld>
            <a:endParaRPr lang="en-US"/>
          </a:p>
        </p:txBody>
      </p:sp>
    </p:spTree>
    <p:extLst>
      <p:ext uri="{BB962C8B-B14F-4D97-AF65-F5344CB8AC3E}">
        <p14:creationId xmlns:p14="http://schemas.microsoft.com/office/powerpoint/2010/main" val="300735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1</a:t>
            </a:fld>
            <a:endParaRPr lang="en-US"/>
          </a:p>
        </p:txBody>
      </p:sp>
    </p:spTree>
    <p:extLst>
      <p:ext uri="{BB962C8B-B14F-4D97-AF65-F5344CB8AC3E}">
        <p14:creationId xmlns:p14="http://schemas.microsoft.com/office/powerpoint/2010/main" val="55237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we’ll</a:t>
            </a:r>
            <a:r>
              <a:rPr lang="en-US" baseline="0"/>
              <a:t> create the infrastructure for the Request Quote Queue Processor, and this is going to look quite similar.  I’m going to create a new method in the Constructor</a:t>
            </a:r>
          </a:p>
          <a:p>
            <a:endParaRPr lang="en-US" baseline="0"/>
          </a:p>
          <a:p>
            <a:r>
              <a:rPr lang="en-US" baseline="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a:t>	</a:t>
            </a:r>
            <a:r>
              <a:rPr lang="en-US" i="1"/>
              <a:t>CreateRequestQuoteQueueProcessorHost();</a:t>
            </a:r>
            <a:endParaRPr lang="en-US" sz="800" i="1"/>
          </a:p>
          <a:p>
            <a:endParaRPr lang="en-US"/>
          </a:p>
          <a:p>
            <a:r>
              <a:rPr lang="en-US"/>
              <a:t>This will</a:t>
            </a:r>
            <a:r>
              <a:rPr lang="en-US" baseline="0"/>
              <a:t> also be hosted as a Serverless function in Lambda, but it will be processing Queue messages rather than Api requests and we’ll build it on .net core 3.1 for some variety.</a:t>
            </a:r>
          </a:p>
          <a:p>
            <a:endParaRPr lang="en-US" baseline="0"/>
          </a:p>
          <a:p>
            <a:r>
              <a:rPr lang="en-US" baseline="0"/>
              <a:t>I’m going to paste in the method body here …</a:t>
            </a:r>
          </a:p>
          <a:p>
            <a:endParaRPr lang="en-US" baseline="0"/>
          </a:p>
          <a:p>
            <a:r>
              <a:rPr lang="en-US" baseline="0"/>
              <a:t>	</a:t>
            </a:r>
            <a:r>
              <a:rPr lang="en-US" i="1" baseline="0"/>
              <a:t>paste method body</a:t>
            </a:r>
          </a:p>
          <a:p>
            <a:endParaRPr lang="en-US" i="1" baseline="0"/>
          </a:p>
          <a:p>
            <a:r>
              <a:rPr lang="en-US" i="0" baseline="0"/>
              <a:t>And I having a using Alias to help with readability</a:t>
            </a:r>
          </a:p>
          <a:p>
            <a:r>
              <a:rPr lang="en-US" i="0" baseline="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a:t>	paste “</a:t>
            </a:r>
            <a:r>
              <a:rPr lang="en-US" sz="1200" i="1">
                <a:solidFill>
                  <a:srgbClr val="0000FF"/>
                </a:solidFill>
                <a:latin typeface="Consolas" panose="020B0609020204030204" pitchFamily="49" charset="0"/>
              </a:rPr>
              <a:t>using</a:t>
            </a:r>
            <a:r>
              <a:rPr lang="en-US" sz="1200" i="1">
                <a:solidFill>
                  <a:srgbClr val="000000"/>
                </a:solidFill>
                <a:latin typeface="Consolas" panose="020B0609020204030204" pitchFamily="49" charset="0"/>
              </a:rPr>
              <a:t> RequestQuoteProcessorFunction = CloudAutoGroup.TVCampaign.RequestQuoteProcessor.Function;</a:t>
            </a:r>
            <a:r>
              <a:rPr lang="en-US" sz="1200" i="1">
                <a:solidFill>
                  <a:schemeClr val="tx1"/>
                </a:solidFill>
                <a:latin typeface="+mn-lt"/>
              </a:rPr>
              <a:t>”</a:t>
            </a:r>
            <a:endParaRPr lang="en-US" i="1" baseline="0"/>
          </a:p>
          <a:p>
            <a:endParaRPr lang="en-US" i="1" baseline="0"/>
          </a:p>
          <a:p>
            <a:r>
              <a:rPr lang="en-US" i="0" baseline="0"/>
              <a:t>Let’s take a look here.  We’re using the Cdk Function class again.   This isn’t using Docker, instead the cdk is going to read directly from the Publish directory. This is why we wanted to modify the cdk.json file earlier to add that dotnet publish command as part of the cdk deploy.</a:t>
            </a:r>
          </a:p>
          <a:p>
            <a:endParaRPr lang="en-US" i="0" baseline="0"/>
          </a:p>
          <a:p>
            <a:r>
              <a:rPr lang="en-US" i="0" baseline="0"/>
              <a:t>I’ll again be able to use the nameof technique to get the path component.  But this time I’ll need to know if we’re building in Debug or Release mode, so let me add this little code snippet to the top:</a:t>
            </a:r>
          </a:p>
          <a:p>
            <a:endParaRPr lang="en-US" i="0" baseline="0"/>
          </a:p>
          <a:p>
            <a:r>
              <a:rPr lang="en-US" i="0" baseline="0"/>
              <a:t>    	</a:t>
            </a:r>
            <a:r>
              <a:rPr lang="en-US" i="1" baseline="0"/>
              <a:t>Insert _buildConfiguration code snippet</a:t>
            </a:r>
          </a:p>
          <a:p>
            <a:endParaRPr lang="en-US" i="1" baseline="0"/>
          </a:p>
          <a:p>
            <a:r>
              <a:rPr lang="en-US" i="0" baseline="0"/>
              <a:t>Now if we go back to the Handler property we’re again seeing the same Assembly, Full Type, Method for the entry point.  And because we have that project reference to the Queue Processor we’re able to build this up without any magic strings!</a:t>
            </a:r>
          </a:p>
          <a:p>
            <a:endParaRPr lang="en-US" i="0" baseline="0"/>
          </a:p>
          <a:p>
            <a:r>
              <a:rPr lang="en-US" i="0" baseline="0"/>
              <a:t>So that’s our two Serverless Functions; let’s keep going.</a:t>
            </a:r>
            <a:endParaRPr lang="en-US" i="0"/>
          </a:p>
        </p:txBody>
      </p:sp>
      <p:sp>
        <p:nvSpPr>
          <p:cNvPr id="4" name="Slide Number Placeholder 3"/>
          <p:cNvSpPr>
            <a:spLocks noGrp="1"/>
          </p:cNvSpPr>
          <p:nvPr>
            <p:ph type="sldNum" sz="quarter" idx="10"/>
          </p:nvPr>
        </p:nvSpPr>
        <p:spPr/>
        <p:txBody>
          <a:bodyPr/>
          <a:lstStyle/>
          <a:p>
            <a:fld id="{B147EAE7-321D-450C-B5FF-CA98518DA4FB}" type="slidenum">
              <a:rPr lang="en-US" smtClean="0"/>
              <a:t>11</a:t>
            </a:fld>
            <a:endParaRPr lang="en-US"/>
          </a:p>
        </p:txBody>
      </p:sp>
    </p:spTree>
    <p:extLst>
      <p:ext uri="{BB962C8B-B14F-4D97-AF65-F5344CB8AC3E}">
        <p14:creationId xmlns:p14="http://schemas.microsoft.com/office/powerpoint/2010/main" val="302936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a:t>
            </a:r>
            <a:r>
              <a:rPr lang="en-US" baseline="0"/>
              <a:t> add hosting for the Web Application next.</a:t>
            </a:r>
          </a:p>
          <a:p>
            <a:endParaRPr lang="en-US" baseline="0"/>
          </a:p>
          <a:p>
            <a:r>
              <a:rPr lang="en-US" baseline="0"/>
              <a:t>I’m going to add a new method to the Constructor called CreateWebsiteHost</a:t>
            </a:r>
          </a:p>
          <a:p>
            <a:endParaRPr lang="en-US" baseline="0"/>
          </a:p>
          <a:p>
            <a:r>
              <a:rPr lang="en-US" i="1" baseline="0"/>
              <a:t>	CreateWebsiteHost();</a:t>
            </a:r>
          </a:p>
          <a:p>
            <a:endParaRPr lang="en-US" i="1" baseline="0"/>
          </a:p>
          <a:p>
            <a:r>
              <a:rPr lang="en-US" i="0" baseline="0"/>
              <a:t>I hope you guys see a pattern emerging here.  And I’m going to paste in the implementation here</a:t>
            </a:r>
          </a:p>
          <a:p>
            <a:endParaRPr lang="en-US" i="0" baseline="0"/>
          </a:p>
          <a:p>
            <a:pPr lvl="0"/>
            <a:r>
              <a:rPr lang="en-US" sz="1200" i="1" kern="1200">
                <a:solidFill>
                  <a:schemeClr val="tx1"/>
                </a:solidFill>
                <a:effectLst/>
                <a:latin typeface="+mn-lt"/>
                <a:ea typeface="+mn-ea"/>
                <a:cs typeface="+mn-cs"/>
              </a:rPr>
              <a:t>	Paste in implementation of “CreateWebsiteiHost();”</a:t>
            </a:r>
            <a:endParaRPr lang="en-US" sz="1200" kern="1200">
              <a:solidFill>
                <a:schemeClr val="tx1"/>
              </a:solidFill>
              <a:effectLst/>
              <a:latin typeface="+mn-lt"/>
              <a:ea typeface="+mn-ea"/>
              <a:cs typeface="+mn-cs"/>
            </a:endParaRPr>
          </a:p>
          <a:p>
            <a:pPr lvl="1"/>
            <a:r>
              <a:rPr lang="en-US" sz="1200" i="1" kern="1200">
                <a:solidFill>
                  <a:schemeClr val="tx1"/>
                </a:solidFill>
                <a:effectLst/>
                <a:latin typeface="+mn-lt"/>
                <a:ea typeface="+mn-ea"/>
                <a:cs typeface="+mn-cs"/>
              </a:rPr>
              <a:t>	Click Visual Studio light bulb to fill in using statements</a:t>
            </a:r>
            <a:endParaRPr lang="en-US" sz="1200" kern="1200">
              <a:solidFill>
                <a:schemeClr val="tx1"/>
              </a:solidFill>
              <a:effectLst/>
              <a:latin typeface="+mn-lt"/>
              <a:ea typeface="+mn-ea"/>
              <a:cs typeface="+mn-cs"/>
            </a:endParaRPr>
          </a:p>
          <a:p>
            <a:endParaRPr lang="en-US" i="0"/>
          </a:p>
          <a:p>
            <a:r>
              <a:rPr lang="en-US" i="0"/>
              <a:t>Now this is</a:t>
            </a:r>
            <a:r>
              <a:rPr lang="en-US" i="0" baseline="0"/>
              <a:t> a bit more involved than the two Lambda functions we just built.  This is instead building up a Elastic Beanstalk, which is AWS’s managed web hosting.  It isn’t quite as abstracted as using Lambda, but let’s walk through it quickly and see it’s really not too bad.</a:t>
            </a:r>
          </a:p>
          <a:p>
            <a:endParaRPr lang="en-US" i="0" baseline="0"/>
          </a:p>
          <a:p>
            <a:r>
              <a:rPr lang="en-US" i="0" baseline="0"/>
              <a:t>First up we’re defining how we’re going to publish our code up to AWS.  In this case we’re using an Asset object and that’s coming from the CDK S3 nuget package.  And we have to give it a Path so we’ll point it to the Web project’s  Publish directory. </a:t>
            </a:r>
          </a:p>
          <a:p>
            <a:endParaRPr lang="en-US" i="0" baseline="0"/>
          </a:p>
          <a:p>
            <a:r>
              <a:rPr lang="en-US" i="0" baseline="0"/>
              <a:t>After defining how to upload assets, we have some boilerplate plumbing to create a Beanstalk Application and tie in the necessary IAM Roles.  </a:t>
            </a:r>
          </a:p>
          <a:p>
            <a:endParaRPr lang="en-US" i="0" baseline="0"/>
          </a:p>
          <a:p>
            <a:r>
              <a:rPr lang="en-US" i="0" baseline="0"/>
              <a:t>And that brings us to the Beanstalk Environment where we reference the Application, and ApplicationName and define our runtime.  We also pass in our definied Option Settings there as well.</a:t>
            </a:r>
          </a:p>
          <a:p>
            <a:endParaRPr lang="en-US" i="0" baseline="0"/>
          </a:p>
          <a:p>
            <a:r>
              <a:rPr lang="en-US" i="0" baseline="0"/>
              <a:t>This is just a highlevel overview as there is a lot more material I want to get to without focusing specifically on Elastic Beanstalk.  But there’s a lot of great resources for deep diving into these various constructs that we’ll highlight at the end.</a:t>
            </a:r>
          </a:p>
          <a:p>
            <a:endParaRPr lang="en-US" i="0" baseline="0"/>
          </a:p>
          <a:p>
            <a:r>
              <a:rPr lang="en-US" i="0" baseline="0"/>
              <a:t>Though I do want to point out this last line here, this CfnOutpuut object is special.  When we go to the command line to run the Cdk, this will output our website’s Url to the Console.</a:t>
            </a:r>
          </a:p>
          <a:p>
            <a:endParaRPr lang="en-US" i="0" baseline="0"/>
          </a:p>
          <a:p>
            <a:r>
              <a:rPr lang="en-US" i="0" baseline="0"/>
              <a:t>Alright, that’s all of our initial infrastructure.  But there’s one more thing we need to do.</a:t>
            </a:r>
            <a:endParaRPr lang="en-US" i="0"/>
          </a:p>
        </p:txBody>
      </p:sp>
      <p:sp>
        <p:nvSpPr>
          <p:cNvPr id="4" name="Slide Number Placeholder 3"/>
          <p:cNvSpPr>
            <a:spLocks noGrp="1"/>
          </p:cNvSpPr>
          <p:nvPr>
            <p:ph type="sldNum" sz="quarter" idx="10"/>
          </p:nvPr>
        </p:nvSpPr>
        <p:spPr/>
        <p:txBody>
          <a:bodyPr/>
          <a:lstStyle/>
          <a:p>
            <a:fld id="{B147EAE7-321D-450C-B5FF-CA98518DA4FB}" type="slidenum">
              <a:rPr lang="en-US" smtClean="0"/>
              <a:t>12</a:t>
            </a:fld>
            <a:endParaRPr lang="en-US"/>
          </a:p>
        </p:txBody>
      </p:sp>
    </p:spTree>
    <p:extLst>
      <p:ext uri="{BB962C8B-B14F-4D97-AF65-F5344CB8AC3E}">
        <p14:creationId xmlns:p14="http://schemas.microsoft.com/office/powerpoint/2010/main" val="182279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i="1"/>
              <a:t>Open</a:t>
            </a:r>
            <a:r>
              <a:rPr lang="en-US" i="1" baseline="0"/>
              <a:t> RequestQuoteApi/Dockerfile</a:t>
            </a:r>
          </a:p>
          <a:p>
            <a:endParaRPr lang="en-US" i="1" baseline="0"/>
          </a:p>
          <a:p>
            <a:r>
              <a:rPr lang="en-US" i="0" baseline="0"/>
              <a:t>The Lambda project templates defaults the Docker file for building on linux, but I’ll be building on Windows.  And since this is a prototype I’m going to keep everything in Debug mode.</a:t>
            </a:r>
          </a:p>
          <a:p>
            <a:endParaRPr lang="en-US" i="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a:t>	</a:t>
            </a:r>
            <a:r>
              <a:rPr lang="en-US" i="1" baseline="0"/>
              <a:t>Replace line with </a:t>
            </a:r>
            <a:r>
              <a:rPr lang="en-US" sz="1200" i="1"/>
              <a:t>COPY "bin/Debug/net5.0/publish"  .</a:t>
            </a:r>
          </a:p>
          <a:p>
            <a:endParaRPr lang="en-US" i="0"/>
          </a:p>
          <a:p>
            <a:r>
              <a:rPr lang="en-US" i="0"/>
              <a:t>And now</a:t>
            </a:r>
            <a:r>
              <a:rPr lang="en-US" i="0" baseline="0"/>
              <a:t> we’re ready to deploy our initial hosting infrastructure.</a:t>
            </a:r>
            <a:endParaRPr lang="en-US" i="0"/>
          </a:p>
        </p:txBody>
      </p:sp>
      <p:sp>
        <p:nvSpPr>
          <p:cNvPr id="4" name="Slide Number Placeholder 3"/>
          <p:cNvSpPr>
            <a:spLocks noGrp="1"/>
          </p:cNvSpPr>
          <p:nvPr>
            <p:ph type="sldNum" sz="quarter" idx="10"/>
          </p:nvPr>
        </p:nvSpPr>
        <p:spPr/>
        <p:txBody>
          <a:bodyPr/>
          <a:lstStyle/>
          <a:p>
            <a:fld id="{B147EAE7-321D-450C-B5FF-CA98518DA4FB}" type="slidenum">
              <a:rPr lang="en-US" smtClean="0"/>
              <a:t>13</a:t>
            </a:fld>
            <a:endParaRPr lang="en-US"/>
          </a:p>
        </p:txBody>
      </p:sp>
    </p:spTree>
    <p:extLst>
      <p:ext uri="{BB962C8B-B14F-4D97-AF65-F5344CB8AC3E}">
        <p14:creationId xmlns:p14="http://schemas.microsoft.com/office/powerpoint/2010/main" val="78275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i="1"/>
              <a:t>SAVE</a:t>
            </a:r>
            <a:r>
              <a:rPr lang="en-US" i="1" baseline="0"/>
              <a:t> ALL IN FILES IN SOLUTION</a:t>
            </a:r>
            <a:r>
              <a:rPr lang="en-US" i="0" baseline="0"/>
              <a:t>!</a:t>
            </a:r>
          </a:p>
          <a:p>
            <a:endParaRPr lang="en-US"/>
          </a:p>
          <a:p>
            <a:r>
              <a:rPr lang="en-US"/>
              <a:t>I’m going to head</a:t>
            </a:r>
            <a:r>
              <a:rPr lang="en-US" baseline="0"/>
              <a:t> to the Console as we’re not yet able to start a deployment yet from inside Visual Studio.</a:t>
            </a:r>
          </a:p>
          <a:p>
            <a:endParaRPr lang="en-US" baseline="0"/>
          </a:p>
          <a:p>
            <a:r>
              <a:rPr lang="en-US" baseline="0"/>
              <a:t>I’m going to make sure I’m at the root of my solution where the cdk.json file lives.  </a:t>
            </a:r>
          </a:p>
          <a:p>
            <a:endParaRPr lang="en-US" baseline="0"/>
          </a:p>
          <a:p>
            <a:r>
              <a:rPr lang="en-US" i="1" baseline="0"/>
              <a:t>	dir</a:t>
            </a:r>
          </a:p>
          <a:p>
            <a:endParaRPr lang="en-US" baseline="0"/>
          </a:p>
          <a:p>
            <a:r>
              <a:rPr lang="en-US" baseline="0"/>
              <a:t>And now I can run cdk deploy</a:t>
            </a:r>
          </a:p>
          <a:p>
            <a:endParaRPr lang="en-US" baseline="0"/>
          </a:p>
          <a:p>
            <a:r>
              <a:rPr lang="en-US" baseline="0"/>
              <a:t>	</a:t>
            </a:r>
            <a:r>
              <a:rPr lang="en-US" i="1" baseline="0"/>
              <a:t>cdk deploy</a:t>
            </a:r>
            <a:endParaRPr lang="en-US" i="0" baseline="0"/>
          </a:p>
          <a:p>
            <a:endParaRPr lang="en-US" i="0" baseline="0"/>
          </a:p>
          <a:p>
            <a:r>
              <a:rPr lang="en-US" i="0" baseline="0"/>
              <a:t>We’ll see a number of things kicking off.</a:t>
            </a:r>
          </a:p>
          <a:p>
            <a:endParaRPr lang="en-US" i="0" baseline="0"/>
          </a:p>
          <a:p>
            <a:r>
              <a:rPr lang="en-US" i="0" baseline="0"/>
              <a:t>First the Solution is being published with the dotnet publish command that we added to the json file.  Once that’s done the Cdk will take over and it’s going to start executing the code in our TVCampaign Stack to generate a Cloud Formation template.</a:t>
            </a:r>
          </a:p>
          <a:p>
            <a:endParaRPr lang="en-US" i="0" baseline="0"/>
          </a:p>
          <a:p>
            <a:r>
              <a:rPr lang="en-US" i="0" baseline="0"/>
              <a:t>Once the template is generated, we should see a summary of what’s to be deployed.  </a:t>
            </a:r>
          </a:p>
          <a:p>
            <a:endParaRPr lang="en-US" i="0" baseline="0"/>
          </a:p>
          <a:p>
            <a:r>
              <a:rPr lang="en-US" i="0" baseline="0"/>
              <a:t>If there are any Security changes we’ll be prompted to confirm.  In our case we’ll be creating new Roles so we’ll definitely get prompted.</a:t>
            </a:r>
          </a:p>
          <a:p>
            <a:endParaRPr lang="en-US" i="0" baseline="0"/>
          </a:p>
          <a:p>
            <a:r>
              <a:rPr lang="en-US" i="0" baseline="0"/>
              <a:t>Once we confirm we’ll then start see deployment in action.  The Docker image for our Quote Request Api will start being processed and will then be uploaded to AWS.  Then it will start creating our Lambda Functions and spinning up a Beanstalk Environment.</a:t>
            </a:r>
          </a:p>
          <a:p>
            <a:endParaRPr lang="en-US" i="0" baseline="0"/>
          </a:p>
          <a:p>
            <a:r>
              <a:rPr lang="en-US" i="0" baseline="0"/>
              <a:t>This will take a few minutes, so I’m going to let this continue to run.</a:t>
            </a:r>
          </a:p>
          <a:p>
            <a:endParaRPr lang="en-US" i="0" baseline="0"/>
          </a:p>
          <a:p>
            <a:r>
              <a:rPr lang="en-US" i="0" baseline="0"/>
              <a:t>Let’s head back to Visual Studio and keep building out our Application, starting with our Landing Page</a:t>
            </a:r>
          </a:p>
          <a:p>
            <a:endParaRPr lang="en-US" i="0" baseline="0"/>
          </a:p>
          <a:p>
            <a:endParaRPr lang="en-US" i="0" baseline="0"/>
          </a:p>
        </p:txBody>
      </p:sp>
      <p:sp>
        <p:nvSpPr>
          <p:cNvPr id="4" name="Slide Number Placeholder 3"/>
          <p:cNvSpPr>
            <a:spLocks noGrp="1"/>
          </p:cNvSpPr>
          <p:nvPr>
            <p:ph type="sldNum" sz="quarter" idx="10"/>
          </p:nvPr>
        </p:nvSpPr>
        <p:spPr/>
        <p:txBody>
          <a:bodyPr/>
          <a:lstStyle/>
          <a:p>
            <a:fld id="{B147EAE7-321D-450C-B5FF-CA98518DA4FB}" type="slidenum">
              <a:rPr lang="en-US" smtClean="0"/>
              <a:t>14</a:t>
            </a:fld>
            <a:endParaRPr lang="en-US"/>
          </a:p>
        </p:txBody>
      </p:sp>
    </p:spTree>
    <p:extLst>
      <p:ext uri="{BB962C8B-B14F-4D97-AF65-F5344CB8AC3E}">
        <p14:creationId xmlns:p14="http://schemas.microsoft.com/office/powerpoint/2010/main" val="304741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Move quickly</a:t>
            </a:r>
          </a:p>
        </p:txBody>
      </p:sp>
      <p:sp>
        <p:nvSpPr>
          <p:cNvPr id="4" name="Slide Number Placeholder 3"/>
          <p:cNvSpPr>
            <a:spLocks noGrp="1"/>
          </p:cNvSpPr>
          <p:nvPr>
            <p:ph type="sldNum" sz="quarter" idx="10"/>
          </p:nvPr>
        </p:nvSpPr>
        <p:spPr/>
        <p:txBody>
          <a:bodyPr/>
          <a:lstStyle/>
          <a:p>
            <a:fld id="{B147EAE7-321D-450C-B5FF-CA98518DA4FB}" type="slidenum">
              <a:rPr lang="en-US" smtClean="0"/>
              <a:t>15</a:t>
            </a:fld>
            <a:endParaRPr lang="en-US"/>
          </a:p>
        </p:txBody>
      </p:sp>
    </p:spTree>
    <p:extLst>
      <p:ext uri="{BB962C8B-B14F-4D97-AF65-F5344CB8AC3E}">
        <p14:creationId xmlns:p14="http://schemas.microsoft.com/office/powerpoint/2010/main" val="287592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call out TODO,</a:t>
            </a:r>
            <a:r>
              <a:rPr lang="en-US" baseline="0"/>
              <a:t> need RequestQuoteApi</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16</a:t>
            </a:fld>
            <a:endParaRPr lang="en-US"/>
          </a:p>
        </p:txBody>
      </p:sp>
    </p:spTree>
    <p:extLst>
      <p:ext uri="{BB962C8B-B14F-4D97-AF65-F5344CB8AC3E}">
        <p14:creationId xmlns:p14="http://schemas.microsoft.com/office/powerpoint/2010/main" val="1214283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a:t>
            </a:r>
            <a:r>
              <a:rPr lang="en-US" baseline="0"/>
              <a:t> next create the infrastructure for the Request Quote Api ….</a:t>
            </a:r>
            <a:endParaRPr lang="en-US"/>
          </a:p>
          <a:p>
            <a:endParaRPr lang="en-US"/>
          </a:p>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17</a:t>
            </a:fld>
            <a:endParaRPr lang="en-US"/>
          </a:p>
        </p:txBody>
      </p:sp>
    </p:spTree>
    <p:extLst>
      <p:ext uri="{BB962C8B-B14F-4D97-AF65-F5344CB8AC3E}">
        <p14:creationId xmlns:p14="http://schemas.microsoft.com/office/powerpoint/2010/main" val="4139370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18</a:t>
            </a:fld>
            <a:endParaRPr lang="en-US"/>
          </a:p>
        </p:txBody>
      </p:sp>
    </p:spTree>
    <p:extLst>
      <p:ext uri="{BB962C8B-B14F-4D97-AF65-F5344CB8AC3E}">
        <p14:creationId xmlns:p14="http://schemas.microsoft.com/office/powerpoint/2010/main" val="2538405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a:p>
            <a:endParaRPr lang="en-US"/>
          </a:p>
          <a:p>
            <a:r>
              <a:rPr lang="en-US"/>
              <a:t>Mention Environment</a:t>
            </a:r>
            <a:r>
              <a:rPr lang="en-US" baseline="0"/>
              <a:t> Variables will automatically be added to Configuration for us by asp.net framework.</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19</a:t>
            </a:fld>
            <a:endParaRPr lang="en-US"/>
          </a:p>
        </p:txBody>
      </p:sp>
    </p:spTree>
    <p:extLst>
      <p:ext uri="{BB962C8B-B14F-4D97-AF65-F5344CB8AC3E}">
        <p14:creationId xmlns:p14="http://schemas.microsoft.com/office/powerpoint/2010/main" val="1169215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a:p>
            <a:endParaRPr lang="en-US"/>
          </a:p>
          <a:p>
            <a:r>
              <a:rPr lang="en-US"/>
              <a:t>Mention Environment</a:t>
            </a:r>
            <a:r>
              <a:rPr lang="en-US" baseline="0"/>
              <a:t> Variables will automatically be added to Configuration for us by asp.net framework.</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20</a:t>
            </a:fld>
            <a:endParaRPr lang="en-US"/>
          </a:p>
        </p:txBody>
      </p:sp>
    </p:spTree>
    <p:extLst>
      <p:ext uri="{BB962C8B-B14F-4D97-AF65-F5344CB8AC3E}">
        <p14:creationId xmlns:p14="http://schemas.microsoft.com/office/powerpoint/2010/main" val="106384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Thanks Francois!</a:t>
            </a:r>
          </a:p>
          <a:p>
            <a:endParaRPr lang="en-US"/>
          </a:p>
          <a:p>
            <a:r>
              <a:rPr lang="en-US"/>
              <a:t>I had hoped to start building completly from scratch today, but we have a lot of material to cover, so I’ve already precreated a Solution and added some basic classes.  </a:t>
            </a:r>
          </a:p>
          <a:p>
            <a:endParaRPr lang="en-US"/>
          </a:p>
          <a:p>
            <a:r>
              <a:rPr lang="en-US"/>
              <a:t>For the talk today I’ll be focusing mostly on the CDK code, but if you’re interested in seeing how everything was built, or if you want to play with the app yourself, I’ll be posting the full source code to GitHub, and we’ll have a link to that at the end.</a:t>
            </a:r>
          </a:p>
          <a:p>
            <a:endParaRPr lang="en-US" baseline="0"/>
          </a:p>
          <a:p>
            <a:r>
              <a:rPr lang="en-US" baseline="0"/>
              <a:t>So let me start by showing you my environment.</a:t>
            </a:r>
          </a:p>
          <a:p>
            <a:endParaRPr lang="en-US" baseline="0"/>
          </a:p>
          <a:p>
            <a:r>
              <a:rPr lang="en-US" baseline="0"/>
              <a:t>	</a:t>
            </a:r>
            <a:r>
              <a:rPr lang="en-US" i="1" baseline="0"/>
              <a:t>Alt+Tab to PowerShell</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3</a:t>
            </a:fld>
            <a:endParaRPr lang="en-US"/>
          </a:p>
        </p:txBody>
      </p:sp>
    </p:spTree>
    <p:extLst>
      <p:ext uri="{BB962C8B-B14F-4D97-AF65-F5344CB8AC3E}">
        <p14:creationId xmlns:p14="http://schemas.microsoft.com/office/powerpoint/2010/main" val="3354378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now that the Website</a:t>
            </a:r>
            <a:r>
              <a:rPr lang="en-US" baseline="0"/>
              <a:t> is wired up to take the Request Api Url as a setting via an Environment Variable, let’s look at how we can populate it.</a:t>
            </a:r>
          </a:p>
          <a:p>
            <a:endParaRPr lang="en-US" baseline="0"/>
          </a:p>
          <a:p>
            <a:r>
              <a:rPr lang="en-US" baseline="0"/>
              <a:t>The first step is to open our TVCampaignStack </a:t>
            </a:r>
          </a:p>
          <a:p>
            <a:endParaRPr lang="en-US" baseline="0"/>
          </a:p>
          <a:p>
            <a:r>
              <a:rPr lang="en-US" baseline="0"/>
              <a:t>	</a:t>
            </a:r>
            <a:r>
              <a:rPr lang="en-US" i="1" baseline="0"/>
              <a:t>Open cdk/TVCampaignStack.cs</a:t>
            </a:r>
            <a:endParaRPr lang="en-US" baseline="0"/>
          </a:p>
          <a:p>
            <a:endParaRPr lang="en-US" baseline="0"/>
          </a:p>
          <a:p>
            <a:r>
              <a:rPr lang="en-US" baseline="0"/>
              <a:t>And we’re going to modify the CreateRequestQuoteApiHost method to return the LambdaRestApi its creating.</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21</a:t>
            </a:fld>
            <a:endParaRPr lang="en-US"/>
          </a:p>
        </p:txBody>
      </p:sp>
    </p:spTree>
    <p:extLst>
      <p:ext uri="{BB962C8B-B14F-4D97-AF65-F5344CB8AC3E}">
        <p14:creationId xmlns:p14="http://schemas.microsoft.com/office/powerpoint/2010/main" val="3982681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22</a:t>
            </a:fld>
            <a:endParaRPr lang="en-US"/>
          </a:p>
        </p:txBody>
      </p:sp>
    </p:spTree>
    <p:extLst>
      <p:ext uri="{BB962C8B-B14F-4D97-AF65-F5344CB8AC3E}">
        <p14:creationId xmlns:p14="http://schemas.microsoft.com/office/powerpoint/2010/main" val="2697592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23</a:t>
            </a:fld>
            <a:endParaRPr lang="en-US"/>
          </a:p>
        </p:txBody>
      </p:sp>
    </p:spTree>
    <p:extLst>
      <p:ext uri="{BB962C8B-B14F-4D97-AF65-F5344CB8AC3E}">
        <p14:creationId xmlns:p14="http://schemas.microsoft.com/office/powerpoint/2010/main" val="55125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r>
              <a:rPr lang="en-US"/>
              <a:t>Next we’re going to build</a:t>
            </a:r>
            <a:r>
              <a:rPr lang="en-US" baseline="0"/>
              <a:t> out oour Request Quote Api.  This is going to receive the Quote Request from the front end.  </a:t>
            </a:r>
          </a:p>
          <a:p>
            <a:endParaRPr lang="en-US" baseline="0"/>
          </a:p>
          <a:p>
            <a:r>
              <a:rPr lang="en-US" baseline="0"/>
              <a:t>I’ve already defined our two Domain Models QuoteRequest </a:t>
            </a:r>
          </a:p>
          <a:p>
            <a:endParaRPr lang="en-US" baseline="0"/>
          </a:p>
          <a:p>
            <a:r>
              <a:rPr lang="en-US" baseline="0"/>
              <a:t>	</a:t>
            </a:r>
            <a:r>
              <a:rPr lang="en-US" i="1" baseline="0"/>
              <a:t>open QuoteRequest.cs</a:t>
            </a:r>
            <a:endParaRPr lang="en-US" baseline="0"/>
          </a:p>
          <a:p>
            <a:endParaRPr lang="en-US" baseline="0"/>
          </a:p>
          <a:p>
            <a:r>
              <a:rPr lang="en-US" baseline="0"/>
              <a:t>and FullQuote,</a:t>
            </a:r>
          </a:p>
          <a:p>
            <a:endParaRPr lang="en-US" baseline="0"/>
          </a:p>
          <a:p>
            <a:r>
              <a:rPr lang="en-US" baseline="0"/>
              <a:t>	</a:t>
            </a:r>
            <a:r>
              <a:rPr lang="en-US" i="1" baseline="0"/>
              <a:t>open FullQuote.cs</a:t>
            </a:r>
          </a:p>
          <a:p>
            <a:endParaRPr lang="en-US" i="1" baseline="0"/>
          </a:p>
          <a:p>
            <a:r>
              <a:rPr lang="en-US" i="0" baseline="0"/>
              <a:t>Which has a reference to the original request as well as a Monthly Premium.</a:t>
            </a:r>
          </a:p>
          <a:p>
            <a:endParaRPr lang="en-US" i="0" baseline="0"/>
          </a:p>
          <a:p>
            <a:r>
              <a:rPr lang="en-US" i="0" baseline="0"/>
              <a:t>I’ve also built out a FullQuoteRepository which will look at later.  What the Api needs is this QuoteRequestQueueClient which it will use to enqueuer processing of the Quote Request.</a:t>
            </a:r>
          </a:p>
          <a:p>
            <a:endParaRPr lang="en-US" i="0" baseline="0"/>
          </a:p>
          <a:p>
            <a:r>
              <a:rPr lang="en-US" i="0" baseline="0"/>
              <a:t>Alright, let’s start building our Api.</a:t>
            </a:r>
            <a:endParaRPr lang="en-US" i="0"/>
          </a:p>
        </p:txBody>
      </p:sp>
      <p:sp>
        <p:nvSpPr>
          <p:cNvPr id="4" name="Slide Number Placeholder 3"/>
          <p:cNvSpPr>
            <a:spLocks noGrp="1"/>
          </p:cNvSpPr>
          <p:nvPr>
            <p:ph type="sldNum" sz="quarter" idx="10"/>
          </p:nvPr>
        </p:nvSpPr>
        <p:spPr/>
        <p:txBody>
          <a:bodyPr/>
          <a:lstStyle/>
          <a:p>
            <a:fld id="{B147EAE7-321D-450C-B5FF-CA98518DA4FB}" type="slidenum">
              <a:rPr lang="en-US" smtClean="0"/>
              <a:t>24</a:t>
            </a:fld>
            <a:endParaRPr lang="en-US"/>
          </a:p>
        </p:txBody>
      </p:sp>
    </p:spTree>
    <p:extLst>
      <p:ext uri="{BB962C8B-B14F-4D97-AF65-F5344CB8AC3E}">
        <p14:creationId xmlns:p14="http://schemas.microsoft.com/office/powerpoint/2010/main" val="4238109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a:t>
            </a:r>
            <a:r>
              <a:rPr lang="en-US" baseline="0"/>
              <a:t> thing I like to do for a Lambda function is wire it up to support DI. </a:t>
            </a:r>
          </a:p>
          <a:p>
            <a:endParaRPr lang="en-US" baseline="0"/>
          </a:p>
          <a:p>
            <a:r>
              <a:rPr lang="en-US" baseline="0"/>
              <a:t>I’m going to make a copy of the primary method inside a new class called App, and make it fully async …</a:t>
            </a:r>
          </a:p>
          <a:p>
            <a:endParaRPr lang="en-US" baseline="0"/>
          </a:p>
          <a:p>
            <a:r>
              <a:rPr lang="en-US" baseline="0"/>
              <a:t>	</a:t>
            </a:r>
            <a:r>
              <a:rPr lang="en-US" i="1" baseline="0"/>
              <a:t>paste App </a:t>
            </a:r>
          </a:p>
          <a:p>
            <a:endParaRPr lang="en-US" i="1" baseline="0"/>
          </a:p>
          <a:p>
            <a:r>
              <a:rPr lang="en-US" i="0" baseline="0"/>
              <a:t>I’ll create a backing App field.</a:t>
            </a:r>
          </a:p>
          <a:p>
            <a:endParaRPr lang="en-US" i="0" baseline="0"/>
          </a:p>
          <a:p>
            <a:r>
              <a:rPr lang="en-US" i="0" baseline="0"/>
              <a:t>And then I’ll create a new ServiceCollection inside the Functions constructor to build an instance of App.  This way App is ready to use DI.</a:t>
            </a:r>
            <a:endParaRPr lang="en-US" i="0"/>
          </a:p>
        </p:txBody>
      </p:sp>
      <p:sp>
        <p:nvSpPr>
          <p:cNvPr id="4" name="Slide Number Placeholder 3"/>
          <p:cNvSpPr>
            <a:spLocks noGrp="1"/>
          </p:cNvSpPr>
          <p:nvPr>
            <p:ph type="sldNum" sz="quarter" idx="10"/>
          </p:nvPr>
        </p:nvSpPr>
        <p:spPr/>
        <p:txBody>
          <a:bodyPr/>
          <a:lstStyle/>
          <a:p>
            <a:fld id="{B147EAE7-321D-450C-B5FF-CA98518DA4FB}" type="slidenum">
              <a:rPr lang="en-US" smtClean="0"/>
              <a:t>25</a:t>
            </a:fld>
            <a:endParaRPr lang="en-US"/>
          </a:p>
        </p:txBody>
      </p:sp>
    </p:spTree>
    <p:extLst>
      <p:ext uri="{BB962C8B-B14F-4D97-AF65-F5344CB8AC3E}">
        <p14:creationId xmlns:p14="http://schemas.microsoft.com/office/powerpoint/2010/main" val="175552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I’m going to move</a:t>
            </a:r>
            <a:r>
              <a:rPr lang="en-US" baseline="0"/>
              <a:t> App to its own file; keep things nice and organized.</a:t>
            </a:r>
          </a:p>
          <a:p>
            <a:endParaRPr lang="en-US" baseline="0"/>
          </a:p>
          <a:p>
            <a:r>
              <a:rPr lang="en-US" baseline="0"/>
              <a:t>And for the sake of time, I’m going to paste in the implementation of this function.</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26</a:t>
            </a:fld>
            <a:endParaRPr lang="en-US"/>
          </a:p>
        </p:txBody>
      </p:sp>
    </p:spTree>
    <p:extLst>
      <p:ext uri="{BB962C8B-B14F-4D97-AF65-F5344CB8AC3E}">
        <p14:creationId xmlns:p14="http://schemas.microsoft.com/office/powerpoint/2010/main" val="3780551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27</a:t>
            </a:fld>
            <a:endParaRPr lang="en-US"/>
          </a:p>
        </p:txBody>
      </p:sp>
    </p:spTree>
    <p:extLst>
      <p:ext uri="{BB962C8B-B14F-4D97-AF65-F5344CB8AC3E}">
        <p14:creationId xmlns:p14="http://schemas.microsoft.com/office/powerpoint/2010/main" val="1156696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a:p>
            <a:endParaRPr lang="en-US"/>
          </a:p>
          <a:p>
            <a:r>
              <a:rPr lang="en-US"/>
              <a:t>Now that we have our implementation, let’s update</a:t>
            </a:r>
            <a:r>
              <a:rPr lang="en-US" baseline="0"/>
              <a:t> the Api Function’s Service Collection</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28</a:t>
            </a:fld>
            <a:endParaRPr lang="en-US"/>
          </a:p>
        </p:txBody>
      </p:sp>
    </p:spTree>
    <p:extLst>
      <p:ext uri="{BB962C8B-B14F-4D97-AF65-F5344CB8AC3E}">
        <p14:creationId xmlns:p14="http://schemas.microsoft.com/office/powerpoint/2010/main" val="780069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a:p>
            <a:endParaRPr lang="en-US"/>
          </a:p>
          <a:p>
            <a:endParaRPr lang="en-US"/>
          </a:p>
          <a:p>
            <a:r>
              <a:rPr lang="en-US"/>
              <a:t>Now that we have</a:t>
            </a:r>
            <a:r>
              <a:rPr lang="en-US" baseline="0"/>
              <a:t> all of our plumbing in place, we need to actually create our Queue and then find a way populate an Environment Variable so we can populate QuoteRequestQueueClientSettings.</a:t>
            </a:r>
          </a:p>
          <a:p>
            <a:endParaRPr lang="en-US" baseline="0"/>
          </a:p>
          <a:p>
            <a:r>
              <a:rPr lang="en-US" baseline="0"/>
              <a:t>So let’s had to TVCampaignStack.</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29</a:t>
            </a:fld>
            <a:endParaRPr lang="en-US"/>
          </a:p>
        </p:txBody>
      </p:sp>
    </p:spTree>
    <p:extLst>
      <p:ext uri="{BB962C8B-B14F-4D97-AF65-F5344CB8AC3E}">
        <p14:creationId xmlns:p14="http://schemas.microsoft.com/office/powerpoint/2010/main" val="178988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30</a:t>
            </a:fld>
            <a:endParaRPr lang="en-US"/>
          </a:p>
        </p:txBody>
      </p:sp>
    </p:spTree>
    <p:extLst>
      <p:ext uri="{BB962C8B-B14F-4D97-AF65-F5344CB8AC3E}">
        <p14:creationId xmlns:p14="http://schemas.microsoft.com/office/powerpoint/2010/main" val="253038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real</a:t>
            </a:r>
            <a:r>
              <a:rPr lang="en-US" baseline="0"/>
              <a:t> quick, let me run you through this:</a:t>
            </a:r>
          </a:p>
          <a:p>
            <a:endParaRPr lang="en-US" baseline="0"/>
          </a:p>
          <a:p>
            <a:pPr marL="171450" indent="-171450">
              <a:buFontTx/>
              <a:buChar char="-"/>
            </a:pPr>
            <a:r>
              <a:rPr lang="en-US" baseline="0"/>
              <a:t>I’ve got the AWS Cli installed and I’ve set my aws profile to pittle+demo; that’s where we’ll be deploying today.</a:t>
            </a:r>
          </a:p>
          <a:p>
            <a:pPr marL="171450" indent="-171450">
              <a:buFontTx/>
              <a:buChar char="-"/>
            </a:pPr>
            <a:endParaRPr lang="en-US" baseline="0"/>
          </a:p>
          <a:p>
            <a:pPr marL="171450" indent="-171450">
              <a:buFontTx/>
              <a:buChar char="-"/>
            </a:pPr>
            <a:r>
              <a:rPr lang="en-US" baseline="0"/>
              <a:t>Next I’ve got docker installed and running and it’s in Linux mode</a:t>
            </a:r>
          </a:p>
          <a:p>
            <a:pPr marL="171450" indent="-171450">
              <a:buFontTx/>
              <a:buChar char="-"/>
            </a:pPr>
            <a:endParaRPr lang="en-US" baseline="0"/>
          </a:p>
          <a:p>
            <a:pPr marL="171450" indent="-171450">
              <a:buFontTx/>
              <a:buChar char="-"/>
            </a:pPr>
            <a:r>
              <a:rPr lang="en-US" baseline="0"/>
              <a:t>The CDK, or at least the command line portion of it,is an NPM plugin, so this next line shows I have NPM installed and the CDK is installed as a global tool</a:t>
            </a:r>
          </a:p>
          <a:p>
            <a:pPr marL="171450" indent="-171450">
              <a:buFontTx/>
              <a:buChar char="-"/>
            </a:pPr>
            <a:endParaRPr lang="en-US" baseline="0"/>
          </a:p>
          <a:p>
            <a:pPr marL="171450" indent="-171450">
              <a:buFontTx/>
              <a:buChar char="-"/>
            </a:pPr>
            <a:r>
              <a:rPr lang="en-US" baseline="0"/>
              <a:t>The Cdk has to be bootstrapped once per region.  This installs some small assets it will use as a staging ground during deployments.</a:t>
            </a:r>
          </a:p>
          <a:p>
            <a:pPr marL="171450" indent="-171450">
              <a:buFontTx/>
              <a:buChar char="-"/>
            </a:pPr>
            <a:endParaRPr lang="en-US" baseline="0"/>
          </a:p>
          <a:p>
            <a:pPr marL="171450" indent="-171450">
              <a:buFontTx/>
              <a:buChar char="-"/>
            </a:pPr>
            <a:r>
              <a:rPr lang="en-US" baseline="0"/>
              <a:t>Finally I used the cdk tooling to scaffold up a project.  Cdk currently will generate a full solution, but I only wanted the project, so I moved that by hand into my solution directory and then used the Add Existing Project command to add it into Studio.</a:t>
            </a:r>
          </a:p>
          <a:p>
            <a:pPr marL="171450" indent="-171450">
              <a:buFontTx/>
              <a:buChar char="-"/>
            </a:pPr>
            <a:endParaRPr lang="en-US" baseline="0"/>
          </a:p>
          <a:p>
            <a:pPr marL="0" indent="0">
              <a:buFontTx/>
              <a:buNone/>
            </a:pPr>
            <a:r>
              <a:rPr lang="en-US" baseline="0"/>
              <a:t>So that was the background, let’s had back to Studio</a:t>
            </a:r>
          </a:p>
          <a:p>
            <a:pPr marL="0" indent="0">
              <a:buFontTx/>
              <a:buNone/>
            </a:pPr>
            <a:endParaRPr lang="en-US" baseline="0"/>
          </a:p>
          <a:p>
            <a:pPr marL="0" indent="0">
              <a:buFontTx/>
              <a:buNone/>
            </a:pPr>
            <a:r>
              <a:rPr lang="en-US" baseline="0"/>
              <a:t>	</a:t>
            </a:r>
            <a:r>
              <a:rPr lang="en-US" i="1" baseline="0"/>
              <a:t>Alt+Tab to Visual Studio</a:t>
            </a:r>
            <a:endParaRPr lang="en-US" baseline="0"/>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4</a:t>
            </a:fld>
            <a:endParaRPr lang="en-US"/>
          </a:p>
        </p:txBody>
      </p:sp>
    </p:spTree>
    <p:extLst>
      <p:ext uri="{BB962C8B-B14F-4D97-AF65-F5344CB8AC3E}">
        <p14:creationId xmlns:p14="http://schemas.microsoft.com/office/powerpoint/2010/main" val="2648485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31</a:t>
            </a:fld>
            <a:endParaRPr lang="en-US"/>
          </a:p>
        </p:txBody>
      </p:sp>
    </p:spTree>
    <p:extLst>
      <p:ext uri="{BB962C8B-B14F-4D97-AF65-F5344CB8AC3E}">
        <p14:creationId xmlns:p14="http://schemas.microsoft.com/office/powerpoint/2010/main" val="861561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32</a:t>
            </a:fld>
            <a:endParaRPr lang="en-US"/>
          </a:p>
        </p:txBody>
      </p:sp>
    </p:spTree>
    <p:extLst>
      <p:ext uri="{BB962C8B-B14F-4D97-AF65-F5344CB8AC3E}">
        <p14:creationId xmlns:p14="http://schemas.microsoft.com/office/powerpoint/2010/main" val="782019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33</a:t>
            </a:fld>
            <a:endParaRPr lang="en-US"/>
          </a:p>
        </p:txBody>
      </p:sp>
    </p:spTree>
    <p:extLst>
      <p:ext uri="{BB962C8B-B14F-4D97-AF65-F5344CB8AC3E}">
        <p14:creationId xmlns:p14="http://schemas.microsoft.com/office/powerpoint/2010/main" val="2300180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34</a:t>
            </a:fld>
            <a:endParaRPr lang="en-US"/>
          </a:p>
        </p:txBody>
      </p:sp>
    </p:spTree>
    <p:extLst>
      <p:ext uri="{BB962C8B-B14F-4D97-AF65-F5344CB8AC3E}">
        <p14:creationId xmlns:p14="http://schemas.microsoft.com/office/powerpoint/2010/main" val="3111388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i="1"/>
              <a:t>Save</a:t>
            </a:r>
            <a:r>
              <a:rPr lang="en-US" i="1" baseline="0"/>
              <a:t> all in the Solultion!</a:t>
            </a:r>
          </a:p>
          <a:p>
            <a:pPr lvl="1"/>
            <a:endParaRPr lang="en-US"/>
          </a:p>
          <a:p>
            <a:r>
              <a:rPr lang="en-US"/>
              <a:t>WAIT FOR PROMPT OF Change</a:t>
            </a:r>
            <a:r>
              <a:rPr lang="en-US" baseline="0"/>
              <a:t> IAM Policies</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35</a:t>
            </a:fld>
            <a:endParaRPr lang="en-US"/>
          </a:p>
        </p:txBody>
      </p:sp>
    </p:spTree>
    <p:extLst>
      <p:ext uri="{BB962C8B-B14F-4D97-AF65-F5344CB8AC3E}">
        <p14:creationId xmlns:p14="http://schemas.microsoft.com/office/powerpoint/2010/main" val="1370940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i="1"/>
              <a:t>Save</a:t>
            </a:r>
            <a:r>
              <a:rPr lang="en-US" i="1" baseline="0"/>
              <a:t> all in the Solultion!</a:t>
            </a:r>
          </a:p>
          <a:p>
            <a:endParaRPr lang="en-US" i="1"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a:t>WAIT FOR PROMPT OF Change</a:t>
            </a:r>
            <a:r>
              <a:rPr lang="en-US" baseline="0"/>
              <a:t> IAM Policies</a:t>
            </a:r>
            <a:endParaRPr lang="en-US"/>
          </a:p>
          <a:p>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36</a:t>
            </a:fld>
            <a:endParaRPr lang="en-US"/>
          </a:p>
        </p:txBody>
      </p:sp>
    </p:spTree>
    <p:extLst>
      <p:ext uri="{BB962C8B-B14F-4D97-AF65-F5344CB8AC3E}">
        <p14:creationId xmlns:p14="http://schemas.microsoft.com/office/powerpoint/2010/main" val="1511316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37</a:t>
            </a:fld>
            <a:endParaRPr lang="en-US"/>
          </a:p>
        </p:txBody>
      </p:sp>
    </p:spTree>
    <p:extLst>
      <p:ext uri="{BB962C8B-B14F-4D97-AF65-F5344CB8AC3E}">
        <p14:creationId xmlns:p14="http://schemas.microsoft.com/office/powerpoint/2010/main" val="4192900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38</a:t>
            </a:fld>
            <a:endParaRPr lang="en-US"/>
          </a:p>
        </p:txBody>
      </p:sp>
    </p:spTree>
    <p:extLst>
      <p:ext uri="{BB962C8B-B14F-4D97-AF65-F5344CB8AC3E}">
        <p14:creationId xmlns:p14="http://schemas.microsoft.com/office/powerpoint/2010/main" val="151230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39</a:t>
            </a:fld>
            <a:endParaRPr lang="en-US"/>
          </a:p>
        </p:txBody>
      </p:sp>
    </p:spTree>
    <p:extLst>
      <p:ext uri="{BB962C8B-B14F-4D97-AF65-F5344CB8AC3E}">
        <p14:creationId xmlns:p14="http://schemas.microsoft.com/office/powerpoint/2010/main" val="1280435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40</a:t>
            </a:fld>
            <a:endParaRPr lang="en-US"/>
          </a:p>
        </p:txBody>
      </p:sp>
    </p:spTree>
    <p:extLst>
      <p:ext uri="{BB962C8B-B14F-4D97-AF65-F5344CB8AC3E}">
        <p14:creationId xmlns:p14="http://schemas.microsoft.com/office/powerpoint/2010/main" val="3852874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So</a:t>
            </a:r>
            <a:r>
              <a:rPr lang="en-US" baseline="0"/>
              <a:t> let me show you what we have here.  Our application is made up of 4 projects.  </a:t>
            </a:r>
          </a:p>
          <a:p>
            <a:pPr marL="0" indent="0">
              <a:buFontTx/>
              <a:buNone/>
            </a:pPr>
            <a:endParaRPr lang="en-US" baseline="0"/>
          </a:p>
          <a:p>
            <a:pPr marL="0" indent="0">
              <a:buFontTx/>
              <a:buNone/>
            </a:pPr>
            <a:r>
              <a:rPr lang="en-US" baseline="0"/>
              <a:t>So let’s run through each project.</a:t>
            </a:r>
          </a:p>
          <a:p>
            <a:pPr marL="0" indent="0">
              <a:buFontTx/>
              <a:buNone/>
            </a:pPr>
            <a:endParaRPr lang="en-US" baseline="0"/>
          </a:p>
          <a:p>
            <a:pPr marL="0" indent="0">
              <a:buFontTx/>
              <a:buNone/>
            </a:pPr>
            <a:r>
              <a:rPr lang="en-US" baseline="0"/>
              <a:t>Starting from the bottom is our Web project.  This will host the landing page inviting customers to request a quote.  It will also host an Admin Dashboard so we can see all of the Requests that have been made.</a:t>
            </a:r>
          </a:p>
          <a:p>
            <a:pPr marL="0" indent="0">
              <a:buFontTx/>
              <a:buNone/>
            </a:pPr>
            <a:endParaRPr lang="en-US" baseline="0"/>
          </a:p>
          <a:p>
            <a:pPr marL="0" indent="0">
              <a:buFontTx/>
              <a:buNone/>
            </a:pPr>
            <a:r>
              <a:rPr lang="en-US" baseline="0"/>
              <a:t>Above that is a Shared library, this contains our Domain Models as well as a Repository and a Queue Client that will be filling out later.</a:t>
            </a:r>
          </a:p>
          <a:p>
            <a:pPr marL="0" indent="0">
              <a:buFontTx/>
              <a:buNone/>
            </a:pPr>
            <a:endParaRPr lang="en-US" baseline="0"/>
          </a:p>
          <a:p>
            <a:pPr marL="0" indent="0">
              <a:buFontTx/>
              <a:buNone/>
            </a:pPr>
            <a:r>
              <a:rPr lang="en-US" baseline="0"/>
              <a:t>Then we have our two Serverless Lambda Functions.  The Request Quote Api will be called from the Web front end when a user requests a quote.  The Api will perform some basic validation and will then put the request on a Queue for the Request Quote Processor to pickup.</a:t>
            </a:r>
          </a:p>
          <a:p>
            <a:pPr marL="0" indent="0">
              <a:buFontTx/>
              <a:buNone/>
            </a:pPr>
            <a:endParaRPr lang="en-US" baseline="0"/>
          </a:p>
          <a:p>
            <a:pPr marL="0" indent="0">
              <a:buFontTx/>
              <a:buNone/>
            </a:pPr>
            <a:r>
              <a:rPr lang="en-US" baseline="0"/>
              <a:t>The Processor will analyze the data and determine an estimated monthly premium.</a:t>
            </a:r>
          </a:p>
          <a:p>
            <a:pPr marL="0" indent="0">
              <a:buFontTx/>
              <a:buNone/>
            </a:pPr>
            <a:endParaRPr lang="en-US" baseline="0"/>
          </a:p>
          <a:p>
            <a:pPr marL="0" indent="0">
              <a:buFontTx/>
              <a:buNone/>
            </a:pPr>
            <a:r>
              <a:rPr lang="en-US" baseline="0"/>
              <a:t>	(continue on next slide)</a:t>
            </a:r>
          </a:p>
        </p:txBody>
      </p:sp>
      <p:sp>
        <p:nvSpPr>
          <p:cNvPr id="4" name="Slide Number Placeholder 3"/>
          <p:cNvSpPr>
            <a:spLocks noGrp="1"/>
          </p:cNvSpPr>
          <p:nvPr>
            <p:ph type="sldNum" sz="quarter" idx="10"/>
          </p:nvPr>
        </p:nvSpPr>
        <p:spPr/>
        <p:txBody>
          <a:bodyPr/>
          <a:lstStyle/>
          <a:p>
            <a:fld id="{B147EAE7-321D-450C-B5FF-CA98518DA4FB}" type="slidenum">
              <a:rPr lang="en-US" smtClean="0"/>
              <a:t>5</a:t>
            </a:fld>
            <a:endParaRPr lang="en-US"/>
          </a:p>
        </p:txBody>
      </p:sp>
    </p:spTree>
    <p:extLst>
      <p:ext uri="{BB962C8B-B14F-4D97-AF65-F5344CB8AC3E}">
        <p14:creationId xmlns:p14="http://schemas.microsoft.com/office/powerpoint/2010/main" val="3248268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a:p>
            <a:endParaRPr lang="en-US"/>
          </a:p>
          <a:p>
            <a:endParaRPr lang="en-US"/>
          </a:p>
          <a:p>
            <a:endParaRPr lang="en-US"/>
          </a:p>
          <a:p>
            <a:r>
              <a:rPr lang="en-US"/>
              <a:t>Now that we have the plumbing</a:t>
            </a:r>
            <a:r>
              <a:rPr lang="en-US" baseline="0"/>
              <a:t> there, we need an actual DataStore.  So let’s head to the TVCampaignStack and add one.</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41</a:t>
            </a:fld>
            <a:endParaRPr lang="en-US"/>
          </a:p>
        </p:txBody>
      </p:sp>
    </p:spTree>
    <p:extLst>
      <p:ext uri="{BB962C8B-B14F-4D97-AF65-F5344CB8AC3E}">
        <p14:creationId xmlns:p14="http://schemas.microsoft.com/office/powerpoint/2010/main" val="2990394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42</a:t>
            </a:fld>
            <a:endParaRPr lang="en-US"/>
          </a:p>
        </p:txBody>
      </p:sp>
    </p:spTree>
    <p:extLst>
      <p:ext uri="{BB962C8B-B14F-4D97-AF65-F5344CB8AC3E}">
        <p14:creationId xmlns:p14="http://schemas.microsoft.com/office/powerpoint/2010/main" val="337815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43</a:t>
            </a:fld>
            <a:endParaRPr lang="en-US"/>
          </a:p>
        </p:txBody>
      </p:sp>
    </p:spTree>
    <p:extLst>
      <p:ext uri="{BB962C8B-B14F-4D97-AF65-F5344CB8AC3E}">
        <p14:creationId xmlns:p14="http://schemas.microsoft.com/office/powerpoint/2010/main" val="635224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the final piece we’re going to build is a</a:t>
            </a:r>
            <a:r>
              <a:rPr lang="en-US" baseline="0"/>
              <a:t> Dashboard page to list all Full Quote objects that the Request Processor has saved.</a:t>
            </a:r>
          </a:p>
          <a:p>
            <a:endParaRPr lang="en-US" baseline="0"/>
          </a:p>
          <a:p>
            <a:r>
              <a:rPr lang="en-US" baseline="0"/>
              <a:t>So the Dashboard page is going to need access to the DataStore as well.  So, since we’re already in the TVCampaignStack and you guys are picking up on this pattern, let’s get our Dashbaord page, which is hosted in the Website, everything it needs.</a:t>
            </a:r>
          </a:p>
          <a:p>
            <a:endParaRPr lang="en-US" baseline="0"/>
          </a:p>
          <a:p>
            <a:r>
              <a:rPr lang="en-US" baseline="0"/>
              <a:t> 	</a:t>
            </a:r>
            <a:r>
              <a:rPr lang="en-US" i="1" baseline="0"/>
              <a:t>do work</a:t>
            </a:r>
          </a:p>
          <a:p>
            <a:endParaRPr lang="en-US" i="1" baseline="0"/>
          </a:p>
          <a:p>
            <a:endParaRPr lang="en-US" i="1" baseline="0"/>
          </a:p>
          <a:p>
            <a:r>
              <a:rPr lang="en-US" i="0" baseline="0"/>
              <a:t>Let’s go take a look at the Dashboard page.</a:t>
            </a:r>
          </a:p>
        </p:txBody>
      </p:sp>
      <p:sp>
        <p:nvSpPr>
          <p:cNvPr id="4" name="Slide Number Placeholder 3"/>
          <p:cNvSpPr>
            <a:spLocks noGrp="1"/>
          </p:cNvSpPr>
          <p:nvPr>
            <p:ph type="sldNum" sz="quarter" idx="10"/>
          </p:nvPr>
        </p:nvSpPr>
        <p:spPr/>
        <p:txBody>
          <a:bodyPr/>
          <a:lstStyle/>
          <a:p>
            <a:fld id="{B147EAE7-321D-450C-B5FF-CA98518DA4FB}" type="slidenum">
              <a:rPr lang="en-US" smtClean="0"/>
              <a:t>44</a:t>
            </a:fld>
            <a:endParaRPr lang="en-US"/>
          </a:p>
        </p:txBody>
      </p:sp>
    </p:spTree>
    <p:extLst>
      <p:ext uri="{BB962C8B-B14F-4D97-AF65-F5344CB8AC3E}">
        <p14:creationId xmlns:p14="http://schemas.microsoft.com/office/powerpoint/2010/main" val="30051606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 – nothing fancy here.  Ajax</a:t>
            </a:r>
            <a:r>
              <a:rPr lang="en-US" baseline="0"/>
              <a:t> Url is easy because we’re calling the quotes api controller hosted inside the website (about to build) as it doesn’t need to scale the same way the request quote api did as it’s not customer facing</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45</a:t>
            </a:fld>
            <a:endParaRPr lang="en-US"/>
          </a:p>
        </p:txBody>
      </p:sp>
    </p:spTree>
    <p:extLst>
      <p:ext uri="{BB962C8B-B14F-4D97-AF65-F5344CB8AC3E}">
        <p14:creationId xmlns:p14="http://schemas.microsoft.com/office/powerpoint/2010/main" val="2492700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46</a:t>
            </a:fld>
            <a:endParaRPr lang="en-US"/>
          </a:p>
        </p:txBody>
      </p:sp>
    </p:spTree>
    <p:extLst>
      <p:ext uri="{BB962C8B-B14F-4D97-AF65-F5344CB8AC3E}">
        <p14:creationId xmlns:p14="http://schemas.microsoft.com/office/powerpoint/2010/main" val="3816786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47</a:t>
            </a:fld>
            <a:endParaRPr lang="en-US"/>
          </a:p>
        </p:txBody>
      </p:sp>
    </p:spTree>
    <p:extLst>
      <p:ext uri="{BB962C8B-B14F-4D97-AF65-F5344CB8AC3E}">
        <p14:creationId xmlns:p14="http://schemas.microsoft.com/office/powerpoint/2010/main" val="2127882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48</a:t>
            </a:fld>
            <a:endParaRPr lang="en-US"/>
          </a:p>
        </p:txBody>
      </p:sp>
    </p:spTree>
    <p:extLst>
      <p:ext uri="{BB962C8B-B14F-4D97-AF65-F5344CB8AC3E}">
        <p14:creationId xmlns:p14="http://schemas.microsoft.com/office/powerpoint/2010/main" val="3218379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i="1"/>
              <a:t>Save</a:t>
            </a:r>
            <a:r>
              <a:rPr lang="en-US" i="1" baseline="0"/>
              <a:t> all in the Solultion!</a:t>
            </a:r>
            <a:r>
              <a:rPr lang="en-US"/>
              <a:t>	</a:t>
            </a:r>
          </a:p>
          <a:p>
            <a:endParaRPr lang="en-US" i="1"/>
          </a:p>
          <a:p>
            <a:r>
              <a:rPr lang="en-US" i="1"/>
              <a:t>	cdk</a:t>
            </a:r>
            <a:r>
              <a:rPr lang="en-US" i="1" baseline="0"/>
              <a:t> deploy --require-approval never</a:t>
            </a:r>
          </a:p>
          <a:p>
            <a:endParaRPr lang="en-US" i="1" baseline="0"/>
          </a:p>
          <a:p>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49</a:t>
            </a:fld>
            <a:endParaRPr lang="en-US"/>
          </a:p>
        </p:txBody>
      </p:sp>
    </p:spTree>
    <p:extLst>
      <p:ext uri="{BB962C8B-B14F-4D97-AF65-F5344CB8AC3E}">
        <p14:creationId xmlns:p14="http://schemas.microsoft.com/office/powerpoint/2010/main" val="589566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50</a:t>
            </a:fld>
            <a:endParaRPr lang="en-US"/>
          </a:p>
        </p:txBody>
      </p:sp>
    </p:spTree>
    <p:extLst>
      <p:ext uri="{BB962C8B-B14F-4D97-AF65-F5344CB8AC3E}">
        <p14:creationId xmlns:p14="http://schemas.microsoft.com/office/powerpoint/2010/main" val="1139434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And the Cdk project at</a:t>
            </a:r>
            <a:r>
              <a:rPr lang="en-US" baseline="0"/>
              <a:t> the top is why we’re here today.  This is where going to define our AWS hosting infrastructure, all in C#!</a:t>
            </a:r>
          </a:p>
          <a:p>
            <a:pPr marL="0" indent="0">
              <a:buFontTx/>
              <a:buNone/>
            </a:pPr>
            <a:endParaRPr lang="en-US" baseline="0"/>
          </a:p>
          <a:p>
            <a:pPr marL="0" indent="0">
              <a:buFontTx/>
              <a:buNone/>
            </a:pPr>
            <a:r>
              <a:rPr lang="en-US" baseline="0"/>
              <a:t>And because this is just a Csproj, the first thing I’m going to do is add Project References.</a:t>
            </a:r>
          </a:p>
          <a:p>
            <a:pPr marL="0" indent="0">
              <a:buFontTx/>
              <a:buNone/>
            </a:pPr>
            <a:endParaRPr lang="en-US" baseline="0"/>
          </a:p>
          <a:p>
            <a:pPr marL="0" indent="0">
              <a:buFontTx/>
              <a:buNone/>
            </a:pPr>
            <a:r>
              <a:rPr lang="en-US" baseline="0"/>
              <a:t> 	</a:t>
            </a:r>
            <a:r>
              <a:rPr lang="en-US" i="1" baseline="0"/>
              <a:t>Right Click Cdk/Dependencies -&gt; Add Project References</a:t>
            </a:r>
          </a:p>
          <a:p>
            <a:pPr marL="0" indent="0">
              <a:buFontTx/>
              <a:buNone/>
            </a:pPr>
            <a:endParaRPr lang="en-US" i="1" baseline="0"/>
          </a:p>
          <a:p>
            <a:pPr marL="0" indent="0">
              <a:buFontTx/>
              <a:buNone/>
            </a:pPr>
            <a:r>
              <a:rPr lang="en-US" i="0" baseline="0"/>
              <a:t>Our infrastructure is going to take a dependency on each of the projects we have in our Solution</a:t>
            </a:r>
          </a:p>
          <a:p>
            <a:pPr marL="0" indent="0">
              <a:buFontTx/>
              <a:buNone/>
            </a:pPr>
            <a:endParaRPr lang="en-US" i="0" baseline="0"/>
          </a:p>
          <a:p>
            <a:pPr marL="0" indent="0">
              <a:buFontTx/>
              <a:buNone/>
            </a:pPr>
            <a:r>
              <a:rPr lang="en-US" i="0" baseline="0"/>
              <a:t>	</a:t>
            </a:r>
            <a:r>
              <a:rPr lang="en-US" i="1" baseline="0"/>
              <a:t>Tick each project box.</a:t>
            </a:r>
          </a:p>
          <a:p>
            <a:pPr marL="0" indent="0">
              <a:buFontTx/>
              <a:buNone/>
            </a:pPr>
            <a:endParaRPr lang="en-US" i="1" baseline="0"/>
          </a:p>
          <a:p>
            <a:pPr marL="0" indent="0">
              <a:buFontTx/>
              <a:buNone/>
            </a:pPr>
            <a:r>
              <a:rPr lang="en-US" i="0" baseline="0"/>
              <a:t>That’s going to let us do some cool things like reference class names.</a:t>
            </a:r>
          </a:p>
          <a:p>
            <a:pPr marL="0" indent="0">
              <a:buFontTx/>
              <a:buNone/>
            </a:pPr>
            <a:endParaRPr lang="en-US" i="0" baseline="0"/>
          </a:p>
          <a:p>
            <a:pPr marL="0" indent="0">
              <a:buFontTx/>
              <a:buNone/>
            </a:pPr>
            <a:r>
              <a:rPr lang="en-US" i="0" baseline="0"/>
              <a:t>Now that I have the Project References added in I also want to take a quick second to show you the NuGet packages I’ve added to the Solution.  As you can see we have a number of packages for the Cdk.  Each hosting component we’ll use will have it’s own NuGet package, and those all start with Amazon.CDK.  </a:t>
            </a:r>
          </a:p>
          <a:p>
            <a:pPr marL="0" indent="0">
              <a:buFontTx/>
              <a:buNone/>
            </a:pPr>
            <a:endParaRPr lang="en-US" i="0" baseline="0"/>
          </a:p>
          <a:p>
            <a:pPr marL="0" indent="0">
              <a:buFontTx/>
              <a:buNone/>
            </a:pPr>
            <a:r>
              <a:rPr lang="en-US" i="0" baseline="0"/>
              <a:t>Below those we have some Lambda packages and some AWS SDK packages.</a:t>
            </a:r>
          </a:p>
          <a:p>
            <a:pPr marL="0" indent="0">
              <a:buFontTx/>
              <a:buNone/>
            </a:pPr>
            <a:endParaRPr lang="en-US" i="0" baseline="0"/>
          </a:p>
          <a:p>
            <a:pPr marL="0" indent="0">
              <a:buFontTx/>
              <a:buNone/>
            </a:pPr>
            <a:r>
              <a:rPr lang="en-US" i="0" baseline="0"/>
              <a:t>Then we have some standard dotnet packages from Microsoft, and of course you can’t give a demo without Newtonsoft Json so that’s in there as well.</a:t>
            </a:r>
          </a:p>
          <a:p>
            <a:pPr marL="0" indent="0">
              <a:buFontTx/>
              <a:buNone/>
            </a:pPr>
            <a:endParaRPr lang="en-US" i="0" baseline="0"/>
          </a:p>
          <a:p>
            <a:pPr marL="0" indent="0">
              <a:buFontTx/>
              <a:buNone/>
            </a:pPr>
            <a:r>
              <a:rPr lang="en-US" i="0" baseline="0"/>
              <a:t>Alright so let’s dive in.</a:t>
            </a:r>
          </a:p>
          <a:p>
            <a:pPr marL="0" indent="0">
              <a:buFontTx/>
              <a:buNone/>
            </a:pPr>
            <a:endParaRPr lang="en-US" i="0" baseline="0"/>
          </a:p>
          <a:p>
            <a:pPr marL="0" indent="0">
              <a:buFontTx/>
              <a:buNone/>
            </a:pPr>
            <a:endParaRPr lang="en-US" i="0" baseline="0"/>
          </a:p>
        </p:txBody>
      </p:sp>
      <p:sp>
        <p:nvSpPr>
          <p:cNvPr id="4" name="Slide Number Placeholder 3"/>
          <p:cNvSpPr>
            <a:spLocks noGrp="1"/>
          </p:cNvSpPr>
          <p:nvPr>
            <p:ph type="sldNum" sz="quarter" idx="10"/>
          </p:nvPr>
        </p:nvSpPr>
        <p:spPr/>
        <p:txBody>
          <a:bodyPr/>
          <a:lstStyle/>
          <a:p>
            <a:fld id="{B147EAE7-321D-450C-B5FF-CA98518DA4FB}" type="slidenum">
              <a:rPr lang="en-US" smtClean="0"/>
              <a:t>6</a:t>
            </a:fld>
            <a:endParaRPr lang="en-US"/>
          </a:p>
        </p:txBody>
      </p:sp>
    </p:spTree>
    <p:extLst>
      <p:ext uri="{BB962C8B-B14F-4D97-AF65-F5344CB8AC3E}">
        <p14:creationId xmlns:p14="http://schemas.microsoft.com/office/powerpoint/2010/main" val="11937166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Describe,</a:t>
            </a:r>
            <a:r>
              <a:rPr lang="en-US" baseline="0"/>
              <a:t> but don’t implement</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51</a:t>
            </a:fld>
            <a:endParaRPr lang="en-US"/>
          </a:p>
        </p:txBody>
      </p:sp>
    </p:spTree>
    <p:extLst>
      <p:ext uri="{BB962C8B-B14F-4D97-AF65-F5344CB8AC3E}">
        <p14:creationId xmlns:p14="http://schemas.microsoft.com/office/powerpoint/2010/main" val="826281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52</a:t>
            </a:fld>
            <a:endParaRPr lang="en-US"/>
          </a:p>
        </p:txBody>
      </p:sp>
    </p:spTree>
    <p:extLst>
      <p:ext uri="{BB962C8B-B14F-4D97-AF65-F5344CB8AC3E}">
        <p14:creationId xmlns:p14="http://schemas.microsoft.com/office/powerpoint/2010/main" val="3476556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a:p>
            <a:endParaRPr lang="en-US"/>
          </a:p>
          <a:p>
            <a:r>
              <a:rPr lang="en-US"/>
              <a:t>Next will build a dashboard page.</a:t>
            </a:r>
          </a:p>
        </p:txBody>
      </p:sp>
      <p:sp>
        <p:nvSpPr>
          <p:cNvPr id="4" name="Slide Number Placeholder 3"/>
          <p:cNvSpPr>
            <a:spLocks noGrp="1"/>
          </p:cNvSpPr>
          <p:nvPr>
            <p:ph type="sldNum" sz="quarter" idx="10"/>
          </p:nvPr>
        </p:nvSpPr>
        <p:spPr/>
        <p:txBody>
          <a:bodyPr/>
          <a:lstStyle/>
          <a:p>
            <a:fld id="{B147EAE7-321D-450C-B5FF-CA98518DA4FB}" type="slidenum">
              <a:rPr lang="en-US" smtClean="0"/>
              <a:t>53</a:t>
            </a:fld>
            <a:endParaRPr lang="en-US"/>
          </a:p>
        </p:txBody>
      </p:sp>
    </p:spTree>
    <p:extLst>
      <p:ext uri="{BB962C8B-B14F-4D97-AF65-F5344CB8AC3E}">
        <p14:creationId xmlns:p14="http://schemas.microsoft.com/office/powerpoint/2010/main" val="42410132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a:t>
            </a:r>
          </a:p>
        </p:txBody>
      </p:sp>
      <p:sp>
        <p:nvSpPr>
          <p:cNvPr id="4" name="Slide Number Placeholder 3"/>
          <p:cNvSpPr>
            <a:spLocks noGrp="1"/>
          </p:cNvSpPr>
          <p:nvPr>
            <p:ph type="sldNum" sz="quarter" idx="10"/>
          </p:nvPr>
        </p:nvSpPr>
        <p:spPr/>
        <p:txBody>
          <a:bodyPr/>
          <a:lstStyle/>
          <a:p>
            <a:fld id="{B147EAE7-321D-450C-B5FF-CA98518DA4FB}" type="slidenum">
              <a:rPr lang="en-US" smtClean="0"/>
              <a:t>54</a:t>
            </a:fld>
            <a:endParaRPr lang="en-US"/>
          </a:p>
        </p:txBody>
      </p:sp>
    </p:spTree>
    <p:extLst>
      <p:ext uri="{BB962C8B-B14F-4D97-AF65-F5344CB8AC3E}">
        <p14:creationId xmlns:p14="http://schemas.microsoft.com/office/powerpoint/2010/main" val="326457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1200"/>
              </a:spcBef>
              <a:spcAft>
                <a:spcPts val="0"/>
              </a:spcAft>
              <a:buFont typeface="+mj-lt"/>
              <a:buNone/>
            </a:pPr>
            <a:r>
              <a:rPr lang="en-US" sz="1200" i="1">
                <a:effectLst/>
                <a:latin typeface="Calibri" panose="020F0502020204030204" pitchFamily="34" charset="0"/>
                <a:ea typeface="Calibri" panose="020F0502020204030204" pitchFamily="34" charset="0"/>
                <a:cs typeface="Times New Roman" panose="02020603050405020304" pitchFamily="18" charset="0"/>
              </a:rPr>
              <a:t>	Open cdk.json</a:t>
            </a:r>
          </a:p>
          <a:p>
            <a:pPr marL="0" marR="0" lvl="0" indent="0">
              <a:lnSpc>
                <a:spcPct val="107000"/>
              </a:lnSpc>
              <a:spcBef>
                <a:spcPts val="1200"/>
              </a:spcBef>
              <a:spcAft>
                <a:spcPts val="0"/>
              </a:spcAft>
              <a:buFont typeface="+mj-lt"/>
              <a:buNone/>
            </a:pPr>
            <a:endParaRPr lang="en-US" sz="1200" i="1">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a:effectLst/>
                <a:latin typeface="Calibri" panose="020F0502020204030204" pitchFamily="34" charset="0"/>
                <a:ea typeface="Calibri" panose="020F0502020204030204" pitchFamily="34" charset="0"/>
                <a:cs typeface="Times New Roman" panose="02020603050405020304" pitchFamily="18" charset="0"/>
              </a:rPr>
              <a:t>The</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first thing we need to look at is the cdk.json file.  This was generated by the Cdk tooling and it lives at the same directory as the solution file.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1200"/>
              </a:spcBef>
              <a:spcAft>
                <a:spcPts val="0"/>
              </a:spcAft>
              <a:buFont typeface="+mj-lt"/>
              <a:buAutoNum type="alphaLcPeriod"/>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a:effectLst/>
                <a:latin typeface="Calibri" panose="020F0502020204030204" pitchFamily="34" charset="0"/>
                <a:ea typeface="Calibri" panose="020F0502020204030204" pitchFamily="34" charset="0"/>
                <a:cs typeface="Times New Roman" panose="02020603050405020304" pitchFamily="18" charset="0"/>
              </a:rPr>
              <a:t>This file controls how the Cdk cli tooling functions.  We’ll ignore the “context” section; that’s mostly a set of feature flags and we won’t need to change anything.  What we’re interested is “app”.  This is the command that cdk  tooling will execute, which by default will use “dotnet run” to execute our infrastructure project.</a:t>
            </a:r>
          </a:p>
          <a:p>
            <a:pPr marL="0" marR="0" lvl="0" indent="0">
              <a:lnSpc>
                <a:spcPct val="107000"/>
              </a:lnSpc>
              <a:spcBef>
                <a:spcPts val="1200"/>
              </a:spcBef>
              <a:spcAft>
                <a:spcPts val="0"/>
              </a:spcAft>
              <a:buFont typeface="+mj-lt"/>
              <a:buNone/>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a:effectLst/>
                <a:latin typeface="Calibri" panose="020F0502020204030204" pitchFamily="34" charset="0"/>
                <a:ea typeface="Calibri" panose="020F0502020204030204" pitchFamily="34" charset="0"/>
                <a:cs typeface="Times New Roman" panose="02020603050405020304" pitchFamily="18" charset="0"/>
              </a:rPr>
              <a:t>I</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told you I moved the project, so I need to fix that path, the Cdk project is just in cdk</a:t>
            </a:r>
          </a:p>
          <a:p>
            <a:pPr marL="0" marR="0" lvl="0" indent="0">
              <a:lnSpc>
                <a:spcPct val="107000"/>
              </a:lnSpc>
              <a:spcBef>
                <a:spcPts val="1200"/>
              </a:spcBef>
              <a:spcAft>
                <a:spcPts val="0"/>
              </a:spcAft>
              <a:buFont typeface="+mj-lt"/>
              <a:buNone/>
            </a:pPr>
            <a:endParaRPr lang="en-US" sz="1200" baseline="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baseline="0">
                <a:effectLst/>
                <a:latin typeface="Calibri" panose="020F0502020204030204" pitchFamily="34" charset="0"/>
                <a:ea typeface="Calibri" panose="020F0502020204030204" pitchFamily="34" charset="0"/>
                <a:cs typeface="Times New Roman" panose="02020603050405020304" pitchFamily="18" charset="0"/>
              </a:rPr>
              <a:t>	</a:t>
            </a:r>
            <a:r>
              <a:rPr lang="en-US" sz="1200" i="1" baseline="0">
                <a:effectLst/>
                <a:latin typeface="Calibri" panose="020F0502020204030204" pitchFamily="34" charset="0"/>
                <a:ea typeface="Calibri" panose="020F0502020204030204" pitchFamily="34" charset="0"/>
                <a:cs typeface="Times New Roman" panose="02020603050405020304" pitchFamily="18" charset="0"/>
              </a:rPr>
              <a:t>Remove “src” : </a:t>
            </a:r>
            <a:r>
              <a:rPr lang="en-US" sz="1200" i="1">
                <a:effectLst/>
                <a:latin typeface="Calibri" panose="020F0502020204030204" pitchFamily="34" charset="0"/>
                <a:ea typeface="Calibri" panose="020F0502020204030204" pitchFamily="34" charset="0"/>
                <a:cs typeface="Times New Roman" panose="02020603050405020304" pitchFamily="18" charset="0"/>
              </a:rPr>
              <a:t>dotnet run -p Cdk/Cdk.csproj</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a:effectLst/>
                <a:latin typeface="Calibri" panose="020F0502020204030204" pitchFamily="34" charset="0"/>
                <a:ea typeface="Calibri" panose="020F0502020204030204" pitchFamily="34" charset="0"/>
                <a:cs typeface="Times New Roman" panose="02020603050405020304" pitchFamily="18" charset="0"/>
              </a:rPr>
              <a:t>Now what’s interesting about this</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is I can also chain commands together.  W</a:t>
            </a:r>
            <a:r>
              <a:rPr lang="en-US" sz="1200">
                <a:effectLst/>
                <a:latin typeface="Calibri" panose="020F0502020204030204" pitchFamily="34" charset="0"/>
                <a:ea typeface="Calibri" panose="020F0502020204030204" pitchFamily="34" charset="0"/>
                <a:cs typeface="Times New Roman" panose="02020603050405020304" pitchFamily="18" charset="0"/>
              </a:rPr>
              <a:t>e’re going to want to deploy code assets today</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s</a:t>
            </a:r>
            <a:r>
              <a:rPr lang="en-US" sz="1200">
                <a:effectLst/>
                <a:latin typeface="Calibri" panose="020F0502020204030204" pitchFamily="34" charset="0"/>
                <a:ea typeface="Calibri" panose="020F0502020204030204" pitchFamily="34" charset="0"/>
                <a:cs typeface="Times New Roman" panose="02020603050405020304" pitchFamily="18" charset="0"/>
              </a:rPr>
              <a:t>o to make things easy on ourselves, we’re also going to run a “dotnet publish” command against the entire solution whenever we go</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to deploy our infrastructure.  </a:t>
            </a:r>
          </a:p>
          <a:p>
            <a:pPr marL="0" marR="0" lvl="0" indent="0">
              <a:lnSpc>
                <a:spcPct val="107000"/>
              </a:lnSpc>
              <a:spcBef>
                <a:spcPts val="1200"/>
              </a:spcBef>
              <a:spcAft>
                <a:spcPts val="0"/>
              </a:spcAft>
              <a:buFont typeface="+mj-lt"/>
              <a:buNone/>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i="1">
                <a:effectLst/>
                <a:latin typeface="Calibri" panose="020F0502020204030204" pitchFamily="34" charset="0"/>
                <a:ea typeface="Calibri" panose="020F0502020204030204" pitchFamily="34" charset="0"/>
                <a:cs typeface="Times New Roman" panose="02020603050405020304" pitchFamily="18" charset="0"/>
              </a:rPr>
              <a:t>Add “dotnet publish</a:t>
            </a:r>
            <a:r>
              <a:rPr lang="en-US" sz="1200" i="1" baseline="0">
                <a:effectLst/>
                <a:latin typeface="Calibri" panose="020F0502020204030204" pitchFamily="34" charset="0"/>
                <a:ea typeface="Calibri" panose="020F0502020204030204" pitchFamily="34" charset="0"/>
                <a:cs typeface="Times New Roman" panose="02020603050405020304" pitchFamily="18" charset="0"/>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a:effectLst/>
                <a:latin typeface="Calibri" panose="020F0502020204030204" pitchFamily="34" charset="0"/>
                <a:ea typeface="Calibri" panose="020F0502020204030204" pitchFamily="34" charset="0"/>
                <a:cs typeface="Times New Roman" panose="02020603050405020304" pitchFamily="18" charset="0"/>
              </a:rPr>
              <a:t>We’ll see how this comes into play a bit later,</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bu</a:t>
            </a:r>
            <a:r>
              <a:rPr lang="en-US" sz="1200">
                <a:effectLst/>
                <a:latin typeface="Calibri" panose="020F0502020204030204" pitchFamily="34" charset="0"/>
                <a:ea typeface="Calibri" panose="020F0502020204030204" pitchFamily="34" charset="0"/>
                <a:cs typeface="Times New Roman" panose="02020603050405020304" pitchFamily="18" charset="0"/>
              </a:rPr>
              <a:t>t for now, we’re done in here.</a:t>
            </a:r>
          </a:p>
          <a:p>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7</a:t>
            </a:fld>
            <a:endParaRPr lang="en-US"/>
          </a:p>
        </p:txBody>
      </p:sp>
    </p:spTree>
    <p:extLst>
      <p:ext uri="{BB962C8B-B14F-4D97-AF65-F5344CB8AC3E}">
        <p14:creationId xmlns:p14="http://schemas.microsoft.com/office/powerpoint/2010/main" val="336741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nSpc>
                <a:spcPct val="107000"/>
              </a:lnSpc>
              <a:spcBef>
                <a:spcPts val="1200"/>
              </a:spcBef>
              <a:spcAft>
                <a:spcPts val="0"/>
              </a:spcAft>
              <a:buFont typeface="+mj-lt"/>
              <a:buNone/>
            </a:pPr>
            <a:r>
              <a:rPr lang="en-US" sz="1200" i="1">
                <a:effectLst/>
                <a:latin typeface="Calibri" panose="020F0502020204030204" pitchFamily="34" charset="0"/>
                <a:ea typeface="Calibri" panose="020F0502020204030204" pitchFamily="34" charset="0"/>
                <a:cs typeface="Times New Roman" panose="02020603050405020304" pitchFamily="18" charset="0"/>
              </a:rPr>
              <a:t>	Open Cdk/Program.cs</a:t>
            </a:r>
          </a:p>
          <a:p>
            <a:pPr marL="457200" marR="0" lvl="1" indent="0">
              <a:lnSpc>
                <a:spcPct val="107000"/>
              </a:lnSpc>
              <a:spcBef>
                <a:spcPts val="1200"/>
              </a:spcBef>
              <a:spcAft>
                <a:spcPts val="0"/>
              </a:spcAft>
              <a:buFont typeface="+mj-lt"/>
              <a:buNone/>
            </a:pPr>
            <a:endParaRPr lang="en-US" sz="1200" i="1">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i="0">
                <a:effectLst/>
                <a:latin typeface="Calibri" panose="020F0502020204030204" pitchFamily="34" charset="0"/>
                <a:ea typeface="Calibri" panose="020F0502020204030204" pitchFamily="34" charset="0"/>
                <a:cs typeface="Times New Roman" panose="02020603050405020304" pitchFamily="18" charset="0"/>
              </a:rPr>
              <a:t>Let’s take a quick look at our</a:t>
            </a:r>
            <a:r>
              <a:rPr lang="en-US" sz="1200" i="0" baseline="0">
                <a:effectLst/>
                <a:latin typeface="Calibri" panose="020F0502020204030204" pitchFamily="34" charset="0"/>
                <a:ea typeface="Calibri" panose="020F0502020204030204" pitchFamily="34" charset="0"/>
                <a:cs typeface="Times New Roman" panose="02020603050405020304" pitchFamily="18" charset="0"/>
              </a:rPr>
              <a:t> entry point.   This is just a console application so we’re in Program.cs.</a:t>
            </a:r>
          </a:p>
          <a:p>
            <a:pPr marL="0" marR="0" lvl="0" indent="0">
              <a:lnSpc>
                <a:spcPct val="107000"/>
              </a:lnSpc>
              <a:spcBef>
                <a:spcPts val="1200"/>
              </a:spcBef>
              <a:spcAft>
                <a:spcPts val="0"/>
              </a:spcAft>
              <a:buFont typeface="+mj-lt"/>
              <a:buNone/>
            </a:pPr>
            <a:endParaRPr lang="en-US" sz="1200" i="0" baseline="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i="0">
                <a:effectLst/>
                <a:latin typeface="Calibri" panose="020F0502020204030204" pitchFamily="34" charset="0"/>
                <a:ea typeface="Calibri" panose="020F0502020204030204" pitchFamily="34" charset="0"/>
                <a:cs typeface="Times New Roman" panose="02020603050405020304" pitchFamily="18" charset="0"/>
              </a:rPr>
              <a:t>The first thing that</a:t>
            </a:r>
            <a:r>
              <a:rPr lang="en-US" sz="1200" i="0" baseline="0">
                <a:effectLst/>
                <a:latin typeface="Calibri" panose="020F0502020204030204" pitchFamily="34" charset="0"/>
                <a:ea typeface="Calibri" panose="020F0502020204030204" pitchFamily="34" charset="0"/>
                <a:cs typeface="Times New Roman" panose="02020603050405020304" pitchFamily="18" charset="0"/>
              </a:rPr>
              <a:t> happens here is a new App object is created.  That’s Cdk boiler plate and we wont do anything more with it. </a:t>
            </a:r>
          </a:p>
          <a:p>
            <a:pPr marL="0" marR="0" lvl="0" indent="0">
              <a:lnSpc>
                <a:spcPct val="107000"/>
              </a:lnSpc>
              <a:spcBef>
                <a:spcPts val="1200"/>
              </a:spcBef>
              <a:spcAft>
                <a:spcPts val="0"/>
              </a:spcAft>
              <a:buFont typeface="+mj-lt"/>
              <a:buNone/>
            </a:pPr>
            <a:endParaRPr lang="en-US" sz="1200" i="0" baseline="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i="0" baseline="0">
                <a:effectLst/>
                <a:latin typeface="Calibri" panose="020F0502020204030204" pitchFamily="34" charset="0"/>
                <a:ea typeface="Calibri" panose="020F0502020204030204" pitchFamily="34" charset="0"/>
                <a:cs typeface="Times New Roman" panose="02020603050405020304" pitchFamily="18" charset="0"/>
              </a:rPr>
              <a:t>What’s interesting for us is the TVCampaignStack.  This is where our code will live.  </a:t>
            </a:r>
          </a:p>
          <a:p>
            <a:pPr marL="0" marR="0" lvl="0" indent="0">
              <a:lnSpc>
                <a:spcPct val="107000"/>
              </a:lnSpc>
              <a:spcBef>
                <a:spcPts val="1200"/>
              </a:spcBef>
              <a:spcAft>
                <a:spcPts val="0"/>
              </a:spcAft>
              <a:buFont typeface="+mj-lt"/>
              <a:buNone/>
            </a:pPr>
            <a:endParaRPr lang="en-US" sz="1200" i="0" baseline="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i="0" baseline="0">
                <a:effectLst/>
                <a:latin typeface="Calibri" panose="020F0502020204030204" pitchFamily="34" charset="0"/>
                <a:ea typeface="Calibri" panose="020F0502020204030204" pitchFamily="34" charset="0"/>
                <a:cs typeface="Times New Roman" panose="02020603050405020304" pitchFamily="18" charset="0"/>
              </a:rPr>
              <a:t>Before we dive in though, I want to point out line 32.  I went ahead and hard coded my Account and Region here.  We’ll look at some different ways to define those later on, but for now I didn’t want to give the impression there was anything magical happening.</a:t>
            </a:r>
          </a:p>
          <a:p>
            <a:pPr marL="0" marR="0" lvl="0" indent="0">
              <a:lnSpc>
                <a:spcPct val="107000"/>
              </a:lnSpc>
              <a:spcBef>
                <a:spcPts val="1200"/>
              </a:spcBef>
              <a:spcAft>
                <a:spcPts val="0"/>
              </a:spcAft>
              <a:buFont typeface="+mj-lt"/>
              <a:buNone/>
            </a:pPr>
            <a:endParaRPr lang="en-US" sz="1200" i="0" baseline="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i="0" baseline="0">
                <a:effectLst/>
                <a:latin typeface="Calibri" panose="020F0502020204030204" pitchFamily="34" charset="0"/>
                <a:ea typeface="Calibri" panose="020F0502020204030204" pitchFamily="34" charset="0"/>
                <a:cs typeface="Times New Roman" panose="02020603050405020304" pitchFamily="18" charset="0"/>
              </a:rPr>
              <a:t>Alright, I think we’re ready.</a:t>
            </a:r>
          </a:p>
          <a:p>
            <a:pPr marL="0" marR="0" lvl="0" indent="0">
              <a:lnSpc>
                <a:spcPct val="107000"/>
              </a:lnSpc>
              <a:spcBef>
                <a:spcPts val="1200"/>
              </a:spcBef>
              <a:spcAft>
                <a:spcPts val="0"/>
              </a:spcAft>
              <a:buFont typeface="+mj-lt"/>
              <a:buNone/>
            </a:pPr>
            <a:endParaRPr lang="en-US" sz="1200" i="0" baseline="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0"/>
              </a:spcAft>
              <a:buFont typeface="+mj-lt"/>
              <a:buNone/>
            </a:pPr>
            <a:r>
              <a:rPr lang="en-US" sz="1200" i="0" baseline="0">
                <a:effectLst/>
                <a:latin typeface="Calibri" panose="020F0502020204030204" pitchFamily="34" charset="0"/>
                <a:ea typeface="Calibri" panose="020F0502020204030204" pitchFamily="34" charset="0"/>
                <a:cs typeface="Times New Roman" panose="02020603050405020304" pitchFamily="18" charset="0"/>
              </a:rPr>
              <a:t>	</a:t>
            </a:r>
            <a:r>
              <a:rPr lang="en-US" sz="1200" i="1" baseline="0">
                <a:effectLst/>
                <a:latin typeface="Calibri" panose="020F0502020204030204" pitchFamily="34" charset="0"/>
                <a:ea typeface="Calibri" panose="020F0502020204030204" pitchFamily="34" charset="0"/>
                <a:cs typeface="Times New Roman" panose="02020603050405020304" pitchFamily="18" charset="0"/>
              </a:rPr>
              <a:t>Open TVCampaignStack</a:t>
            </a:r>
            <a:endParaRPr lang="en-US" sz="1200" i="0" baseline="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147EAE7-321D-450C-B5FF-CA98518DA4FB}" type="slidenum">
              <a:rPr lang="en-US" smtClean="0"/>
              <a:t>8</a:t>
            </a:fld>
            <a:endParaRPr lang="en-US"/>
          </a:p>
        </p:txBody>
      </p:sp>
    </p:spTree>
    <p:extLst>
      <p:ext uri="{BB962C8B-B14F-4D97-AF65-F5344CB8AC3E}">
        <p14:creationId xmlns:p14="http://schemas.microsoft.com/office/powerpoint/2010/main" val="261227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i="1" kern="1200">
                <a:solidFill>
                  <a:schemeClr val="tx1"/>
                </a:solidFill>
                <a:effectLst/>
                <a:latin typeface="+mn-lt"/>
                <a:ea typeface="+mn-ea"/>
                <a:cs typeface="+mn-cs"/>
              </a:rPr>
              <a:t>	Open </a:t>
            </a:r>
            <a:r>
              <a:rPr lang="en-US" sz="1200" i="1" kern="1200" err="1">
                <a:solidFill>
                  <a:schemeClr val="tx1"/>
                </a:solidFill>
                <a:effectLst/>
                <a:latin typeface="+mn-lt"/>
                <a:ea typeface="+mn-ea"/>
                <a:cs typeface="+mn-cs"/>
              </a:rPr>
              <a:t>CdkProj</a:t>
            </a:r>
            <a:r>
              <a:rPr lang="en-US" sz="1200" i="1" kern="1200">
                <a:solidFill>
                  <a:schemeClr val="tx1"/>
                </a:solidFill>
                <a:effectLst/>
                <a:latin typeface="+mn-lt"/>
                <a:ea typeface="+mn-ea"/>
                <a:cs typeface="+mn-cs"/>
              </a:rPr>
              <a:t>/</a:t>
            </a:r>
            <a:r>
              <a:rPr lang="en-US" sz="1200" i="1" kern="1200" err="1">
                <a:solidFill>
                  <a:schemeClr val="tx1"/>
                </a:solidFill>
                <a:effectLst/>
                <a:latin typeface="+mn-lt"/>
                <a:ea typeface="+mn-ea"/>
                <a:cs typeface="+mn-cs"/>
              </a:rPr>
              <a:t>TVCampaignStack.cs</a:t>
            </a:r>
            <a:endParaRPr lang="en-US" sz="1200" i="1" kern="1200">
              <a:solidFill>
                <a:schemeClr val="tx1"/>
              </a:solidFill>
              <a:effectLst/>
              <a:latin typeface="+mn-lt"/>
              <a:ea typeface="+mn-ea"/>
              <a:cs typeface="+mn-cs"/>
            </a:endParaRPr>
          </a:p>
          <a:p>
            <a:pPr lvl="0"/>
            <a:endParaRPr lang="en-US" sz="1200" kern="1200">
              <a:solidFill>
                <a:schemeClr val="tx1"/>
              </a:solidFill>
              <a:effectLst/>
              <a:latin typeface="+mn-lt"/>
              <a:ea typeface="+mn-ea"/>
              <a:cs typeface="+mn-cs"/>
            </a:endParaRPr>
          </a:p>
          <a:p>
            <a:pPr lvl="0"/>
            <a:r>
              <a:rPr lang="en-US" sz="1200" i="1" kern="1200">
                <a:solidFill>
                  <a:schemeClr val="tx1"/>
                </a:solidFill>
                <a:effectLst/>
                <a:latin typeface="+mn-lt"/>
                <a:ea typeface="+mn-ea"/>
                <a:cs typeface="+mn-cs"/>
              </a:rPr>
              <a:t>	Highlight comment “// The code that defines your stack goes here”</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This is where we will add infrastructure to stand up our website, </a:t>
            </a:r>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components, queue and data store.  The convention is to add components inside the constructor.  But this isn’t a </a:t>
            </a:r>
            <a:r>
              <a:rPr lang="en-US" sz="1200" kern="1200" err="1">
                <a:solidFill>
                  <a:schemeClr val="tx1"/>
                </a:solidFill>
                <a:effectLst/>
                <a:latin typeface="+mn-lt"/>
                <a:ea typeface="+mn-ea"/>
                <a:cs typeface="+mn-cs"/>
              </a:rPr>
              <a:t>yaml</a:t>
            </a:r>
            <a:r>
              <a:rPr lang="en-US" sz="1200" kern="1200">
                <a:solidFill>
                  <a:schemeClr val="tx1"/>
                </a:solidFill>
                <a:effectLst/>
                <a:latin typeface="+mn-lt"/>
                <a:ea typeface="+mn-ea"/>
                <a:cs typeface="+mn-cs"/>
              </a:rPr>
              <a:t> file, this is C#, so we have a lot of code organization options.</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I’m going to start by creating a method.  This will help us keep this class file organized.  </a:t>
            </a:r>
          </a:p>
          <a:p>
            <a:pPr lvl="0"/>
            <a:endParaRPr lang="en-US" sz="1200" kern="1200">
              <a:solidFill>
                <a:schemeClr val="tx1"/>
              </a:solidFill>
              <a:effectLst/>
              <a:latin typeface="+mn-lt"/>
              <a:ea typeface="+mn-ea"/>
              <a:cs typeface="+mn-cs"/>
            </a:endParaRPr>
          </a:p>
          <a:p>
            <a:pPr lvl="0"/>
            <a:r>
              <a:rPr lang="en-US" sz="1200" i="1" kern="1200">
                <a:solidFill>
                  <a:schemeClr val="tx1"/>
                </a:solidFill>
                <a:effectLst/>
                <a:latin typeface="+mn-lt"/>
                <a:ea typeface="+mn-ea"/>
                <a:cs typeface="+mn-cs"/>
              </a:rPr>
              <a:t>	Replace “//The code …” with “CreateRequestQuoteApiHost();”</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Now, rather than have you all watch me type this in, I’m going to paste in the implementation of this method.</a:t>
            </a:r>
          </a:p>
          <a:p>
            <a:pPr lvl="0"/>
            <a:endParaRPr lang="en-US" sz="1200" kern="1200">
              <a:solidFill>
                <a:schemeClr val="tx1"/>
              </a:solidFill>
              <a:effectLst/>
              <a:latin typeface="+mn-lt"/>
              <a:ea typeface="+mn-ea"/>
              <a:cs typeface="+mn-cs"/>
            </a:endParaRPr>
          </a:p>
          <a:p>
            <a:pPr lvl="0"/>
            <a:r>
              <a:rPr lang="en-US" sz="1200" i="1" kern="1200">
                <a:solidFill>
                  <a:schemeClr val="tx1"/>
                </a:solidFill>
                <a:effectLst/>
                <a:latin typeface="+mn-lt"/>
                <a:ea typeface="+mn-ea"/>
                <a:cs typeface="+mn-cs"/>
              </a:rPr>
              <a:t>	Paste in implementation of “</a:t>
            </a:r>
            <a:r>
              <a:rPr lang="en-US" sz="1200" i="1" kern="1200" err="1">
                <a:solidFill>
                  <a:schemeClr val="tx1"/>
                </a:solidFill>
                <a:effectLst/>
                <a:latin typeface="+mn-lt"/>
                <a:ea typeface="+mn-ea"/>
                <a:cs typeface="+mn-cs"/>
              </a:rPr>
              <a:t>CreateRequestApiHost</a:t>
            </a:r>
            <a:r>
              <a:rPr lang="en-US" sz="1200" i="1"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1"/>
            <a:r>
              <a:rPr lang="en-US" sz="1200" i="1" kern="1200">
                <a:solidFill>
                  <a:schemeClr val="tx1"/>
                </a:solidFill>
                <a:effectLst/>
                <a:latin typeface="+mn-lt"/>
                <a:ea typeface="+mn-ea"/>
                <a:cs typeface="+mn-cs"/>
              </a:rPr>
              <a:t>	Click Visual Studio light bulb to fill in using statements</a:t>
            </a:r>
            <a:endParaRPr lang="en-US" sz="1200" kern="1200">
              <a:solidFill>
                <a:schemeClr val="tx1"/>
              </a:solidFill>
              <a:effectLst/>
              <a:latin typeface="+mn-lt"/>
              <a:ea typeface="+mn-ea"/>
              <a:cs typeface="+mn-cs"/>
            </a:endParaRPr>
          </a:p>
          <a:p>
            <a:pPr lvl="1"/>
            <a:r>
              <a:rPr lang="en-US" sz="1200" i="1" kern="1200">
                <a:solidFill>
                  <a:schemeClr val="tx1"/>
                </a:solidFill>
                <a:effectLst/>
                <a:latin typeface="+mn-lt"/>
                <a:ea typeface="+mn-ea"/>
                <a:cs typeface="+mn-cs"/>
              </a:rPr>
              <a:t>	Add using:  “using </a:t>
            </a:r>
            <a:r>
              <a:rPr lang="en-US" sz="1200" i="1" kern="1200" err="1">
                <a:solidFill>
                  <a:schemeClr val="tx1"/>
                </a:solidFill>
                <a:effectLst/>
                <a:latin typeface="+mn-lt"/>
                <a:ea typeface="+mn-ea"/>
                <a:cs typeface="+mn-cs"/>
              </a:rPr>
              <a:t>RequestQuoteApiFunction</a:t>
            </a:r>
            <a:r>
              <a:rPr lang="en-US" sz="1200" i="1" kern="1200">
                <a:solidFill>
                  <a:schemeClr val="tx1"/>
                </a:solidFill>
                <a:effectLst/>
                <a:latin typeface="+mn-lt"/>
                <a:ea typeface="+mn-ea"/>
                <a:cs typeface="+mn-cs"/>
              </a:rPr>
              <a:t> = </a:t>
            </a:r>
            <a:r>
              <a:rPr lang="en-US" sz="1200" i="1" kern="1200" err="1">
                <a:solidFill>
                  <a:schemeClr val="tx1"/>
                </a:solidFill>
                <a:effectLst/>
                <a:latin typeface="+mn-lt"/>
                <a:ea typeface="+mn-ea"/>
                <a:cs typeface="+mn-cs"/>
              </a:rPr>
              <a:t>CloudAutoGroup.TVCampaign.RequestQuoteApi.Functions</a:t>
            </a:r>
            <a:r>
              <a:rPr lang="en-US" sz="1200" i="1" kern="1200">
                <a:solidFill>
                  <a:schemeClr val="tx1"/>
                </a:solidFill>
                <a:effectLst/>
                <a:latin typeface="+mn-lt"/>
                <a:ea typeface="+mn-ea"/>
                <a:cs typeface="+mn-cs"/>
              </a:rPr>
              <a:t>;”</a:t>
            </a:r>
          </a:p>
          <a:p>
            <a:pPr lvl="1"/>
            <a:endParaRPr lang="en-US" sz="1200" kern="1200">
              <a:solidFill>
                <a:schemeClr val="tx1"/>
              </a:solidFill>
              <a:effectLst/>
              <a:latin typeface="+mn-lt"/>
              <a:ea typeface="+mn-ea"/>
              <a:cs typeface="+mn-cs"/>
            </a:endParaRPr>
          </a:p>
          <a:p>
            <a:pPr lvl="1"/>
            <a:r>
              <a:rPr lang="en-US" sz="1200" kern="1200">
                <a:solidFill>
                  <a:schemeClr val="tx1"/>
                </a:solidFill>
                <a:effectLst/>
                <a:latin typeface="+mn-lt"/>
                <a:ea typeface="+mn-ea"/>
                <a:cs typeface="+mn-cs"/>
              </a:rPr>
              <a:t>(continued</a:t>
            </a:r>
            <a:r>
              <a:rPr lang="en-US" sz="1200" kern="1200" baseline="0">
                <a:solidFill>
                  <a:schemeClr val="tx1"/>
                </a:solidFill>
                <a:effectLst/>
                <a:latin typeface="+mn-lt"/>
                <a:ea typeface="+mn-ea"/>
                <a:cs typeface="+mn-cs"/>
              </a:rPr>
              <a:t> on next slide)</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9</a:t>
            </a:fld>
            <a:endParaRPr lang="en-US"/>
          </a:p>
        </p:txBody>
      </p:sp>
    </p:spTree>
    <p:extLst>
      <p:ext uri="{BB962C8B-B14F-4D97-AF65-F5344CB8AC3E}">
        <p14:creationId xmlns:p14="http://schemas.microsoft.com/office/powerpoint/2010/main" val="75785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There’s only a few statements here, but lets unpack this.  First of all, this method is creating the full infrastructure for the Request Quote Api.  This is a dotnet 5 web api that we’ll host on Lambda, which</a:t>
            </a:r>
            <a:r>
              <a:rPr lang="en-US" sz="1200" kern="1200" baseline="0">
                <a:solidFill>
                  <a:schemeClr val="tx1"/>
                </a:solidFill>
                <a:effectLst/>
                <a:latin typeface="+mn-lt"/>
                <a:ea typeface="+mn-ea"/>
                <a:cs typeface="+mn-cs"/>
              </a:rPr>
              <a:t> is</a:t>
            </a:r>
            <a:r>
              <a:rPr lang="en-US" sz="1200" kern="1200">
                <a:solidFill>
                  <a:schemeClr val="tx1"/>
                </a:solidFill>
                <a:effectLst/>
                <a:latin typeface="+mn-lt"/>
                <a:ea typeface="+mn-ea"/>
                <a:cs typeface="+mn-cs"/>
              </a:rPr>
              <a:t> AWS’s Serverless compute offering.  </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We’re going to deploy our code as a Docker image.  And we’re also going to put an AWS Api Gateway in front of the Lambda to open it up for calls from our website.</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Starting with the first statement, I need to get the directory that contains the Dockerfile.   Because I have a reference to the RequestQuoteApi project, I can use the nameof function to get the string literal for me rather than typing in an actual string.</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Now we start to get a bit more serious, we’re defining the Lambda portion of our hosting.  The “function“ object comes from the Amazon.CDK.AWS.Lambda nuget package.</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Inside FunctionProps you’ll see “Code.FromAssetImage”, here I’m passing in the “directoryContainingDockerFile”.  This is going to allow the Cdk to do a number of nice things for us including building and publishing the dockerfile.</a:t>
            </a: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And then we set the Cmd property to tell Lambda where our entry point function is so it knows what to actually execute.  This takes a special format</a:t>
            </a:r>
            <a:r>
              <a:rPr lang="en-US" sz="1200" kern="1200" baseline="0">
                <a:solidFill>
                  <a:schemeClr val="tx1"/>
                </a:solidFill>
                <a:effectLst/>
                <a:latin typeface="+mn-lt"/>
                <a:ea typeface="+mn-ea"/>
                <a:cs typeface="+mn-cs"/>
              </a:rPr>
              <a:t> of </a:t>
            </a:r>
            <a:r>
              <a:rPr lang="en-US" sz="1200" kern="1200">
                <a:solidFill>
                  <a:schemeClr val="tx1"/>
                </a:solidFill>
                <a:effectLst/>
                <a:latin typeface="+mn-lt"/>
                <a:ea typeface="+mn-ea"/>
                <a:cs typeface="+mn-cs"/>
              </a:rPr>
              <a:t>Assembly, Type, and Method.  This is what really excites me.  Because we have that reference to the Request Quote Api project, we’re again</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able to programmatically get all of this information using typeof and nameof which means we get compile time reference checking to make sure we didn’t fat finger anything.</a:t>
            </a:r>
            <a:r>
              <a:rPr lang="en-US" sz="1200" kern="1200" baseline="0">
                <a:solidFill>
                  <a:schemeClr val="tx1"/>
                </a:solidFill>
                <a:effectLst/>
                <a:latin typeface="+mn-lt"/>
                <a:ea typeface="+mn-ea"/>
                <a:cs typeface="+mn-cs"/>
              </a:rPr>
              <a:t>  Or if down the line we do a rename, this will help make sure we don’t accidently forget to update our infrastructure.</a:t>
            </a:r>
            <a:endParaRPr lang="en-US" sz="1200" kern="1200">
              <a:solidFill>
                <a:schemeClr val="tx1"/>
              </a:solidFill>
              <a:effectLst/>
              <a:latin typeface="+mn-lt"/>
              <a:ea typeface="+mn-ea"/>
              <a:cs typeface="+mn-cs"/>
            </a:endParaRP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The final statement down here creates an AWS Api Gateway for us.  This class is coming from the CDK ApiGateway nuget package.  It</a:t>
            </a:r>
            <a:r>
              <a:rPr lang="en-US" sz="1200" kern="1200" baseline="0">
                <a:solidFill>
                  <a:schemeClr val="tx1"/>
                </a:solidFill>
                <a:effectLst/>
                <a:latin typeface="+mn-lt"/>
                <a:ea typeface="+mn-ea"/>
                <a:cs typeface="+mn-cs"/>
              </a:rPr>
              <a:t> is </a:t>
            </a:r>
            <a:r>
              <a:rPr lang="en-US" sz="1200" kern="1200">
                <a:solidFill>
                  <a:schemeClr val="tx1"/>
                </a:solidFill>
                <a:effectLst/>
                <a:latin typeface="+mn-lt"/>
                <a:ea typeface="+mn-ea"/>
                <a:cs typeface="+mn-cs"/>
              </a:rPr>
              <a:t>purpose built to work with Lambda, so all we need to do is give it a _reference_ to our lambda function and it’ll take care of the rest for us!</a:t>
            </a:r>
          </a:p>
          <a:p>
            <a:endParaRPr lang="en-US"/>
          </a:p>
          <a:p>
            <a:r>
              <a:rPr lang="en-US"/>
              <a:t>So that’s our first bit of infrastructure</a:t>
            </a:r>
            <a:r>
              <a:rPr lang="en-US" baseline="0"/>
              <a:t> code; not too bad.  Let’s add some more.</a:t>
            </a:r>
            <a:endParaRPr lang="en-US"/>
          </a:p>
        </p:txBody>
      </p:sp>
      <p:sp>
        <p:nvSpPr>
          <p:cNvPr id="4" name="Slide Number Placeholder 3"/>
          <p:cNvSpPr>
            <a:spLocks noGrp="1"/>
          </p:cNvSpPr>
          <p:nvPr>
            <p:ph type="sldNum" sz="quarter" idx="10"/>
          </p:nvPr>
        </p:nvSpPr>
        <p:spPr/>
        <p:txBody>
          <a:bodyPr/>
          <a:lstStyle/>
          <a:p>
            <a:fld id="{B147EAE7-321D-450C-B5FF-CA98518DA4FB}" type="slidenum">
              <a:rPr lang="en-US" smtClean="0"/>
              <a:t>10</a:t>
            </a:fld>
            <a:endParaRPr lang="en-US"/>
          </a:p>
        </p:txBody>
      </p:sp>
    </p:spTree>
    <p:extLst>
      <p:ext uri="{BB962C8B-B14F-4D97-AF65-F5344CB8AC3E}">
        <p14:creationId xmlns:p14="http://schemas.microsoft.com/office/powerpoint/2010/main" val="366224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517FA7-496B-45BE-9F74-C25709F4B5B0}"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150067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17FA7-496B-45BE-9F74-C25709F4B5B0}"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103666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17FA7-496B-45BE-9F74-C25709F4B5B0}"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367061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17FA7-496B-45BE-9F74-C25709F4B5B0}"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138002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517FA7-496B-45BE-9F74-C25709F4B5B0}"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3179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517FA7-496B-45BE-9F74-C25709F4B5B0}"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267785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517FA7-496B-45BE-9F74-C25709F4B5B0}"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338839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517FA7-496B-45BE-9F74-C25709F4B5B0}"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56350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17FA7-496B-45BE-9F74-C25709F4B5B0}"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194991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517FA7-496B-45BE-9F74-C25709F4B5B0}"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31569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517FA7-496B-45BE-9F74-C25709F4B5B0}"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7867-49E6-4248-9F4D-91C13059C36B}" type="slidenum">
              <a:rPr lang="en-US" smtClean="0"/>
              <a:t>‹#›</a:t>
            </a:fld>
            <a:endParaRPr lang="en-US"/>
          </a:p>
        </p:txBody>
      </p:sp>
    </p:spTree>
    <p:extLst>
      <p:ext uri="{BB962C8B-B14F-4D97-AF65-F5344CB8AC3E}">
        <p14:creationId xmlns:p14="http://schemas.microsoft.com/office/powerpoint/2010/main" val="392389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17FA7-496B-45BE-9F74-C25709F4B5B0}"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E7867-49E6-4248-9F4D-91C13059C36B}" type="slidenum">
              <a:rPr lang="en-US" smtClean="0"/>
              <a:t>‹#›</a:t>
            </a:fld>
            <a:endParaRPr lang="en-US"/>
          </a:p>
        </p:txBody>
      </p:sp>
    </p:spTree>
    <p:extLst>
      <p:ext uri="{BB962C8B-B14F-4D97-AF65-F5344CB8AC3E}">
        <p14:creationId xmlns:p14="http://schemas.microsoft.com/office/powerpoint/2010/main" val="191651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ppittle/cdk-talk/commit/9f06ee41785fdb38bdf4b3d48bdbfd9605fee2c2"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Pre-Talk Checklist (1)</a:t>
            </a:r>
          </a:p>
        </p:txBody>
      </p:sp>
      <p:sp>
        <p:nvSpPr>
          <p:cNvPr id="5" name="Content Placeholder 4"/>
          <p:cNvSpPr>
            <a:spLocks noGrp="1"/>
          </p:cNvSpPr>
          <p:nvPr>
            <p:ph idx="1"/>
          </p:nvPr>
        </p:nvSpPr>
        <p:spPr>
          <a:xfrm>
            <a:off x="838200" y="1825625"/>
            <a:ext cx="11099800" cy="4351338"/>
          </a:xfrm>
        </p:spPr>
        <p:txBody>
          <a:bodyPr>
            <a:normAutofit lnSpcReduction="10000"/>
          </a:bodyPr>
          <a:lstStyle/>
          <a:p>
            <a:r>
              <a:rPr lang="en-US"/>
              <a:t>PowerShell Init</a:t>
            </a:r>
          </a:p>
          <a:p>
            <a:pPr lvl="1"/>
            <a:r>
              <a:rPr lang="en-US"/>
              <a:t>cd c:\demo\cdk-talk\</a:t>
            </a:r>
          </a:p>
          <a:p>
            <a:pPr lvl="1"/>
            <a:r>
              <a:rPr lang="en-US"/>
              <a:t>aws --version</a:t>
            </a:r>
          </a:p>
          <a:p>
            <a:pPr lvl="1"/>
            <a:r>
              <a:rPr lang="en-US"/>
              <a:t>$Env:AWS_PROFILE="pittle+demo"</a:t>
            </a:r>
          </a:p>
          <a:p>
            <a:pPr lvl="1"/>
            <a:r>
              <a:rPr lang="en-US"/>
              <a:t>docker --version &amp;&amp; docker info -f "{{ .OSType}}"</a:t>
            </a:r>
          </a:p>
          <a:p>
            <a:pPr lvl="1"/>
            <a:r>
              <a:rPr lang="en-US"/>
              <a:t>npm -version &amp;&amp; npm list --global --depth 0</a:t>
            </a:r>
          </a:p>
          <a:p>
            <a:pPr lvl="1"/>
            <a:r>
              <a:rPr lang="en-US"/>
              <a:t>cdk bootstrap aws://927861770086/us-west-1</a:t>
            </a:r>
          </a:p>
          <a:p>
            <a:pPr lvl="1"/>
            <a:r>
              <a:rPr lang="en-US"/>
              <a:t>mkdir cdk &amp;&amp; cd cdk</a:t>
            </a:r>
          </a:p>
          <a:p>
            <a:pPr lvl="1"/>
            <a:r>
              <a:rPr lang="en-US"/>
              <a:t>cdk init app --language csharp</a:t>
            </a:r>
          </a:p>
          <a:p>
            <a:pPr lvl="1"/>
            <a:r>
              <a:rPr lang="en-US"/>
              <a:t>cd ..\CloudAutoGroup</a:t>
            </a:r>
          </a:p>
          <a:p>
            <a:pPr lvl="1"/>
            <a:r>
              <a:rPr lang="en-US"/>
              <a:t>ls</a:t>
            </a:r>
          </a:p>
          <a:p>
            <a:pPr lvl="1"/>
            <a:endParaRPr lang="en-US"/>
          </a:p>
          <a:p>
            <a:pPr marL="457200" lvl="1" indent="0">
              <a:buNone/>
            </a:pPr>
            <a:endParaRPr lang="en-US"/>
          </a:p>
          <a:p>
            <a:pPr lvl="1"/>
            <a:endParaRPr lang="en-US"/>
          </a:p>
          <a:p>
            <a:endParaRPr lang="en-US"/>
          </a:p>
        </p:txBody>
      </p:sp>
    </p:spTree>
    <p:extLst>
      <p:ext uri="{BB962C8B-B14F-4D97-AF65-F5344CB8AC3E}">
        <p14:creationId xmlns:p14="http://schemas.microsoft.com/office/powerpoint/2010/main" val="245103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44250" cy="614203"/>
          </a:xfrm>
        </p:spPr>
        <p:txBody>
          <a:bodyPr>
            <a:normAutofit fontScale="90000"/>
          </a:bodyPr>
          <a:lstStyle/>
          <a:p>
            <a:r>
              <a:rPr lang="en-US"/>
              <a:t>5 CreateRequestQuoteApiHost (continued)</a:t>
            </a:r>
          </a:p>
        </p:txBody>
      </p:sp>
      <p:sp>
        <p:nvSpPr>
          <p:cNvPr id="7" name="TextBox 6"/>
          <p:cNvSpPr txBox="1"/>
          <p:nvPr/>
        </p:nvSpPr>
        <p:spPr>
          <a:xfrm>
            <a:off x="438725" y="1214074"/>
            <a:ext cx="5338118" cy="246221"/>
          </a:xfrm>
          <a:prstGeom prst="rect">
            <a:avLst/>
          </a:prstGeom>
          <a:noFill/>
          <a:ln>
            <a:solidFill>
              <a:schemeClr val="accent5"/>
            </a:solidFill>
          </a:ln>
        </p:spPr>
        <p:txBody>
          <a:bodyPr wrap="square" rtlCol="0">
            <a:spAutoFit/>
          </a:bodyPr>
          <a:lstStyle/>
          <a:p>
            <a:r>
              <a:rPr lang="en-US" sz="1000"/>
              <a:t>using </a:t>
            </a:r>
            <a:r>
              <a:rPr lang="en-US" sz="1000" err="1"/>
              <a:t>RequestQuoteApiFunction</a:t>
            </a:r>
            <a:r>
              <a:rPr lang="en-US" sz="1000"/>
              <a:t> = </a:t>
            </a:r>
            <a:r>
              <a:rPr lang="en-US" sz="1000" err="1"/>
              <a:t>CloudAutoGroup.TVCampaign.RequestQuoteApi.Functions</a:t>
            </a:r>
            <a:r>
              <a:rPr lang="en-US" sz="1000"/>
              <a:t>;</a:t>
            </a:r>
          </a:p>
        </p:txBody>
      </p:sp>
      <p:sp>
        <p:nvSpPr>
          <p:cNvPr id="10" name="TextBox 9"/>
          <p:cNvSpPr txBox="1"/>
          <p:nvPr/>
        </p:nvSpPr>
        <p:spPr>
          <a:xfrm>
            <a:off x="122007" y="1533465"/>
            <a:ext cx="5971553" cy="5324535"/>
          </a:xfrm>
          <a:prstGeom prst="rect">
            <a:avLst/>
          </a:prstGeom>
          <a:noFill/>
          <a:ln>
            <a:solidFill>
              <a:schemeClr val="accent5"/>
            </a:solidFill>
          </a:ln>
        </p:spPr>
        <p:txBody>
          <a:bodyPr wrap="square" rtlCol="0">
            <a:spAutoFit/>
          </a:bodyPr>
          <a:lstStyle/>
          <a:p>
            <a:r>
              <a:rPr lang="en-US" sz="1000"/>
              <a:t>        /// &lt;summary&gt;</a:t>
            </a:r>
          </a:p>
          <a:p>
            <a:r>
              <a:rPr lang="en-US" sz="1000"/>
              <a:t>        /// Dotnet 5 Container Image Lambda + Api Gateway</a:t>
            </a:r>
          </a:p>
          <a:p>
            <a:r>
              <a:rPr lang="en-US" sz="1000"/>
              <a:t>        /// &lt;/summary&gt;</a:t>
            </a:r>
          </a:p>
          <a:p>
            <a:r>
              <a:rPr lang="en-US" sz="1000"/>
              <a:t>        private void </a:t>
            </a:r>
            <a:r>
              <a:rPr lang="en-US" sz="1000" err="1"/>
              <a:t>CreateRequestQuoteApiHost</a:t>
            </a:r>
            <a:r>
              <a:rPr lang="en-US" sz="1000"/>
              <a:t>()</a:t>
            </a:r>
          </a:p>
          <a:p>
            <a:r>
              <a:rPr lang="en-US" sz="1000"/>
              <a:t>        {</a:t>
            </a:r>
          </a:p>
          <a:p>
            <a:r>
              <a:rPr lang="en-US" sz="1000"/>
              <a:t>            // relative to cdk.json file</a:t>
            </a:r>
          </a:p>
          <a:p>
            <a:r>
              <a:rPr lang="en-US" sz="1000"/>
              <a:t>            </a:t>
            </a:r>
            <a:r>
              <a:rPr lang="en-US" sz="1000" err="1"/>
              <a:t>var</a:t>
            </a:r>
            <a:r>
              <a:rPr lang="en-US" sz="1000"/>
              <a:t> directoryContainingDockerFile = nameof(</a:t>
            </a:r>
            <a:r>
              <a:rPr lang="en-US" sz="1000" err="1"/>
              <a:t>CloudAutoGroup.TVCampaign.RequestQuoteApi</a:t>
            </a:r>
            <a:r>
              <a:rPr lang="en-US" sz="1000"/>
              <a:t>);</a:t>
            </a:r>
          </a:p>
          <a:p>
            <a:endParaRPr lang="en-US" sz="1000"/>
          </a:p>
          <a:p>
            <a:r>
              <a:rPr lang="en-US" sz="1000"/>
              <a:t>            </a:t>
            </a:r>
            <a:r>
              <a:rPr lang="en-US" sz="1000" err="1"/>
              <a:t>var</a:t>
            </a:r>
            <a:r>
              <a:rPr lang="en-US" sz="1000"/>
              <a:t> </a:t>
            </a:r>
            <a:r>
              <a:rPr lang="en-US" sz="1000" err="1"/>
              <a:t>requestQuoteApiLambda</a:t>
            </a:r>
            <a:r>
              <a:rPr lang="en-US" sz="1000"/>
              <a:t> = new Function(this, "request-quote-api-lambda", new FunctionProps</a:t>
            </a:r>
          </a:p>
          <a:p>
            <a:r>
              <a:rPr lang="en-US" sz="1000"/>
              <a:t>            {</a:t>
            </a:r>
          </a:p>
          <a:p>
            <a:r>
              <a:rPr lang="en-US" sz="1000"/>
              <a:t>                Runtime = </a:t>
            </a:r>
            <a:r>
              <a:rPr lang="en-US" sz="1000" err="1"/>
              <a:t>Runtime.FROM_IMAGE</a:t>
            </a:r>
            <a:r>
              <a:rPr lang="en-US" sz="1000"/>
              <a:t>,</a:t>
            </a:r>
          </a:p>
          <a:p>
            <a:r>
              <a:rPr lang="en-US" sz="1000"/>
              <a:t>                Code = </a:t>
            </a:r>
            <a:r>
              <a:rPr lang="en-US" sz="1000" err="1"/>
              <a:t>Code.FromAssetImage</a:t>
            </a:r>
            <a:r>
              <a:rPr lang="en-US" sz="1000"/>
              <a:t>(</a:t>
            </a:r>
            <a:r>
              <a:rPr lang="en-US" sz="1000" err="1"/>
              <a:t>directoryContainingDockerFile</a:t>
            </a:r>
            <a:r>
              <a:rPr lang="en-US" sz="1000"/>
              <a:t>, new </a:t>
            </a:r>
            <a:r>
              <a:rPr lang="en-US" sz="1000" err="1"/>
              <a:t>AssetImageCodeProps</a:t>
            </a:r>
            <a:endParaRPr lang="en-US" sz="1000"/>
          </a:p>
          <a:p>
            <a:r>
              <a:rPr lang="en-US" sz="1000"/>
              <a:t>                {</a:t>
            </a:r>
          </a:p>
          <a:p>
            <a:r>
              <a:rPr lang="en-US" sz="1000"/>
              <a:t>                    //Assembly::Type::Method</a:t>
            </a:r>
          </a:p>
          <a:p>
            <a:r>
              <a:rPr lang="en-US" sz="1000"/>
              <a:t>                    Cmd = new[]</a:t>
            </a:r>
          </a:p>
          <a:p>
            <a:r>
              <a:rPr lang="en-US" sz="1000"/>
              <a:t>                    {</a:t>
            </a:r>
          </a:p>
          <a:p>
            <a:r>
              <a:rPr lang="en-US" sz="1000"/>
              <a:t>                        // Assembly</a:t>
            </a:r>
          </a:p>
          <a:p>
            <a:r>
              <a:rPr lang="en-US" sz="1000"/>
              <a:t>                        $"{</a:t>
            </a:r>
            <a:r>
              <a:rPr lang="en-US" sz="1000" err="1"/>
              <a:t>typeof</a:t>
            </a:r>
            <a:r>
              <a:rPr lang="en-US" sz="1000"/>
              <a:t>(</a:t>
            </a:r>
            <a:r>
              <a:rPr lang="en-US" sz="1000" err="1"/>
              <a:t>RequestQuoteApiFunction</a:t>
            </a:r>
            <a:r>
              <a:rPr lang="en-US" sz="1000"/>
              <a:t>).</a:t>
            </a:r>
            <a:r>
              <a:rPr lang="en-US" sz="1000" err="1"/>
              <a:t>Assembly.GetName</a:t>
            </a:r>
            <a:r>
              <a:rPr lang="en-US" sz="1000"/>
              <a:t>().Name}::" +</a:t>
            </a:r>
          </a:p>
          <a:p>
            <a:r>
              <a:rPr lang="en-US" sz="1000"/>
              <a:t>                        // Full Type</a:t>
            </a:r>
          </a:p>
          <a:p>
            <a:r>
              <a:rPr lang="en-US" sz="1000"/>
              <a:t>                        $"{</a:t>
            </a:r>
            <a:r>
              <a:rPr lang="en-US" sz="1000" err="1"/>
              <a:t>typeof</a:t>
            </a:r>
            <a:r>
              <a:rPr lang="en-US" sz="1000"/>
              <a:t>(</a:t>
            </a:r>
            <a:r>
              <a:rPr lang="en-US" sz="1000" err="1"/>
              <a:t>RequestQuoteApiFunction</a:t>
            </a:r>
            <a:r>
              <a:rPr lang="en-US" sz="1000"/>
              <a:t>).</a:t>
            </a:r>
            <a:r>
              <a:rPr lang="en-US" sz="1000" err="1"/>
              <a:t>FullName</a:t>
            </a:r>
            <a:r>
              <a:rPr lang="en-US" sz="1000"/>
              <a:t>}::" +</a:t>
            </a:r>
          </a:p>
          <a:p>
            <a:r>
              <a:rPr lang="en-US" sz="1000"/>
              <a:t>                        // Method</a:t>
            </a:r>
          </a:p>
          <a:p>
            <a:r>
              <a:rPr lang="en-US" sz="1000"/>
              <a:t>                        $"{</a:t>
            </a:r>
            <a:r>
              <a:rPr lang="en-US" sz="1000" err="1"/>
              <a:t>nameof</a:t>
            </a:r>
            <a:r>
              <a:rPr lang="en-US" sz="1000"/>
              <a:t>(</a:t>
            </a:r>
            <a:r>
              <a:rPr lang="en-US" sz="1000" err="1"/>
              <a:t>RequestQuoteApiFunction.Get</a:t>
            </a:r>
            <a:r>
              <a:rPr lang="en-US" sz="1000"/>
              <a:t>)}"</a:t>
            </a:r>
          </a:p>
          <a:p>
            <a:r>
              <a:rPr lang="en-US" sz="1000"/>
              <a:t>                    }</a:t>
            </a:r>
          </a:p>
          <a:p>
            <a:r>
              <a:rPr lang="en-US" sz="1000"/>
              <a:t>                }),</a:t>
            </a:r>
          </a:p>
          <a:p>
            <a:r>
              <a:rPr lang="en-US" sz="1000"/>
              <a:t>                Handler = </a:t>
            </a:r>
            <a:r>
              <a:rPr lang="en-US" sz="1000" err="1"/>
              <a:t>Handler.FROM_IMAGE</a:t>
            </a:r>
            <a:r>
              <a:rPr lang="en-US" sz="1000"/>
              <a:t>,</a:t>
            </a:r>
          </a:p>
          <a:p>
            <a:r>
              <a:rPr lang="en-US" sz="1000"/>
              <a:t>                Timeout = </a:t>
            </a:r>
            <a:r>
              <a:rPr lang="en-US" sz="1000" err="1"/>
              <a:t>Duration.Seconds</a:t>
            </a:r>
            <a:r>
              <a:rPr lang="en-US" sz="1000"/>
              <a:t>(15)</a:t>
            </a:r>
          </a:p>
          <a:p>
            <a:r>
              <a:rPr lang="en-US" sz="1000"/>
              <a:t>            });</a:t>
            </a:r>
          </a:p>
          <a:p>
            <a:endParaRPr lang="en-US" sz="1000"/>
          </a:p>
          <a:p>
            <a:r>
              <a:rPr lang="en-US" sz="1000"/>
              <a:t>            // setup api gateway</a:t>
            </a:r>
          </a:p>
          <a:p>
            <a:r>
              <a:rPr lang="en-US" sz="1000"/>
              <a:t>            </a:t>
            </a:r>
            <a:r>
              <a:rPr lang="en-US" sz="1000" err="1"/>
              <a:t>var</a:t>
            </a:r>
            <a:r>
              <a:rPr lang="en-US" sz="1000"/>
              <a:t> api = new </a:t>
            </a:r>
            <a:r>
              <a:rPr lang="en-US" sz="1000" err="1"/>
              <a:t>LambdaRestApi</a:t>
            </a:r>
            <a:r>
              <a:rPr lang="en-US" sz="1000"/>
              <a:t>(this, "request-quote-api-lambda-api-gateway", new </a:t>
            </a:r>
            <a:r>
              <a:rPr lang="en-US" sz="1000" err="1"/>
              <a:t>LambdaRestApiProps</a:t>
            </a:r>
            <a:endParaRPr lang="en-US" sz="1000"/>
          </a:p>
          <a:p>
            <a:r>
              <a:rPr lang="en-US" sz="1000"/>
              <a:t>            {</a:t>
            </a:r>
          </a:p>
          <a:p>
            <a:r>
              <a:rPr lang="en-US" sz="1000"/>
              <a:t>                Handler = </a:t>
            </a:r>
            <a:r>
              <a:rPr lang="en-US" sz="1000" err="1"/>
              <a:t>requestQuoteApiLambda</a:t>
            </a:r>
            <a:endParaRPr lang="en-US" sz="1000"/>
          </a:p>
          <a:p>
            <a:r>
              <a:rPr lang="en-US" sz="1000"/>
              <a:t>            });</a:t>
            </a:r>
          </a:p>
          <a:p>
            <a:r>
              <a:rPr lang="en-US" sz="1000"/>
              <a:t>       }</a:t>
            </a:r>
          </a:p>
        </p:txBody>
      </p:sp>
      <p:sp>
        <p:nvSpPr>
          <p:cNvPr id="3" name="Content Placeholder 2"/>
          <p:cNvSpPr>
            <a:spLocks noGrp="1"/>
          </p:cNvSpPr>
          <p:nvPr>
            <p:ph sz="half" idx="2"/>
          </p:nvPr>
        </p:nvSpPr>
        <p:spPr/>
        <p:txBody>
          <a:bodyPr/>
          <a:lstStyle/>
          <a:p>
            <a:endParaRPr lang="en-US"/>
          </a:p>
        </p:txBody>
      </p:sp>
      <p:pic>
        <p:nvPicPr>
          <p:cNvPr id="4" name="Picture 3"/>
          <p:cNvPicPr>
            <a:picLocks noChangeAspect="1"/>
          </p:cNvPicPr>
          <p:nvPr/>
        </p:nvPicPr>
        <p:blipFill>
          <a:blip r:embed="rId3"/>
          <a:stretch>
            <a:fillRect/>
          </a:stretch>
        </p:blipFill>
        <p:spPr>
          <a:xfrm>
            <a:off x="6172200" y="896978"/>
            <a:ext cx="5926192" cy="6031582"/>
          </a:xfrm>
          <a:prstGeom prst="rect">
            <a:avLst/>
          </a:prstGeom>
        </p:spPr>
      </p:pic>
    </p:spTree>
    <p:extLst>
      <p:ext uri="{BB962C8B-B14F-4D97-AF65-F5344CB8AC3E}">
        <p14:creationId xmlns:p14="http://schemas.microsoft.com/office/powerpoint/2010/main" val="255299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6 CreateRequestQuoteQueueProcessorHost</a:t>
            </a:r>
          </a:p>
        </p:txBody>
      </p:sp>
      <p:sp>
        <p:nvSpPr>
          <p:cNvPr id="7" name="TextBox 6"/>
          <p:cNvSpPr txBox="1"/>
          <p:nvPr/>
        </p:nvSpPr>
        <p:spPr>
          <a:xfrm>
            <a:off x="4075892" y="1646356"/>
            <a:ext cx="2690723" cy="1015663"/>
          </a:xfrm>
          <a:prstGeom prst="rect">
            <a:avLst/>
          </a:prstGeom>
          <a:noFill/>
          <a:ln>
            <a:solidFill>
              <a:schemeClr val="accent5"/>
            </a:solidFill>
          </a:ln>
        </p:spPr>
        <p:txBody>
          <a:bodyPr wrap="square" rtlCol="0">
            <a:spAutoFit/>
          </a:bodyPr>
          <a:lstStyle/>
          <a:p>
            <a:r>
              <a:rPr lang="en-US" sz="1000"/>
              <a:t> private const string _buildConfiguration =</a:t>
            </a:r>
          </a:p>
          <a:p>
            <a:r>
              <a:rPr lang="en-US" sz="1000"/>
              <a:t>#if DEBUG</a:t>
            </a:r>
          </a:p>
          <a:p>
            <a:r>
              <a:rPr lang="en-US" sz="1000"/>
              <a:t>            "Debug";</a:t>
            </a:r>
          </a:p>
          <a:p>
            <a:r>
              <a:rPr lang="en-US" sz="1000"/>
              <a:t>#else</a:t>
            </a:r>
          </a:p>
          <a:p>
            <a:r>
              <a:rPr lang="en-US" sz="1000"/>
              <a:t>            "Release";</a:t>
            </a:r>
          </a:p>
          <a:p>
            <a:r>
              <a:rPr lang="en-US" sz="1000"/>
              <a:t>#endif</a:t>
            </a:r>
          </a:p>
        </p:txBody>
      </p:sp>
      <p:sp>
        <p:nvSpPr>
          <p:cNvPr id="8" name="TextBox 7"/>
          <p:cNvSpPr txBox="1"/>
          <p:nvPr/>
        </p:nvSpPr>
        <p:spPr>
          <a:xfrm>
            <a:off x="3788229" y="2728684"/>
            <a:ext cx="2978386" cy="276999"/>
          </a:xfrm>
          <a:prstGeom prst="rect">
            <a:avLst/>
          </a:prstGeom>
          <a:noFill/>
          <a:ln>
            <a:solidFill>
              <a:schemeClr val="accent5"/>
            </a:solidFill>
          </a:ln>
        </p:spPr>
        <p:txBody>
          <a:bodyPr wrap="square" rtlCol="0">
            <a:spAutoFit/>
          </a:bodyPr>
          <a:lstStyle/>
          <a:p>
            <a:r>
              <a:rPr lang="en-US" sz="1200"/>
              <a:t> CreateRequestQuoteQueueProcessorHost();</a:t>
            </a:r>
            <a:endParaRPr lang="en-US" sz="700"/>
          </a:p>
        </p:txBody>
      </p:sp>
      <p:sp>
        <p:nvSpPr>
          <p:cNvPr id="10" name="TextBox 9"/>
          <p:cNvSpPr txBox="1"/>
          <p:nvPr/>
        </p:nvSpPr>
        <p:spPr>
          <a:xfrm>
            <a:off x="-103212" y="3072348"/>
            <a:ext cx="6973040" cy="3785652"/>
          </a:xfrm>
          <a:prstGeom prst="rect">
            <a:avLst/>
          </a:prstGeom>
          <a:noFill/>
          <a:ln>
            <a:solidFill>
              <a:schemeClr val="accent5"/>
            </a:solidFill>
          </a:ln>
        </p:spPr>
        <p:txBody>
          <a:bodyPr wrap="square" rtlCol="0">
            <a:spAutoFit/>
          </a:bodyPr>
          <a:lstStyle/>
          <a:p>
            <a:endParaRPr lang="en-US" sz="1000"/>
          </a:p>
          <a:p>
            <a:r>
              <a:rPr lang="en-US" sz="1000"/>
              <a:t>        /// &lt;summary&gt;</a:t>
            </a:r>
          </a:p>
          <a:p>
            <a:r>
              <a:rPr lang="en-US" sz="1000"/>
              <a:t>        /// Dotnet 3.1 Lambda</a:t>
            </a:r>
          </a:p>
          <a:p>
            <a:r>
              <a:rPr lang="en-US" sz="1000"/>
              <a:t>        /// &lt;/summary&gt;</a:t>
            </a:r>
          </a:p>
          <a:p>
            <a:r>
              <a:rPr lang="en-US" sz="1000"/>
              <a:t>        private void CreateRequestQuoteQueueProcessorHost()</a:t>
            </a:r>
          </a:p>
          <a:p>
            <a:r>
              <a:rPr lang="en-US" sz="1000"/>
              <a:t>        {</a:t>
            </a:r>
          </a:p>
          <a:p>
            <a:r>
              <a:rPr lang="en-US" sz="1000"/>
              <a:t>            var processingLambda = new Function(this, "request-quote-processor-lambda", new FunctionProps</a:t>
            </a:r>
          </a:p>
          <a:p>
            <a:r>
              <a:rPr lang="en-US" sz="1000"/>
              <a:t>            {</a:t>
            </a:r>
          </a:p>
          <a:p>
            <a:r>
              <a:rPr lang="en-US" sz="1000"/>
              <a:t>                Runtime = Runtime.DOTNET_CORE_3_1,</a:t>
            </a:r>
          </a:p>
          <a:p>
            <a:r>
              <a:rPr lang="en-US" sz="1000"/>
              <a:t>                Code = Code.FromAsset(</a:t>
            </a:r>
          </a:p>
          <a:p>
            <a:r>
              <a:rPr lang="en-US" sz="1000"/>
              <a:t>                    $"{nameof(CloudAutoGroup.TVCampaign.RequestQuoteProcessor)}/bin/{_buildConfiguration}/netcoreapp3.1/publish"),</a:t>
            </a:r>
          </a:p>
          <a:p>
            <a:r>
              <a:rPr lang="en-US" sz="1000"/>
              <a:t>                </a:t>
            </a:r>
          </a:p>
          <a:p>
            <a:r>
              <a:rPr lang="en-US" sz="1000"/>
              <a:t>                // Assembly::Type::Method</a:t>
            </a:r>
          </a:p>
          <a:p>
            <a:r>
              <a:rPr lang="en-US" sz="1000"/>
              <a:t>                Handler = </a:t>
            </a:r>
          </a:p>
          <a:p>
            <a:r>
              <a:rPr lang="en-US" sz="1000"/>
              <a:t>                    // Assembly</a:t>
            </a:r>
          </a:p>
          <a:p>
            <a:r>
              <a:rPr lang="en-US" sz="1000"/>
              <a:t>                    $"{typeof(RequestQuoteProcessorFunction).Assembly.GetName().Name}::" +</a:t>
            </a:r>
          </a:p>
          <a:p>
            <a:r>
              <a:rPr lang="en-US" sz="1000"/>
              <a:t>                    // Full Type</a:t>
            </a:r>
          </a:p>
          <a:p>
            <a:r>
              <a:rPr lang="en-US" sz="1000"/>
              <a:t>                    $"{typeof(RequestQuoteProcessorFunction).FullName}::" +</a:t>
            </a:r>
          </a:p>
          <a:p>
            <a:r>
              <a:rPr lang="en-US" sz="1000"/>
              <a:t>                    // Method</a:t>
            </a:r>
          </a:p>
          <a:p>
            <a:r>
              <a:rPr lang="en-US" sz="1000"/>
              <a:t>                    $"{nameof(RequestQuoteProcessorFunction.FunctionHandler)}",</a:t>
            </a:r>
          </a:p>
          <a:p>
            <a:endParaRPr lang="en-US" sz="1000"/>
          </a:p>
          <a:p>
            <a:r>
              <a:rPr lang="en-US" sz="1000"/>
              <a:t>                Timeout = Duration.Seconds(30)</a:t>
            </a:r>
          </a:p>
          <a:p>
            <a:r>
              <a:rPr lang="en-US" sz="1000"/>
              <a:t>            });</a:t>
            </a:r>
          </a:p>
          <a:p>
            <a:r>
              <a:rPr lang="en-US" sz="1000"/>
              <a:t>        }</a:t>
            </a:r>
          </a:p>
        </p:txBody>
      </p:sp>
      <p:pic>
        <p:nvPicPr>
          <p:cNvPr id="4" name="Picture 3"/>
          <p:cNvPicPr>
            <a:picLocks noChangeAspect="1"/>
          </p:cNvPicPr>
          <p:nvPr/>
        </p:nvPicPr>
        <p:blipFill>
          <a:blip r:embed="rId3"/>
          <a:stretch>
            <a:fillRect/>
          </a:stretch>
        </p:blipFill>
        <p:spPr>
          <a:xfrm>
            <a:off x="6973040" y="873358"/>
            <a:ext cx="4767309" cy="6108929"/>
          </a:xfrm>
          <a:prstGeom prst="rect">
            <a:avLst/>
          </a:prstGeom>
        </p:spPr>
      </p:pic>
      <p:sp>
        <p:nvSpPr>
          <p:cNvPr id="3" name="Rectangle 2"/>
          <p:cNvSpPr/>
          <p:nvPr/>
        </p:nvSpPr>
        <p:spPr>
          <a:xfrm>
            <a:off x="1" y="1266546"/>
            <a:ext cx="6869827" cy="246221"/>
          </a:xfrm>
          <a:prstGeom prst="rect">
            <a:avLst/>
          </a:prstGeom>
          <a:ln>
            <a:solidFill>
              <a:schemeClr val="accent5"/>
            </a:solidFill>
          </a:ln>
        </p:spPr>
        <p:txBody>
          <a:bodyPr wrap="square">
            <a:spAutoFit/>
          </a:bodyPr>
          <a:lstStyle/>
          <a:p>
            <a:r>
              <a:rPr lang="en-US" sz="1000">
                <a:solidFill>
                  <a:srgbClr val="0000FF"/>
                </a:solidFill>
                <a:latin typeface="Consolas" panose="020B0609020204030204" pitchFamily="49" charset="0"/>
              </a:rPr>
              <a:t>using</a:t>
            </a:r>
            <a:r>
              <a:rPr lang="en-US" sz="1000">
                <a:solidFill>
                  <a:srgbClr val="000000"/>
                </a:solidFill>
                <a:latin typeface="Consolas" panose="020B0609020204030204" pitchFamily="49" charset="0"/>
              </a:rPr>
              <a:t> RequestQuoteProcessorFunction = CloudAutoGroup.TVCampaign.RequestQuoteProcessor.Function;</a:t>
            </a:r>
            <a:endParaRPr lang="en-US" sz="1000"/>
          </a:p>
        </p:txBody>
      </p:sp>
    </p:spTree>
    <p:extLst>
      <p:ext uri="{BB962C8B-B14F-4D97-AF65-F5344CB8AC3E}">
        <p14:creationId xmlns:p14="http://schemas.microsoft.com/office/powerpoint/2010/main" val="24484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7 CreateWebsiteHost</a:t>
            </a:r>
          </a:p>
        </p:txBody>
      </p:sp>
      <p:sp>
        <p:nvSpPr>
          <p:cNvPr id="10" name="TextBox 9"/>
          <p:cNvSpPr txBox="1"/>
          <p:nvPr/>
        </p:nvSpPr>
        <p:spPr>
          <a:xfrm>
            <a:off x="673091" y="756330"/>
            <a:ext cx="4680144" cy="6101670"/>
          </a:xfrm>
          <a:prstGeom prst="rect">
            <a:avLst/>
          </a:prstGeom>
          <a:noFill/>
          <a:ln>
            <a:solidFill>
              <a:schemeClr val="accent5"/>
            </a:solidFill>
          </a:ln>
        </p:spPr>
        <p:txBody>
          <a:bodyPr wrap="square" rtlCol="0">
            <a:spAutoFit/>
          </a:bodyPr>
          <a:lstStyle/>
          <a:p>
            <a:r>
              <a:rPr lang="en-US" sz="550"/>
              <a:t>        </a:t>
            </a:r>
          </a:p>
          <a:p>
            <a:r>
              <a:rPr lang="en-US" sz="550"/>
              <a:t>        /// &lt;summary&gt;</a:t>
            </a:r>
          </a:p>
          <a:p>
            <a:r>
              <a:rPr lang="en-US" sz="550"/>
              <a:t>        /// Dotnet 5 Elastic Beanstalk Website</a:t>
            </a:r>
          </a:p>
          <a:p>
            <a:r>
              <a:rPr lang="en-US" sz="550"/>
              <a:t>        /// &lt;/summary&gt;</a:t>
            </a:r>
          </a:p>
          <a:p>
            <a:r>
              <a:rPr lang="en-US" sz="550"/>
              <a:t>        private void CreateWebsiteHost()</a:t>
            </a:r>
          </a:p>
          <a:p>
            <a:r>
              <a:rPr lang="en-US" sz="550"/>
              <a:t>        {</a:t>
            </a:r>
          </a:p>
          <a:p>
            <a:r>
              <a:rPr lang="en-US" sz="550"/>
              <a:t>            var deployAsset = new Asset(this, "webDeploy", new AssetProps</a:t>
            </a:r>
          </a:p>
          <a:p>
            <a:r>
              <a:rPr lang="en-US" sz="550"/>
              <a:t>            {</a:t>
            </a:r>
          </a:p>
          <a:p>
            <a:r>
              <a:rPr lang="en-US" sz="550"/>
              <a:t>                // Assume we're running at root solution with `cdk deploy`</a:t>
            </a:r>
          </a:p>
          <a:p>
            <a:r>
              <a:rPr lang="en-US" sz="550"/>
              <a:t>                // also requires cdk command to publish web project</a:t>
            </a:r>
          </a:p>
          <a:p>
            <a:r>
              <a:rPr lang="en-US" sz="550"/>
              <a:t>                Path = Path.Combine(Directory.GetCurrentDirectory(), @$"Web\bin\{_buildConfiguration}\net5.0\publish\")</a:t>
            </a:r>
          </a:p>
          <a:p>
            <a:r>
              <a:rPr lang="en-US" sz="550"/>
              <a:t>            });</a:t>
            </a:r>
          </a:p>
          <a:p>
            <a:r>
              <a:rPr lang="en-US" sz="550"/>
              <a:t>            </a:t>
            </a:r>
          </a:p>
          <a:p>
            <a:r>
              <a:rPr lang="en-US" sz="550"/>
              <a:t>            var applicationVersion = new CfnApplicationVersion(this, "Web-ApplicationVersion", new CfnApplicationVersionProps</a:t>
            </a:r>
          </a:p>
          <a:p>
            <a:r>
              <a:rPr lang="en-US" sz="550"/>
              <a:t>            {</a:t>
            </a:r>
          </a:p>
          <a:p>
            <a:r>
              <a:rPr lang="en-US" sz="550"/>
              <a:t>                ApplicationName = $"{base.StackName}-web",</a:t>
            </a:r>
          </a:p>
          <a:p>
            <a:r>
              <a:rPr lang="en-US" sz="550"/>
              <a:t>                SourceBundle = new CfnApplicationVersion.SourceBundleProperty</a:t>
            </a:r>
          </a:p>
          <a:p>
            <a:r>
              <a:rPr lang="en-US" sz="550"/>
              <a:t>                {</a:t>
            </a:r>
          </a:p>
          <a:p>
            <a:r>
              <a:rPr lang="en-US" sz="550"/>
              <a:t>                    S3Bucket = deployAsset.S3BucketName,</a:t>
            </a:r>
          </a:p>
          <a:p>
            <a:r>
              <a:rPr lang="en-US" sz="550"/>
              <a:t>                    S3Key = deployAsset.S3ObjectKey</a:t>
            </a:r>
          </a:p>
          <a:p>
            <a:r>
              <a:rPr lang="en-US" sz="550"/>
              <a:t>                }</a:t>
            </a:r>
          </a:p>
          <a:p>
            <a:r>
              <a:rPr lang="en-US" sz="550"/>
              <a:t>            });</a:t>
            </a:r>
          </a:p>
          <a:p>
            <a:r>
              <a:rPr lang="en-US" sz="550"/>
              <a:t>            </a:t>
            </a:r>
          </a:p>
          <a:p>
            <a:r>
              <a:rPr lang="en-US" sz="550"/>
              <a:t>            var application = new CfnApplication(this, "Application", new CfnApplicationProps</a:t>
            </a:r>
          </a:p>
          <a:p>
            <a:r>
              <a:rPr lang="en-US" sz="550"/>
              <a:t>            {</a:t>
            </a:r>
          </a:p>
          <a:p>
            <a:r>
              <a:rPr lang="en-US" sz="550"/>
              <a:t>                ApplicationName = applicationVersion.ApplicationName</a:t>
            </a:r>
          </a:p>
          <a:p>
            <a:r>
              <a:rPr lang="en-US" sz="550"/>
              <a:t>            });</a:t>
            </a:r>
          </a:p>
          <a:p>
            <a:r>
              <a:rPr lang="en-US" sz="550"/>
              <a:t>            applicationVersion.AddDependsOn(application);</a:t>
            </a:r>
          </a:p>
          <a:p>
            <a:r>
              <a:rPr lang="en-US" sz="550"/>
              <a:t>            </a:t>
            </a:r>
          </a:p>
          <a:p>
            <a:r>
              <a:rPr lang="en-US" sz="550"/>
              <a:t>            var role = new Role(this, "Role", new RoleProps</a:t>
            </a:r>
          </a:p>
          <a:p>
            <a:r>
              <a:rPr lang="en-US" sz="550"/>
              <a:t>            {</a:t>
            </a:r>
          </a:p>
          <a:p>
            <a:r>
              <a:rPr lang="en-US" sz="550"/>
              <a:t>                AssumedBy = new ServicePrincipal("ec2.amazonaws.com"),</a:t>
            </a:r>
          </a:p>
          <a:p>
            <a:endParaRPr lang="en-US" sz="550"/>
          </a:p>
          <a:p>
            <a:r>
              <a:rPr lang="en-US" sz="550"/>
              <a:t>                // https://docs.aws.amazon.com/elasticbeanstalk/latest/dg/iam-instanceprofile.html</a:t>
            </a:r>
          </a:p>
          <a:p>
            <a:r>
              <a:rPr lang="en-US" sz="550"/>
              <a:t>                ManagedPolicies = new[]</a:t>
            </a:r>
          </a:p>
          <a:p>
            <a:r>
              <a:rPr lang="en-US" sz="550"/>
              <a:t>                {</a:t>
            </a:r>
          </a:p>
          <a:p>
            <a:r>
              <a:rPr lang="en-US" sz="550"/>
              <a:t>                    ManagedPolicy.FromAwsManagedPolicyName("AWSElasticBeanstalkWebTier"),</a:t>
            </a:r>
          </a:p>
          <a:p>
            <a:r>
              <a:rPr lang="en-US" sz="550"/>
              <a:t>                    ManagedPolicy.FromAwsManagedPolicyName("AWSElasticBeanstalkWorkerTier")</a:t>
            </a:r>
          </a:p>
          <a:p>
            <a:r>
              <a:rPr lang="en-US" sz="550"/>
              <a:t>                }</a:t>
            </a:r>
          </a:p>
          <a:p>
            <a:r>
              <a:rPr lang="en-US" sz="550"/>
              <a:t>            });</a:t>
            </a:r>
          </a:p>
          <a:p>
            <a:endParaRPr lang="en-US" sz="550"/>
          </a:p>
          <a:p>
            <a:r>
              <a:rPr lang="en-US" sz="550"/>
              <a:t>            var instanceProfile = new CfnInstanceProfile(this, "InstanceProfile", new CfnInstanceProfileProps</a:t>
            </a:r>
          </a:p>
          <a:p>
            <a:r>
              <a:rPr lang="en-US" sz="550"/>
              <a:t>            {</a:t>
            </a:r>
          </a:p>
          <a:p>
            <a:r>
              <a:rPr lang="en-US" sz="550"/>
              <a:t>                Roles = new[] { role.RoleName}</a:t>
            </a:r>
          </a:p>
          <a:p>
            <a:r>
              <a:rPr lang="en-US" sz="550"/>
              <a:t>            });</a:t>
            </a:r>
          </a:p>
          <a:p>
            <a:endParaRPr lang="en-US" sz="550"/>
          </a:p>
          <a:p>
            <a:r>
              <a:rPr lang="en-US" sz="550"/>
              <a:t>            var optionSettingProperties = new List&lt;CfnEnvironment.OptionSettingProperty&gt;</a:t>
            </a:r>
          </a:p>
          <a:p>
            <a:r>
              <a:rPr lang="en-US" sz="550"/>
              <a:t>            {</a:t>
            </a:r>
          </a:p>
          <a:p>
            <a:r>
              <a:rPr lang="en-US" sz="550"/>
              <a:t>                new CfnEnvironment.OptionSettingProperty</a:t>
            </a:r>
          </a:p>
          <a:p>
            <a:r>
              <a:rPr lang="en-US" sz="550"/>
              <a:t>                {</a:t>
            </a:r>
          </a:p>
          <a:p>
            <a:r>
              <a:rPr lang="en-US" sz="550"/>
              <a:t>                    Namespace = "aws:autoscaling:launchconfiguration",</a:t>
            </a:r>
          </a:p>
          <a:p>
            <a:r>
              <a:rPr lang="en-US" sz="550"/>
              <a:t>                    OptionName = "IamInstanceProfile",</a:t>
            </a:r>
          </a:p>
          <a:p>
            <a:r>
              <a:rPr lang="en-US" sz="550"/>
              <a:t>                    Value = instanceProfile.AttrArn</a:t>
            </a:r>
          </a:p>
          <a:p>
            <a:r>
              <a:rPr lang="en-US" sz="550"/>
              <a:t>                }</a:t>
            </a:r>
          </a:p>
          <a:p>
            <a:r>
              <a:rPr lang="en-US" sz="550"/>
              <a:t>            };</a:t>
            </a:r>
          </a:p>
          <a:p>
            <a:r>
              <a:rPr lang="en-US" sz="550"/>
              <a:t>            </a:t>
            </a:r>
          </a:p>
          <a:p>
            <a:r>
              <a:rPr lang="en-US" sz="550"/>
              <a:t>            var environment = new CfnEnvironment(this, "Environment", new CfnEnvironmentProps</a:t>
            </a:r>
          </a:p>
          <a:p>
            <a:r>
              <a:rPr lang="en-US" sz="550"/>
              <a:t>            {</a:t>
            </a:r>
          </a:p>
          <a:p>
            <a:r>
              <a:rPr lang="en-US" sz="550"/>
              <a:t>                EnvironmentName = $"{base.StackName}-Web-Environment",</a:t>
            </a:r>
          </a:p>
          <a:p>
            <a:r>
              <a:rPr lang="en-US" sz="550"/>
              <a:t>                ApplicationName = application.ApplicationName,</a:t>
            </a:r>
          </a:p>
          <a:p>
            <a:r>
              <a:rPr lang="en-US" sz="550"/>
              <a:t>                // https://docs.aws.amazon.com/elasticbeanstalk/latest/platforms/platforms-supported.html#platforms-supported.dotnetlinux</a:t>
            </a:r>
          </a:p>
          <a:p>
            <a:r>
              <a:rPr lang="en-US" sz="550"/>
              <a:t>                SolutionStackName = "64bit Amazon Linux 2 v2.2.5 running .NET Core",</a:t>
            </a:r>
          </a:p>
          <a:p>
            <a:r>
              <a:rPr lang="en-US" sz="550"/>
              <a:t>                OptionSettings = optionSettingProperties.ToArray(),</a:t>
            </a:r>
          </a:p>
          <a:p>
            <a:r>
              <a:rPr lang="en-US" sz="550"/>
              <a:t>                VersionLabel = applicationVersion.Ref</a:t>
            </a:r>
          </a:p>
          <a:p>
            <a:r>
              <a:rPr lang="en-US" sz="550"/>
              <a:t>            });</a:t>
            </a:r>
          </a:p>
          <a:p>
            <a:endParaRPr lang="en-US" sz="550"/>
          </a:p>
          <a:p>
            <a:r>
              <a:rPr lang="en-US" sz="550"/>
              <a:t>            var output = new CfnOutput(this, "EndpointURL", new CfnOutputProps</a:t>
            </a:r>
          </a:p>
          <a:p>
            <a:r>
              <a:rPr lang="en-US" sz="550"/>
              <a:t>            {</a:t>
            </a:r>
          </a:p>
          <a:p>
            <a:r>
              <a:rPr lang="en-US" sz="550"/>
              <a:t>                Value = $"http://{environment.AttrEndpointUrl}/"</a:t>
            </a:r>
          </a:p>
          <a:p>
            <a:r>
              <a:rPr lang="en-US" sz="550"/>
              <a:t>            });</a:t>
            </a:r>
          </a:p>
          <a:p>
            <a:r>
              <a:rPr lang="en-US" sz="550"/>
              <a:t>        }</a:t>
            </a:r>
          </a:p>
        </p:txBody>
      </p:sp>
      <p:pic>
        <p:nvPicPr>
          <p:cNvPr id="3" name="Picture 2"/>
          <p:cNvPicPr>
            <a:picLocks noChangeAspect="1"/>
          </p:cNvPicPr>
          <p:nvPr/>
        </p:nvPicPr>
        <p:blipFill>
          <a:blip r:embed="rId3"/>
          <a:stretch>
            <a:fillRect/>
          </a:stretch>
        </p:blipFill>
        <p:spPr>
          <a:xfrm>
            <a:off x="5974335" y="0"/>
            <a:ext cx="2202066" cy="1207363"/>
          </a:xfrm>
          <a:prstGeom prst="rect">
            <a:avLst/>
          </a:prstGeom>
        </p:spPr>
      </p:pic>
      <p:pic>
        <p:nvPicPr>
          <p:cNvPr id="5" name="Picture 4"/>
          <p:cNvPicPr>
            <a:picLocks noChangeAspect="1"/>
          </p:cNvPicPr>
          <p:nvPr/>
        </p:nvPicPr>
        <p:blipFill>
          <a:blip r:embed="rId4"/>
          <a:stretch>
            <a:fillRect/>
          </a:stretch>
        </p:blipFill>
        <p:spPr>
          <a:xfrm>
            <a:off x="9041738" y="203795"/>
            <a:ext cx="2796804" cy="936861"/>
          </a:xfrm>
          <a:prstGeom prst="rect">
            <a:avLst/>
          </a:prstGeom>
        </p:spPr>
      </p:pic>
      <p:pic>
        <p:nvPicPr>
          <p:cNvPr id="4" name="Picture 3"/>
          <p:cNvPicPr>
            <a:picLocks noChangeAspect="1"/>
          </p:cNvPicPr>
          <p:nvPr/>
        </p:nvPicPr>
        <p:blipFill>
          <a:blip r:embed="rId5"/>
          <a:stretch>
            <a:fillRect/>
          </a:stretch>
        </p:blipFill>
        <p:spPr>
          <a:xfrm>
            <a:off x="6699385" y="1212498"/>
            <a:ext cx="5492615" cy="5645502"/>
          </a:xfrm>
          <a:prstGeom prst="rect">
            <a:avLst/>
          </a:prstGeom>
        </p:spPr>
      </p:pic>
    </p:spTree>
    <p:extLst>
      <p:ext uri="{BB962C8B-B14F-4D97-AF65-F5344CB8AC3E}">
        <p14:creationId xmlns:p14="http://schemas.microsoft.com/office/powerpoint/2010/main" val="140051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20021" cy="614203"/>
          </a:xfrm>
        </p:spPr>
        <p:txBody>
          <a:bodyPr>
            <a:normAutofit/>
          </a:bodyPr>
          <a:lstStyle/>
          <a:p>
            <a:r>
              <a:rPr lang="en-US" sz="2800"/>
              <a:t> 8 Adjust RequestQueueAPI Dockerfile to build on windows </a:t>
            </a:r>
            <a:r>
              <a:rPr lang="en-US" sz="2800" b="1"/>
              <a:t>(CDK DEPLOY)</a:t>
            </a:r>
          </a:p>
        </p:txBody>
      </p:sp>
      <p:sp>
        <p:nvSpPr>
          <p:cNvPr id="10" name="TextBox 9"/>
          <p:cNvSpPr txBox="1"/>
          <p:nvPr/>
        </p:nvSpPr>
        <p:spPr>
          <a:xfrm>
            <a:off x="301052" y="2725630"/>
            <a:ext cx="7503310" cy="307777"/>
          </a:xfrm>
          <a:prstGeom prst="rect">
            <a:avLst/>
          </a:prstGeom>
          <a:noFill/>
        </p:spPr>
        <p:txBody>
          <a:bodyPr wrap="square" rtlCol="0">
            <a:spAutoFit/>
          </a:bodyPr>
          <a:lstStyle/>
          <a:p>
            <a:r>
              <a:rPr lang="en-US" sz="1400"/>
              <a:t>COPY "bin/Debug/net5.0/publish"  .</a:t>
            </a:r>
          </a:p>
        </p:txBody>
      </p:sp>
      <p:pic>
        <p:nvPicPr>
          <p:cNvPr id="3" name="Picture 2"/>
          <p:cNvPicPr>
            <a:picLocks noChangeAspect="1"/>
          </p:cNvPicPr>
          <p:nvPr/>
        </p:nvPicPr>
        <p:blipFill>
          <a:blip r:embed="rId3"/>
          <a:stretch>
            <a:fillRect/>
          </a:stretch>
        </p:blipFill>
        <p:spPr>
          <a:xfrm>
            <a:off x="4052707" y="1863497"/>
            <a:ext cx="7906853" cy="1724266"/>
          </a:xfrm>
          <a:prstGeom prst="rect">
            <a:avLst/>
          </a:prstGeom>
        </p:spPr>
      </p:pic>
    </p:spTree>
    <p:extLst>
      <p:ext uri="{BB962C8B-B14F-4D97-AF65-F5344CB8AC3E}">
        <p14:creationId xmlns:p14="http://schemas.microsoft.com/office/powerpoint/2010/main" val="201216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DEPLOY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78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10 Index.html</a:t>
            </a:r>
          </a:p>
        </p:txBody>
      </p:sp>
      <p:sp>
        <p:nvSpPr>
          <p:cNvPr id="7" name="TextBox 6"/>
          <p:cNvSpPr txBox="1"/>
          <p:nvPr/>
        </p:nvSpPr>
        <p:spPr>
          <a:xfrm>
            <a:off x="301052" y="1245658"/>
            <a:ext cx="5338118" cy="4401205"/>
          </a:xfrm>
          <a:prstGeom prst="rect">
            <a:avLst/>
          </a:prstGeom>
          <a:noFill/>
          <a:ln>
            <a:solidFill>
              <a:schemeClr val="accent5"/>
            </a:solidFill>
          </a:ln>
        </p:spPr>
        <p:txBody>
          <a:bodyPr wrap="square" rtlCol="0">
            <a:spAutoFit/>
          </a:bodyPr>
          <a:lstStyle/>
          <a:p>
            <a:r>
              <a:rPr lang="en-US" sz="1000"/>
              <a:t>&lt;div class="text-center" style="height: 125px"&gt;</a:t>
            </a:r>
          </a:p>
          <a:p>
            <a:r>
              <a:rPr lang="en-US" sz="1000"/>
              <a:t>    &lt;h1 class="display-4"&gt;Welcome to Cloud Auto Group&lt;/h1&gt;</a:t>
            </a:r>
          </a:p>
          <a:p>
            <a:r>
              <a:rPr lang="en-US" sz="1000"/>
              <a:t>&lt;/div&gt;</a:t>
            </a:r>
          </a:p>
          <a:p>
            <a:endParaRPr lang="en-US" sz="1000"/>
          </a:p>
          <a:p>
            <a:r>
              <a:rPr lang="en-US" sz="1000"/>
              <a:t>&lt;div class="jumbotron"&gt;</a:t>
            </a:r>
          </a:p>
          <a:p>
            <a:r>
              <a:rPr lang="en-US" sz="1000"/>
              <a:t>    &lt;h2 class="display-3"&gt;Request a Quote: &lt;/h2&gt;</a:t>
            </a:r>
          </a:p>
          <a:p>
            <a:r>
              <a:rPr lang="en-US" sz="1000"/>
              <a:t>    &lt;form&gt;</a:t>
            </a:r>
          </a:p>
          <a:p>
            <a:r>
              <a:rPr lang="en-US" sz="1000"/>
              <a:t>        &lt;div class="form-group"&gt;</a:t>
            </a:r>
          </a:p>
          <a:p>
            <a:r>
              <a:rPr lang="en-US" sz="1000"/>
              <a:t>            &lt;label&gt;Name&lt;/label&gt;</a:t>
            </a:r>
          </a:p>
          <a:p>
            <a:r>
              <a:rPr lang="en-US" sz="1000"/>
              <a:t>            &lt;input class="form-control" id="txtName" required&gt;</a:t>
            </a:r>
          </a:p>
          <a:p>
            <a:r>
              <a:rPr lang="en-US" sz="1000"/>
              <a:t>        &lt;/div&gt;</a:t>
            </a:r>
          </a:p>
          <a:p>
            <a:r>
              <a:rPr lang="en-US" sz="1000"/>
              <a:t>        &lt;div class="form-group"&gt;</a:t>
            </a:r>
          </a:p>
          <a:p>
            <a:r>
              <a:rPr lang="en-US" sz="1000"/>
              <a:t>            &lt;label&gt;Email&lt;/label&gt;</a:t>
            </a:r>
          </a:p>
          <a:p>
            <a:r>
              <a:rPr lang="en-US" sz="1000"/>
              <a:t>            &lt;input class="form-control" id="txtEmail" required&gt;</a:t>
            </a:r>
          </a:p>
          <a:p>
            <a:r>
              <a:rPr lang="en-US" sz="1000"/>
              <a:t>        &lt;/div&gt;</a:t>
            </a:r>
          </a:p>
          <a:p>
            <a:r>
              <a:rPr lang="en-US" sz="1000"/>
              <a:t>        &lt;div class="form-group"&gt;</a:t>
            </a:r>
          </a:p>
          <a:p>
            <a:r>
              <a:rPr lang="en-US" sz="1000"/>
              <a:t>            &lt;label&gt;Car Type&lt;/label&gt;</a:t>
            </a:r>
          </a:p>
          <a:p>
            <a:r>
              <a:rPr lang="en-US" sz="1000"/>
              <a:t>            &lt;input class="form-control" id="txtCarType" value="Sedan" required&gt;</a:t>
            </a:r>
          </a:p>
          <a:p>
            <a:r>
              <a:rPr lang="en-US" sz="1000"/>
              <a:t>        &lt;/div&gt;</a:t>
            </a:r>
          </a:p>
          <a:p>
            <a:r>
              <a:rPr lang="en-US" sz="1000"/>
              <a:t>        &lt;div class="form-group"&gt;</a:t>
            </a:r>
          </a:p>
          <a:p>
            <a:r>
              <a:rPr lang="en-US" sz="1000"/>
              <a:t>            &lt;label&gt;Credit Score&lt;/label&gt;</a:t>
            </a:r>
          </a:p>
          <a:p>
            <a:r>
              <a:rPr lang="en-US" sz="1000"/>
              <a:t>            &lt;input class="form-control" id="txtCreditScore" value="650" required&gt;</a:t>
            </a:r>
          </a:p>
          <a:p>
            <a:r>
              <a:rPr lang="en-US" sz="1000"/>
              <a:t>        &lt;/div&gt;</a:t>
            </a:r>
          </a:p>
          <a:p>
            <a:r>
              <a:rPr lang="en-US" sz="1000"/>
              <a:t>        &lt;button type="submit" id="btnSubmit" class="btn btn-primary"&gt;Request Quote&lt;/button&gt;</a:t>
            </a:r>
          </a:p>
          <a:p>
            <a:r>
              <a:rPr lang="en-US" sz="1000"/>
              <a:t>    &lt;/form&gt;</a:t>
            </a:r>
          </a:p>
          <a:p>
            <a:r>
              <a:rPr lang="en-US" sz="1000"/>
              <a:t>    &lt;div style="min-height: 100px;"&gt;</a:t>
            </a:r>
          </a:p>
          <a:p>
            <a:r>
              <a:rPr lang="en-US" sz="1000"/>
              <a:t>        &lt;strong id="lblResults" style="display: none"&gt;&lt;/strong&gt;</a:t>
            </a:r>
          </a:p>
          <a:p>
            <a:r>
              <a:rPr lang="en-US" sz="1000"/>
              <a:t>    &lt;/div&gt;</a:t>
            </a:r>
          </a:p>
        </p:txBody>
      </p:sp>
      <p:pic>
        <p:nvPicPr>
          <p:cNvPr id="3" name="Picture 2"/>
          <p:cNvPicPr>
            <a:picLocks noChangeAspect="1"/>
          </p:cNvPicPr>
          <p:nvPr/>
        </p:nvPicPr>
        <p:blipFill>
          <a:blip r:embed="rId3"/>
          <a:stretch>
            <a:fillRect/>
          </a:stretch>
        </p:blipFill>
        <p:spPr>
          <a:xfrm>
            <a:off x="5818781" y="1245658"/>
            <a:ext cx="6648883" cy="4338396"/>
          </a:xfrm>
          <a:prstGeom prst="rect">
            <a:avLst/>
          </a:prstGeom>
        </p:spPr>
      </p:pic>
    </p:spTree>
    <p:extLst>
      <p:ext uri="{BB962C8B-B14F-4D97-AF65-F5344CB8AC3E}">
        <p14:creationId xmlns:p14="http://schemas.microsoft.com/office/powerpoint/2010/main" val="272815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11 Index javascript</a:t>
            </a:r>
          </a:p>
        </p:txBody>
      </p:sp>
      <p:sp>
        <p:nvSpPr>
          <p:cNvPr id="10" name="TextBox 9"/>
          <p:cNvSpPr txBox="1"/>
          <p:nvPr/>
        </p:nvSpPr>
        <p:spPr>
          <a:xfrm>
            <a:off x="926977" y="871153"/>
            <a:ext cx="4253157" cy="5909310"/>
          </a:xfrm>
          <a:prstGeom prst="rect">
            <a:avLst/>
          </a:prstGeom>
          <a:noFill/>
          <a:ln>
            <a:solidFill>
              <a:schemeClr val="accent5"/>
            </a:solidFill>
          </a:ln>
        </p:spPr>
        <p:txBody>
          <a:bodyPr wrap="square" rtlCol="0">
            <a:spAutoFit/>
          </a:bodyPr>
          <a:lstStyle/>
          <a:p>
            <a:r>
              <a:rPr lang="en-US" sz="900"/>
              <a:t>&lt;script&gt;</a:t>
            </a:r>
          </a:p>
          <a:p>
            <a:r>
              <a:rPr lang="en-US" sz="900"/>
              <a:t>    document.addEventListener("DOMContentLoaded", function(event) {</a:t>
            </a:r>
          </a:p>
          <a:p>
            <a:r>
              <a:rPr lang="en-US" sz="900"/>
              <a:t>        $("#btnSubmit").click(function() {</a:t>
            </a:r>
          </a:p>
          <a:p>
            <a:endParaRPr lang="en-US" sz="900"/>
          </a:p>
          <a:p>
            <a:r>
              <a:rPr lang="en-US" sz="900"/>
              <a:t>            $("#btnSubmit").prop('disabled', true);</a:t>
            </a:r>
          </a:p>
          <a:p>
            <a:r>
              <a:rPr lang="en-US" sz="900"/>
              <a:t>            $("#btnSubmit").html("   ...   ");</a:t>
            </a:r>
          </a:p>
          <a:p>
            <a:endParaRPr lang="en-US" sz="900"/>
          </a:p>
          <a:p>
            <a:r>
              <a:rPr lang="en-US" sz="900"/>
              <a:t>            $("#lblResults").fadeOut(function() {</a:t>
            </a:r>
          </a:p>
          <a:p>
            <a:endParaRPr lang="en-US" sz="900"/>
          </a:p>
          <a:p>
            <a:r>
              <a:rPr lang="en-US" sz="900"/>
              <a:t>                // NEED RequestQuoteApi URL</a:t>
            </a:r>
          </a:p>
          <a:p>
            <a:r>
              <a:rPr lang="en-US" sz="900"/>
              <a:t>                 var requestQuoteApiUrl = 'TODO';</a:t>
            </a:r>
          </a:p>
          <a:p>
            <a:endParaRPr lang="en-US" sz="900"/>
          </a:p>
          <a:p>
            <a:r>
              <a:rPr lang="en-US" sz="900"/>
              <a:t>                var data = JSON.stringify({</a:t>
            </a:r>
          </a:p>
          <a:p>
            <a:r>
              <a:rPr lang="en-US" sz="900"/>
              <a:t>                    "name": $("#txtName").val(),</a:t>
            </a:r>
          </a:p>
          <a:p>
            <a:r>
              <a:rPr lang="en-US" sz="900"/>
              <a:t>                    "email": $("#txtEmail").val(),</a:t>
            </a:r>
          </a:p>
          <a:p>
            <a:r>
              <a:rPr lang="en-US" sz="900"/>
              <a:t>                    "carType": $("#txtCarType").val(),</a:t>
            </a:r>
          </a:p>
          <a:p>
            <a:r>
              <a:rPr lang="en-US" sz="900"/>
              <a:t>                    "creditScoreEstimate": parseInt($("#txtCreditScore").val())</a:t>
            </a:r>
          </a:p>
          <a:p>
            <a:r>
              <a:rPr lang="en-US" sz="900"/>
              <a:t>                });</a:t>
            </a:r>
          </a:p>
          <a:p>
            <a:endParaRPr lang="en-US" sz="900"/>
          </a:p>
          <a:p>
            <a:r>
              <a:rPr lang="en-US" sz="900"/>
              <a:t>                $.ajax({</a:t>
            </a:r>
          </a:p>
          <a:p>
            <a:r>
              <a:rPr lang="en-US" sz="900"/>
              <a:t>                    url: requestQuoteApiUrl,</a:t>
            </a:r>
          </a:p>
          <a:p>
            <a:r>
              <a:rPr lang="en-US" sz="900"/>
              <a:t>                    method: "POST",</a:t>
            </a:r>
          </a:p>
          <a:p>
            <a:r>
              <a:rPr lang="en-US" sz="900"/>
              <a:t>                    data: data,</a:t>
            </a:r>
          </a:p>
          <a:p>
            <a:r>
              <a:rPr lang="en-US" sz="900"/>
              <a:t>                    contentType: "application/json; charset=utf-8",</a:t>
            </a:r>
          </a:p>
          <a:p>
            <a:r>
              <a:rPr lang="en-US" sz="900"/>
              <a:t>                    success: function(results) {</a:t>
            </a:r>
          </a:p>
          <a:p>
            <a:r>
              <a:rPr lang="en-US" sz="900"/>
              <a:t>                        // clear out the form data</a:t>
            </a:r>
          </a:p>
          <a:p>
            <a:r>
              <a:rPr lang="en-US" sz="900"/>
              <a:t>                        $('form').get(0).reset();</a:t>
            </a:r>
          </a:p>
          <a:p>
            <a:r>
              <a:rPr lang="en-US" sz="900"/>
              <a:t>                    },</a:t>
            </a:r>
          </a:p>
          <a:p>
            <a:r>
              <a:rPr lang="en-US" sz="900"/>
              <a:t>                    complete: function(xhr, status) {</a:t>
            </a:r>
          </a:p>
          <a:p>
            <a:r>
              <a:rPr lang="en-US" sz="900"/>
              <a:t>                        $("#lblResults").html(status +": " + xhr.responseText);</a:t>
            </a:r>
          </a:p>
          <a:p>
            <a:r>
              <a:rPr lang="en-US" sz="900"/>
              <a:t>                        $("#lblResults").fadeIn();</a:t>
            </a:r>
          </a:p>
          <a:p>
            <a:endParaRPr lang="en-US" sz="900"/>
          </a:p>
          <a:p>
            <a:r>
              <a:rPr lang="en-US" sz="900"/>
              <a:t>                        $("#btnSubmit").removeAttr('disabled');</a:t>
            </a:r>
          </a:p>
          <a:p>
            <a:r>
              <a:rPr lang="en-US" sz="900"/>
              <a:t>                        $("#btnSubmit").html("Submit");</a:t>
            </a:r>
          </a:p>
          <a:p>
            <a:r>
              <a:rPr lang="en-US" sz="900"/>
              <a:t>                    }</a:t>
            </a:r>
          </a:p>
          <a:p>
            <a:r>
              <a:rPr lang="en-US" sz="900"/>
              <a:t>                });</a:t>
            </a:r>
          </a:p>
          <a:p>
            <a:r>
              <a:rPr lang="en-US" sz="900"/>
              <a:t>            });</a:t>
            </a:r>
          </a:p>
          <a:p>
            <a:endParaRPr lang="en-US" sz="900"/>
          </a:p>
          <a:p>
            <a:r>
              <a:rPr lang="en-US" sz="900"/>
              <a:t>            return false;</a:t>
            </a:r>
          </a:p>
          <a:p>
            <a:r>
              <a:rPr lang="en-US" sz="900"/>
              <a:t>        });</a:t>
            </a:r>
          </a:p>
          <a:p>
            <a:r>
              <a:rPr lang="en-US" sz="900"/>
              <a:t>    });</a:t>
            </a:r>
          </a:p>
          <a:p>
            <a:r>
              <a:rPr lang="en-US" sz="900"/>
              <a:t>&lt;/script&gt;</a:t>
            </a:r>
          </a:p>
        </p:txBody>
      </p:sp>
      <p:pic>
        <p:nvPicPr>
          <p:cNvPr id="4" name="Picture 3"/>
          <p:cNvPicPr>
            <a:picLocks noChangeAspect="1"/>
          </p:cNvPicPr>
          <p:nvPr/>
        </p:nvPicPr>
        <p:blipFill>
          <a:blip r:embed="rId3"/>
          <a:stretch>
            <a:fillRect/>
          </a:stretch>
        </p:blipFill>
        <p:spPr>
          <a:xfrm>
            <a:off x="6105021" y="871153"/>
            <a:ext cx="5891670" cy="5644121"/>
          </a:xfrm>
          <a:prstGeom prst="rect">
            <a:avLst/>
          </a:prstGeom>
        </p:spPr>
      </p:pic>
    </p:spTree>
    <p:extLst>
      <p:ext uri="{BB962C8B-B14F-4D97-AF65-F5344CB8AC3E}">
        <p14:creationId xmlns:p14="http://schemas.microsoft.com/office/powerpoint/2010/main" val="160219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12 Web Settings</a:t>
            </a:r>
          </a:p>
        </p:txBody>
      </p:sp>
      <p:sp>
        <p:nvSpPr>
          <p:cNvPr id="8" name="TextBox 7"/>
          <p:cNvSpPr txBox="1"/>
          <p:nvPr/>
        </p:nvSpPr>
        <p:spPr>
          <a:xfrm>
            <a:off x="602003" y="1743950"/>
            <a:ext cx="5338118" cy="1200329"/>
          </a:xfrm>
          <a:prstGeom prst="rect">
            <a:avLst/>
          </a:prstGeom>
          <a:noFill/>
          <a:ln>
            <a:solidFill>
              <a:schemeClr val="accent5"/>
            </a:solidFill>
          </a:ln>
        </p:spPr>
        <p:txBody>
          <a:bodyPr wrap="square" rtlCol="0">
            <a:spAutoFit/>
          </a:bodyPr>
          <a:lstStyle/>
          <a:p>
            <a:r>
              <a:rPr lang="en-US"/>
              <a:t>    public class Settings</a:t>
            </a:r>
          </a:p>
          <a:p>
            <a:r>
              <a:rPr lang="en-US"/>
              <a:t>    {</a:t>
            </a:r>
          </a:p>
          <a:p>
            <a:r>
              <a:rPr lang="en-US"/>
              <a:t>        public string RequestQuoteApiUrl {get;set;}</a:t>
            </a:r>
          </a:p>
          <a:p>
            <a:r>
              <a:rPr lang="en-US"/>
              <a:t>    }</a:t>
            </a:r>
            <a:endParaRPr lang="en-US" sz="1000"/>
          </a:p>
        </p:txBody>
      </p:sp>
      <p:pic>
        <p:nvPicPr>
          <p:cNvPr id="3" name="Picture 2"/>
          <p:cNvPicPr>
            <a:picLocks noChangeAspect="1"/>
          </p:cNvPicPr>
          <p:nvPr/>
        </p:nvPicPr>
        <p:blipFill>
          <a:blip r:embed="rId3"/>
          <a:stretch>
            <a:fillRect/>
          </a:stretch>
        </p:blipFill>
        <p:spPr>
          <a:xfrm>
            <a:off x="7503310" y="1061310"/>
            <a:ext cx="3915321" cy="2038635"/>
          </a:xfrm>
          <a:prstGeom prst="rect">
            <a:avLst/>
          </a:prstGeom>
        </p:spPr>
      </p:pic>
    </p:spTree>
    <p:extLst>
      <p:ext uri="{BB962C8B-B14F-4D97-AF65-F5344CB8AC3E}">
        <p14:creationId xmlns:p14="http://schemas.microsoft.com/office/powerpoint/2010/main" val="83350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13 DI Settings into Home Controller</a:t>
            </a:r>
          </a:p>
        </p:txBody>
      </p:sp>
      <p:sp>
        <p:nvSpPr>
          <p:cNvPr id="7" name="TextBox 6"/>
          <p:cNvSpPr txBox="1"/>
          <p:nvPr/>
        </p:nvSpPr>
        <p:spPr>
          <a:xfrm>
            <a:off x="620647" y="2490752"/>
            <a:ext cx="2690723" cy="246221"/>
          </a:xfrm>
          <a:prstGeom prst="rect">
            <a:avLst/>
          </a:prstGeom>
          <a:noFill/>
          <a:ln>
            <a:solidFill>
              <a:schemeClr val="accent5"/>
            </a:solidFill>
          </a:ln>
        </p:spPr>
        <p:txBody>
          <a:bodyPr wrap="square" rtlCol="0">
            <a:spAutoFit/>
          </a:bodyPr>
          <a:lstStyle/>
          <a:p>
            <a:r>
              <a:rPr lang="en-US" sz="1000"/>
              <a:t> private readonly IOptions&lt;Settings&gt; _options;</a:t>
            </a:r>
          </a:p>
        </p:txBody>
      </p:sp>
      <p:sp>
        <p:nvSpPr>
          <p:cNvPr id="8" name="TextBox 7"/>
          <p:cNvSpPr txBox="1"/>
          <p:nvPr/>
        </p:nvSpPr>
        <p:spPr>
          <a:xfrm>
            <a:off x="460849" y="3190365"/>
            <a:ext cx="5158715" cy="861774"/>
          </a:xfrm>
          <a:prstGeom prst="rect">
            <a:avLst/>
          </a:prstGeom>
          <a:noFill/>
          <a:ln>
            <a:solidFill>
              <a:schemeClr val="accent5"/>
            </a:solidFill>
          </a:ln>
        </p:spPr>
        <p:txBody>
          <a:bodyPr wrap="square" rtlCol="0">
            <a:spAutoFit/>
          </a:bodyPr>
          <a:lstStyle/>
          <a:p>
            <a:r>
              <a:rPr lang="en-US" sz="1000"/>
              <a:t>        public HomeController(ILogger&lt;HomeController&gt; logger, IOptions&lt;Settings&gt; options)</a:t>
            </a:r>
          </a:p>
          <a:p>
            <a:r>
              <a:rPr lang="en-US" sz="1000"/>
              <a:t>        {</a:t>
            </a:r>
          </a:p>
          <a:p>
            <a:r>
              <a:rPr lang="en-US" sz="1000"/>
              <a:t>            _logger = logger;</a:t>
            </a:r>
          </a:p>
          <a:p>
            <a:r>
              <a:rPr lang="en-US" sz="1000"/>
              <a:t>            _options = options;</a:t>
            </a:r>
          </a:p>
          <a:p>
            <a:r>
              <a:rPr lang="en-US" sz="1000"/>
              <a:t>        }</a:t>
            </a:r>
          </a:p>
        </p:txBody>
      </p:sp>
      <p:sp>
        <p:nvSpPr>
          <p:cNvPr id="10" name="TextBox 9"/>
          <p:cNvSpPr txBox="1"/>
          <p:nvPr/>
        </p:nvSpPr>
        <p:spPr>
          <a:xfrm>
            <a:off x="460850" y="4534112"/>
            <a:ext cx="1873977" cy="246221"/>
          </a:xfrm>
          <a:prstGeom prst="rect">
            <a:avLst/>
          </a:prstGeom>
          <a:noFill/>
          <a:ln>
            <a:solidFill>
              <a:schemeClr val="accent5"/>
            </a:solidFill>
          </a:ln>
        </p:spPr>
        <p:txBody>
          <a:bodyPr wrap="square" rtlCol="0">
            <a:spAutoFit/>
          </a:bodyPr>
          <a:lstStyle/>
          <a:p>
            <a:r>
              <a:rPr lang="en-US" sz="1000"/>
              <a:t> return View(_options.Value);</a:t>
            </a:r>
          </a:p>
        </p:txBody>
      </p:sp>
      <p:pic>
        <p:nvPicPr>
          <p:cNvPr id="3" name="Picture 2"/>
          <p:cNvPicPr>
            <a:picLocks noChangeAspect="1"/>
          </p:cNvPicPr>
          <p:nvPr/>
        </p:nvPicPr>
        <p:blipFill>
          <a:blip r:embed="rId3"/>
          <a:stretch>
            <a:fillRect/>
          </a:stretch>
        </p:blipFill>
        <p:spPr>
          <a:xfrm>
            <a:off x="6267635" y="979328"/>
            <a:ext cx="5832406" cy="3801005"/>
          </a:xfrm>
          <a:prstGeom prst="rect">
            <a:avLst/>
          </a:prstGeom>
        </p:spPr>
      </p:pic>
    </p:spTree>
    <p:extLst>
      <p:ext uri="{BB962C8B-B14F-4D97-AF65-F5344CB8AC3E}">
        <p14:creationId xmlns:p14="http://schemas.microsoft.com/office/powerpoint/2010/main" val="4237768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13a Configure Web app to populate Settings</a:t>
            </a:r>
          </a:p>
        </p:txBody>
      </p:sp>
      <p:sp>
        <p:nvSpPr>
          <p:cNvPr id="8" name="TextBox 7"/>
          <p:cNvSpPr txBox="1"/>
          <p:nvPr/>
        </p:nvSpPr>
        <p:spPr>
          <a:xfrm>
            <a:off x="175875" y="2223344"/>
            <a:ext cx="4564801" cy="369332"/>
          </a:xfrm>
          <a:prstGeom prst="rect">
            <a:avLst/>
          </a:prstGeom>
          <a:noFill/>
          <a:ln>
            <a:solidFill>
              <a:schemeClr val="accent5"/>
            </a:solidFill>
          </a:ln>
        </p:spPr>
        <p:txBody>
          <a:bodyPr wrap="square" rtlCol="0">
            <a:spAutoFit/>
          </a:bodyPr>
          <a:lstStyle/>
          <a:p>
            <a:r>
              <a:rPr lang="en-US"/>
              <a:t> services.Configure&lt;Settings&gt;(Configuration);</a:t>
            </a:r>
            <a:endParaRPr lang="en-US" sz="1000"/>
          </a:p>
        </p:txBody>
      </p:sp>
      <p:pic>
        <p:nvPicPr>
          <p:cNvPr id="3" name="Picture 2"/>
          <p:cNvPicPr>
            <a:picLocks noChangeAspect="1"/>
          </p:cNvPicPr>
          <p:nvPr/>
        </p:nvPicPr>
        <p:blipFill>
          <a:blip r:embed="rId3"/>
          <a:stretch>
            <a:fillRect/>
          </a:stretch>
        </p:blipFill>
        <p:spPr>
          <a:xfrm>
            <a:off x="5200548" y="1423132"/>
            <a:ext cx="6744641" cy="1600423"/>
          </a:xfrm>
          <a:prstGeom prst="rect">
            <a:avLst/>
          </a:prstGeom>
        </p:spPr>
      </p:pic>
    </p:spTree>
    <p:extLst>
      <p:ext uri="{BB962C8B-B14F-4D97-AF65-F5344CB8AC3E}">
        <p14:creationId xmlns:p14="http://schemas.microsoft.com/office/powerpoint/2010/main" val="350173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Bio</a:t>
            </a:r>
          </a:p>
        </p:txBody>
      </p:sp>
      <p:sp>
        <p:nvSpPr>
          <p:cNvPr id="5" name="Content Placeholder 4"/>
          <p:cNvSpPr>
            <a:spLocks noGrp="1"/>
          </p:cNvSpPr>
          <p:nvPr>
            <p:ph idx="1"/>
          </p:nvPr>
        </p:nvSpPr>
        <p:spPr>
          <a:xfrm>
            <a:off x="838200" y="1825625"/>
            <a:ext cx="11099800" cy="4351338"/>
          </a:xfrm>
        </p:spPr>
        <p:txBody>
          <a:bodyPr>
            <a:normAutofit/>
          </a:bodyPr>
          <a:lstStyle/>
          <a:p>
            <a:pPr marL="457200" lvl="1" indent="0">
              <a:buNone/>
            </a:pPr>
            <a:r>
              <a:rPr lang="en-US"/>
              <a:t>Hi I’m Philip and I am a Senior Software Developer on the AWS SDK team building tooling for Dotnet and PowerShell.  Very excited to be here with you all today.</a:t>
            </a:r>
          </a:p>
          <a:p>
            <a:pPr lvl="1"/>
            <a:endParaRPr lang="en-US"/>
          </a:p>
          <a:p>
            <a:endParaRPr lang="en-US"/>
          </a:p>
        </p:txBody>
      </p:sp>
    </p:spTree>
    <p:extLst>
      <p:ext uri="{BB962C8B-B14F-4D97-AF65-F5344CB8AC3E}">
        <p14:creationId xmlns:p14="http://schemas.microsoft.com/office/powerpoint/2010/main" val="391952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14 Index html: consume settings</a:t>
            </a:r>
          </a:p>
        </p:txBody>
      </p:sp>
      <p:sp>
        <p:nvSpPr>
          <p:cNvPr id="8" name="TextBox 7"/>
          <p:cNvSpPr txBox="1"/>
          <p:nvPr/>
        </p:nvSpPr>
        <p:spPr>
          <a:xfrm>
            <a:off x="3336326" y="2086766"/>
            <a:ext cx="2043543" cy="369332"/>
          </a:xfrm>
          <a:prstGeom prst="rect">
            <a:avLst/>
          </a:prstGeom>
          <a:noFill/>
          <a:ln>
            <a:solidFill>
              <a:schemeClr val="accent5"/>
            </a:solidFill>
          </a:ln>
        </p:spPr>
        <p:txBody>
          <a:bodyPr wrap="square" rtlCol="0">
            <a:spAutoFit/>
          </a:bodyPr>
          <a:lstStyle/>
          <a:p>
            <a:r>
              <a:rPr lang="en-US"/>
              <a:t>@model Settings</a:t>
            </a:r>
            <a:endParaRPr lang="en-US" sz="1000"/>
          </a:p>
        </p:txBody>
      </p:sp>
      <p:sp>
        <p:nvSpPr>
          <p:cNvPr id="6" name="TextBox 5"/>
          <p:cNvSpPr txBox="1"/>
          <p:nvPr/>
        </p:nvSpPr>
        <p:spPr>
          <a:xfrm>
            <a:off x="319596" y="4160155"/>
            <a:ext cx="5756320" cy="369332"/>
          </a:xfrm>
          <a:prstGeom prst="rect">
            <a:avLst/>
          </a:prstGeom>
          <a:noFill/>
          <a:ln>
            <a:solidFill>
              <a:schemeClr val="accent5"/>
            </a:solidFill>
          </a:ln>
        </p:spPr>
        <p:txBody>
          <a:bodyPr wrap="square" rtlCol="0">
            <a:spAutoFit/>
          </a:bodyPr>
          <a:lstStyle/>
          <a:p>
            <a:r>
              <a:rPr lang="en-US"/>
              <a:t> var requestQuoteApiUrl = '@Model.RequestQuoteApiUrl';</a:t>
            </a:r>
            <a:endParaRPr lang="en-US" sz="1000"/>
          </a:p>
        </p:txBody>
      </p:sp>
      <p:pic>
        <p:nvPicPr>
          <p:cNvPr id="3" name="Picture 2"/>
          <p:cNvPicPr>
            <a:picLocks noChangeAspect="1"/>
          </p:cNvPicPr>
          <p:nvPr/>
        </p:nvPicPr>
        <p:blipFill>
          <a:blip r:embed="rId3"/>
          <a:stretch>
            <a:fillRect/>
          </a:stretch>
        </p:blipFill>
        <p:spPr>
          <a:xfrm>
            <a:off x="6613098" y="1404858"/>
            <a:ext cx="5020376" cy="3781953"/>
          </a:xfrm>
          <a:prstGeom prst="rect">
            <a:avLst/>
          </a:prstGeom>
        </p:spPr>
      </p:pic>
    </p:spTree>
    <p:extLst>
      <p:ext uri="{BB962C8B-B14F-4D97-AF65-F5344CB8AC3E}">
        <p14:creationId xmlns:p14="http://schemas.microsoft.com/office/powerpoint/2010/main" val="131241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15 CreateRequestApiHost return api</a:t>
            </a:r>
          </a:p>
        </p:txBody>
      </p:sp>
      <p:sp>
        <p:nvSpPr>
          <p:cNvPr id="7" name="TextBox 6"/>
          <p:cNvSpPr txBox="1"/>
          <p:nvPr/>
        </p:nvSpPr>
        <p:spPr>
          <a:xfrm>
            <a:off x="790284" y="1770134"/>
            <a:ext cx="4776975" cy="369332"/>
          </a:xfrm>
          <a:prstGeom prst="rect">
            <a:avLst/>
          </a:prstGeom>
          <a:noFill/>
          <a:ln>
            <a:solidFill>
              <a:schemeClr val="accent5"/>
            </a:solidFill>
          </a:ln>
        </p:spPr>
        <p:txBody>
          <a:bodyPr wrap="square" rtlCol="0">
            <a:spAutoFit/>
          </a:bodyPr>
          <a:lstStyle/>
          <a:p>
            <a:r>
              <a:rPr lang="en-US"/>
              <a:t> var requestApi = CreateRequestQuoteApiHost();</a:t>
            </a:r>
          </a:p>
        </p:txBody>
      </p:sp>
      <p:sp>
        <p:nvSpPr>
          <p:cNvPr id="8" name="TextBox 7"/>
          <p:cNvSpPr txBox="1"/>
          <p:nvPr/>
        </p:nvSpPr>
        <p:spPr>
          <a:xfrm>
            <a:off x="229141" y="2774031"/>
            <a:ext cx="5338118" cy="369332"/>
          </a:xfrm>
          <a:prstGeom prst="rect">
            <a:avLst/>
          </a:prstGeom>
          <a:noFill/>
          <a:ln>
            <a:solidFill>
              <a:schemeClr val="accent5"/>
            </a:solidFill>
          </a:ln>
        </p:spPr>
        <p:txBody>
          <a:bodyPr wrap="square" rtlCol="0">
            <a:spAutoFit/>
          </a:bodyPr>
          <a:lstStyle/>
          <a:p>
            <a:r>
              <a:rPr lang="en-US"/>
              <a:t> private LambdaRestApi CreateRequestQuoteApiHost()</a:t>
            </a:r>
            <a:endParaRPr lang="en-US" sz="1000"/>
          </a:p>
        </p:txBody>
      </p:sp>
      <p:sp>
        <p:nvSpPr>
          <p:cNvPr id="10" name="TextBox 9"/>
          <p:cNvSpPr txBox="1"/>
          <p:nvPr/>
        </p:nvSpPr>
        <p:spPr>
          <a:xfrm>
            <a:off x="4422536" y="4396800"/>
            <a:ext cx="1216634" cy="369332"/>
          </a:xfrm>
          <a:prstGeom prst="rect">
            <a:avLst/>
          </a:prstGeom>
          <a:noFill/>
          <a:ln>
            <a:solidFill>
              <a:schemeClr val="accent5"/>
            </a:solidFill>
          </a:ln>
        </p:spPr>
        <p:txBody>
          <a:bodyPr wrap="square" rtlCol="0">
            <a:spAutoFit/>
          </a:bodyPr>
          <a:lstStyle/>
          <a:p>
            <a:r>
              <a:rPr lang="en-US"/>
              <a:t>return api;</a:t>
            </a:r>
          </a:p>
        </p:txBody>
      </p:sp>
      <p:pic>
        <p:nvPicPr>
          <p:cNvPr id="3" name="Picture 2"/>
          <p:cNvPicPr>
            <a:picLocks noChangeAspect="1"/>
          </p:cNvPicPr>
          <p:nvPr/>
        </p:nvPicPr>
        <p:blipFill>
          <a:blip r:embed="rId3"/>
          <a:stretch>
            <a:fillRect/>
          </a:stretch>
        </p:blipFill>
        <p:spPr>
          <a:xfrm>
            <a:off x="6105036" y="1061310"/>
            <a:ext cx="5702762" cy="3794775"/>
          </a:xfrm>
          <a:prstGeom prst="rect">
            <a:avLst/>
          </a:prstGeom>
        </p:spPr>
      </p:pic>
    </p:spTree>
    <p:extLst>
      <p:ext uri="{BB962C8B-B14F-4D97-AF65-F5344CB8AC3E}">
        <p14:creationId xmlns:p14="http://schemas.microsoft.com/office/powerpoint/2010/main" val="61390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88697" cy="614203"/>
          </a:xfrm>
        </p:spPr>
        <p:txBody>
          <a:bodyPr>
            <a:normAutofit fontScale="90000"/>
          </a:bodyPr>
          <a:lstStyle/>
          <a:p>
            <a:r>
              <a:rPr lang="en-US"/>
              <a:t>16</a:t>
            </a:r>
            <a:r>
              <a:rPr lang="en-US" sz="2000"/>
              <a:t>  </a:t>
            </a:r>
            <a:r>
              <a:rPr lang="en-US" sz="2700"/>
              <a:t>Update CreateWebsiteHost() to save requestApi.Url in env variable </a:t>
            </a:r>
            <a:r>
              <a:rPr lang="en-US" sz="2700" b="1"/>
              <a:t>(CDK DEPLOY)</a:t>
            </a:r>
          </a:p>
        </p:txBody>
      </p:sp>
      <p:sp>
        <p:nvSpPr>
          <p:cNvPr id="7" name="TextBox 6"/>
          <p:cNvSpPr txBox="1"/>
          <p:nvPr/>
        </p:nvSpPr>
        <p:spPr>
          <a:xfrm>
            <a:off x="3564520" y="1944440"/>
            <a:ext cx="2690723" cy="307777"/>
          </a:xfrm>
          <a:prstGeom prst="rect">
            <a:avLst/>
          </a:prstGeom>
          <a:noFill/>
          <a:ln>
            <a:solidFill>
              <a:schemeClr val="accent5"/>
            </a:solidFill>
          </a:ln>
        </p:spPr>
        <p:txBody>
          <a:bodyPr wrap="square" rtlCol="0">
            <a:spAutoFit/>
          </a:bodyPr>
          <a:lstStyle/>
          <a:p>
            <a:r>
              <a:rPr lang="en-US" sz="1400"/>
              <a:t> CreateWebsiteHost(requestApi);</a:t>
            </a:r>
          </a:p>
        </p:txBody>
      </p:sp>
      <p:sp>
        <p:nvSpPr>
          <p:cNvPr id="8" name="TextBox 7"/>
          <p:cNvSpPr txBox="1"/>
          <p:nvPr/>
        </p:nvSpPr>
        <p:spPr>
          <a:xfrm>
            <a:off x="1699240" y="3912634"/>
            <a:ext cx="4669655" cy="307777"/>
          </a:xfrm>
          <a:prstGeom prst="rect">
            <a:avLst/>
          </a:prstGeom>
          <a:noFill/>
          <a:ln>
            <a:solidFill>
              <a:schemeClr val="accent5"/>
            </a:solidFill>
          </a:ln>
        </p:spPr>
        <p:txBody>
          <a:bodyPr wrap="square" rtlCol="0">
            <a:spAutoFit/>
          </a:bodyPr>
          <a:lstStyle/>
          <a:p>
            <a:r>
              <a:rPr lang="en-US" sz="1400"/>
              <a:t> private void CreateWebsiteHost(LambdaRestApi requestApi)</a:t>
            </a:r>
          </a:p>
        </p:txBody>
      </p:sp>
      <p:sp>
        <p:nvSpPr>
          <p:cNvPr id="10" name="TextBox 9"/>
          <p:cNvSpPr txBox="1"/>
          <p:nvPr/>
        </p:nvSpPr>
        <p:spPr>
          <a:xfrm>
            <a:off x="138527" y="5330767"/>
            <a:ext cx="6116716" cy="1277273"/>
          </a:xfrm>
          <a:prstGeom prst="rect">
            <a:avLst/>
          </a:prstGeom>
          <a:noFill/>
          <a:ln>
            <a:solidFill>
              <a:schemeClr val="accent5"/>
            </a:solidFill>
          </a:ln>
        </p:spPr>
        <p:txBody>
          <a:bodyPr wrap="square" rtlCol="0">
            <a:spAutoFit/>
          </a:bodyPr>
          <a:lstStyle/>
          <a:p>
            <a:r>
              <a:rPr lang="en-US" sz="1100"/>
              <a:t>                // set custom environment variables</a:t>
            </a:r>
          </a:p>
          <a:p>
            <a:r>
              <a:rPr lang="en-US" sz="1100"/>
              <a:t>                new CfnEnvironment.OptionSettingProperty</a:t>
            </a:r>
          </a:p>
          <a:p>
            <a:r>
              <a:rPr lang="en-US" sz="1100"/>
              <a:t>                {</a:t>
            </a:r>
          </a:p>
          <a:p>
            <a:r>
              <a:rPr lang="en-US" sz="1100"/>
              <a:t>                    Namespace = "aws:elasticbeanstalk:application:environment",</a:t>
            </a:r>
          </a:p>
          <a:p>
            <a:r>
              <a:rPr lang="en-US" sz="1100"/>
              <a:t>                    OptionName = nameof(CloudAutoGroup.TVCampaign.Web.Settings.RequestQuoteApiUrl),</a:t>
            </a:r>
          </a:p>
          <a:p>
            <a:r>
              <a:rPr lang="en-US" sz="1100"/>
              <a:t>                    Value = requestApi.Url</a:t>
            </a:r>
          </a:p>
          <a:p>
            <a:r>
              <a:rPr lang="en-US" sz="1100"/>
              <a:t>                }</a:t>
            </a:r>
          </a:p>
        </p:txBody>
      </p:sp>
      <p:pic>
        <p:nvPicPr>
          <p:cNvPr id="3" name="Picture 2"/>
          <p:cNvPicPr>
            <a:picLocks noChangeAspect="1"/>
          </p:cNvPicPr>
          <p:nvPr/>
        </p:nvPicPr>
        <p:blipFill>
          <a:blip r:embed="rId3"/>
          <a:stretch>
            <a:fillRect/>
          </a:stretch>
        </p:blipFill>
        <p:spPr>
          <a:xfrm>
            <a:off x="6482547" y="994367"/>
            <a:ext cx="5485354" cy="5819245"/>
          </a:xfrm>
          <a:prstGeom prst="rect">
            <a:avLst/>
          </a:prstGeom>
        </p:spPr>
      </p:pic>
    </p:spTree>
    <p:extLst>
      <p:ext uri="{BB962C8B-B14F-4D97-AF65-F5344CB8AC3E}">
        <p14:creationId xmlns:p14="http://schemas.microsoft.com/office/powerpoint/2010/main" val="555080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DEPLOY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8467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9 Initial Domain Model / Shared Infra Classes</a:t>
            </a:r>
          </a:p>
        </p:txBody>
      </p:sp>
      <p:sp>
        <p:nvSpPr>
          <p:cNvPr id="7" name="TextBox 6"/>
          <p:cNvSpPr txBox="1"/>
          <p:nvPr/>
        </p:nvSpPr>
        <p:spPr>
          <a:xfrm>
            <a:off x="301052" y="1061310"/>
            <a:ext cx="3276649" cy="861774"/>
          </a:xfrm>
          <a:prstGeom prst="rect">
            <a:avLst/>
          </a:prstGeom>
          <a:noFill/>
          <a:ln>
            <a:solidFill>
              <a:schemeClr val="accent5"/>
            </a:solidFill>
          </a:ln>
        </p:spPr>
        <p:txBody>
          <a:bodyPr wrap="square" rtlCol="0">
            <a:spAutoFit/>
          </a:bodyPr>
          <a:lstStyle/>
          <a:p>
            <a:r>
              <a:rPr lang="en-US" sz="1000"/>
              <a:t>public class FullQuote</a:t>
            </a:r>
          </a:p>
          <a:p>
            <a:r>
              <a:rPr lang="en-US" sz="1000"/>
              <a:t>{</a:t>
            </a:r>
          </a:p>
          <a:p>
            <a:r>
              <a:rPr lang="en-US" sz="1000"/>
              <a:t>    public QuoteRequest Request { get; set; }</a:t>
            </a:r>
          </a:p>
          <a:p>
            <a:r>
              <a:rPr lang="en-US" sz="1000"/>
              <a:t>    public int MonthlyPremium { get; set; }</a:t>
            </a:r>
          </a:p>
          <a:p>
            <a:r>
              <a:rPr lang="en-US" sz="1000"/>
              <a:t>}</a:t>
            </a:r>
          </a:p>
        </p:txBody>
      </p:sp>
      <p:sp>
        <p:nvSpPr>
          <p:cNvPr id="8" name="TextBox 7"/>
          <p:cNvSpPr txBox="1"/>
          <p:nvPr/>
        </p:nvSpPr>
        <p:spPr>
          <a:xfrm>
            <a:off x="0" y="1923084"/>
            <a:ext cx="3204839" cy="2862322"/>
          </a:xfrm>
          <a:prstGeom prst="rect">
            <a:avLst/>
          </a:prstGeom>
          <a:noFill/>
          <a:ln>
            <a:solidFill>
              <a:schemeClr val="accent5"/>
            </a:solidFill>
          </a:ln>
        </p:spPr>
        <p:txBody>
          <a:bodyPr wrap="square" rtlCol="0">
            <a:spAutoFit/>
          </a:bodyPr>
          <a:lstStyle/>
          <a:p>
            <a:r>
              <a:rPr lang="en-US" sz="1000"/>
              <a:t>    public interface IFullQuoteRepository</a:t>
            </a:r>
          </a:p>
          <a:p>
            <a:r>
              <a:rPr lang="en-US" sz="1000"/>
              <a:t>    {</a:t>
            </a:r>
          </a:p>
          <a:p>
            <a:r>
              <a:rPr lang="en-US" sz="1000"/>
              <a:t>        Task Insert(FullQuote quote);</a:t>
            </a:r>
          </a:p>
          <a:p>
            <a:r>
              <a:rPr lang="en-US" sz="1000"/>
              <a:t>        Task&lt;List&lt;FullQuote&gt;&gt; GetAll();</a:t>
            </a:r>
          </a:p>
          <a:p>
            <a:r>
              <a:rPr lang="en-US" sz="1000"/>
              <a:t>    }</a:t>
            </a:r>
          </a:p>
          <a:p>
            <a:endParaRPr lang="en-US" sz="1000"/>
          </a:p>
          <a:p>
            <a:r>
              <a:rPr lang="en-US" sz="1000"/>
              <a:t>    public class FullQuoteRepository : IFullQuoteRepository</a:t>
            </a:r>
          </a:p>
          <a:p>
            <a:r>
              <a:rPr lang="en-US" sz="1000"/>
              <a:t>    {</a:t>
            </a:r>
          </a:p>
          <a:p>
            <a:r>
              <a:rPr lang="en-US" sz="1000"/>
              <a:t>        public Task Insert(FullQuote quote)</a:t>
            </a:r>
          </a:p>
          <a:p>
            <a:r>
              <a:rPr lang="en-US" sz="1000"/>
              <a:t>        {</a:t>
            </a:r>
          </a:p>
          <a:p>
            <a:r>
              <a:rPr lang="en-US" sz="1000"/>
              <a:t>            throw new NotImplementedException();</a:t>
            </a:r>
          </a:p>
          <a:p>
            <a:r>
              <a:rPr lang="en-US" sz="1000"/>
              <a:t>        }</a:t>
            </a:r>
          </a:p>
          <a:p>
            <a:endParaRPr lang="en-US" sz="1000"/>
          </a:p>
          <a:p>
            <a:r>
              <a:rPr lang="en-US" sz="1000"/>
              <a:t>        public Task&lt;List&lt;FullQuote&gt;&gt; GetAll()</a:t>
            </a:r>
          </a:p>
          <a:p>
            <a:r>
              <a:rPr lang="en-US" sz="1000"/>
              <a:t>        {</a:t>
            </a:r>
          </a:p>
          <a:p>
            <a:r>
              <a:rPr lang="en-US" sz="1000"/>
              <a:t>            throw new NotImplementedException();</a:t>
            </a:r>
          </a:p>
          <a:p>
            <a:r>
              <a:rPr lang="en-US" sz="1000"/>
              <a:t>        }</a:t>
            </a:r>
          </a:p>
          <a:p>
            <a:r>
              <a:rPr lang="en-US" sz="1000"/>
              <a:t>    } </a:t>
            </a:r>
          </a:p>
        </p:txBody>
      </p:sp>
      <p:sp>
        <p:nvSpPr>
          <p:cNvPr id="10" name="TextBox 9"/>
          <p:cNvSpPr txBox="1"/>
          <p:nvPr/>
        </p:nvSpPr>
        <p:spPr>
          <a:xfrm>
            <a:off x="327742" y="4927449"/>
            <a:ext cx="2645546" cy="1169551"/>
          </a:xfrm>
          <a:prstGeom prst="rect">
            <a:avLst/>
          </a:prstGeom>
          <a:noFill/>
          <a:ln>
            <a:solidFill>
              <a:schemeClr val="accent5"/>
            </a:solidFill>
          </a:ln>
        </p:spPr>
        <p:txBody>
          <a:bodyPr wrap="square" rtlCol="0">
            <a:spAutoFit/>
          </a:bodyPr>
          <a:lstStyle/>
          <a:p>
            <a:r>
              <a:rPr lang="en-US" sz="1000"/>
              <a:t>    public class QuoteRequest</a:t>
            </a:r>
          </a:p>
          <a:p>
            <a:r>
              <a:rPr lang="en-US" sz="1000"/>
              <a:t>    {</a:t>
            </a:r>
          </a:p>
          <a:p>
            <a:r>
              <a:rPr lang="en-US" sz="1000"/>
              <a:t>        public string Name { get; set; }</a:t>
            </a:r>
          </a:p>
          <a:p>
            <a:r>
              <a:rPr lang="en-US" sz="1000"/>
              <a:t>        public string Email { get; set; }</a:t>
            </a:r>
          </a:p>
          <a:p>
            <a:r>
              <a:rPr lang="en-US" sz="1000"/>
              <a:t>        public string CarType { get; set; }</a:t>
            </a:r>
          </a:p>
          <a:p>
            <a:r>
              <a:rPr lang="en-US" sz="1000"/>
              <a:t>        public int CreditScoreEstimate { get; set; }</a:t>
            </a:r>
          </a:p>
          <a:p>
            <a:r>
              <a:rPr lang="en-US" sz="1000"/>
              <a:t>    }</a:t>
            </a:r>
          </a:p>
        </p:txBody>
      </p:sp>
      <p:pic>
        <p:nvPicPr>
          <p:cNvPr id="3" name="Picture 2"/>
          <p:cNvPicPr>
            <a:picLocks noChangeAspect="1"/>
          </p:cNvPicPr>
          <p:nvPr/>
        </p:nvPicPr>
        <p:blipFill>
          <a:blip r:embed="rId3"/>
          <a:stretch>
            <a:fillRect/>
          </a:stretch>
        </p:blipFill>
        <p:spPr>
          <a:xfrm>
            <a:off x="5621415" y="974462"/>
            <a:ext cx="2617364" cy="1052413"/>
          </a:xfrm>
          <a:prstGeom prst="rect">
            <a:avLst/>
          </a:prstGeom>
        </p:spPr>
      </p:pic>
      <p:pic>
        <p:nvPicPr>
          <p:cNvPr id="5" name="Picture 4"/>
          <p:cNvPicPr>
            <a:picLocks noChangeAspect="1"/>
          </p:cNvPicPr>
          <p:nvPr/>
        </p:nvPicPr>
        <p:blipFill>
          <a:blip r:embed="rId4"/>
          <a:stretch>
            <a:fillRect/>
          </a:stretch>
        </p:blipFill>
        <p:spPr>
          <a:xfrm>
            <a:off x="8715133" y="974462"/>
            <a:ext cx="2941260" cy="2471702"/>
          </a:xfrm>
          <a:prstGeom prst="rect">
            <a:avLst/>
          </a:prstGeom>
        </p:spPr>
      </p:pic>
      <p:sp>
        <p:nvSpPr>
          <p:cNvPr id="6" name="Rectangle 5"/>
          <p:cNvSpPr/>
          <p:nvPr/>
        </p:nvSpPr>
        <p:spPr>
          <a:xfrm>
            <a:off x="3205197" y="4851094"/>
            <a:ext cx="3941327" cy="1938992"/>
          </a:xfrm>
          <a:prstGeom prst="rect">
            <a:avLst/>
          </a:prstGeom>
          <a:ln>
            <a:solidFill>
              <a:schemeClr val="accent5"/>
            </a:solidFill>
          </a:ln>
        </p:spPr>
        <p:txBody>
          <a:bodyPr wrap="square">
            <a:spAutoFit/>
          </a:bodyPr>
          <a:lstStyle/>
          <a:p>
            <a:r>
              <a:rPr lang="en-US" sz="1000"/>
              <a:t>    public interface IQuoteRequestQueueClient</a:t>
            </a:r>
          </a:p>
          <a:p>
            <a:r>
              <a:rPr lang="en-US" sz="1000"/>
              <a:t>    {</a:t>
            </a:r>
          </a:p>
          <a:p>
            <a:r>
              <a:rPr lang="en-US" sz="1000"/>
              <a:t>        Task Write(QuoteRequest message);</a:t>
            </a:r>
          </a:p>
          <a:p>
            <a:r>
              <a:rPr lang="en-US" sz="1000"/>
              <a:t>    }</a:t>
            </a:r>
          </a:p>
          <a:p>
            <a:endParaRPr lang="en-US" sz="1000"/>
          </a:p>
          <a:p>
            <a:r>
              <a:rPr lang="en-US" sz="1000"/>
              <a:t>    public class QuoteRequestQueueClient : IQuoteRequestQueueClient</a:t>
            </a:r>
          </a:p>
          <a:p>
            <a:r>
              <a:rPr lang="en-US" sz="1000"/>
              <a:t>    {</a:t>
            </a:r>
          </a:p>
          <a:p>
            <a:r>
              <a:rPr lang="en-US" sz="1000"/>
              <a:t>        public Task Write(QuoteRequest message)</a:t>
            </a:r>
          </a:p>
          <a:p>
            <a:r>
              <a:rPr lang="en-US" sz="1000"/>
              <a:t>        {</a:t>
            </a:r>
          </a:p>
          <a:p>
            <a:r>
              <a:rPr lang="en-US" sz="1000"/>
              <a:t>            throw new NotImplementedException();</a:t>
            </a:r>
          </a:p>
          <a:p>
            <a:r>
              <a:rPr lang="en-US" sz="1000"/>
              <a:t>        }</a:t>
            </a:r>
          </a:p>
          <a:p>
            <a:r>
              <a:rPr lang="en-US" sz="1000"/>
              <a:t>    }</a:t>
            </a:r>
          </a:p>
        </p:txBody>
      </p:sp>
      <p:pic>
        <p:nvPicPr>
          <p:cNvPr id="9" name="Picture 8"/>
          <p:cNvPicPr>
            <a:picLocks noChangeAspect="1"/>
          </p:cNvPicPr>
          <p:nvPr/>
        </p:nvPicPr>
        <p:blipFill>
          <a:blip r:embed="rId5"/>
          <a:stretch>
            <a:fillRect/>
          </a:stretch>
        </p:blipFill>
        <p:spPr>
          <a:xfrm>
            <a:off x="5890808" y="3260053"/>
            <a:ext cx="3179162" cy="1357934"/>
          </a:xfrm>
          <a:prstGeom prst="rect">
            <a:avLst/>
          </a:prstGeom>
        </p:spPr>
      </p:pic>
      <p:pic>
        <p:nvPicPr>
          <p:cNvPr id="11" name="Picture 10"/>
          <p:cNvPicPr>
            <a:picLocks noChangeAspect="1"/>
          </p:cNvPicPr>
          <p:nvPr/>
        </p:nvPicPr>
        <p:blipFill>
          <a:blip r:embed="rId6"/>
          <a:stretch>
            <a:fillRect/>
          </a:stretch>
        </p:blipFill>
        <p:spPr>
          <a:xfrm>
            <a:off x="8238779" y="4547325"/>
            <a:ext cx="3893968" cy="2286807"/>
          </a:xfrm>
          <a:prstGeom prst="rect">
            <a:avLst/>
          </a:prstGeom>
        </p:spPr>
      </p:pic>
    </p:spTree>
    <p:extLst>
      <p:ext uri="{BB962C8B-B14F-4D97-AF65-F5344CB8AC3E}">
        <p14:creationId xmlns:p14="http://schemas.microsoft.com/office/powerpoint/2010/main" val="213549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17 Configure request quote api to use DI</a:t>
            </a:r>
          </a:p>
        </p:txBody>
      </p:sp>
      <p:sp>
        <p:nvSpPr>
          <p:cNvPr id="7" name="TextBox 6"/>
          <p:cNvSpPr txBox="1"/>
          <p:nvPr/>
        </p:nvSpPr>
        <p:spPr>
          <a:xfrm>
            <a:off x="177554" y="979328"/>
            <a:ext cx="6356412" cy="2862322"/>
          </a:xfrm>
          <a:prstGeom prst="rect">
            <a:avLst/>
          </a:prstGeom>
          <a:noFill/>
          <a:ln>
            <a:solidFill>
              <a:schemeClr val="accent5"/>
            </a:solidFill>
          </a:ln>
        </p:spPr>
        <p:txBody>
          <a:bodyPr wrap="square" rtlCol="0">
            <a:spAutoFit/>
          </a:bodyPr>
          <a:lstStyle/>
          <a:p>
            <a:r>
              <a:rPr lang="en-US" sz="1000"/>
              <a:t>    public class Functions</a:t>
            </a:r>
          </a:p>
          <a:p>
            <a:r>
              <a:rPr lang="en-US" sz="1000"/>
              <a:t>    {</a:t>
            </a:r>
          </a:p>
          <a:p>
            <a:r>
              <a:rPr lang="en-US" sz="1000"/>
              <a:t>        private readonly App _app;</a:t>
            </a:r>
          </a:p>
          <a:p>
            <a:endParaRPr lang="en-US" sz="1000"/>
          </a:p>
          <a:p>
            <a:r>
              <a:rPr lang="en-US" sz="1000"/>
              <a:t>        public Functions()</a:t>
            </a:r>
          </a:p>
          <a:p>
            <a:r>
              <a:rPr lang="en-US" sz="1000"/>
              <a:t>        {</a:t>
            </a:r>
          </a:p>
          <a:p>
            <a:r>
              <a:rPr lang="en-US" sz="1000"/>
              <a:t>            var services =</a:t>
            </a:r>
          </a:p>
          <a:p>
            <a:r>
              <a:rPr lang="en-US" sz="1000"/>
              <a:t>                new ServiceCollection()</a:t>
            </a:r>
          </a:p>
          <a:p>
            <a:r>
              <a:rPr lang="en-US" sz="1000"/>
              <a:t>                    .AddTransient&lt;App&gt;();</a:t>
            </a:r>
          </a:p>
          <a:p>
            <a:endParaRPr lang="en-US" sz="1000"/>
          </a:p>
          <a:p>
            <a:r>
              <a:rPr lang="en-US" sz="1000"/>
              <a:t>            _app = services.BuildServiceProvider().GetService&lt;App&gt;();</a:t>
            </a:r>
          </a:p>
          <a:p>
            <a:r>
              <a:rPr lang="en-US" sz="1000"/>
              <a:t>        }</a:t>
            </a:r>
          </a:p>
          <a:p>
            <a:endParaRPr lang="en-US" sz="1000"/>
          </a:p>
          <a:p>
            <a:r>
              <a:rPr lang="en-US" sz="1000"/>
              <a:t>        public async Task&lt;APIGatewayProxyResponse&gt; Get(APIGatewayProxyRequest request, ILambdaContext context)</a:t>
            </a:r>
          </a:p>
          <a:p>
            <a:r>
              <a:rPr lang="en-US" sz="1000"/>
              <a:t>        {</a:t>
            </a:r>
          </a:p>
          <a:p>
            <a:r>
              <a:rPr lang="en-US" sz="1000"/>
              <a:t>            return await _app.Get(request, context);</a:t>
            </a:r>
          </a:p>
          <a:p>
            <a:r>
              <a:rPr lang="en-US" sz="1000"/>
              <a:t>        }</a:t>
            </a:r>
          </a:p>
          <a:p>
            <a:r>
              <a:rPr lang="en-US" sz="1000"/>
              <a:t>    }</a:t>
            </a:r>
          </a:p>
        </p:txBody>
      </p:sp>
      <p:sp>
        <p:nvSpPr>
          <p:cNvPr id="10" name="TextBox 9"/>
          <p:cNvSpPr txBox="1"/>
          <p:nvPr/>
        </p:nvSpPr>
        <p:spPr>
          <a:xfrm>
            <a:off x="177553" y="3967946"/>
            <a:ext cx="5690586" cy="2708434"/>
          </a:xfrm>
          <a:prstGeom prst="rect">
            <a:avLst/>
          </a:prstGeom>
          <a:noFill/>
          <a:ln>
            <a:solidFill>
              <a:schemeClr val="accent5"/>
            </a:solidFill>
          </a:ln>
        </p:spPr>
        <p:txBody>
          <a:bodyPr wrap="square" rtlCol="0">
            <a:spAutoFit/>
          </a:bodyPr>
          <a:lstStyle/>
          <a:p>
            <a:r>
              <a:rPr lang="en-US" sz="1000"/>
              <a:t>   public class App</a:t>
            </a:r>
          </a:p>
          <a:p>
            <a:r>
              <a:rPr lang="en-US" sz="1000"/>
              <a:t>    {</a:t>
            </a:r>
          </a:p>
          <a:p>
            <a:r>
              <a:rPr lang="en-US" sz="1000"/>
              <a:t>        public async Task&lt;APIGatewayProxyResponse&gt; Get(APIGatewayProxyRequest request, ILambdaContext context)</a:t>
            </a:r>
          </a:p>
          <a:p>
            <a:r>
              <a:rPr lang="en-US" sz="1000"/>
              <a:t>        {</a:t>
            </a:r>
          </a:p>
          <a:p>
            <a:r>
              <a:rPr lang="en-US" sz="1000"/>
              <a:t>            context.Logger.LogLine("Get Request\n");</a:t>
            </a:r>
          </a:p>
          <a:p>
            <a:endParaRPr lang="en-US" sz="1000"/>
          </a:p>
          <a:p>
            <a:r>
              <a:rPr lang="en-US" sz="1000"/>
              <a:t>            var response = new APIGatewayProxyResponse</a:t>
            </a:r>
          </a:p>
          <a:p>
            <a:r>
              <a:rPr lang="en-US" sz="1000"/>
              <a:t>            {</a:t>
            </a:r>
          </a:p>
          <a:p>
            <a:r>
              <a:rPr lang="en-US" sz="1000"/>
              <a:t>                StatusCode = (int)HttpStatusCode.OK,</a:t>
            </a:r>
          </a:p>
          <a:p>
            <a:r>
              <a:rPr lang="en-US" sz="1000"/>
              <a:t>                Body = "Hello AWS Serverless",</a:t>
            </a:r>
          </a:p>
          <a:p>
            <a:r>
              <a:rPr lang="en-US" sz="1000"/>
              <a:t>                Headers = new Dictionary&lt;string, string&gt; { { "Content-Type", "text/plain" } }</a:t>
            </a:r>
          </a:p>
          <a:p>
            <a:r>
              <a:rPr lang="en-US" sz="1000"/>
              <a:t>            };</a:t>
            </a:r>
          </a:p>
          <a:p>
            <a:endParaRPr lang="en-US" sz="1000"/>
          </a:p>
          <a:p>
            <a:r>
              <a:rPr lang="en-US" sz="1000"/>
              <a:t>            return response;</a:t>
            </a:r>
          </a:p>
          <a:p>
            <a:r>
              <a:rPr lang="en-US" sz="1000"/>
              <a:t>        }</a:t>
            </a:r>
          </a:p>
          <a:p>
            <a:r>
              <a:rPr lang="en-US" sz="1000"/>
              <a:t>    }</a:t>
            </a:r>
          </a:p>
        </p:txBody>
      </p:sp>
      <p:pic>
        <p:nvPicPr>
          <p:cNvPr id="3" name="Picture 2"/>
          <p:cNvPicPr>
            <a:picLocks noChangeAspect="1"/>
          </p:cNvPicPr>
          <p:nvPr/>
        </p:nvPicPr>
        <p:blipFill>
          <a:blip r:embed="rId3"/>
          <a:stretch>
            <a:fillRect/>
          </a:stretch>
        </p:blipFill>
        <p:spPr>
          <a:xfrm>
            <a:off x="6347533" y="979328"/>
            <a:ext cx="6089153" cy="5559661"/>
          </a:xfrm>
          <a:prstGeom prst="rect">
            <a:avLst/>
          </a:prstGeom>
        </p:spPr>
      </p:pic>
    </p:spTree>
    <p:extLst>
      <p:ext uri="{BB962C8B-B14F-4D97-AF65-F5344CB8AC3E}">
        <p14:creationId xmlns:p14="http://schemas.microsoft.com/office/powerpoint/2010/main" val="250010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08847" y="1264555"/>
            <a:ext cx="4875680" cy="5348551"/>
          </a:xfrm>
          <a:prstGeom prst="rect">
            <a:avLst/>
          </a:prstGeom>
        </p:spPr>
      </p:pic>
      <p:pic>
        <p:nvPicPr>
          <p:cNvPr id="3" name="Picture 2"/>
          <p:cNvPicPr>
            <a:picLocks noChangeAspect="1"/>
          </p:cNvPicPr>
          <p:nvPr/>
        </p:nvPicPr>
        <p:blipFill>
          <a:blip r:embed="rId4"/>
          <a:stretch>
            <a:fillRect/>
          </a:stretch>
        </p:blipFill>
        <p:spPr>
          <a:xfrm>
            <a:off x="8496979" y="79898"/>
            <a:ext cx="3886321" cy="2678272"/>
          </a:xfrm>
          <a:prstGeom prst="rect">
            <a:avLst/>
          </a:prstGeom>
        </p:spPr>
      </p:pic>
      <p:sp>
        <p:nvSpPr>
          <p:cNvPr id="2" name="Title 1"/>
          <p:cNvSpPr>
            <a:spLocks noGrp="1"/>
          </p:cNvSpPr>
          <p:nvPr>
            <p:ph type="title"/>
          </p:nvPr>
        </p:nvSpPr>
        <p:spPr>
          <a:xfrm>
            <a:off x="838200" y="365125"/>
            <a:ext cx="9601940" cy="614203"/>
          </a:xfrm>
        </p:spPr>
        <p:txBody>
          <a:bodyPr>
            <a:normAutofit fontScale="90000"/>
          </a:bodyPr>
          <a:lstStyle/>
          <a:p>
            <a:r>
              <a:rPr lang="en-US"/>
              <a:t>18 Implement request quote api</a:t>
            </a:r>
          </a:p>
        </p:txBody>
      </p:sp>
      <p:sp>
        <p:nvSpPr>
          <p:cNvPr id="10" name="TextBox 9"/>
          <p:cNvSpPr txBox="1"/>
          <p:nvPr/>
        </p:nvSpPr>
        <p:spPr>
          <a:xfrm>
            <a:off x="98224" y="1064966"/>
            <a:ext cx="5104091" cy="5747727"/>
          </a:xfrm>
          <a:prstGeom prst="rect">
            <a:avLst/>
          </a:prstGeom>
          <a:noFill/>
          <a:ln>
            <a:solidFill>
              <a:schemeClr val="accent5"/>
            </a:solidFill>
          </a:ln>
        </p:spPr>
        <p:txBody>
          <a:bodyPr wrap="square" rtlCol="0">
            <a:spAutoFit/>
          </a:bodyPr>
          <a:lstStyle/>
          <a:p>
            <a:r>
              <a:rPr lang="en-US" sz="750"/>
              <a:t>    public class App</a:t>
            </a:r>
          </a:p>
          <a:p>
            <a:r>
              <a:rPr lang="en-US" sz="750"/>
              <a:t>    {</a:t>
            </a:r>
          </a:p>
          <a:p>
            <a:r>
              <a:rPr lang="en-US" sz="750"/>
              <a:t>        private readonly IQuoteRequestQueueClient _queue;</a:t>
            </a:r>
          </a:p>
          <a:p>
            <a:endParaRPr lang="en-US" sz="750"/>
          </a:p>
          <a:p>
            <a:r>
              <a:rPr lang="en-US" sz="750"/>
              <a:t>        public App(IQuoteRequestQueueClient queue)</a:t>
            </a:r>
          </a:p>
          <a:p>
            <a:r>
              <a:rPr lang="en-US" sz="750"/>
              <a:t>        {</a:t>
            </a:r>
          </a:p>
          <a:p>
            <a:r>
              <a:rPr lang="en-US" sz="750"/>
              <a:t>            _queue = queue;</a:t>
            </a:r>
          </a:p>
          <a:p>
            <a:r>
              <a:rPr lang="en-US" sz="750"/>
              <a:t>        }</a:t>
            </a:r>
          </a:p>
          <a:p>
            <a:endParaRPr lang="en-US" sz="750"/>
          </a:p>
          <a:p>
            <a:r>
              <a:rPr lang="en-US" sz="750"/>
              <a:t>        public async Task&lt;APIGatewayProxyResponse&gt; Get(APIGatewayProxyRequest request, ILambdaContext context)</a:t>
            </a:r>
          </a:p>
          <a:p>
            <a:r>
              <a:rPr lang="en-US" sz="750"/>
              <a:t>        {</a:t>
            </a:r>
          </a:p>
          <a:p>
            <a:r>
              <a:rPr lang="en-US" sz="750"/>
              <a:t>            context.Logger.LogLine($"Get Request: {request.Body}\n");</a:t>
            </a:r>
          </a:p>
          <a:p>
            <a:endParaRPr lang="en-US" sz="750"/>
          </a:p>
          <a:p>
            <a:r>
              <a:rPr lang="en-US" sz="750"/>
              <a:t>            APIGatewayProxyResponse response;</a:t>
            </a:r>
          </a:p>
          <a:p>
            <a:r>
              <a:rPr lang="en-US" sz="750"/>
              <a:t>            try</a:t>
            </a:r>
          </a:p>
          <a:p>
            <a:r>
              <a:rPr lang="en-US" sz="750"/>
              <a:t>            {</a:t>
            </a:r>
          </a:p>
          <a:p>
            <a:r>
              <a:rPr lang="en-US" sz="750"/>
              <a:t>                var quoteRequest = JsonConvert.DeserializeObject&lt;QuoteRequest&gt;(request.Body);</a:t>
            </a:r>
          </a:p>
          <a:p>
            <a:endParaRPr lang="en-US" sz="750"/>
          </a:p>
          <a:p>
            <a:r>
              <a:rPr lang="en-US" sz="750"/>
              <a:t>                await QueueIngestionRequest(quoteRequest);</a:t>
            </a:r>
          </a:p>
          <a:p>
            <a:endParaRPr lang="en-US" sz="750"/>
          </a:p>
          <a:p>
            <a:r>
              <a:rPr lang="en-US" sz="750"/>
              <a:t>                response = new APIGatewayProxyResponse</a:t>
            </a:r>
          </a:p>
          <a:p>
            <a:r>
              <a:rPr lang="en-US" sz="750"/>
              <a:t>                {</a:t>
            </a:r>
          </a:p>
          <a:p>
            <a:r>
              <a:rPr lang="en-US" sz="750"/>
              <a:t>                    StatusCode = (int) HttpStatusCode.OK,</a:t>
            </a:r>
          </a:p>
          <a:p>
            <a:r>
              <a:rPr lang="en-US" sz="750"/>
              <a:t>                    Body = $"Queued Processing Quote Request for [{quoteRequest.Name}]"</a:t>
            </a:r>
          </a:p>
          <a:p>
            <a:r>
              <a:rPr lang="en-US" sz="750"/>
              <a:t>                };</a:t>
            </a:r>
          </a:p>
          <a:p>
            <a:r>
              <a:rPr lang="en-US" sz="750"/>
              <a:t>            }</a:t>
            </a:r>
          </a:p>
          <a:p>
            <a:r>
              <a:rPr lang="en-US" sz="750"/>
              <a:t>            catch (Exception e)</a:t>
            </a:r>
          </a:p>
          <a:p>
            <a:r>
              <a:rPr lang="en-US" sz="750"/>
              <a:t>            {</a:t>
            </a:r>
          </a:p>
          <a:p>
            <a:r>
              <a:rPr lang="en-US" sz="750"/>
              <a:t>                var errorJson = JsonConvert.SerializeObject(e);</a:t>
            </a:r>
          </a:p>
          <a:p>
            <a:r>
              <a:rPr lang="en-US" sz="750"/>
              <a:t>                response = new APIGatewayProxyResponse</a:t>
            </a:r>
          </a:p>
          <a:p>
            <a:r>
              <a:rPr lang="en-US" sz="750"/>
              <a:t>                {</a:t>
            </a:r>
          </a:p>
          <a:p>
            <a:r>
              <a:rPr lang="en-US" sz="750"/>
              <a:t>                    StatusCode = (int) HttpStatusCode.BadRequest,</a:t>
            </a:r>
          </a:p>
          <a:p>
            <a:r>
              <a:rPr lang="en-US" sz="750"/>
              <a:t>                    Body = $"Exception Processing Quote Request: {errorJson}"</a:t>
            </a:r>
          </a:p>
          <a:p>
            <a:r>
              <a:rPr lang="en-US" sz="750"/>
              <a:t>                };</a:t>
            </a:r>
          </a:p>
          <a:p>
            <a:r>
              <a:rPr lang="en-US" sz="750"/>
              <a:t>            }</a:t>
            </a:r>
          </a:p>
          <a:p>
            <a:endParaRPr lang="en-US" sz="750"/>
          </a:p>
          <a:p>
            <a:r>
              <a:rPr lang="en-US" sz="750"/>
              <a:t>            response.Headers = new Dictionary&lt;string, string&gt;</a:t>
            </a:r>
          </a:p>
          <a:p>
            <a:r>
              <a:rPr lang="en-US" sz="750"/>
              <a:t>            {</a:t>
            </a:r>
          </a:p>
          <a:p>
            <a:r>
              <a:rPr lang="en-US" sz="750"/>
              <a:t>                {"Content-Type", "text/plain"}</a:t>
            </a:r>
          </a:p>
          <a:p>
            <a:r>
              <a:rPr lang="en-US" sz="750"/>
              <a:t>            };</a:t>
            </a:r>
          </a:p>
          <a:p>
            <a:endParaRPr lang="en-US" sz="750"/>
          </a:p>
          <a:p>
            <a:r>
              <a:rPr lang="en-US" sz="750"/>
              <a:t>            return response;</a:t>
            </a:r>
          </a:p>
          <a:p>
            <a:r>
              <a:rPr lang="en-US" sz="750"/>
              <a:t>        }</a:t>
            </a:r>
          </a:p>
          <a:p>
            <a:endParaRPr lang="en-US" sz="750"/>
          </a:p>
          <a:p>
            <a:r>
              <a:rPr lang="en-US" sz="750"/>
              <a:t>        private async Task QueueIngestionRequest(QuoteRequest request)</a:t>
            </a:r>
          </a:p>
          <a:p>
            <a:r>
              <a:rPr lang="en-US" sz="750"/>
              <a:t>        {</a:t>
            </a:r>
          </a:p>
          <a:p>
            <a:r>
              <a:rPr lang="en-US" sz="750"/>
              <a:t>            await _queue.Write(request);</a:t>
            </a:r>
          </a:p>
          <a:p>
            <a:r>
              <a:rPr lang="en-US" sz="750"/>
              <a:t>        }</a:t>
            </a:r>
          </a:p>
          <a:p>
            <a:r>
              <a:rPr lang="en-US" sz="750"/>
              <a:t>    }</a:t>
            </a:r>
          </a:p>
        </p:txBody>
      </p:sp>
    </p:spTree>
    <p:extLst>
      <p:ext uri="{BB962C8B-B14F-4D97-AF65-F5344CB8AC3E}">
        <p14:creationId xmlns:p14="http://schemas.microsoft.com/office/powerpoint/2010/main" val="1157058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18a Add basic validation to request quote api</a:t>
            </a:r>
          </a:p>
        </p:txBody>
      </p:sp>
      <p:sp>
        <p:nvSpPr>
          <p:cNvPr id="10" name="TextBox 9"/>
          <p:cNvSpPr txBox="1"/>
          <p:nvPr/>
        </p:nvSpPr>
        <p:spPr>
          <a:xfrm>
            <a:off x="488842" y="2015606"/>
            <a:ext cx="4988679" cy="2400657"/>
          </a:xfrm>
          <a:prstGeom prst="rect">
            <a:avLst/>
          </a:prstGeom>
          <a:noFill/>
          <a:ln>
            <a:solidFill>
              <a:schemeClr val="accent5"/>
            </a:solidFill>
          </a:ln>
        </p:spPr>
        <p:txBody>
          <a:bodyPr wrap="square" rtlCol="0">
            <a:spAutoFit/>
          </a:bodyPr>
          <a:lstStyle/>
          <a:p>
            <a:r>
              <a:rPr lang="en-US" sz="1000"/>
              <a:t>           // basic validation</a:t>
            </a:r>
          </a:p>
          <a:p>
            <a:r>
              <a:rPr lang="en-US" sz="1000"/>
              <a:t>            if (string.IsNullOrEmpty(request.Name))</a:t>
            </a:r>
          </a:p>
          <a:p>
            <a:r>
              <a:rPr lang="en-US" sz="1000"/>
              <a:t>                throw new ArgumentException("Missing Name");</a:t>
            </a:r>
          </a:p>
          <a:p>
            <a:endParaRPr lang="en-US" sz="1000"/>
          </a:p>
          <a:p>
            <a:r>
              <a:rPr lang="en-US" sz="1000"/>
              <a:t>            if (string.IsNullOrEmpty(request.Email))</a:t>
            </a:r>
          </a:p>
          <a:p>
            <a:r>
              <a:rPr lang="en-US" sz="1000"/>
              <a:t>                throw new ArgumentException("Missing Email");</a:t>
            </a:r>
          </a:p>
          <a:p>
            <a:endParaRPr lang="en-US" sz="1000"/>
          </a:p>
          <a:p>
            <a:r>
              <a:rPr lang="en-US" sz="1000"/>
              <a:t>            if (string.IsNullOrEmpty(request.CarType))</a:t>
            </a:r>
          </a:p>
          <a:p>
            <a:r>
              <a:rPr lang="en-US" sz="1000"/>
              <a:t>                throw new ArgumentException("Missing Car Type");</a:t>
            </a:r>
          </a:p>
          <a:p>
            <a:endParaRPr lang="en-US" sz="1000"/>
          </a:p>
          <a:p>
            <a:r>
              <a:rPr lang="en-US" sz="1000"/>
              <a:t>            if (request.CreditScoreEstimate &lt; 400)</a:t>
            </a:r>
          </a:p>
          <a:p>
            <a:r>
              <a:rPr lang="en-US" sz="1000"/>
              <a:t>                throw new ArgumentException("Credit score is too low");</a:t>
            </a:r>
          </a:p>
          <a:p>
            <a:endParaRPr lang="en-US" sz="1000"/>
          </a:p>
          <a:p>
            <a:r>
              <a:rPr lang="en-US" sz="1000"/>
              <a:t>            if (request.CreditScoreEstimate &gt; 850)</a:t>
            </a:r>
          </a:p>
          <a:p>
            <a:r>
              <a:rPr lang="en-US" sz="1000"/>
              <a:t>                throw new ArgumentException("Invalid credit score, must be lower than 850.");</a:t>
            </a:r>
          </a:p>
        </p:txBody>
      </p:sp>
      <p:pic>
        <p:nvPicPr>
          <p:cNvPr id="5" name="Picture 4"/>
          <p:cNvPicPr>
            <a:picLocks noChangeAspect="1"/>
          </p:cNvPicPr>
          <p:nvPr/>
        </p:nvPicPr>
        <p:blipFill>
          <a:blip r:embed="rId3"/>
          <a:stretch>
            <a:fillRect/>
          </a:stretch>
        </p:blipFill>
        <p:spPr>
          <a:xfrm>
            <a:off x="5824562" y="1372591"/>
            <a:ext cx="6277851" cy="3686689"/>
          </a:xfrm>
          <a:prstGeom prst="rect">
            <a:avLst/>
          </a:prstGeom>
        </p:spPr>
      </p:pic>
    </p:spTree>
    <p:extLst>
      <p:ext uri="{BB962C8B-B14F-4D97-AF65-F5344CB8AC3E}">
        <p14:creationId xmlns:p14="http://schemas.microsoft.com/office/powerpoint/2010/main" val="3287647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19 Implement QuoteRequestQueueClient</a:t>
            </a:r>
          </a:p>
        </p:txBody>
      </p:sp>
      <p:sp>
        <p:nvSpPr>
          <p:cNvPr id="8" name="TextBox 7"/>
          <p:cNvSpPr txBox="1"/>
          <p:nvPr/>
        </p:nvSpPr>
        <p:spPr>
          <a:xfrm>
            <a:off x="522104" y="1382134"/>
            <a:ext cx="5338118" cy="954107"/>
          </a:xfrm>
          <a:prstGeom prst="rect">
            <a:avLst/>
          </a:prstGeom>
          <a:noFill/>
          <a:ln>
            <a:solidFill>
              <a:schemeClr val="accent5"/>
            </a:solidFill>
          </a:ln>
        </p:spPr>
        <p:txBody>
          <a:bodyPr wrap="square" rtlCol="0">
            <a:spAutoFit/>
          </a:bodyPr>
          <a:lstStyle/>
          <a:p>
            <a:r>
              <a:rPr lang="en-US" sz="1400"/>
              <a:t>    public class QuoteRequestQueueClientSettings</a:t>
            </a:r>
          </a:p>
          <a:p>
            <a:r>
              <a:rPr lang="en-US" sz="1400"/>
              <a:t>    {</a:t>
            </a:r>
          </a:p>
          <a:p>
            <a:r>
              <a:rPr lang="en-US" sz="1400"/>
              <a:t>        public string QueueUrl { get; set; }</a:t>
            </a:r>
          </a:p>
          <a:p>
            <a:r>
              <a:rPr lang="en-US" sz="1400"/>
              <a:t>    }</a:t>
            </a:r>
          </a:p>
        </p:txBody>
      </p:sp>
      <p:sp>
        <p:nvSpPr>
          <p:cNvPr id="10" name="TextBox 9"/>
          <p:cNvSpPr txBox="1"/>
          <p:nvPr/>
        </p:nvSpPr>
        <p:spPr>
          <a:xfrm>
            <a:off x="71021" y="2739047"/>
            <a:ext cx="6516210" cy="2839239"/>
          </a:xfrm>
          <a:prstGeom prst="rect">
            <a:avLst/>
          </a:prstGeom>
          <a:noFill/>
          <a:ln>
            <a:solidFill>
              <a:schemeClr val="accent5"/>
            </a:solidFill>
          </a:ln>
        </p:spPr>
        <p:txBody>
          <a:bodyPr wrap="square" rtlCol="0">
            <a:spAutoFit/>
          </a:bodyPr>
          <a:lstStyle/>
          <a:p>
            <a:r>
              <a:rPr lang="en-US" sz="1050"/>
              <a:t>        private readonly IAmazonSQS _sqsClient;</a:t>
            </a:r>
          </a:p>
          <a:p>
            <a:r>
              <a:rPr lang="en-US" sz="1050"/>
              <a:t>        private readonly IOptions&lt;QuoteRequestQueueClientSettings&gt; _options;</a:t>
            </a:r>
          </a:p>
          <a:p>
            <a:endParaRPr lang="en-US" sz="1050"/>
          </a:p>
          <a:p>
            <a:r>
              <a:rPr lang="en-US" sz="1050"/>
              <a:t>        public QuoteRequestQueueClient(IAmazonSQS sqsClient, IOptions&lt;QuoteRequestQueueClientSettings&gt; options)</a:t>
            </a:r>
          </a:p>
          <a:p>
            <a:r>
              <a:rPr lang="en-US" sz="1050"/>
              <a:t>        {</a:t>
            </a:r>
          </a:p>
          <a:p>
            <a:r>
              <a:rPr lang="en-US" sz="1050"/>
              <a:t>            _sqsClient = sqsClient;</a:t>
            </a:r>
          </a:p>
          <a:p>
            <a:r>
              <a:rPr lang="en-US" sz="1050"/>
              <a:t>            _options = options;</a:t>
            </a:r>
          </a:p>
          <a:p>
            <a:r>
              <a:rPr lang="en-US" sz="1050"/>
              <a:t>        }</a:t>
            </a:r>
          </a:p>
          <a:p>
            <a:endParaRPr lang="en-US" sz="1050"/>
          </a:p>
          <a:p>
            <a:r>
              <a:rPr lang="en-US" sz="1050"/>
              <a:t>        public async Task Write(QuoteRequest message)</a:t>
            </a:r>
          </a:p>
          <a:p>
            <a:r>
              <a:rPr lang="en-US" sz="1050"/>
              <a:t>        {</a:t>
            </a:r>
          </a:p>
          <a:p>
            <a:r>
              <a:rPr lang="en-US" sz="1050"/>
              <a:t>            await _sqsClient.SendMessageAsync(new SendMessageRequest</a:t>
            </a:r>
          </a:p>
          <a:p>
            <a:r>
              <a:rPr lang="en-US" sz="1050"/>
              <a:t>            {</a:t>
            </a:r>
          </a:p>
          <a:p>
            <a:r>
              <a:rPr lang="en-US" sz="1050"/>
              <a:t>                QueueUrl = _options.Value.QueueUrl,</a:t>
            </a:r>
          </a:p>
          <a:p>
            <a:r>
              <a:rPr lang="en-US" sz="1050"/>
              <a:t>                MessageBody = JsonConvert.SerializeObject(message)</a:t>
            </a:r>
          </a:p>
          <a:p>
            <a:r>
              <a:rPr lang="en-US" sz="1050"/>
              <a:t>            });</a:t>
            </a:r>
          </a:p>
          <a:p>
            <a:r>
              <a:rPr lang="en-US" sz="1050"/>
              <a:t>        }</a:t>
            </a:r>
          </a:p>
        </p:txBody>
      </p:sp>
      <p:pic>
        <p:nvPicPr>
          <p:cNvPr id="3" name="Picture 2"/>
          <p:cNvPicPr>
            <a:picLocks noChangeAspect="1"/>
          </p:cNvPicPr>
          <p:nvPr/>
        </p:nvPicPr>
        <p:blipFill>
          <a:blip r:embed="rId3"/>
          <a:stretch>
            <a:fillRect/>
          </a:stretch>
        </p:blipFill>
        <p:spPr>
          <a:xfrm>
            <a:off x="6737640" y="1152332"/>
            <a:ext cx="5454360" cy="4090770"/>
          </a:xfrm>
          <a:prstGeom prst="rect">
            <a:avLst/>
          </a:prstGeom>
        </p:spPr>
      </p:pic>
    </p:spTree>
    <p:extLst>
      <p:ext uri="{BB962C8B-B14F-4D97-AF65-F5344CB8AC3E}">
        <p14:creationId xmlns:p14="http://schemas.microsoft.com/office/powerpoint/2010/main" val="37826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60728" cy="614203"/>
          </a:xfrm>
        </p:spPr>
        <p:txBody>
          <a:bodyPr>
            <a:normAutofit fontScale="90000"/>
          </a:bodyPr>
          <a:lstStyle/>
          <a:p>
            <a:r>
              <a:rPr lang="en-US"/>
              <a:t>20 wire up di/configuration for request quote api</a:t>
            </a:r>
          </a:p>
        </p:txBody>
      </p:sp>
      <p:sp>
        <p:nvSpPr>
          <p:cNvPr id="7" name="TextBox 6"/>
          <p:cNvSpPr txBox="1"/>
          <p:nvPr/>
        </p:nvSpPr>
        <p:spPr>
          <a:xfrm>
            <a:off x="247786" y="1247393"/>
            <a:ext cx="4555033" cy="1077218"/>
          </a:xfrm>
          <a:prstGeom prst="rect">
            <a:avLst/>
          </a:prstGeom>
          <a:noFill/>
          <a:ln>
            <a:solidFill>
              <a:schemeClr val="accent5"/>
            </a:solidFill>
          </a:ln>
        </p:spPr>
        <p:txBody>
          <a:bodyPr wrap="square" rtlCol="0">
            <a:spAutoFit/>
          </a:bodyPr>
          <a:lstStyle/>
          <a:p>
            <a:r>
              <a:rPr lang="en-US" sz="1600"/>
              <a:t>         var config =</a:t>
            </a:r>
          </a:p>
          <a:p>
            <a:r>
              <a:rPr lang="en-US" sz="1600"/>
              <a:t>                new ConfigurationBuilder()</a:t>
            </a:r>
          </a:p>
          <a:p>
            <a:r>
              <a:rPr lang="en-US" sz="1600"/>
              <a:t>                    .AddEnvironmentVariables()</a:t>
            </a:r>
          </a:p>
          <a:p>
            <a:r>
              <a:rPr lang="en-US" sz="1600"/>
              <a:t>                    .Build();</a:t>
            </a:r>
          </a:p>
        </p:txBody>
      </p:sp>
      <p:sp>
        <p:nvSpPr>
          <p:cNvPr id="8" name="TextBox 7"/>
          <p:cNvSpPr txBox="1"/>
          <p:nvPr/>
        </p:nvSpPr>
        <p:spPr>
          <a:xfrm>
            <a:off x="159798" y="2612831"/>
            <a:ext cx="6130148" cy="1169551"/>
          </a:xfrm>
          <a:prstGeom prst="rect">
            <a:avLst/>
          </a:prstGeom>
          <a:noFill/>
          <a:ln>
            <a:solidFill>
              <a:schemeClr val="accent5"/>
            </a:solidFill>
          </a:ln>
        </p:spPr>
        <p:txBody>
          <a:bodyPr wrap="square" rtlCol="0">
            <a:spAutoFit/>
          </a:bodyPr>
          <a:lstStyle/>
          <a:p>
            <a:r>
              <a:rPr lang="en-US" sz="1400"/>
              <a:t>var services =</a:t>
            </a:r>
          </a:p>
          <a:p>
            <a:r>
              <a:rPr lang="en-US" sz="1400"/>
              <a:t>          new ServiceCollection()</a:t>
            </a:r>
          </a:p>
          <a:p>
            <a:r>
              <a:rPr lang="en-US" sz="1400"/>
              <a:t>               .AddTransient&lt;IQuoteRequestQueueClient, QuoteRequestQueueClient&gt;()</a:t>
            </a:r>
          </a:p>
          <a:p>
            <a:r>
              <a:rPr lang="en-US" sz="1400"/>
              <a:t>               .AddAWSService&lt;IAmazonSQS&gt;()</a:t>
            </a:r>
          </a:p>
          <a:p>
            <a:r>
              <a:rPr lang="en-US" sz="1400"/>
              <a:t>               .AddTransient&lt;App&gt;();</a:t>
            </a:r>
            <a:endParaRPr lang="en-US" sz="800"/>
          </a:p>
        </p:txBody>
      </p:sp>
      <p:sp>
        <p:nvSpPr>
          <p:cNvPr id="10" name="TextBox 9"/>
          <p:cNvSpPr txBox="1"/>
          <p:nvPr/>
        </p:nvSpPr>
        <p:spPr>
          <a:xfrm>
            <a:off x="247786" y="4221412"/>
            <a:ext cx="5780152" cy="584775"/>
          </a:xfrm>
          <a:prstGeom prst="rect">
            <a:avLst/>
          </a:prstGeom>
          <a:noFill/>
          <a:ln>
            <a:solidFill>
              <a:schemeClr val="accent5"/>
            </a:solidFill>
          </a:ln>
        </p:spPr>
        <p:txBody>
          <a:bodyPr wrap="square" rtlCol="0">
            <a:spAutoFit/>
          </a:bodyPr>
          <a:lstStyle/>
          <a:p>
            <a:r>
              <a:rPr lang="en-US" sz="1600"/>
              <a:t>services.AddOptions();            services.Configure&lt;QuoteRequestQueueClientSettings&gt;(config);</a:t>
            </a:r>
          </a:p>
        </p:txBody>
      </p:sp>
      <p:pic>
        <p:nvPicPr>
          <p:cNvPr id="3" name="Picture 2"/>
          <p:cNvPicPr>
            <a:picLocks noChangeAspect="1"/>
          </p:cNvPicPr>
          <p:nvPr/>
        </p:nvPicPr>
        <p:blipFill>
          <a:blip r:embed="rId3"/>
          <a:stretch>
            <a:fillRect/>
          </a:stretch>
        </p:blipFill>
        <p:spPr>
          <a:xfrm>
            <a:off x="6387675" y="1117361"/>
            <a:ext cx="5804325" cy="4160493"/>
          </a:xfrm>
          <a:prstGeom prst="rect">
            <a:avLst/>
          </a:prstGeom>
        </p:spPr>
      </p:pic>
    </p:spTree>
    <p:extLst>
      <p:ext uri="{BB962C8B-B14F-4D97-AF65-F5344CB8AC3E}">
        <p14:creationId xmlns:p14="http://schemas.microsoft.com/office/powerpoint/2010/main" val="118414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Welcome (1)</a:t>
            </a:r>
          </a:p>
        </p:txBody>
      </p:sp>
      <p:sp>
        <p:nvSpPr>
          <p:cNvPr id="5" name="Content Placeholder 4"/>
          <p:cNvSpPr>
            <a:spLocks noGrp="1"/>
          </p:cNvSpPr>
          <p:nvPr>
            <p:ph idx="1"/>
          </p:nvPr>
        </p:nvSpPr>
        <p:spPr>
          <a:xfrm>
            <a:off x="838200" y="1825625"/>
            <a:ext cx="11099800" cy="4351338"/>
          </a:xfrm>
        </p:spPr>
        <p:txBody>
          <a:bodyPr>
            <a:normAutofit/>
          </a:bodyPr>
          <a:lstStyle/>
          <a:p>
            <a:pPr marL="457200" lvl="1" indent="0">
              <a:buNone/>
            </a:pPr>
            <a:r>
              <a:rPr lang="en-US" i="1"/>
              <a:t>Visual Studio on Screen</a:t>
            </a:r>
          </a:p>
          <a:p>
            <a:endParaRPr lang="en-US"/>
          </a:p>
        </p:txBody>
      </p:sp>
    </p:spTree>
    <p:extLst>
      <p:ext uri="{BB962C8B-B14F-4D97-AF65-F5344CB8AC3E}">
        <p14:creationId xmlns:p14="http://schemas.microsoft.com/office/powerpoint/2010/main" val="2269546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21 CreateQueue</a:t>
            </a:r>
          </a:p>
        </p:txBody>
      </p:sp>
      <p:sp>
        <p:nvSpPr>
          <p:cNvPr id="8" name="TextBox 7"/>
          <p:cNvSpPr txBox="1"/>
          <p:nvPr/>
        </p:nvSpPr>
        <p:spPr>
          <a:xfrm>
            <a:off x="1116908" y="3936734"/>
            <a:ext cx="2949065" cy="369332"/>
          </a:xfrm>
          <a:prstGeom prst="rect">
            <a:avLst/>
          </a:prstGeom>
          <a:noFill/>
          <a:ln>
            <a:solidFill>
              <a:schemeClr val="accent5"/>
            </a:solidFill>
          </a:ln>
        </p:spPr>
        <p:txBody>
          <a:bodyPr wrap="square" rtlCol="0">
            <a:spAutoFit/>
          </a:bodyPr>
          <a:lstStyle/>
          <a:p>
            <a:r>
              <a:rPr lang="en-US"/>
              <a:t> var queue = CreateQueue();</a:t>
            </a:r>
            <a:endParaRPr lang="en-US" sz="1000"/>
          </a:p>
        </p:txBody>
      </p:sp>
      <p:sp>
        <p:nvSpPr>
          <p:cNvPr id="10" name="TextBox 9"/>
          <p:cNvSpPr txBox="1"/>
          <p:nvPr/>
        </p:nvSpPr>
        <p:spPr>
          <a:xfrm>
            <a:off x="523783" y="4728565"/>
            <a:ext cx="6045693" cy="1600438"/>
          </a:xfrm>
          <a:prstGeom prst="rect">
            <a:avLst/>
          </a:prstGeom>
          <a:noFill/>
          <a:ln>
            <a:solidFill>
              <a:schemeClr val="accent5"/>
            </a:solidFill>
          </a:ln>
        </p:spPr>
        <p:txBody>
          <a:bodyPr wrap="square" rtlCol="0">
            <a:spAutoFit/>
          </a:bodyPr>
          <a:lstStyle/>
          <a:p>
            <a:r>
              <a:rPr lang="en-US" sz="1400"/>
              <a:t>        private Queue CreateQueue()</a:t>
            </a:r>
          </a:p>
          <a:p>
            <a:r>
              <a:rPr lang="en-US" sz="1400"/>
              <a:t>        {</a:t>
            </a:r>
          </a:p>
          <a:p>
            <a:r>
              <a:rPr lang="en-US" sz="1400"/>
              <a:t>            return new Amazon.CDK.AWS.SQS.Queue(this, "queue", new QueueProps</a:t>
            </a:r>
          </a:p>
          <a:p>
            <a:r>
              <a:rPr lang="en-US" sz="1400"/>
              <a:t>            {</a:t>
            </a:r>
          </a:p>
          <a:p>
            <a:r>
              <a:rPr lang="en-US" sz="1400"/>
              <a:t>                QueueName = "request-queue"</a:t>
            </a:r>
          </a:p>
          <a:p>
            <a:r>
              <a:rPr lang="en-US" sz="1400"/>
              <a:t>            });</a:t>
            </a:r>
          </a:p>
          <a:p>
            <a:r>
              <a:rPr lang="en-US" sz="1400"/>
              <a:t>        }</a:t>
            </a:r>
          </a:p>
        </p:txBody>
      </p:sp>
      <p:pic>
        <p:nvPicPr>
          <p:cNvPr id="3" name="Picture 2"/>
          <p:cNvPicPr>
            <a:picLocks noChangeAspect="1"/>
          </p:cNvPicPr>
          <p:nvPr/>
        </p:nvPicPr>
        <p:blipFill>
          <a:blip r:embed="rId3"/>
          <a:stretch>
            <a:fillRect/>
          </a:stretch>
        </p:blipFill>
        <p:spPr>
          <a:xfrm>
            <a:off x="6867261" y="1251751"/>
            <a:ext cx="5061306" cy="5002454"/>
          </a:xfrm>
          <a:prstGeom prst="rect">
            <a:avLst/>
          </a:prstGeom>
        </p:spPr>
      </p:pic>
    </p:spTree>
    <p:extLst>
      <p:ext uri="{BB962C8B-B14F-4D97-AF65-F5344CB8AC3E}">
        <p14:creationId xmlns:p14="http://schemas.microsoft.com/office/powerpoint/2010/main" val="1488430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614203"/>
          </a:xfrm>
        </p:spPr>
        <p:txBody>
          <a:bodyPr>
            <a:normAutofit fontScale="90000"/>
          </a:bodyPr>
          <a:lstStyle/>
          <a:p>
            <a:r>
              <a:rPr lang="en-US"/>
              <a:t>22  </a:t>
            </a:r>
            <a:r>
              <a:rPr lang="en-US" sz="3600"/>
              <a:t>save queue url as an env variable inside request api lambda</a:t>
            </a:r>
          </a:p>
        </p:txBody>
      </p:sp>
      <p:sp>
        <p:nvSpPr>
          <p:cNvPr id="7" name="TextBox 6"/>
          <p:cNvSpPr txBox="1"/>
          <p:nvPr/>
        </p:nvSpPr>
        <p:spPr>
          <a:xfrm>
            <a:off x="3463618" y="3289605"/>
            <a:ext cx="3116851" cy="246221"/>
          </a:xfrm>
          <a:prstGeom prst="rect">
            <a:avLst/>
          </a:prstGeom>
          <a:noFill/>
          <a:ln>
            <a:solidFill>
              <a:schemeClr val="accent5"/>
            </a:solidFill>
          </a:ln>
        </p:spPr>
        <p:txBody>
          <a:bodyPr wrap="square" rtlCol="0">
            <a:spAutoFit/>
          </a:bodyPr>
          <a:lstStyle/>
          <a:p>
            <a:r>
              <a:rPr lang="en-US" sz="1000"/>
              <a:t> var requestApi = CreateRequestQuoteApiHost(queue);</a:t>
            </a:r>
          </a:p>
        </p:txBody>
      </p:sp>
      <p:sp>
        <p:nvSpPr>
          <p:cNvPr id="8" name="TextBox 7"/>
          <p:cNvSpPr txBox="1"/>
          <p:nvPr/>
        </p:nvSpPr>
        <p:spPr>
          <a:xfrm>
            <a:off x="1176982" y="4337873"/>
            <a:ext cx="5338118" cy="276999"/>
          </a:xfrm>
          <a:prstGeom prst="rect">
            <a:avLst/>
          </a:prstGeom>
          <a:noFill/>
          <a:ln>
            <a:solidFill>
              <a:schemeClr val="accent5"/>
            </a:solidFill>
          </a:ln>
        </p:spPr>
        <p:txBody>
          <a:bodyPr wrap="square" rtlCol="0">
            <a:spAutoFit/>
          </a:bodyPr>
          <a:lstStyle/>
          <a:p>
            <a:r>
              <a:rPr lang="en-US" sz="1200"/>
              <a:t> private LambdaRestApi CreateRequestQuoteApiHost(Queue quoteRequestQueue)</a:t>
            </a:r>
          </a:p>
        </p:txBody>
      </p:sp>
      <p:sp>
        <p:nvSpPr>
          <p:cNvPr id="10" name="TextBox 9"/>
          <p:cNvSpPr txBox="1"/>
          <p:nvPr/>
        </p:nvSpPr>
        <p:spPr>
          <a:xfrm>
            <a:off x="375167" y="5096964"/>
            <a:ext cx="6375845" cy="1015663"/>
          </a:xfrm>
          <a:prstGeom prst="rect">
            <a:avLst/>
          </a:prstGeom>
          <a:noFill/>
          <a:ln>
            <a:solidFill>
              <a:schemeClr val="accent5"/>
            </a:solidFill>
          </a:ln>
        </p:spPr>
        <p:txBody>
          <a:bodyPr wrap="square" rtlCol="0">
            <a:spAutoFit/>
          </a:bodyPr>
          <a:lstStyle/>
          <a:p>
            <a:r>
              <a:rPr lang="en-US" sz="1200"/>
              <a:t>Timeout = Duration.Seconds(15),</a:t>
            </a:r>
          </a:p>
          <a:p>
            <a:r>
              <a:rPr lang="en-US" sz="1200"/>
              <a:t>Environment = new Dictionary&lt;string, string&gt;</a:t>
            </a:r>
          </a:p>
          <a:p>
            <a:r>
              <a:rPr lang="en-US" sz="1200"/>
              <a:t>{</a:t>
            </a:r>
          </a:p>
          <a:p>
            <a:r>
              <a:rPr lang="en-US" sz="1200"/>
              <a:t>    {nameof(QuoteRequestQueueClientSettings.QueueUrl), quoteRequestQueue.QueueUrl}</a:t>
            </a:r>
          </a:p>
          <a:p>
            <a:r>
              <a:rPr lang="en-US" sz="1200"/>
              <a:t>}</a:t>
            </a:r>
          </a:p>
        </p:txBody>
      </p:sp>
      <p:pic>
        <p:nvPicPr>
          <p:cNvPr id="3" name="Picture 2"/>
          <p:cNvPicPr>
            <a:picLocks noChangeAspect="1"/>
          </p:cNvPicPr>
          <p:nvPr/>
        </p:nvPicPr>
        <p:blipFill>
          <a:blip r:embed="rId3"/>
          <a:stretch>
            <a:fillRect/>
          </a:stretch>
        </p:blipFill>
        <p:spPr>
          <a:xfrm>
            <a:off x="6645839" y="1461420"/>
            <a:ext cx="5421043" cy="5111268"/>
          </a:xfrm>
          <a:prstGeom prst="rect">
            <a:avLst/>
          </a:prstGeom>
        </p:spPr>
      </p:pic>
    </p:spTree>
    <p:extLst>
      <p:ext uri="{BB962C8B-B14F-4D97-AF65-F5344CB8AC3E}">
        <p14:creationId xmlns:p14="http://schemas.microsoft.com/office/powerpoint/2010/main" val="16763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23 </a:t>
            </a:r>
            <a:r>
              <a:rPr lang="en-US" sz="2700"/>
              <a:t>grant request quote api permission to write to queue</a:t>
            </a:r>
            <a:endParaRPr lang="en-US" sz="2700" b="1"/>
          </a:p>
        </p:txBody>
      </p:sp>
      <p:sp>
        <p:nvSpPr>
          <p:cNvPr id="8" name="TextBox 7"/>
          <p:cNvSpPr txBox="1"/>
          <p:nvPr/>
        </p:nvSpPr>
        <p:spPr>
          <a:xfrm>
            <a:off x="95976" y="3761056"/>
            <a:ext cx="6011861" cy="584775"/>
          </a:xfrm>
          <a:prstGeom prst="rect">
            <a:avLst/>
          </a:prstGeom>
          <a:noFill/>
          <a:ln>
            <a:solidFill>
              <a:schemeClr val="accent5"/>
            </a:solidFill>
          </a:ln>
        </p:spPr>
        <p:txBody>
          <a:bodyPr wrap="square" rtlCol="0">
            <a:spAutoFit/>
          </a:bodyPr>
          <a:lstStyle/>
          <a:p>
            <a:r>
              <a:rPr lang="en-US" sz="1600"/>
              <a:t> // grant write access to queue         </a:t>
            </a:r>
          </a:p>
          <a:p>
            <a:r>
              <a:rPr lang="en-US" sz="1600"/>
              <a:t>quoteRequestQueue.GrantSendMessages(requestQuoteApiLambda);</a:t>
            </a:r>
            <a:endParaRPr lang="en-US" sz="900"/>
          </a:p>
        </p:txBody>
      </p:sp>
      <p:pic>
        <p:nvPicPr>
          <p:cNvPr id="3" name="Picture 2"/>
          <p:cNvPicPr>
            <a:picLocks noChangeAspect="1"/>
          </p:cNvPicPr>
          <p:nvPr/>
        </p:nvPicPr>
        <p:blipFill>
          <a:blip r:embed="rId3"/>
          <a:stretch>
            <a:fillRect/>
          </a:stretch>
        </p:blipFill>
        <p:spPr>
          <a:xfrm>
            <a:off x="6240553" y="1325499"/>
            <a:ext cx="5778631" cy="4871115"/>
          </a:xfrm>
          <a:prstGeom prst="rect">
            <a:avLst/>
          </a:prstGeom>
        </p:spPr>
      </p:pic>
    </p:spTree>
    <p:extLst>
      <p:ext uri="{BB962C8B-B14F-4D97-AF65-F5344CB8AC3E}">
        <p14:creationId xmlns:p14="http://schemas.microsoft.com/office/powerpoint/2010/main" val="428676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24 Add CORS headers to request quote api</a:t>
            </a:r>
          </a:p>
        </p:txBody>
      </p:sp>
      <p:sp>
        <p:nvSpPr>
          <p:cNvPr id="10" name="TextBox 9"/>
          <p:cNvSpPr txBox="1"/>
          <p:nvPr/>
        </p:nvSpPr>
        <p:spPr>
          <a:xfrm>
            <a:off x="203200" y="4039037"/>
            <a:ext cx="5845060" cy="1384995"/>
          </a:xfrm>
          <a:prstGeom prst="rect">
            <a:avLst/>
          </a:prstGeom>
          <a:noFill/>
          <a:ln>
            <a:solidFill>
              <a:schemeClr val="accent5"/>
            </a:solidFill>
          </a:ln>
        </p:spPr>
        <p:txBody>
          <a:bodyPr wrap="square" rtlCol="0">
            <a:spAutoFit/>
          </a:bodyPr>
          <a:lstStyle/>
          <a:p>
            <a:r>
              <a:rPr lang="en-US" sz="1400"/>
              <a:t>                {"Content-Type", "text/plain"},</a:t>
            </a:r>
          </a:p>
          <a:p>
            <a:r>
              <a:rPr lang="en-US" sz="1400"/>
              <a:t>                // add CORS headers</a:t>
            </a:r>
          </a:p>
          <a:p>
            <a:r>
              <a:rPr lang="en-US" sz="1400"/>
              <a:t>                {"Access-Control-Allow-Headers", "Content-Type"},</a:t>
            </a:r>
          </a:p>
          <a:p>
            <a:r>
              <a:rPr lang="en-US" sz="1400"/>
              <a:t>                 // In Prod list actual domains, don't use wildcard</a:t>
            </a:r>
          </a:p>
          <a:p>
            <a:r>
              <a:rPr lang="en-US" sz="1400"/>
              <a:t>                 {"Access-Control-Allow-Origin", "*"}, </a:t>
            </a:r>
          </a:p>
          <a:p>
            <a:r>
              <a:rPr lang="en-US" sz="1400"/>
              <a:t>                 {"Access-Control-Allow-Methods", "OPTIONS,POST,GET"}</a:t>
            </a:r>
          </a:p>
        </p:txBody>
      </p:sp>
      <p:pic>
        <p:nvPicPr>
          <p:cNvPr id="3" name="Picture 2"/>
          <p:cNvPicPr>
            <a:picLocks noChangeAspect="1"/>
          </p:cNvPicPr>
          <p:nvPr/>
        </p:nvPicPr>
        <p:blipFill>
          <a:blip r:embed="rId3"/>
          <a:stretch>
            <a:fillRect/>
          </a:stretch>
        </p:blipFill>
        <p:spPr>
          <a:xfrm>
            <a:off x="6289727" y="1061310"/>
            <a:ext cx="5902273" cy="4755596"/>
          </a:xfrm>
          <a:prstGeom prst="rect">
            <a:avLst/>
          </a:prstGeom>
        </p:spPr>
      </p:pic>
    </p:spTree>
    <p:extLst>
      <p:ext uri="{BB962C8B-B14F-4D97-AF65-F5344CB8AC3E}">
        <p14:creationId xmlns:p14="http://schemas.microsoft.com/office/powerpoint/2010/main" val="1833461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49001" cy="614203"/>
          </a:xfrm>
        </p:spPr>
        <p:txBody>
          <a:bodyPr>
            <a:normAutofit fontScale="90000"/>
          </a:bodyPr>
          <a:lstStyle/>
          <a:p>
            <a:r>
              <a:rPr lang="en-US"/>
              <a:t>24a add cors headers to api gateway </a:t>
            </a:r>
            <a:r>
              <a:rPr lang="en-US" b="1"/>
              <a:t>(CDK DEPLOY)</a:t>
            </a:r>
          </a:p>
        </p:txBody>
      </p:sp>
      <p:sp>
        <p:nvSpPr>
          <p:cNvPr id="10" name="TextBox 9"/>
          <p:cNvSpPr txBox="1"/>
          <p:nvPr/>
        </p:nvSpPr>
        <p:spPr>
          <a:xfrm>
            <a:off x="666978" y="3320272"/>
            <a:ext cx="5877041" cy="1785104"/>
          </a:xfrm>
          <a:prstGeom prst="rect">
            <a:avLst/>
          </a:prstGeom>
          <a:noFill/>
          <a:ln>
            <a:solidFill>
              <a:schemeClr val="accent5"/>
            </a:solidFill>
          </a:ln>
        </p:spPr>
        <p:txBody>
          <a:bodyPr wrap="square" rtlCol="0">
            <a:spAutoFit/>
          </a:bodyPr>
          <a:lstStyle/>
          <a:p>
            <a:r>
              <a:rPr lang="en-US" sz="1100"/>
              <a:t>                Handler = requestQuoteApiLambda,</a:t>
            </a:r>
          </a:p>
          <a:p>
            <a:endParaRPr lang="en-US" sz="1100"/>
          </a:p>
          <a:p>
            <a:r>
              <a:rPr lang="en-US" sz="1100"/>
              <a:t>                DefaultCorsPreflightOptions = new CorsOptions</a:t>
            </a:r>
          </a:p>
          <a:p>
            <a:r>
              <a:rPr lang="en-US" sz="1100"/>
              <a:t>                {</a:t>
            </a:r>
          </a:p>
          <a:p>
            <a:r>
              <a:rPr lang="en-US" sz="1100"/>
              <a:t>                    AllowHeaders = new []{ "Content-Type", "X-Amz-Date", "Authorization", "X-Api-Key" },</a:t>
            </a:r>
          </a:p>
          <a:p>
            <a:r>
              <a:rPr lang="en-US" sz="1100"/>
              <a:t>                    AllowMethods = new []{ "OPTIONS", "GET", "POST", "PUT", "PATCH", "DELETE" },</a:t>
            </a:r>
          </a:p>
          <a:p>
            <a:r>
              <a:rPr lang="en-US" sz="1100"/>
              <a:t>                    AllowCredentials =  true,</a:t>
            </a:r>
          </a:p>
          <a:p>
            <a:r>
              <a:rPr lang="en-US" sz="1100"/>
              <a:t>                    // In Prod list actual domains, don't use wildcard</a:t>
            </a:r>
          </a:p>
          <a:p>
            <a:r>
              <a:rPr lang="en-US" sz="1100"/>
              <a:t>                    AllowOrigins = new []{ "*" }</a:t>
            </a:r>
          </a:p>
          <a:p>
            <a:r>
              <a:rPr lang="en-US" sz="1100"/>
              <a:t>                }</a:t>
            </a:r>
          </a:p>
        </p:txBody>
      </p:sp>
      <p:pic>
        <p:nvPicPr>
          <p:cNvPr id="3" name="Picture 2"/>
          <p:cNvPicPr>
            <a:picLocks noChangeAspect="1"/>
          </p:cNvPicPr>
          <p:nvPr/>
        </p:nvPicPr>
        <p:blipFill>
          <a:blip r:embed="rId3"/>
          <a:stretch>
            <a:fillRect/>
          </a:stretch>
        </p:blipFill>
        <p:spPr>
          <a:xfrm>
            <a:off x="7003552" y="1125699"/>
            <a:ext cx="5188448" cy="4389146"/>
          </a:xfrm>
          <a:prstGeom prst="rect">
            <a:avLst/>
          </a:prstGeom>
        </p:spPr>
      </p:pic>
    </p:spTree>
    <p:extLst>
      <p:ext uri="{BB962C8B-B14F-4D97-AF65-F5344CB8AC3E}">
        <p14:creationId xmlns:p14="http://schemas.microsoft.com/office/powerpoint/2010/main" val="874673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DEPLOY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67991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DEMO</a:t>
            </a:r>
          </a:p>
        </p:txBody>
      </p:sp>
      <p:sp>
        <p:nvSpPr>
          <p:cNvPr id="3" name="Content Placeholder 2"/>
          <p:cNvSpPr>
            <a:spLocks noGrp="1"/>
          </p:cNvSpPr>
          <p:nvPr>
            <p:ph idx="1"/>
          </p:nvPr>
        </p:nvSpPr>
        <p:spPr/>
        <p:txBody>
          <a:bodyPr/>
          <a:lstStyle/>
          <a:p>
            <a:r>
              <a:rPr lang="en-US"/>
              <a:t>Show Web Site is live</a:t>
            </a:r>
          </a:p>
        </p:txBody>
      </p:sp>
    </p:spTree>
    <p:extLst>
      <p:ext uri="{BB962C8B-B14F-4D97-AF65-F5344CB8AC3E}">
        <p14:creationId xmlns:p14="http://schemas.microsoft.com/office/powerpoint/2010/main" val="3527553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25 Wire up quote processor to listen to queue</a:t>
            </a:r>
          </a:p>
        </p:txBody>
      </p:sp>
      <p:sp>
        <p:nvSpPr>
          <p:cNvPr id="7" name="TextBox 6"/>
          <p:cNvSpPr txBox="1"/>
          <p:nvPr/>
        </p:nvSpPr>
        <p:spPr>
          <a:xfrm>
            <a:off x="1509311" y="3117166"/>
            <a:ext cx="4472849" cy="338554"/>
          </a:xfrm>
          <a:prstGeom prst="rect">
            <a:avLst/>
          </a:prstGeom>
          <a:noFill/>
          <a:ln>
            <a:solidFill>
              <a:schemeClr val="accent5"/>
            </a:solidFill>
          </a:ln>
        </p:spPr>
        <p:txBody>
          <a:bodyPr wrap="square" rtlCol="0">
            <a:spAutoFit/>
          </a:bodyPr>
          <a:lstStyle/>
          <a:p>
            <a:r>
              <a:rPr lang="en-US" sz="1600"/>
              <a:t> CreateRequestQuoteQueueProcessorHost(queue);</a:t>
            </a:r>
          </a:p>
        </p:txBody>
      </p:sp>
      <p:sp>
        <p:nvSpPr>
          <p:cNvPr id="10" name="TextBox 9"/>
          <p:cNvSpPr txBox="1"/>
          <p:nvPr/>
        </p:nvSpPr>
        <p:spPr>
          <a:xfrm>
            <a:off x="0" y="5678087"/>
            <a:ext cx="5763288" cy="646331"/>
          </a:xfrm>
          <a:prstGeom prst="rect">
            <a:avLst/>
          </a:prstGeom>
          <a:noFill/>
          <a:ln>
            <a:solidFill>
              <a:schemeClr val="accent5"/>
            </a:solidFill>
          </a:ln>
        </p:spPr>
        <p:txBody>
          <a:bodyPr wrap="square" rtlCol="0">
            <a:spAutoFit/>
          </a:bodyPr>
          <a:lstStyle/>
          <a:p>
            <a:endParaRPr lang="en-US" sz="1200"/>
          </a:p>
          <a:p>
            <a:r>
              <a:rPr lang="en-US" sz="1200"/>
              <a:t>            // Configure lambda to process ingestion queue messages</a:t>
            </a:r>
          </a:p>
          <a:p>
            <a:r>
              <a:rPr lang="en-US" sz="1200"/>
              <a:t>            processingLambda.AddEventSource(new SqsEventSource(quoteRequestQueue));</a:t>
            </a:r>
          </a:p>
        </p:txBody>
      </p:sp>
      <p:pic>
        <p:nvPicPr>
          <p:cNvPr id="3" name="Picture 2"/>
          <p:cNvPicPr>
            <a:picLocks noChangeAspect="1"/>
          </p:cNvPicPr>
          <p:nvPr/>
        </p:nvPicPr>
        <p:blipFill>
          <a:blip r:embed="rId3"/>
          <a:stretch>
            <a:fillRect/>
          </a:stretch>
        </p:blipFill>
        <p:spPr>
          <a:xfrm>
            <a:off x="6359360" y="1061310"/>
            <a:ext cx="5832639" cy="5796690"/>
          </a:xfrm>
          <a:prstGeom prst="rect">
            <a:avLst/>
          </a:prstGeom>
        </p:spPr>
      </p:pic>
      <p:sp>
        <p:nvSpPr>
          <p:cNvPr id="8" name="TextBox 7"/>
          <p:cNvSpPr txBox="1"/>
          <p:nvPr/>
        </p:nvSpPr>
        <p:spPr>
          <a:xfrm>
            <a:off x="1" y="4236384"/>
            <a:ext cx="6359360" cy="307777"/>
          </a:xfrm>
          <a:prstGeom prst="rect">
            <a:avLst/>
          </a:prstGeom>
          <a:noFill/>
          <a:ln>
            <a:solidFill>
              <a:schemeClr val="accent5"/>
            </a:solidFill>
          </a:ln>
        </p:spPr>
        <p:txBody>
          <a:bodyPr wrap="square" rtlCol="0">
            <a:spAutoFit/>
          </a:bodyPr>
          <a:lstStyle/>
          <a:p>
            <a:r>
              <a:rPr lang="en-US" sz="1400"/>
              <a:t> private void CreateRequestQuoteQueueProcessorHost(Queue quoteRequestQueue)</a:t>
            </a:r>
            <a:endParaRPr lang="en-US" sz="800"/>
          </a:p>
        </p:txBody>
      </p:sp>
    </p:spTree>
    <p:extLst>
      <p:ext uri="{BB962C8B-B14F-4D97-AF65-F5344CB8AC3E}">
        <p14:creationId xmlns:p14="http://schemas.microsoft.com/office/powerpoint/2010/main" val="576238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26 </a:t>
            </a:r>
            <a:r>
              <a:rPr lang="it-IT"/>
              <a:t>Scafold di for quote processor lambda</a:t>
            </a:r>
            <a:endParaRPr lang="en-US"/>
          </a:p>
        </p:txBody>
      </p:sp>
      <p:sp>
        <p:nvSpPr>
          <p:cNvPr id="7" name="TextBox 6"/>
          <p:cNvSpPr txBox="1"/>
          <p:nvPr/>
        </p:nvSpPr>
        <p:spPr>
          <a:xfrm>
            <a:off x="652699" y="1643877"/>
            <a:ext cx="2690723" cy="246221"/>
          </a:xfrm>
          <a:prstGeom prst="rect">
            <a:avLst/>
          </a:prstGeom>
          <a:noFill/>
          <a:ln>
            <a:solidFill>
              <a:schemeClr val="accent5"/>
            </a:solidFill>
          </a:ln>
        </p:spPr>
        <p:txBody>
          <a:bodyPr wrap="square" rtlCol="0">
            <a:spAutoFit/>
          </a:bodyPr>
          <a:lstStyle/>
          <a:p>
            <a:r>
              <a:rPr lang="en-US" sz="1000"/>
              <a:t> private readonly App _app;</a:t>
            </a:r>
          </a:p>
        </p:txBody>
      </p:sp>
      <p:sp>
        <p:nvSpPr>
          <p:cNvPr id="8" name="TextBox 7"/>
          <p:cNvSpPr txBox="1"/>
          <p:nvPr/>
        </p:nvSpPr>
        <p:spPr>
          <a:xfrm>
            <a:off x="594516" y="2098223"/>
            <a:ext cx="4219855" cy="1015663"/>
          </a:xfrm>
          <a:prstGeom prst="rect">
            <a:avLst/>
          </a:prstGeom>
          <a:noFill/>
          <a:ln>
            <a:solidFill>
              <a:schemeClr val="accent5"/>
            </a:solidFill>
          </a:ln>
        </p:spPr>
        <p:txBody>
          <a:bodyPr wrap="square" rtlCol="0">
            <a:spAutoFit/>
          </a:bodyPr>
          <a:lstStyle/>
          <a:p>
            <a:r>
              <a:rPr lang="en-US" sz="1200"/>
              <a:t> var services =</a:t>
            </a:r>
          </a:p>
          <a:p>
            <a:r>
              <a:rPr lang="en-US" sz="1200"/>
              <a:t>                new ServiceCollection()</a:t>
            </a:r>
          </a:p>
          <a:p>
            <a:r>
              <a:rPr lang="en-US" sz="1200"/>
              <a:t>                    .AddTransient&lt;App&gt;();</a:t>
            </a:r>
          </a:p>
          <a:p>
            <a:endParaRPr lang="en-US" sz="1200"/>
          </a:p>
          <a:p>
            <a:r>
              <a:rPr lang="en-US" sz="1200"/>
              <a:t>            _app = services.BuildServiceProvider().GetService&lt;App&gt;();</a:t>
            </a:r>
          </a:p>
        </p:txBody>
      </p:sp>
      <p:sp>
        <p:nvSpPr>
          <p:cNvPr id="10" name="TextBox 9"/>
          <p:cNvSpPr txBox="1"/>
          <p:nvPr/>
        </p:nvSpPr>
        <p:spPr>
          <a:xfrm>
            <a:off x="197909" y="3260199"/>
            <a:ext cx="6291026" cy="1723549"/>
          </a:xfrm>
          <a:prstGeom prst="rect">
            <a:avLst/>
          </a:prstGeom>
          <a:noFill/>
          <a:ln>
            <a:solidFill>
              <a:schemeClr val="accent5"/>
            </a:solidFill>
          </a:ln>
        </p:spPr>
        <p:txBody>
          <a:bodyPr wrap="square" rtlCol="0">
            <a:spAutoFit/>
          </a:bodyPr>
          <a:lstStyle/>
          <a:p>
            <a:endParaRPr lang="en-US" sz="800"/>
          </a:p>
          <a:p>
            <a:r>
              <a:rPr lang="en-US" sz="800"/>
              <a:t>               </a:t>
            </a:r>
            <a:r>
              <a:rPr lang="en-US" sz="1400"/>
              <a:t>public async Task FunctionHandler(SQSEvent evnt, ILambdaContext context)</a:t>
            </a:r>
          </a:p>
          <a:p>
            <a:r>
              <a:rPr lang="en-US" sz="1400"/>
              <a:t>        {</a:t>
            </a:r>
          </a:p>
          <a:p>
            <a:r>
              <a:rPr lang="en-US" sz="1400"/>
              <a:t>            foreach (var message in evnt.Records)</a:t>
            </a:r>
          </a:p>
          <a:p>
            <a:r>
              <a:rPr lang="en-US" sz="1400"/>
              <a:t>            {</a:t>
            </a:r>
          </a:p>
          <a:p>
            <a:r>
              <a:rPr lang="en-US" sz="1400"/>
              <a:t>                await _app.ProcessMessageAsync(message, context);</a:t>
            </a:r>
          </a:p>
          <a:p>
            <a:r>
              <a:rPr lang="en-US" sz="1400"/>
              <a:t>            }</a:t>
            </a:r>
          </a:p>
          <a:p>
            <a:r>
              <a:rPr lang="en-US" sz="1400"/>
              <a:t>        }</a:t>
            </a:r>
            <a:endParaRPr lang="en-US" sz="800"/>
          </a:p>
        </p:txBody>
      </p:sp>
      <p:pic>
        <p:nvPicPr>
          <p:cNvPr id="3" name="Picture 2"/>
          <p:cNvPicPr>
            <a:picLocks noChangeAspect="1"/>
          </p:cNvPicPr>
          <p:nvPr/>
        </p:nvPicPr>
        <p:blipFill>
          <a:blip r:embed="rId3"/>
          <a:stretch>
            <a:fillRect/>
          </a:stretch>
        </p:blipFill>
        <p:spPr>
          <a:xfrm>
            <a:off x="6964904" y="979328"/>
            <a:ext cx="5227095" cy="5878672"/>
          </a:xfrm>
          <a:prstGeom prst="rect">
            <a:avLst/>
          </a:prstGeom>
        </p:spPr>
      </p:pic>
      <p:sp>
        <p:nvSpPr>
          <p:cNvPr id="9" name="TextBox 8"/>
          <p:cNvSpPr txBox="1"/>
          <p:nvPr/>
        </p:nvSpPr>
        <p:spPr>
          <a:xfrm>
            <a:off x="197909" y="5105266"/>
            <a:ext cx="5674081" cy="1631216"/>
          </a:xfrm>
          <a:prstGeom prst="rect">
            <a:avLst/>
          </a:prstGeom>
          <a:noFill/>
          <a:ln>
            <a:solidFill>
              <a:schemeClr val="accent5"/>
            </a:solidFill>
          </a:ln>
        </p:spPr>
        <p:txBody>
          <a:bodyPr wrap="square" rtlCol="0">
            <a:spAutoFit/>
          </a:bodyPr>
          <a:lstStyle/>
          <a:p>
            <a:r>
              <a:rPr lang="en-US" sz="1000"/>
              <a:t>    public class App</a:t>
            </a:r>
          </a:p>
          <a:p>
            <a:r>
              <a:rPr lang="en-US" sz="1000"/>
              <a:t>    {</a:t>
            </a:r>
          </a:p>
          <a:p>
            <a:r>
              <a:rPr lang="en-US" sz="1000"/>
              <a:t>        public async Task ProcessMessageAsync(SQSEvent.SQSMessage message, ILambdaContext context)</a:t>
            </a:r>
          </a:p>
          <a:p>
            <a:r>
              <a:rPr lang="en-US" sz="1000"/>
              <a:t>        {</a:t>
            </a:r>
          </a:p>
          <a:p>
            <a:r>
              <a:rPr lang="en-US" sz="1000"/>
              <a:t>            context.Logger.LogLine($"Processed message {message.Body}");</a:t>
            </a:r>
          </a:p>
          <a:p>
            <a:endParaRPr lang="en-US" sz="1000"/>
          </a:p>
          <a:p>
            <a:r>
              <a:rPr lang="en-US" sz="1000"/>
              <a:t>            // TODO: Do interesting work based on the new message</a:t>
            </a:r>
          </a:p>
          <a:p>
            <a:r>
              <a:rPr lang="en-US" sz="1000"/>
              <a:t>            await Task.CompletedTask;</a:t>
            </a:r>
          </a:p>
          <a:p>
            <a:r>
              <a:rPr lang="en-US" sz="1000"/>
              <a:t>        }</a:t>
            </a:r>
          </a:p>
          <a:p>
            <a:r>
              <a:rPr lang="en-US" sz="1000"/>
              <a:t>    }</a:t>
            </a:r>
          </a:p>
        </p:txBody>
      </p:sp>
    </p:spTree>
    <p:extLst>
      <p:ext uri="{BB962C8B-B14F-4D97-AF65-F5344CB8AC3E}">
        <p14:creationId xmlns:p14="http://schemas.microsoft.com/office/powerpoint/2010/main" val="3844174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4662" y="1218721"/>
            <a:ext cx="5612581" cy="5632311"/>
          </a:xfrm>
          <a:prstGeom prst="rect">
            <a:avLst/>
          </a:prstGeom>
          <a:noFill/>
          <a:ln>
            <a:solidFill>
              <a:schemeClr val="accent5"/>
            </a:solidFill>
          </a:ln>
        </p:spPr>
        <p:txBody>
          <a:bodyPr wrap="square" rtlCol="0">
            <a:spAutoFit/>
          </a:bodyPr>
          <a:lstStyle/>
          <a:p>
            <a:r>
              <a:rPr lang="en-US" sz="800"/>
              <a:t>    public class App</a:t>
            </a:r>
          </a:p>
          <a:p>
            <a:r>
              <a:rPr lang="en-US" sz="800"/>
              <a:t>    {</a:t>
            </a:r>
          </a:p>
          <a:p>
            <a:r>
              <a:rPr lang="en-US" sz="800"/>
              <a:t>        private readonly IFullQuoteRepository _quoteRepository;</a:t>
            </a:r>
          </a:p>
          <a:p>
            <a:endParaRPr lang="en-US" sz="800"/>
          </a:p>
          <a:p>
            <a:r>
              <a:rPr lang="en-US" sz="800"/>
              <a:t>        public App(IFullQuoteRepository quoteRepository)</a:t>
            </a:r>
          </a:p>
          <a:p>
            <a:r>
              <a:rPr lang="en-US" sz="800"/>
              <a:t>        {</a:t>
            </a:r>
          </a:p>
          <a:p>
            <a:r>
              <a:rPr lang="en-US" sz="800"/>
              <a:t>            _quoteRepository = quoteRepository;</a:t>
            </a:r>
          </a:p>
          <a:p>
            <a:r>
              <a:rPr lang="en-US" sz="800"/>
              <a:t>        }</a:t>
            </a:r>
          </a:p>
          <a:p>
            <a:endParaRPr lang="en-US" sz="800"/>
          </a:p>
          <a:p>
            <a:r>
              <a:rPr lang="en-US" sz="800"/>
              <a:t>        public async Task ProcessMessageAsync(SQSEvent.SQSMessage message, ILambdaContext context)</a:t>
            </a:r>
          </a:p>
          <a:p>
            <a:r>
              <a:rPr lang="en-US" sz="800"/>
              <a:t>        {</a:t>
            </a:r>
          </a:p>
          <a:p>
            <a:r>
              <a:rPr lang="en-US" sz="800"/>
              <a:t>            context.Logger.LogLine($"Processed message {message.Body}");</a:t>
            </a:r>
          </a:p>
          <a:p>
            <a:endParaRPr lang="en-US" sz="800"/>
          </a:p>
          <a:p>
            <a:r>
              <a:rPr lang="en-US" sz="800"/>
              <a:t>            try</a:t>
            </a:r>
          </a:p>
          <a:p>
            <a:r>
              <a:rPr lang="en-US" sz="800"/>
              <a:t>            {</a:t>
            </a:r>
          </a:p>
          <a:p>
            <a:r>
              <a:rPr lang="en-US" sz="800"/>
              <a:t>                var request = JsonConvert.DeserializeObject&lt;QuoteRequest&gt;(message.Body);</a:t>
            </a:r>
          </a:p>
          <a:p>
            <a:endParaRPr lang="en-US" sz="800"/>
          </a:p>
          <a:p>
            <a:r>
              <a:rPr lang="en-US" sz="800"/>
              <a:t>                var model = ProcessItemData(request);</a:t>
            </a:r>
          </a:p>
          <a:p>
            <a:endParaRPr lang="en-US" sz="800"/>
          </a:p>
          <a:p>
            <a:r>
              <a:rPr lang="en-US" sz="800"/>
              <a:t>                await _quoteRepository.Insert(model);</a:t>
            </a:r>
          </a:p>
          <a:p>
            <a:endParaRPr lang="en-US" sz="800"/>
          </a:p>
          <a:p>
            <a:r>
              <a:rPr lang="en-US" sz="800"/>
              <a:t>                // next step - email quote to customer</a:t>
            </a:r>
          </a:p>
          <a:p>
            <a:endParaRPr lang="en-US" sz="800"/>
          </a:p>
          <a:p>
            <a:r>
              <a:rPr lang="en-US" sz="800"/>
              <a:t>                context.Logger.LogLine($"[{GetType().FullName}] Processed message {message.Body}");</a:t>
            </a:r>
          </a:p>
          <a:p>
            <a:r>
              <a:rPr lang="en-US" sz="800"/>
              <a:t>            }</a:t>
            </a:r>
          </a:p>
          <a:p>
            <a:r>
              <a:rPr lang="en-US" sz="800"/>
              <a:t>            catch (Exception e)</a:t>
            </a:r>
          </a:p>
          <a:p>
            <a:r>
              <a:rPr lang="en-US" sz="800"/>
              <a:t>            {</a:t>
            </a:r>
          </a:p>
          <a:p>
            <a:r>
              <a:rPr lang="en-US" sz="800"/>
              <a:t>                context.Logger.LogLine($"[{GetType().FullName}] Error on message {message.Body}.  {JsonConvert.SerializeObject(e)}");</a:t>
            </a:r>
          </a:p>
          <a:p>
            <a:r>
              <a:rPr lang="en-US" sz="800"/>
              <a:t>            }</a:t>
            </a:r>
          </a:p>
          <a:p>
            <a:r>
              <a:rPr lang="en-US" sz="800"/>
              <a:t>        }</a:t>
            </a:r>
          </a:p>
          <a:p>
            <a:endParaRPr lang="en-US" sz="800"/>
          </a:p>
          <a:p>
            <a:r>
              <a:rPr lang="en-US" sz="800"/>
              <a:t>        private FullQuote ProcessItemData(QuoteRequest request)</a:t>
            </a:r>
          </a:p>
          <a:p>
            <a:r>
              <a:rPr lang="en-US" sz="800"/>
              <a:t>        {</a:t>
            </a:r>
          </a:p>
          <a:p>
            <a:r>
              <a:rPr lang="en-US" sz="800"/>
              <a:t>            // simulate quote generation</a:t>
            </a:r>
          </a:p>
          <a:p>
            <a:r>
              <a:rPr lang="en-US" sz="800"/>
              <a:t>            var monthlyPremium = new Random().Next(60, 150);</a:t>
            </a:r>
          </a:p>
          <a:p>
            <a:endParaRPr lang="en-US" sz="800"/>
          </a:p>
          <a:p>
            <a:r>
              <a:rPr lang="en-US" sz="800"/>
              <a:t>            var fullQuote = new FullQuote</a:t>
            </a:r>
          </a:p>
          <a:p>
            <a:r>
              <a:rPr lang="en-US" sz="800"/>
              <a:t>            {</a:t>
            </a:r>
          </a:p>
          <a:p>
            <a:r>
              <a:rPr lang="en-US" sz="800"/>
              <a:t>                Request = request,</a:t>
            </a:r>
          </a:p>
          <a:p>
            <a:r>
              <a:rPr lang="en-US" sz="800"/>
              <a:t>                MonthlyPremium = monthlyPremium</a:t>
            </a:r>
          </a:p>
          <a:p>
            <a:r>
              <a:rPr lang="en-US" sz="800"/>
              <a:t>            };</a:t>
            </a:r>
          </a:p>
          <a:p>
            <a:endParaRPr lang="en-US" sz="800"/>
          </a:p>
          <a:p>
            <a:r>
              <a:rPr lang="en-US" sz="800"/>
              <a:t>            return fullQuote;</a:t>
            </a:r>
          </a:p>
          <a:p>
            <a:r>
              <a:rPr lang="en-US" sz="800"/>
              <a:t>        }</a:t>
            </a:r>
          </a:p>
          <a:p>
            <a:r>
              <a:rPr lang="en-US" sz="800"/>
              <a:t>    }</a:t>
            </a:r>
          </a:p>
        </p:txBody>
      </p:sp>
      <p:pic>
        <p:nvPicPr>
          <p:cNvPr id="3" name="Picture 2"/>
          <p:cNvPicPr>
            <a:picLocks noChangeAspect="1"/>
          </p:cNvPicPr>
          <p:nvPr/>
        </p:nvPicPr>
        <p:blipFill>
          <a:blip r:embed="rId3"/>
          <a:stretch>
            <a:fillRect/>
          </a:stretch>
        </p:blipFill>
        <p:spPr>
          <a:xfrm>
            <a:off x="8189957" y="0"/>
            <a:ext cx="4002043" cy="1550460"/>
          </a:xfrm>
          <a:prstGeom prst="rect">
            <a:avLst/>
          </a:prstGeom>
        </p:spPr>
      </p:pic>
      <p:sp>
        <p:nvSpPr>
          <p:cNvPr id="2" name="Title 1"/>
          <p:cNvSpPr>
            <a:spLocks noGrp="1"/>
          </p:cNvSpPr>
          <p:nvPr>
            <p:ph type="title"/>
          </p:nvPr>
        </p:nvSpPr>
        <p:spPr>
          <a:xfrm>
            <a:off x="838200" y="365125"/>
            <a:ext cx="9601940" cy="614203"/>
          </a:xfrm>
        </p:spPr>
        <p:txBody>
          <a:bodyPr>
            <a:normAutofit fontScale="90000"/>
          </a:bodyPr>
          <a:lstStyle/>
          <a:p>
            <a:r>
              <a:rPr lang="fr-FR"/>
              <a:t>27 Implement quote processor function</a:t>
            </a:r>
            <a:endParaRPr lang="en-US"/>
          </a:p>
        </p:txBody>
      </p:sp>
      <p:pic>
        <p:nvPicPr>
          <p:cNvPr id="5" name="Picture 4"/>
          <p:cNvPicPr>
            <a:picLocks noChangeAspect="1"/>
          </p:cNvPicPr>
          <p:nvPr/>
        </p:nvPicPr>
        <p:blipFill>
          <a:blip r:embed="rId4"/>
          <a:stretch>
            <a:fillRect/>
          </a:stretch>
        </p:blipFill>
        <p:spPr>
          <a:xfrm>
            <a:off x="6519735" y="1550460"/>
            <a:ext cx="5176506" cy="5519659"/>
          </a:xfrm>
          <a:prstGeom prst="rect">
            <a:avLst/>
          </a:prstGeom>
        </p:spPr>
      </p:pic>
    </p:spTree>
    <p:extLst>
      <p:ext uri="{BB962C8B-B14F-4D97-AF65-F5344CB8AC3E}">
        <p14:creationId xmlns:p14="http://schemas.microsoft.com/office/powerpoint/2010/main" val="293698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Welcome (2)</a:t>
            </a:r>
          </a:p>
        </p:txBody>
      </p:sp>
      <p:sp>
        <p:nvSpPr>
          <p:cNvPr id="5" name="Content Placeholder 4"/>
          <p:cNvSpPr>
            <a:spLocks noGrp="1"/>
          </p:cNvSpPr>
          <p:nvPr>
            <p:ph idx="1"/>
          </p:nvPr>
        </p:nvSpPr>
        <p:spPr>
          <a:xfrm>
            <a:off x="838200" y="1825625"/>
            <a:ext cx="11099800" cy="4351338"/>
          </a:xfrm>
        </p:spPr>
        <p:txBody>
          <a:bodyPr>
            <a:normAutofit/>
          </a:bodyPr>
          <a:lstStyle/>
          <a:p>
            <a:pPr marL="457200" lvl="1" indent="0">
              <a:buNone/>
            </a:pPr>
            <a:r>
              <a:rPr lang="en-US" i="1"/>
              <a:t>PowerShell on Screen</a:t>
            </a:r>
          </a:p>
          <a:p>
            <a:endParaRPr lang="en-US"/>
          </a:p>
        </p:txBody>
      </p:sp>
    </p:spTree>
    <p:extLst>
      <p:ext uri="{BB962C8B-B14F-4D97-AF65-F5344CB8AC3E}">
        <p14:creationId xmlns:p14="http://schemas.microsoft.com/office/powerpoint/2010/main" val="3112872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7652" y="2029037"/>
            <a:ext cx="6241253" cy="2708434"/>
          </a:xfrm>
          <a:prstGeom prst="rect">
            <a:avLst/>
          </a:prstGeom>
          <a:noFill/>
          <a:ln>
            <a:solidFill>
              <a:schemeClr val="accent5"/>
            </a:solidFill>
          </a:ln>
        </p:spPr>
        <p:txBody>
          <a:bodyPr wrap="square" rtlCol="0">
            <a:spAutoFit/>
          </a:bodyPr>
          <a:lstStyle/>
          <a:p>
            <a:r>
              <a:rPr lang="en-US" sz="1000"/>
              <a:t>        private readonly IOptions&lt;FullQuoteRepositorySettings&gt; _settings;</a:t>
            </a:r>
          </a:p>
          <a:p>
            <a:r>
              <a:rPr lang="en-US" sz="1000"/>
              <a:t>        private readonly IAmazonDynamoDB _dynamoDb;</a:t>
            </a:r>
          </a:p>
          <a:p>
            <a:endParaRPr lang="en-US" sz="1000"/>
          </a:p>
          <a:p>
            <a:r>
              <a:rPr lang="en-US" sz="1000"/>
              <a:t>        public FullQuoteRepository(IOptions&lt;FullQuoteRepositorySettings&gt; settings, IAmazonDynamoDB dynamoDb)</a:t>
            </a:r>
          </a:p>
          <a:p>
            <a:r>
              <a:rPr lang="en-US" sz="1000"/>
              <a:t>        {</a:t>
            </a:r>
          </a:p>
          <a:p>
            <a:r>
              <a:rPr lang="en-US" sz="1000"/>
              <a:t>            _settings = settings;</a:t>
            </a:r>
          </a:p>
          <a:p>
            <a:r>
              <a:rPr lang="en-US" sz="1000"/>
              <a:t>            _dynamoDb = dynamoDb;</a:t>
            </a:r>
          </a:p>
          <a:p>
            <a:r>
              <a:rPr lang="en-US" sz="1000"/>
              <a:t>        }</a:t>
            </a:r>
          </a:p>
          <a:p>
            <a:endParaRPr lang="en-US" sz="1000"/>
          </a:p>
          <a:p>
            <a:r>
              <a:rPr lang="en-US" sz="1000"/>
              <a:t>        public async Task Insert(FullQuote quote)</a:t>
            </a:r>
          </a:p>
          <a:p>
            <a:r>
              <a:rPr lang="en-US" sz="1000"/>
              <a:t>        {</a:t>
            </a:r>
          </a:p>
          <a:p>
            <a:r>
              <a:rPr lang="en-US" sz="1000"/>
              <a:t>            await _dynamoDb.PutItemAsync(new PutItemRequest</a:t>
            </a:r>
          </a:p>
          <a:p>
            <a:r>
              <a:rPr lang="en-US" sz="1000"/>
              <a:t>            {</a:t>
            </a:r>
          </a:p>
          <a:p>
            <a:r>
              <a:rPr lang="en-US" sz="1000"/>
              <a:t>                TableName = _settings.Value.TableName,</a:t>
            </a:r>
          </a:p>
          <a:p>
            <a:r>
              <a:rPr lang="en-US" sz="1000"/>
              <a:t>                Item = Serialize(quote)</a:t>
            </a:r>
          </a:p>
          <a:p>
            <a:r>
              <a:rPr lang="en-US" sz="1000"/>
              <a:t>            });</a:t>
            </a:r>
          </a:p>
          <a:p>
            <a:r>
              <a:rPr lang="en-US" sz="1000"/>
              <a:t>        }</a:t>
            </a:r>
          </a:p>
        </p:txBody>
      </p:sp>
      <p:sp>
        <p:nvSpPr>
          <p:cNvPr id="2" name="Title 1"/>
          <p:cNvSpPr>
            <a:spLocks noGrp="1"/>
          </p:cNvSpPr>
          <p:nvPr>
            <p:ph type="title"/>
          </p:nvPr>
        </p:nvSpPr>
        <p:spPr>
          <a:xfrm>
            <a:off x="838200" y="365125"/>
            <a:ext cx="9601940" cy="614203"/>
          </a:xfrm>
        </p:spPr>
        <p:txBody>
          <a:bodyPr>
            <a:normAutofit fontScale="90000"/>
          </a:bodyPr>
          <a:lstStyle/>
          <a:p>
            <a:r>
              <a:rPr lang="en-US"/>
              <a:t>28 Implement FullQuoteRepository.Insert()</a:t>
            </a:r>
          </a:p>
        </p:txBody>
      </p:sp>
      <p:sp>
        <p:nvSpPr>
          <p:cNvPr id="10" name="TextBox 9"/>
          <p:cNvSpPr txBox="1"/>
          <p:nvPr/>
        </p:nvSpPr>
        <p:spPr>
          <a:xfrm>
            <a:off x="-99153" y="4984759"/>
            <a:ext cx="7094864" cy="1785104"/>
          </a:xfrm>
          <a:prstGeom prst="rect">
            <a:avLst/>
          </a:prstGeom>
          <a:noFill/>
          <a:ln>
            <a:solidFill>
              <a:schemeClr val="accent5"/>
            </a:solidFill>
          </a:ln>
        </p:spPr>
        <p:txBody>
          <a:bodyPr wrap="square" rtlCol="0">
            <a:spAutoFit/>
          </a:bodyPr>
          <a:lstStyle/>
          <a:p>
            <a:r>
              <a:rPr lang="en-US" sz="1000"/>
              <a:t>       private Dictionary&lt;string, AttributeValue&gt; Serialize(FullQuote model)</a:t>
            </a:r>
          </a:p>
          <a:p>
            <a:r>
              <a:rPr lang="en-US" sz="1000"/>
              <a:t>        {</a:t>
            </a:r>
          </a:p>
          <a:p>
            <a:r>
              <a:rPr lang="en-US" sz="1000"/>
              <a:t>            return new Dictionary&lt;string, AttributeValue&gt;</a:t>
            </a:r>
          </a:p>
          <a:p>
            <a:r>
              <a:rPr lang="en-US" sz="1000"/>
              <a:t>            {</a:t>
            </a:r>
          </a:p>
          <a:p>
            <a:r>
              <a:rPr lang="en-US" sz="1000"/>
              <a:t>                {nameof(FullQuote.Request.Name), new AttributeValue{ S = model.Request.Name} },</a:t>
            </a:r>
          </a:p>
          <a:p>
            <a:r>
              <a:rPr lang="en-US" sz="1000"/>
              <a:t>                {nameof(FullQuote.Request.Email), new AttributeValue{ S = model.Request.Email} },</a:t>
            </a:r>
          </a:p>
          <a:p>
            <a:r>
              <a:rPr lang="en-US" sz="1000"/>
              <a:t>                {nameof(FullQuote.Request.CarType), new AttributeValue{ S = model.Request.CarType} },</a:t>
            </a:r>
          </a:p>
          <a:p>
            <a:r>
              <a:rPr lang="en-US" sz="1000"/>
              <a:t>                {nameof(FullQuote.Request.CreditScoreEstimate), new AttributeValue{ N = model.Request.CreditScoreEstimate.ToString()} },</a:t>
            </a:r>
          </a:p>
          <a:p>
            <a:r>
              <a:rPr lang="en-US" sz="1000"/>
              <a:t>                {nameof(FullQuote.MonthlyPremium), new AttributeValue{ N = model.MonthlyPremium.ToString()} }</a:t>
            </a:r>
          </a:p>
          <a:p>
            <a:r>
              <a:rPr lang="en-US" sz="1000"/>
              <a:t>            };</a:t>
            </a:r>
          </a:p>
          <a:p>
            <a:r>
              <a:rPr lang="en-US" sz="1000"/>
              <a:t>        }</a:t>
            </a:r>
          </a:p>
        </p:txBody>
      </p:sp>
      <p:pic>
        <p:nvPicPr>
          <p:cNvPr id="3" name="Picture 2"/>
          <p:cNvPicPr>
            <a:picLocks noChangeAspect="1"/>
          </p:cNvPicPr>
          <p:nvPr/>
        </p:nvPicPr>
        <p:blipFill>
          <a:blip r:embed="rId3"/>
          <a:stretch>
            <a:fillRect/>
          </a:stretch>
        </p:blipFill>
        <p:spPr>
          <a:xfrm>
            <a:off x="7149947" y="862588"/>
            <a:ext cx="5042053" cy="5995411"/>
          </a:xfrm>
          <a:prstGeom prst="rect">
            <a:avLst/>
          </a:prstGeom>
        </p:spPr>
      </p:pic>
      <p:sp>
        <p:nvSpPr>
          <p:cNvPr id="7" name="TextBox 6"/>
          <p:cNvSpPr txBox="1"/>
          <p:nvPr/>
        </p:nvSpPr>
        <p:spPr>
          <a:xfrm>
            <a:off x="4032418" y="1150239"/>
            <a:ext cx="2536487" cy="707886"/>
          </a:xfrm>
          <a:prstGeom prst="rect">
            <a:avLst/>
          </a:prstGeom>
          <a:noFill/>
          <a:ln>
            <a:solidFill>
              <a:schemeClr val="accent5"/>
            </a:solidFill>
          </a:ln>
        </p:spPr>
        <p:txBody>
          <a:bodyPr wrap="square" rtlCol="0">
            <a:spAutoFit/>
          </a:bodyPr>
          <a:lstStyle/>
          <a:p>
            <a:r>
              <a:rPr lang="en-US" sz="1000"/>
              <a:t>    public class FullQuoteRepositorySettings</a:t>
            </a:r>
          </a:p>
          <a:p>
            <a:r>
              <a:rPr lang="en-US" sz="1000"/>
              <a:t>    {</a:t>
            </a:r>
          </a:p>
          <a:p>
            <a:r>
              <a:rPr lang="en-US" sz="1000"/>
              <a:t>        public string TableName { get; set; }</a:t>
            </a:r>
          </a:p>
          <a:p>
            <a:r>
              <a:rPr lang="en-US" sz="1000"/>
              <a:t>    }</a:t>
            </a:r>
          </a:p>
        </p:txBody>
      </p:sp>
    </p:spTree>
    <p:extLst>
      <p:ext uri="{BB962C8B-B14F-4D97-AF65-F5344CB8AC3E}">
        <p14:creationId xmlns:p14="http://schemas.microsoft.com/office/powerpoint/2010/main" val="893228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31  </a:t>
            </a:r>
            <a:r>
              <a:rPr lang="en-US" sz="2700"/>
              <a:t>Wire up di/configuration for request processor lambda</a:t>
            </a:r>
            <a:endParaRPr lang="en-US" sz="2700" b="1"/>
          </a:p>
        </p:txBody>
      </p:sp>
      <p:sp>
        <p:nvSpPr>
          <p:cNvPr id="7" name="TextBox 6"/>
          <p:cNvSpPr txBox="1"/>
          <p:nvPr/>
        </p:nvSpPr>
        <p:spPr>
          <a:xfrm>
            <a:off x="3063240" y="3301590"/>
            <a:ext cx="3586135" cy="1077218"/>
          </a:xfrm>
          <a:prstGeom prst="rect">
            <a:avLst/>
          </a:prstGeom>
          <a:noFill/>
          <a:ln>
            <a:solidFill>
              <a:schemeClr val="accent5"/>
            </a:solidFill>
          </a:ln>
        </p:spPr>
        <p:txBody>
          <a:bodyPr wrap="square" rtlCol="0">
            <a:spAutoFit/>
          </a:bodyPr>
          <a:lstStyle/>
          <a:p>
            <a:r>
              <a:rPr lang="en-US" sz="1600"/>
              <a:t> var config =</a:t>
            </a:r>
          </a:p>
          <a:p>
            <a:r>
              <a:rPr lang="en-US" sz="1600"/>
              <a:t>                new ConfigurationBuilder()</a:t>
            </a:r>
          </a:p>
          <a:p>
            <a:r>
              <a:rPr lang="en-US" sz="1600"/>
              <a:t>                    .AddEnvironmentVariables()</a:t>
            </a:r>
          </a:p>
          <a:p>
            <a:r>
              <a:rPr lang="en-US" sz="1600"/>
              <a:t>                    .Build();</a:t>
            </a:r>
          </a:p>
        </p:txBody>
      </p:sp>
      <p:sp>
        <p:nvSpPr>
          <p:cNvPr id="8" name="TextBox 7"/>
          <p:cNvSpPr txBox="1"/>
          <p:nvPr/>
        </p:nvSpPr>
        <p:spPr>
          <a:xfrm>
            <a:off x="532491" y="4673936"/>
            <a:ext cx="6215781" cy="646331"/>
          </a:xfrm>
          <a:prstGeom prst="rect">
            <a:avLst/>
          </a:prstGeom>
          <a:noFill/>
          <a:ln>
            <a:solidFill>
              <a:schemeClr val="accent5"/>
            </a:solidFill>
          </a:ln>
        </p:spPr>
        <p:txBody>
          <a:bodyPr wrap="square" rtlCol="0">
            <a:spAutoFit/>
          </a:bodyPr>
          <a:lstStyle/>
          <a:p>
            <a:r>
              <a:rPr lang="en-US"/>
              <a:t> .AddTransient&lt;IFullQuoteRepository, FullQuoteRepository&gt;()</a:t>
            </a:r>
          </a:p>
          <a:p>
            <a:r>
              <a:rPr lang="en-US"/>
              <a:t> .AddAWSService&lt;IAmazonDynamoDB&gt;()</a:t>
            </a:r>
            <a:endParaRPr lang="en-US" sz="1000"/>
          </a:p>
        </p:txBody>
      </p:sp>
      <p:sp>
        <p:nvSpPr>
          <p:cNvPr id="10" name="TextBox 9"/>
          <p:cNvSpPr txBox="1"/>
          <p:nvPr/>
        </p:nvSpPr>
        <p:spPr>
          <a:xfrm>
            <a:off x="760021" y="5426592"/>
            <a:ext cx="5760720" cy="646331"/>
          </a:xfrm>
          <a:prstGeom prst="rect">
            <a:avLst/>
          </a:prstGeom>
          <a:noFill/>
          <a:ln>
            <a:solidFill>
              <a:schemeClr val="accent5"/>
            </a:solidFill>
          </a:ln>
        </p:spPr>
        <p:txBody>
          <a:bodyPr wrap="square" rtlCol="0">
            <a:spAutoFit/>
          </a:bodyPr>
          <a:lstStyle/>
          <a:p>
            <a:r>
              <a:rPr lang="en-US"/>
              <a:t>services.AddOptions();            </a:t>
            </a:r>
          </a:p>
          <a:p>
            <a:r>
              <a:rPr lang="en-US"/>
              <a:t>services.Configure&lt;FullQuoteRepositorySettings&gt;(config);</a:t>
            </a:r>
          </a:p>
        </p:txBody>
      </p:sp>
      <p:pic>
        <p:nvPicPr>
          <p:cNvPr id="3" name="Picture 2"/>
          <p:cNvPicPr>
            <a:picLocks noChangeAspect="1"/>
          </p:cNvPicPr>
          <p:nvPr/>
        </p:nvPicPr>
        <p:blipFill>
          <a:blip r:embed="rId3"/>
          <a:stretch>
            <a:fillRect/>
          </a:stretch>
        </p:blipFill>
        <p:spPr>
          <a:xfrm>
            <a:off x="7029616" y="1551511"/>
            <a:ext cx="5162384" cy="5306489"/>
          </a:xfrm>
          <a:prstGeom prst="rect">
            <a:avLst/>
          </a:prstGeom>
        </p:spPr>
      </p:pic>
    </p:spTree>
    <p:extLst>
      <p:ext uri="{BB962C8B-B14F-4D97-AF65-F5344CB8AC3E}">
        <p14:creationId xmlns:p14="http://schemas.microsoft.com/office/powerpoint/2010/main" val="364959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29 Add CreateDataStore() to stack</a:t>
            </a:r>
          </a:p>
        </p:txBody>
      </p:sp>
      <p:sp>
        <p:nvSpPr>
          <p:cNvPr id="8" name="TextBox 7"/>
          <p:cNvSpPr txBox="1"/>
          <p:nvPr/>
        </p:nvSpPr>
        <p:spPr>
          <a:xfrm>
            <a:off x="2507595" y="1663591"/>
            <a:ext cx="3545733" cy="369332"/>
          </a:xfrm>
          <a:prstGeom prst="rect">
            <a:avLst/>
          </a:prstGeom>
          <a:noFill/>
          <a:ln>
            <a:solidFill>
              <a:schemeClr val="accent5"/>
            </a:solidFill>
          </a:ln>
        </p:spPr>
        <p:txBody>
          <a:bodyPr wrap="square" rtlCol="0">
            <a:spAutoFit/>
          </a:bodyPr>
          <a:lstStyle/>
          <a:p>
            <a:r>
              <a:rPr lang="en-US"/>
              <a:t> var dataStore = CreateDataStore();</a:t>
            </a:r>
            <a:endParaRPr lang="en-US" sz="1000"/>
          </a:p>
        </p:txBody>
      </p:sp>
      <p:sp>
        <p:nvSpPr>
          <p:cNvPr id="10" name="TextBox 9"/>
          <p:cNvSpPr txBox="1"/>
          <p:nvPr/>
        </p:nvSpPr>
        <p:spPr>
          <a:xfrm>
            <a:off x="143256" y="2347417"/>
            <a:ext cx="6038088" cy="4154984"/>
          </a:xfrm>
          <a:prstGeom prst="rect">
            <a:avLst/>
          </a:prstGeom>
          <a:noFill/>
          <a:ln>
            <a:solidFill>
              <a:schemeClr val="accent5"/>
            </a:solidFill>
          </a:ln>
        </p:spPr>
        <p:txBody>
          <a:bodyPr wrap="square" rtlCol="0">
            <a:spAutoFit/>
          </a:bodyPr>
          <a:lstStyle/>
          <a:p>
            <a:r>
              <a:rPr lang="en-US" sz="1100"/>
              <a:t>         /// &lt;summary&gt;</a:t>
            </a:r>
          </a:p>
          <a:p>
            <a:r>
              <a:rPr lang="en-US" sz="1100"/>
              <a:t>        /// Create an Amazon DynamoDb table we can use to store quotes.</a:t>
            </a:r>
          </a:p>
          <a:p>
            <a:r>
              <a:rPr lang="en-US" sz="1100"/>
              <a:t>        /// &lt;/summary&gt;</a:t>
            </a:r>
          </a:p>
          <a:p>
            <a:r>
              <a:rPr lang="en-US" sz="1100"/>
              <a:t>        private Table CreateDataStore()</a:t>
            </a:r>
          </a:p>
          <a:p>
            <a:r>
              <a:rPr lang="en-US" sz="1100"/>
              <a:t>        {</a:t>
            </a:r>
          </a:p>
          <a:p>
            <a:r>
              <a:rPr lang="en-US" sz="1100"/>
              <a:t>            var table = new Amazon.CDK.AWS.DynamoDB.Table(this, "item-storage", new TableProps</a:t>
            </a:r>
          </a:p>
          <a:p>
            <a:r>
              <a:rPr lang="en-US" sz="1100"/>
              <a:t>            {</a:t>
            </a:r>
          </a:p>
          <a:p>
            <a:r>
              <a:rPr lang="en-US" sz="1100"/>
              <a:t>                TableName = "quotes",</a:t>
            </a:r>
          </a:p>
          <a:p>
            <a:r>
              <a:rPr lang="en-US" sz="1100"/>
              <a:t>                BillingMode = BillingMode.PAY_PER_REQUEST,</a:t>
            </a:r>
          </a:p>
          <a:p>
            <a:r>
              <a:rPr lang="en-US" sz="1100"/>
              <a:t>                RemovalPolicy = RemovalPolicy.DESTROY,</a:t>
            </a:r>
          </a:p>
          <a:p>
            <a:r>
              <a:rPr lang="en-US" sz="1100"/>
              <a:t>                PartitionKey = new Attribute</a:t>
            </a:r>
          </a:p>
          <a:p>
            <a:r>
              <a:rPr lang="en-US" sz="1100"/>
              <a:t>                {</a:t>
            </a:r>
          </a:p>
          <a:p>
            <a:r>
              <a:rPr lang="en-US" sz="1100"/>
              <a:t>                    Name = nameof(FullQuote.Request.Name),</a:t>
            </a:r>
          </a:p>
          <a:p>
            <a:r>
              <a:rPr lang="en-US" sz="1100"/>
              <a:t>                    Type = AttributeType.STRING</a:t>
            </a:r>
          </a:p>
          <a:p>
            <a:r>
              <a:rPr lang="en-US" sz="1100"/>
              <a:t>                },</a:t>
            </a:r>
          </a:p>
          <a:p>
            <a:r>
              <a:rPr lang="en-US" sz="1100"/>
              <a:t>                SortKey = new Attribute</a:t>
            </a:r>
          </a:p>
          <a:p>
            <a:r>
              <a:rPr lang="en-US" sz="1100"/>
              <a:t>                {</a:t>
            </a:r>
          </a:p>
          <a:p>
            <a:r>
              <a:rPr lang="en-US" sz="1100"/>
              <a:t>                    Name = nameof(FullQuote.Request.Email),</a:t>
            </a:r>
          </a:p>
          <a:p>
            <a:r>
              <a:rPr lang="en-US" sz="1100"/>
              <a:t>                    Type = AttributeType.STRING</a:t>
            </a:r>
          </a:p>
          <a:p>
            <a:r>
              <a:rPr lang="en-US" sz="1100"/>
              <a:t>                }</a:t>
            </a:r>
          </a:p>
          <a:p>
            <a:r>
              <a:rPr lang="en-US" sz="1100"/>
              <a:t>            });</a:t>
            </a:r>
          </a:p>
          <a:p>
            <a:endParaRPr lang="en-US" sz="1100"/>
          </a:p>
          <a:p>
            <a:r>
              <a:rPr lang="en-US" sz="1100"/>
              <a:t>            return table;</a:t>
            </a:r>
          </a:p>
          <a:p>
            <a:r>
              <a:rPr lang="en-US" sz="1100"/>
              <a:t>        }</a:t>
            </a:r>
          </a:p>
        </p:txBody>
      </p:sp>
      <p:pic>
        <p:nvPicPr>
          <p:cNvPr id="3" name="Picture 2"/>
          <p:cNvPicPr>
            <a:picLocks noChangeAspect="1"/>
          </p:cNvPicPr>
          <p:nvPr/>
        </p:nvPicPr>
        <p:blipFill>
          <a:blip r:embed="rId3"/>
          <a:stretch>
            <a:fillRect/>
          </a:stretch>
        </p:blipFill>
        <p:spPr>
          <a:xfrm>
            <a:off x="6294753" y="1280160"/>
            <a:ext cx="5741663" cy="5515430"/>
          </a:xfrm>
          <a:prstGeom prst="rect">
            <a:avLst/>
          </a:prstGeom>
        </p:spPr>
      </p:pic>
    </p:spTree>
    <p:extLst>
      <p:ext uri="{BB962C8B-B14F-4D97-AF65-F5344CB8AC3E}">
        <p14:creationId xmlns:p14="http://schemas.microsoft.com/office/powerpoint/2010/main" val="342580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30 </a:t>
            </a:r>
            <a:r>
              <a:rPr lang="en-US" sz="2700"/>
              <a:t>Update stack to wire data storage into quote processing lambda</a:t>
            </a:r>
            <a:endParaRPr lang="en-US" sz="3100"/>
          </a:p>
        </p:txBody>
      </p:sp>
      <p:sp>
        <p:nvSpPr>
          <p:cNvPr id="7" name="TextBox 6"/>
          <p:cNvSpPr txBox="1"/>
          <p:nvPr/>
        </p:nvSpPr>
        <p:spPr>
          <a:xfrm>
            <a:off x="3303757" y="1836211"/>
            <a:ext cx="3457132" cy="246221"/>
          </a:xfrm>
          <a:prstGeom prst="rect">
            <a:avLst/>
          </a:prstGeom>
          <a:noFill/>
          <a:ln>
            <a:solidFill>
              <a:schemeClr val="accent5"/>
            </a:solidFill>
          </a:ln>
        </p:spPr>
        <p:txBody>
          <a:bodyPr wrap="square" rtlCol="0">
            <a:spAutoFit/>
          </a:bodyPr>
          <a:lstStyle/>
          <a:p>
            <a:r>
              <a:rPr lang="en-US" sz="1000"/>
              <a:t> CreateRequestQuoteQueueProcessorHost(queue, dataStore);</a:t>
            </a:r>
          </a:p>
        </p:txBody>
      </p:sp>
      <p:sp>
        <p:nvSpPr>
          <p:cNvPr id="8" name="TextBox 7"/>
          <p:cNvSpPr txBox="1"/>
          <p:nvPr/>
        </p:nvSpPr>
        <p:spPr>
          <a:xfrm>
            <a:off x="170203" y="3641664"/>
            <a:ext cx="6590686" cy="276999"/>
          </a:xfrm>
          <a:prstGeom prst="rect">
            <a:avLst/>
          </a:prstGeom>
          <a:noFill/>
          <a:ln>
            <a:solidFill>
              <a:schemeClr val="accent5"/>
            </a:solidFill>
          </a:ln>
        </p:spPr>
        <p:txBody>
          <a:bodyPr wrap="square" rtlCol="0">
            <a:spAutoFit/>
          </a:bodyPr>
          <a:lstStyle/>
          <a:p>
            <a:r>
              <a:rPr lang="en-US" sz="1200"/>
              <a:t> private void CreateRequestQuoteQueueProcessorHost(Queue quoteRequestQueue, Table dataStore)</a:t>
            </a:r>
          </a:p>
        </p:txBody>
      </p:sp>
      <p:sp>
        <p:nvSpPr>
          <p:cNvPr id="10" name="TextBox 9"/>
          <p:cNvSpPr txBox="1"/>
          <p:nvPr/>
        </p:nvSpPr>
        <p:spPr>
          <a:xfrm>
            <a:off x="2022406" y="4619290"/>
            <a:ext cx="4679413" cy="1015663"/>
          </a:xfrm>
          <a:prstGeom prst="rect">
            <a:avLst/>
          </a:prstGeom>
          <a:noFill/>
          <a:ln>
            <a:solidFill>
              <a:schemeClr val="accent5"/>
            </a:solidFill>
          </a:ln>
        </p:spPr>
        <p:txBody>
          <a:bodyPr wrap="square" rtlCol="0">
            <a:spAutoFit/>
          </a:bodyPr>
          <a:lstStyle/>
          <a:p>
            <a:r>
              <a:rPr lang="en-US" sz="1000"/>
              <a:t>                Timeout = Duration.Seconds(30),</a:t>
            </a:r>
          </a:p>
          <a:p>
            <a:endParaRPr lang="en-US" sz="1000"/>
          </a:p>
          <a:p>
            <a:r>
              <a:rPr lang="en-US" sz="1000"/>
              <a:t>                Environment = new Dictionary&lt;string, string&gt;</a:t>
            </a:r>
          </a:p>
          <a:p>
            <a:r>
              <a:rPr lang="en-US" sz="1000"/>
              <a:t>                {</a:t>
            </a:r>
          </a:p>
          <a:p>
            <a:r>
              <a:rPr lang="en-US" sz="1000"/>
              <a:t>                    {nameof(FullQuoteRepositorySettings.TableName), dataStore.TableName}</a:t>
            </a:r>
          </a:p>
          <a:p>
            <a:r>
              <a:rPr lang="en-US" sz="1000"/>
              <a:t>                }</a:t>
            </a:r>
          </a:p>
        </p:txBody>
      </p:sp>
      <p:pic>
        <p:nvPicPr>
          <p:cNvPr id="3" name="Picture 2"/>
          <p:cNvPicPr>
            <a:picLocks noChangeAspect="1"/>
          </p:cNvPicPr>
          <p:nvPr/>
        </p:nvPicPr>
        <p:blipFill>
          <a:blip r:embed="rId3"/>
          <a:stretch>
            <a:fillRect/>
          </a:stretch>
        </p:blipFill>
        <p:spPr>
          <a:xfrm>
            <a:off x="6883966" y="901305"/>
            <a:ext cx="5214003" cy="5956695"/>
          </a:xfrm>
          <a:prstGeom prst="rect">
            <a:avLst/>
          </a:prstGeom>
        </p:spPr>
      </p:pic>
      <p:sp>
        <p:nvSpPr>
          <p:cNvPr id="5" name="Rectangle 4"/>
          <p:cNvSpPr/>
          <p:nvPr/>
        </p:nvSpPr>
        <p:spPr>
          <a:xfrm>
            <a:off x="2379755" y="5780780"/>
            <a:ext cx="4139917" cy="800219"/>
          </a:xfrm>
          <a:prstGeom prst="rect">
            <a:avLst/>
          </a:prstGeom>
          <a:ln>
            <a:solidFill>
              <a:schemeClr val="accent5"/>
            </a:solidFill>
          </a:ln>
        </p:spPr>
        <p:txBody>
          <a:bodyPr wrap="square">
            <a:spAutoFit/>
          </a:bodyPr>
          <a:lstStyle/>
          <a:p>
            <a:endParaRPr lang="en-US"/>
          </a:p>
          <a:p>
            <a:r>
              <a:rPr lang="en-US" sz="1400"/>
              <a:t>            // Setup permissions</a:t>
            </a:r>
          </a:p>
          <a:p>
            <a:r>
              <a:rPr lang="en-US" sz="1400"/>
              <a:t>            dataStore.GrantWriteData(processingLambda);</a:t>
            </a:r>
          </a:p>
        </p:txBody>
      </p:sp>
    </p:spTree>
    <p:extLst>
      <p:ext uri="{BB962C8B-B14F-4D97-AF65-F5344CB8AC3E}">
        <p14:creationId xmlns:p14="http://schemas.microsoft.com/office/powerpoint/2010/main" val="1576134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7016" cy="614203"/>
          </a:xfrm>
        </p:spPr>
        <p:txBody>
          <a:bodyPr>
            <a:normAutofit fontScale="90000"/>
          </a:bodyPr>
          <a:lstStyle/>
          <a:p>
            <a:r>
              <a:rPr lang="en-US"/>
              <a:t>37  </a:t>
            </a:r>
            <a:r>
              <a:rPr lang="en-US" sz="2700"/>
              <a:t>Add datastore configuration env variable and permissions to website (CDK DEPLOY)</a:t>
            </a:r>
          </a:p>
        </p:txBody>
      </p:sp>
      <p:sp>
        <p:nvSpPr>
          <p:cNvPr id="7" name="TextBox 6"/>
          <p:cNvSpPr txBox="1"/>
          <p:nvPr/>
        </p:nvSpPr>
        <p:spPr>
          <a:xfrm>
            <a:off x="3940364" y="1718395"/>
            <a:ext cx="2690723" cy="246221"/>
          </a:xfrm>
          <a:prstGeom prst="rect">
            <a:avLst/>
          </a:prstGeom>
          <a:noFill/>
          <a:ln>
            <a:solidFill>
              <a:schemeClr val="accent5"/>
            </a:solidFill>
          </a:ln>
        </p:spPr>
        <p:txBody>
          <a:bodyPr wrap="square" rtlCol="0">
            <a:spAutoFit/>
          </a:bodyPr>
          <a:lstStyle/>
          <a:p>
            <a:r>
              <a:rPr lang="en-US" sz="1000"/>
              <a:t> CreateWebsiteHost(requestApi, dataStore);</a:t>
            </a:r>
          </a:p>
        </p:txBody>
      </p:sp>
      <p:sp>
        <p:nvSpPr>
          <p:cNvPr id="8" name="TextBox 7"/>
          <p:cNvSpPr txBox="1"/>
          <p:nvPr/>
        </p:nvSpPr>
        <p:spPr>
          <a:xfrm>
            <a:off x="838200" y="2831243"/>
            <a:ext cx="5923174" cy="307777"/>
          </a:xfrm>
          <a:prstGeom prst="rect">
            <a:avLst/>
          </a:prstGeom>
          <a:noFill/>
          <a:ln>
            <a:solidFill>
              <a:schemeClr val="accent5"/>
            </a:solidFill>
          </a:ln>
        </p:spPr>
        <p:txBody>
          <a:bodyPr wrap="square" rtlCol="0">
            <a:spAutoFit/>
          </a:bodyPr>
          <a:lstStyle/>
          <a:p>
            <a:r>
              <a:rPr lang="en-US" sz="1400"/>
              <a:t>private void CreateWebsiteHost(LambdaRestApi requestApi, Table dataStore)</a:t>
            </a:r>
            <a:endParaRPr lang="en-US" sz="800"/>
          </a:p>
        </p:txBody>
      </p:sp>
      <p:sp>
        <p:nvSpPr>
          <p:cNvPr id="10" name="TextBox 9"/>
          <p:cNvSpPr txBox="1"/>
          <p:nvPr/>
        </p:nvSpPr>
        <p:spPr>
          <a:xfrm>
            <a:off x="2516519" y="3775137"/>
            <a:ext cx="4279392" cy="1169551"/>
          </a:xfrm>
          <a:prstGeom prst="rect">
            <a:avLst/>
          </a:prstGeom>
          <a:noFill/>
          <a:ln>
            <a:solidFill>
              <a:schemeClr val="accent5"/>
            </a:solidFill>
          </a:ln>
        </p:spPr>
        <p:txBody>
          <a:bodyPr wrap="square" rtlCol="0">
            <a:spAutoFit/>
          </a:bodyPr>
          <a:lstStyle/>
          <a:p>
            <a:r>
              <a:rPr lang="en-US" sz="1000"/>
              <a:t>                ,</a:t>
            </a:r>
          </a:p>
          <a:p>
            <a:r>
              <a:rPr lang="en-US" sz="1000"/>
              <a:t>                new CfnEnvironment.OptionSettingProperty</a:t>
            </a:r>
          </a:p>
          <a:p>
            <a:r>
              <a:rPr lang="en-US" sz="1000"/>
              <a:t>                {</a:t>
            </a:r>
          </a:p>
          <a:p>
            <a:r>
              <a:rPr lang="en-US" sz="1000"/>
              <a:t>                    Namespace = "aws:elasticbeanstalk:application:environment",</a:t>
            </a:r>
          </a:p>
          <a:p>
            <a:r>
              <a:rPr lang="en-US" sz="1000"/>
              <a:t>                    OptionName = nameof(FullQuoteRepositorySettings.TableName),</a:t>
            </a:r>
          </a:p>
          <a:p>
            <a:r>
              <a:rPr lang="en-US" sz="1000"/>
              <a:t>                    Value = dataStore.TableName</a:t>
            </a:r>
          </a:p>
          <a:p>
            <a:r>
              <a:rPr lang="en-US" sz="1000"/>
              <a:t>                }</a:t>
            </a:r>
          </a:p>
        </p:txBody>
      </p:sp>
      <p:pic>
        <p:nvPicPr>
          <p:cNvPr id="3" name="Picture 2"/>
          <p:cNvPicPr>
            <a:picLocks noChangeAspect="1"/>
          </p:cNvPicPr>
          <p:nvPr/>
        </p:nvPicPr>
        <p:blipFill>
          <a:blip r:embed="rId3"/>
          <a:stretch>
            <a:fillRect/>
          </a:stretch>
        </p:blipFill>
        <p:spPr>
          <a:xfrm>
            <a:off x="6960734" y="1061310"/>
            <a:ext cx="5231266" cy="4771289"/>
          </a:xfrm>
          <a:prstGeom prst="rect">
            <a:avLst/>
          </a:prstGeom>
        </p:spPr>
      </p:pic>
      <p:sp>
        <p:nvSpPr>
          <p:cNvPr id="9" name="TextBox 8"/>
          <p:cNvSpPr txBox="1"/>
          <p:nvPr/>
        </p:nvSpPr>
        <p:spPr>
          <a:xfrm>
            <a:off x="4318113" y="4990935"/>
            <a:ext cx="2542941" cy="307777"/>
          </a:xfrm>
          <a:prstGeom prst="rect">
            <a:avLst/>
          </a:prstGeom>
          <a:noFill/>
          <a:ln>
            <a:solidFill>
              <a:schemeClr val="accent5"/>
            </a:solidFill>
          </a:ln>
        </p:spPr>
        <p:txBody>
          <a:bodyPr wrap="square" rtlCol="0">
            <a:spAutoFit/>
          </a:bodyPr>
          <a:lstStyle/>
          <a:p>
            <a:r>
              <a:rPr lang="en-US" sz="1400"/>
              <a:t> dataStore.GrantReadData(role);</a:t>
            </a:r>
            <a:endParaRPr lang="en-US" sz="800"/>
          </a:p>
        </p:txBody>
      </p:sp>
    </p:spTree>
    <p:extLst>
      <p:ext uri="{BB962C8B-B14F-4D97-AF65-F5344CB8AC3E}">
        <p14:creationId xmlns:p14="http://schemas.microsoft.com/office/powerpoint/2010/main" val="904280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33a dashboard page javascript</a:t>
            </a:r>
          </a:p>
        </p:txBody>
      </p:sp>
      <p:sp>
        <p:nvSpPr>
          <p:cNvPr id="10" name="TextBox 9"/>
          <p:cNvSpPr txBox="1"/>
          <p:nvPr/>
        </p:nvSpPr>
        <p:spPr>
          <a:xfrm>
            <a:off x="182880" y="979328"/>
            <a:ext cx="6345936" cy="5724644"/>
          </a:xfrm>
          <a:prstGeom prst="rect">
            <a:avLst/>
          </a:prstGeom>
          <a:noFill/>
          <a:ln>
            <a:solidFill>
              <a:schemeClr val="accent5"/>
            </a:solidFill>
          </a:ln>
        </p:spPr>
        <p:txBody>
          <a:bodyPr wrap="square" rtlCol="0">
            <a:spAutoFit/>
          </a:bodyPr>
          <a:lstStyle/>
          <a:p>
            <a:r>
              <a:rPr lang="en-US" sz="600"/>
              <a:t>&lt;script&gt;</a:t>
            </a:r>
          </a:p>
          <a:p>
            <a:r>
              <a:rPr lang="en-US" sz="600"/>
              <a:t>    function loadTable() {</a:t>
            </a:r>
          </a:p>
          <a:p>
            <a:r>
              <a:rPr lang="en-US" sz="600"/>
              <a:t>        $.ajax({</a:t>
            </a:r>
          </a:p>
          <a:p>
            <a:r>
              <a:rPr lang="en-US" sz="600"/>
              <a:t>            url: '/api/quotes/',</a:t>
            </a:r>
          </a:p>
          <a:p>
            <a:r>
              <a:rPr lang="en-US" sz="600"/>
              <a:t>            success: function(results) {</a:t>
            </a:r>
          </a:p>
          <a:p>
            <a:r>
              <a:rPr lang="en-US" sz="600"/>
              <a:t>                $("#tblResults").html(renderTable(results));</a:t>
            </a:r>
          </a:p>
          <a:p>
            <a:r>
              <a:rPr lang="en-US" sz="600"/>
              <a:t>            },</a:t>
            </a:r>
          </a:p>
          <a:p>
            <a:r>
              <a:rPr lang="en-US" sz="600"/>
              <a:t>            error: function(xhr, status, error) {</a:t>
            </a:r>
          </a:p>
          <a:p>
            <a:r>
              <a:rPr lang="en-US" sz="600"/>
              <a:t>                console.log(xhr);</a:t>
            </a:r>
          </a:p>
          <a:p>
            <a:r>
              <a:rPr lang="en-US" sz="600"/>
              <a:t>                $("#tblResults").html("Query failed: &lt;br/&gt;" + xhr.status + "&lt;br/&gt; " + xhr.responseText);</a:t>
            </a:r>
          </a:p>
          <a:p>
            <a:r>
              <a:rPr lang="en-US" sz="600"/>
              <a:t>            },</a:t>
            </a:r>
          </a:p>
          <a:p>
            <a:r>
              <a:rPr lang="en-US" sz="600"/>
              <a:t>            complete: function() {</a:t>
            </a:r>
          </a:p>
          <a:p>
            <a:r>
              <a:rPr lang="en-US" sz="600"/>
              <a:t>                $("#lblLoading").fadeOut(function () { $("#tblResults").fadeIn(); });</a:t>
            </a:r>
          </a:p>
          <a:p>
            <a:r>
              <a:rPr lang="en-US" sz="600"/>
              <a:t>            }</a:t>
            </a:r>
          </a:p>
          <a:p>
            <a:r>
              <a:rPr lang="en-US" sz="600"/>
              <a:t>        });</a:t>
            </a:r>
          </a:p>
          <a:p>
            <a:r>
              <a:rPr lang="en-US" sz="600"/>
              <a:t>    }</a:t>
            </a:r>
          </a:p>
          <a:p>
            <a:endParaRPr lang="en-US" sz="600"/>
          </a:p>
          <a:p>
            <a:r>
              <a:rPr lang="en-US" sz="600"/>
              <a:t>    function renderTable(items) {</a:t>
            </a:r>
          </a:p>
          <a:p>
            <a:r>
              <a:rPr lang="en-US" sz="600"/>
              <a:t>        var html = `</a:t>
            </a:r>
          </a:p>
          <a:p>
            <a:r>
              <a:rPr lang="en-US" sz="600"/>
              <a:t>            &lt;table class="table"&gt;</a:t>
            </a:r>
          </a:p>
          <a:p>
            <a:r>
              <a:rPr lang="en-US" sz="600"/>
              <a:t>                &lt;thead&gt;&lt;tr&gt;</a:t>
            </a:r>
          </a:p>
          <a:p>
            <a:r>
              <a:rPr lang="en-US" sz="600"/>
              <a:t>                &lt;th scope="col"&gt;#&lt;/th&gt;</a:t>
            </a:r>
          </a:p>
          <a:p>
            <a:r>
              <a:rPr lang="en-US" sz="600"/>
              <a:t>                &lt;th scope="col"&gt;Name&lt;/th&gt;</a:t>
            </a:r>
          </a:p>
          <a:p>
            <a:r>
              <a:rPr lang="en-US" sz="600"/>
              <a:t>                &lt;th scope="col"&gt;Email&lt;/th&gt;</a:t>
            </a:r>
          </a:p>
          <a:p>
            <a:r>
              <a:rPr lang="en-US" sz="600"/>
              <a:t>                &lt;th scope="col"&gt;Car Type&lt;/th&gt;</a:t>
            </a:r>
          </a:p>
          <a:p>
            <a:r>
              <a:rPr lang="en-US" sz="600"/>
              <a:t>                &lt;th scope="col"&gt;Credit Score Estimate&lt;/th&gt;</a:t>
            </a:r>
          </a:p>
          <a:p>
            <a:r>
              <a:rPr lang="en-US" sz="600"/>
              <a:t>                &lt;th scope="col"&gt;Monthly Premium&lt;/th&gt;</a:t>
            </a:r>
          </a:p>
          <a:p>
            <a:r>
              <a:rPr lang="en-US" sz="600"/>
              <a:t>                &lt;/tr&gt;&lt;/thead&gt;</a:t>
            </a:r>
          </a:p>
          <a:p>
            <a:r>
              <a:rPr lang="en-US" sz="600"/>
              <a:t>            `;</a:t>
            </a:r>
          </a:p>
          <a:p>
            <a:endParaRPr lang="en-US" sz="600"/>
          </a:p>
          <a:p>
            <a:r>
              <a:rPr lang="en-US" sz="600"/>
              <a:t>        items.forEach(function (item, idx) {</a:t>
            </a:r>
          </a:p>
          <a:p>
            <a:r>
              <a:rPr lang="en-US" sz="600"/>
              <a:t>            html += "&lt;tr&gt;";</a:t>
            </a:r>
          </a:p>
          <a:p>
            <a:r>
              <a:rPr lang="en-US" sz="600"/>
              <a:t>            html += `&lt;td&gt;${idx}&lt;/td&gt;`;</a:t>
            </a:r>
          </a:p>
          <a:p>
            <a:r>
              <a:rPr lang="en-US" sz="600"/>
              <a:t>            html += `&lt;td&gt;${item.request.name}&lt;/td&gt;`;</a:t>
            </a:r>
          </a:p>
          <a:p>
            <a:r>
              <a:rPr lang="en-US" sz="600"/>
              <a:t>            html += `&lt;td&gt;${item.request.email}&lt;/td&gt;`;</a:t>
            </a:r>
          </a:p>
          <a:p>
            <a:r>
              <a:rPr lang="en-US" sz="600"/>
              <a:t>            html += `&lt;td&gt;${item.request.carType}&lt;/td&gt;`;</a:t>
            </a:r>
          </a:p>
          <a:p>
            <a:r>
              <a:rPr lang="en-US" sz="600"/>
              <a:t>            html += `&lt;td&gt;${item.request.creditScoreEstimate}&lt;/td&gt;`;</a:t>
            </a:r>
          </a:p>
          <a:p>
            <a:r>
              <a:rPr lang="en-US" sz="600"/>
              <a:t>            html += `&lt;td&gt;$ ${item.monthlyPremium}&lt;/td&gt;`;</a:t>
            </a:r>
          </a:p>
          <a:p>
            <a:r>
              <a:rPr lang="en-US" sz="600"/>
              <a:t>            html += "&lt;/tr&gt;";</a:t>
            </a:r>
          </a:p>
          <a:p>
            <a:r>
              <a:rPr lang="en-US" sz="600"/>
              <a:t>        });</a:t>
            </a:r>
          </a:p>
          <a:p>
            <a:endParaRPr lang="en-US" sz="600"/>
          </a:p>
          <a:p>
            <a:r>
              <a:rPr lang="en-US" sz="600"/>
              <a:t>        html += "&lt;/table&gt;";</a:t>
            </a:r>
          </a:p>
          <a:p>
            <a:endParaRPr lang="en-US" sz="600"/>
          </a:p>
          <a:p>
            <a:r>
              <a:rPr lang="en-US" sz="600"/>
              <a:t>        return html;</a:t>
            </a:r>
          </a:p>
          <a:p>
            <a:r>
              <a:rPr lang="en-US" sz="600"/>
              <a:t>    }</a:t>
            </a:r>
          </a:p>
          <a:p>
            <a:endParaRPr lang="en-US" sz="600"/>
          </a:p>
          <a:p>
            <a:r>
              <a:rPr lang="en-US" sz="600"/>
              <a:t>    document.addEventListener("DOMContentLoaded",</a:t>
            </a:r>
          </a:p>
          <a:p>
            <a:r>
              <a:rPr lang="en-US" sz="600"/>
              <a:t>        function(event) {</a:t>
            </a:r>
          </a:p>
          <a:p>
            <a:endParaRPr lang="en-US" sz="600"/>
          </a:p>
          <a:p>
            <a:r>
              <a:rPr lang="en-US" sz="600"/>
              <a:t>            loadTable();</a:t>
            </a:r>
          </a:p>
          <a:p>
            <a:endParaRPr lang="en-US" sz="600"/>
          </a:p>
          <a:p>
            <a:r>
              <a:rPr lang="en-US" sz="600"/>
              <a:t>            // btnReload Click Handler</a:t>
            </a:r>
          </a:p>
          <a:p>
            <a:r>
              <a:rPr lang="en-US" sz="600"/>
              <a:t>            $("#btnReload").click(function() {</a:t>
            </a:r>
          </a:p>
          <a:p>
            <a:r>
              <a:rPr lang="en-US" sz="600"/>
              <a:t>                $("#tblResults").fadeOut(function() {</a:t>
            </a:r>
          </a:p>
          <a:p>
            <a:r>
              <a:rPr lang="en-US" sz="600"/>
              <a:t>                    $("#lblLoading").fadeIn(function() {</a:t>
            </a:r>
          </a:p>
          <a:p>
            <a:r>
              <a:rPr lang="en-US" sz="600"/>
              <a:t>                        loadTable();</a:t>
            </a:r>
          </a:p>
          <a:p>
            <a:r>
              <a:rPr lang="en-US" sz="600"/>
              <a:t>                    });</a:t>
            </a:r>
          </a:p>
          <a:p>
            <a:r>
              <a:rPr lang="en-US" sz="600"/>
              <a:t>                });</a:t>
            </a:r>
          </a:p>
          <a:p>
            <a:r>
              <a:rPr lang="en-US" sz="600"/>
              <a:t>            });</a:t>
            </a:r>
          </a:p>
          <a:p>
            <a:r>
              <a:rPr lang="en-US" sz="600"/>
              <a:t>        });</a:t>
            </a:r>
          </a:p>
          <a:p>
            <a:r>
              <a:rPr lang="en-US" sz="600"/>
              <a:t>&lt;/script&gt;</a:t>
            </a:r>
          </a:p>
        </p:txBody>
      </p:sp>
      <p:pic>
        <p:nvPicPr>
          <p:cNvPr id="4" name="Picture 3"/>
          <p:cNvPicPr>
            <a:picLocks noChangeAspect="1"/>
          </p:cNvPicPr>
          <p:nvPr/>
        </p:nvPicPr>
        <p:blipFill>
          <a:blip r:embed="rId3"/>
          <a:stretch>
            <a:fillRect/>
          </a:stretch>
        </p:blipFill>
        <p:spPr>
          <a:xfrm>
            <a:off x="7196328" y="340101"/>
            <a:ext cx="4995672" cy="6517899"/>
          </a:xfrm>
          <a:prstGeom prst="rect">
            <a:avLst/>
          </a:prstGeom>
        </p:spPr>
      </p:pic>
    </p:spTree>
    <p:extLst>
      <p:ext uri="{BB962C8B-B14F-4D97-AF65-F5344CB8AC3E}">
        <p14:creationId xmlns:p14="http://schemas.microsoft.com/office/powerpoint/2010/main" val="2723617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34 Quotes Api Controller</a:t>
            </a:r>
          </a:p>
        </p:txBody>
      </p:sp>
      <p:sp>
        <p:nvSpPr>
          <p:cNvPr id="10" name="TextBox 9"/>
          <p:cNvSpPr txBox="1"/>
          <p:nvPr/>
        </p:nvSpPr>
        <p:spPr>
          <a:xfrm>
            <a:off x="978408" y="1047407"/>
            <a:ext cx="5449824" cy="5632311"/>
          </a:xfrm>
          <a:prstGeom prst="rect">
            <a:avLst/>
          </a:prstGeom>
          <a:noFill/>
          <a:ln>
            <a:solidFill>
              <a:schemeClr val="accent5"/>
            </a:solidFill>
          </a:ln>
        </p:spPr>
        <p:txBody>
          <a:bodyPr wrap="square" rtlCol="0">
            <a:spAutoFit/>
          </a:bodyPr>
          <a:lstStyle/>
          <a:p>
            <a:r>
              <a:rPr lang="en-US" sz="1200"/>
              <a:t>﻿using Microsoft.AspNetCore.Http;</a:t>
            </a:r>
          </a:p>
          <a:p>
            <a:r>
              <a:rPr lang="en-US" sz="1200"/>
              <a:t>using Microsoft.AspNetCore.Mvc;</a:t>
            </a:r>
          </a:p>
          <a:p>
            <a:r>
              <a:rPr lang="en-US" sz="1200"/>
              <a:t>using System;</a:t>
            </a:r>
          </a:p>
          <a:p>
            <a:r>
              <a:rPr lang="en-US" sz="1200"/>
              <a:t>using System.Collections.Generic;</a:t>
            </a:r>
          </a:p>
          <a:p>
            <a:r>
              <a:rPr lang="en-US" sz="1200"/>
              <a:t>using System.Linq;</a:t>
            </a:r>
          </a:p>
          <a:p>
            <a:r>
              <a:rPr lang="en-US" sz="1200"/>
              <a:t>using System.Threading.Tasks;</a:t>
            </a:r>
          </a:p>
          <a:p>
            <a:r>
              <a:rPr lang="en-US" sz="1200"/>
              <a:t>using CloudAutoGroup.TVCampaign.Shared;</a:t>
            </a:r>
          </a:p>
          <a:p>
            <a:endParaRPr lang="en-US" sz="1200"/>
          </a:p>
          <a:p>
            <a:r>
              <a:rPr lang="en-US" sz="1200"/>
              <a:t>namespace CloudAutoGroup.TVCampaign.Web.Controllers</a:t>
            </a:r>
          </a:p>
          <a:p>
            <a:r>
              <a:rPr lang="en-US" sz="1200"/>
              <a:t>{</a:t>
            </a:r>
          </a:p>
          <a:p>
            <a:r>
              <a:rPr lang="en-US" sz="1200"/>
              <a:t>    [Route("api/[controller]")]</a:t>
            </a:r>
          </a:p>
          <a:p>
            <a:r>
              <a:rPr lang="en-US" sz="1200"/>
              <a:t>    [ApiController]</a:t>
            </a:r>
          </a:p>
          <a:p>
            <a:r>
              <a:rPr lang="en-US" sz="1200"/>
              <a:t>    public class QuotesController : ControllerBase</a:t>
            </a:r>
          </a:p>
          <a:p>
            <a:r>
              <a:rPr lang="en-US" sz="1200"/>
              <a:t>    {</a:t>
            </a:r>
          </a:p>
          <a:p>
            <a:r>
              <a:rPr lang="en-US" sz="1200"/>
              <a:t>        private readonly IFullQuoteRepository _quoteRepository;</a:t>
            </a:r>
          </a:p>
          <a:p>
            <a:endParaRPr lang="en-US" sz="1200"/>
          </a:p>
          <a:p>
            <a:r>
              <a:rPr lang="en-US" sz="1200"/>
              <a:t>        public QuotesController(IFullQuoteRepository quoteRepository)</a:t>
            </a:r>
          </a:p>
          <a:p>
            <a:r>
              <a:rPr lang="en-US" sz="1200"/>
              <a:t>        {</a:t>
            </a:r>
          </a:p>
          <a:p>
            <a:r>
              <a:rPr lang="en-US" sz="1200"/>
              <a:t>            _quoteRepository = quoteRepository;</a:t>
            </a:r>
          </a:p>
          <a:p>
            <a:r>
              <a:rPr lang="en-US" sz="1200"/>
              <a:t>        }</a:t>
            </a:r>
          </a:p>
          <a:p>
            <a:endParaRPr lang="en-US" sz="1200"/>
          </a:p>
          <a:p>
            <a:r>
              <a:rPr lang="en-US" sz="1200"/>
              <a:t>        // GET: api/Quotes/</a:t>
            </a:r>
          </a:p>
          <a:p>
            <a:r>
              <a:rPr lang="en-US" sz="1200"/>
              <a:t>        [HttpGet]</a:t>
            </a:r>
          </a:p>
          <a:p>
            <a:r>
              <a:rPr lang="en-US" sz="1200"/>
              <a:t>        public async Task&lt;IEnumerable&lt;FullQuote&gt;&gt; Get()</a:t>
            </a:r>
          </a:p>
          <a:p>
            <a:r>
              <a:rPr lang="en-US" sz="1200"/>
              <a:t>        {</a:t>
            </a:r>
          </a:p>
          <a:p>
            <a:r>
              <a:rPr lang="en-US" sz="1200"/>
              <a:t>            return await _quoteRepository.GetAll();</a:t>
            </a:r>
          </a:p>
          <a:p>
            <a:r>
              <a:rPr lang="en-US" sz="1200"/>
              <a:t>        }</a:t>
            </a:r>
          </a:p>
          <a:p>
            <a:r>
              <a:rPr lang="en-US" sz="1200"/>
              <a:t>    }</a:t>
            </a:r>
          </a:p>
          <a:p>
            <a:r>
              <a:rPr lang="en-US" sz="1200"/>
              <a:t>}</a:t>
            </a:r>
          </a:p>
        </p:txBody>
      </p:sp>
      <p:pic>
        <p:nvPicPr>
          <p:cNvPr id="3" name="Picture 2"/>
          <p:cNvPicPr>
            <a:picLocks noChangeAspect="1"/>
          </p:cNvPicPr>
          <p:nvPr/>
        </p:nvPicPr>
        <p:blipFill>
          <a:blip r:embed="rId3"/>
          <a:stretch>
            <a:fillRect/>
          </a:stretch>
        </p:blipFill>
        <p:spPr>
          <a:xfrm>
            <a:off x="6748706" y="1729203"/>
            <a:ext cx="5077534" cy="4067743"/>
          </a:xfrm>
          <a:prstGeom prst="rect">
            <a:avLst/>
          </a:prstGeom>
        </p:spPr>
      </p:pic>
    </p:spTree>
    <p:extLst>
      <p:ext uri="{BB962C8B-B14F-4D97-AF65-F5344CB8AC3E}">
        <p14:creationId xmlns:p14="http://schemas.microsoft.com/office/powerpoint/2010/main" val="3002487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35 Implement FullQuoteRepository</a:t>
            </a:r>
          </a:p>
        </p:txBody>
      </p:sp>
      <p:sp>
        <p:nvSpPr>
          <p:cNvPr id="7" name="TextBox 6"/>
          <p:cNvSpPr txBox="1"/>
          <p:nvPr/>
        </p:nvSpPr>
        <p:spPr>
          <a:xfrm>
            <a:off x="-106514" y="1056342"/>
            <a:ext cx="2844484" cy="2862322"/>
          </a:xfrm>
          <a:prstGeom prst="rect">
            <a:avLst/>
          </a:prstGeom>
          <a:noFill/>
          <a:ln>
            <a:solidFill>
              <a:schemeClr val="accent5"/>
            </a:solidFill>
          </a:ln>
        </p:spPr>
        <p:txBody>
          <a:bodyPr wrap="square" rtlCol="0">
            <a:spAutoFit/>
          </a:bodyPr>
          <a:lstStyle/>
          <a:p>
            <a:r>
              <a:rPr lang="en-US" sz="1000"/>
              <a:t>        public async Task&lt;List&lt;FullQuote&gt;&gt; GetAll()</a:t>
            </a:r>
          </a:p>
          <a:p>
            <a:r>
              <a:rPr lang="en-US" sz="1000"/>
              <a:t>        {</a:t>
            </a:r>
          </a:p>
          <a:p>
            <a:r>
              <a:rPr lang="en-US" sz="1000"/>
              <a:t>            var scanRequest = new ScanRequest</a:t>
            </a:r>
          </a:p>
          <a:p>
            <a:r>
              <a:rPr lang="en-US" sz="1000"/>
              <a:t>            {</a:t>
            </a:r>
          </a:p>
          <a:p>
            <a:r>
              <a:rPr lang="en-US" sz="1000"/>
              <a:t>                TableName = _settings.Value.TableName</a:t>
            </a:r>
          </a:p>
          <a:p>
            <a:r>
              <a:rPr lang="en-US" sz="1000"/>
              <a:t>            };</a:t>
            </a:r>
          </a:p>
          <a:p>
            <a:endParaRPr lang="en-US" sz="1000"/>
          </a:p>
          <a:p>
            <a:r>
              <a:rPr lang="en-US" sz="1000"/>
              <a:t>            return</a:t>
            </a:r>
          </a:p>
          <a:p>
            <a:r>
              <a:rPr lang="en-US" sz="1000"/>
              <a:t>                await _dynamoDb</a:t>
            </a:r>
          </a:p>
          <a:p>
            <a:r>
              <a:rPr lang="en-US" sz="1000"/>
              <a:t>                    .Paginators</a:t>
            </a:r>
          </a:p>
          <a:p>
            <a:r>
              <a:rPr lang="en-US" sz="1000"/>
              <a:t>                    .Scan(scanRequest)</a:t>
            </a:r>
          </a:p>
          <a:p>
            <a:r>
              <a:rPr lang="en-US" sz="1000"/>
              <a:t>                    .Responses</a:t>
            </a:r>
          </a:p>
          <a:p>
            <a:r>
              <a:rPr lang="en-US" sz="1000"/>
              <a:t>                    .SelectMany(x =&gt;</a:t>
            </a:r>
          </a:p>
          <a:p>
            <a:r>
              <a:rPr lang="en-US" sz="1000"/>
              <a:t>                        x.Items</a:t>
            </a:r>
          </a:p>
          <a:p>
            <a:r>
              <a:rPr lang="en-US" sz="1000"/>
              <a:t>                            .Select(y =&gt; Deserialize(y))</a:t>
            </a:r>
          </a:p>
          <a:p>
            <a:r>
              <a:rPr lang="en-US" sz="1000"/>
              <a:t>                            .ToAsyncEnumerable())</a:t>
            </a:r>
          </a:p>
          <a:p>
            <a:r>
              <a:rPr lang="en-US" sz="1000"/>
              <a:t>                    .ToListAsync();</a:t>
            </a:r>
          </a:p>
          <a:p>
            <a:r>
              <a:rPr lang="en-US" sz="1000"/>
              <a:t>        }</a:t>
            </a:r>
          </a:p>
        </p:txBody>
      </p:sp>
      <p:sp>
        <p:nvSpPr>
          <p:cNvPr id="10" name="TextBox 9"/>
          <p:cNvSpPr txBox="1"/>
          <p:nvPr/>
        </p:nvSpPr>
        <p:spPr>
          <a:xfrm>
            <a:off x="2871216" y="2812199"/>
            <a:ext cx="4498848" cy="3785652"/>
          </a:xfrm>
          <a:prstGeom prst="rect">
            <a:avLst/>
          </a:prstGeom>
          <a:noFill/>
          <a:ln>
            <a:solidFill>
              <a:schemeClr val="accent5"/>
            </a:solidFill>
          </a:ln>
        </p:spPr>
        <p:txBody>
          <a:bodyPr wrap="square" rtlCol="0">
            <a:spAutoFit/>
          </a:bodyPr>
          <a:lstStyle/>
          <a:p>
            <a:r>
              <a:rPr lang="en-US" sz="1000"/>
              <a:t>         private FullQuote Deserialize(Dictionary&lt;string, AttributeValue&gt; item)</a:t>
            </a:r>
          </a:p>
          <a:p>
            <a:r>
              <a:rPr lang="en-US" sz="1000"/>
              <a:t>        {</a:t>
            </a:r>
          </a:p>
          <a:p>
            <a:r>
              <a:rPr lang="en-US" sz="1000"/>
              <a:t>            var model = new FullQuote</a:t>
            </a:r>
          </a:p>
          <a:p>
            <a:r>
              <a:rPr lang="en-US" sz="1000"/>
              <a:t>            {</a:t>
            </a:r>
          </a:p>
          <a:p>
            <a:r>
              <a:rPr lang="en-US" sz="1000"/>
              <a:t>                Request = new QuoteRequest()</a:t>
            </a:r>
          </a:p>
          <a:p>
            <a:r>
              <a:rPr lang="en-US" sz="1000"/>
              <a:t>            };</a:t>
            </a:r>
          </a:p>
          <a:p>
            <a:endParaRPr lang="en-US" sz="1000"/>
          </a:p>
          <a:p>
            <a:r>
              <a:rPr lang="en-US" sz="1000"/>
              <a:t>            if (item.TryGetValue(nameof(FullQuote.Request.Name), out var name))</a:t>
            </a:r>
          </a:p>
          <a:p>
            <a:r>
              <a:rPr lang="en-US" sz="1000"/>
              <a:t>                model.Request.Name = name.S;</a:t>
            </a:r>
          </a:p>
          <a:p>
            <a:endParaRPr lang="en-US" sz="1000"/>
          </a:p>
          <a:p>
            <a:r>
              <a:rPr lang="en-US" sz="1000"/>
              <a:t>            if (item.TryGetValue("Email", out var email))</a:t>
            </a:r>
          </a:p>
          <a:p>
            <a:r>
              <a:rPr lang="en-US" sz="1000"/>
              <a:t>                model.Request.Email = email.S;</a:t>
            </a:r>
          </a:p>
          <a:p>
            <a:endParaRPr lang="en-US" sz="1000"/>
          </a:p>
          <a:p>
            <a:r>
              <a:rPr lang="en-US" sz="1000"/>
              <a:t>            if (item.TryGetValue("CarType", out var carType))</a:t>
            </a:r>
          </a:p>
          <a:p>
            <a:r>
              <a:rPr lang="en-US" sz="1000"/>
              <a:t>                model.Request.CarType = carType.S;</a:t>
            </a:r>
          </a:p>
          <a:p>
            <a:endParaRPr lang="en-US" sz="1000"/>
          </a:p>
          <a:p>
            <a:r>
              <a:rPr lang="en-US" sz="1000"/>
              <a:t>            if (item.TryGetValue("CreditScoreEstimate", out var creditScoreEstimate))</a:t>
            </a:r>
          </a:p>
          <a:p>
            <a:r>
              <a:rPr lang="en-US" sz="1000"/>
              <a:t>                model.Request.CreditScoreEstimate = int.Parse(creditScoreEstimate.N);</a:t>
            </a:r>
          </a:p>
          <a:p>
            <a:endParaRPr lang="en-US" sz="1000"/>
          </a:p>
          <a:p>
            <a:r>
              <a:rPr lang="en-US" sz="1000"/>
              <a:t>            if (item.TryGetValue("MonthlyPremium", out var monthlyPremium))</a:t>
            </a:r>
          </a:p>
          <a:p>
            <a:r>
              <a:rPr lang="en-US" sz="1000"/>
              <a:t>                model.MonthlyPremium = int.Parse(monthlyPremium.N);</a:t>
            </a:r>
          </a:p>
          <a:p>
            <a:endParaRPr lang="en-US" sz="1000"/>
          </a:p>
          <a:p>
            <a:r>
              <a:rPr lang="en-US" sz="1000"/>
              <a:t>            return model;</a:t>
            </a:r>
          </a:p>
          <a:p>
            <a:r>
              <a:rPr lang="en-US" sz="1000"/>
              <a:t>        }</a:t>
            </a:r>
          </a:p>
        </p:txBody>
      </p:sp>
      <p:pic>
        <p:nvPicPr>
          <p:cNvPr id="3" name="Picture 2"/>
          <p:cNvPicPr>
            <a:picLocks noChangeAspect="1"/>
          </p:cNvPicPr>
          <p:nvPr/>
        </p:nvPicPr>
        <p:blipFill>
          <a:blip r:embed="rId3"/>
          <a:stretch>
            <a:fillRect/>
          </a:stretch>
        </p:blipFill>
        <p:spPr>
          <a:xfrm>
            <a:off x="7503310" y="826607"/>
            <a:ext cx="4688690" cy="6031393"/>
          </a:xfrm>
          <a:prstGeom prst="rect">
            <a:avLst/>
          </a:prstGeom>
        </p:spPr>
      </p:pic>
    </p:spTree>
    <p:extLst>
      <p:ext uri="{BB962C8B-B14F-4D97-AF65-F5344CB8AC3E}">
        <p14:creationId xmlns:p14="http://schemas.microsoft.com/office/powerpoint/2010/main" val="3840156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36 </a:t>
            </a:r>
            <a:r>
              <a:rPr lang="it-IT"/>
              <a:t>Add di for quotes api controller</a:t>
            </a:r>
            <a:endParaRPr lang="en-US"/>
          </a:p>
        </p:txBody>
      </p:sp>
      <p:sp>
        <p:nvSpPr>
          <p:cNvPr id="8" name="TextBox 7"/>
          <p:cNvSpPr txBox="1"/>
          <p:nvPr/>
        </p:nvSpPr>
        <p:spPr>
          <a:xfrm>
            <a:off x="376099" y="4162304"/>
            <a:ext cx="6362085" cy="369332"/>
          </a:xfrm>
          <a:prstGeom prst="rect">
            <a:avLst/>
          </a:prstGeom>
          <a:noFill/>
          <a:ln>
            <a:solidFill>
              <a:schemeClr val="accent5"/>
            </a:solidFill>
          </a:ln>
        </p:spPr>
        <p:txBody>
          <a:bodyPr wrap="square" rtlCol="0">
            <a:spAutoFit/>
          </a:bodyPr>
          <a:lstStyle/>
          <a:p>
            <a:r>
              <a:rPr lang="en-US"/>
              <a:t> services.Configure&lt;FullQuoteRepositorySettings&gt;(Configuration);</a:t>
            </a:r>
            <a:endParaRPr lang="en-US" sz="1000"/>
          </a:p>
        </p:txBody>
      </p:sp>
      <p:sp>
        <p:nvSpPr>
          <p:cNvPr id="10" name="TextBox 9"/>
          <p:cNvSpPr txBox="1"/>
          <p:nvPr/>
        </p:nvSpPr>
        <p:spPr>
          <a:xfrm>
            <a:off x="1360362" y="3064659"/>
            <a:ext cx="5377822" cy="738664"/>
          </a:xfrm>
          <a:prstGeom prst="rect">
            <a:avLst/>
          </a:prstGeom>
          <a:noFill/>
          <a:ln>
            <a:solidFill>
              <a:schemeClr val="accent5"/>
            </a:solidFill>
          </a:ln>
        </p:spPr>
        <p:txBody>
          <a:bodyPr wrap="square" rtlCol="0">
            <a:spAutoFit/>
          </a:bodyPr>
          <a:lstStyle/>
          <a:p>
            <a:r>
              <a:rPr lang="en-US" sz="1400"/>
              <a:t>        services</a:t>
            </a:r>
          </a:p>
          <a:p>
            <a:r>
              <a:rPr lang="en-US" sz="1400"/>
              <a:t>                .AddTransient&lt;IFullQuoteRepository, FullQuoteRepository&gt;()</a:t>
            </a:r>
          </a:p>
          <a:p>
            <a:r>
              <a:rPr lang="en-US" sz="1400"/>
              <a:t>                .AddAWSService&lt;IAmazonDynamoDB&gt;();</a:t>
            </a:r>
          </a:p>
        </p:txBody>
      </p:sp>
      <p:pic>
        <p:nvPicPr>
          <p:cNvPr id="3" name="Picture 2"/>
          <p:cNvPicPr>
            <a:picLocks noChangeAspect="1"/>
          </p:cNvPicPr>
          <p:nvPr/>
        </p:nvPicPr>
        <p:blipFill>
          <a:blip r:embed="rId3"/>
          <a:stretch>
            <a:fillRect/>
          </a:stretch>
        </p:blipFill>
        <p:spPr>
          <a:xfrm>
            <a:off x="6800098" y="1266412"/>
            <a:ext cx="5391902" cy="3191320"/>
          </a:xfrm>
          <a:prstGeom prst="rect">
            <a:avLst/>
          </a:prstGeom>
        </p:spPr>
      </p:pic>
    </p:spTree>
    <p:extLst>
      <p:ext uri="{BB962C8B-B14F-4D97-AF65-F5344CB8AC3E}">
        <p14:creationId xmlns:p14="http://schemas.microsoft.com/office/powerpoint/2010/main" val="176272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DEPLOY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6156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Welcome (3)</a:t>
            </a:r>
          </a:p>
        </p:txBody>
      </p:sp>
      <p:sp>
        <p:nvSpPr>
          <p:cNvPr id="5" name="Content Placeholder 4"/>
          <p:cNvSpPr>
            <a:spLocks noGrp="1"/>
          </p:cNvSpPr>
          <p:nvPr>
            <p:ph idx="1"/>
          </p:nvPr>
        </p:nvSpPr>
        <p:spPr>
          <a:xfrm>
            <a:off x="838200" y="1825625"/>
            <a:ext cx="11099800" cy="4351338"/>
          </a:xfrm>
        </p:spPr>
        <p:txBody>
          <a:bodyPr>
            <a:normAutofit/>
          </a:bodyPr>
          <a:lstStyle/>
          <a:p>
            <a:pPr marL="457200" lvl="1" indent="0">
              <a:buNone/>
            </a:pPr>
            <a:r>
              <a:rPr lang="en-US" i="1"/>
              <a:t>Visual Studio on Screen – NuGet Packages open and Solution Explorer</a:t>
            </a:r>
          </a:p>
          <a:p>
            <a:endParaRPr lang="en-US"/>
          </a:p>
        </p:txBody>
      </p:sp>
    </p:spTree>
    <p:extLst>
      <p:ext uri="{BB962C8B-B14F-4D97-AF65-F5344CB8AC3E}">
        <p14:creationId xmlns:p14="http://schemas.microsoft.com/office/powerpoint/2010/main" val="1764406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38 (bonus) - .net configuration in cdk</a:t>
            </a:r>
          </a:p>
        </p:txBody>
      </p:sp>
      <p:sp>
        <p:nvSpPr>
          <p:cNvPr id="7" name="TextBox 6"/>
          <p:cNvSpPr txBox="1"/>
          <p:nvPr/>
        </p:nvSpPr>
        <p:spPr>
          <a:xfrm>
            <a:off x="4479860" y="2204243"/>
            <a:ext cx="2690723" cy="861774"/>
          </a:xfrm>
          <a:prstGeom prst="rect">
            <a:avLst/>
          </a:prstGeom>
          <a:noFill/>
          <a:ln>
            <a:solidFill>
              <a:schemeClr val="accent5"/>
            </a:solidFill>
          </a:ln>
        </p:spPr>
        <p:txBody>
          <a:bodyPr wrap="square" rtlCol="0">
            <a:spAutoFit/>
          </a:bodyPr>
          <a:lstStyle/>
          <a:p>
            <a:r>
              <a:rPr lang="en-US" sz="1000"/>
              <a:t>    public class DeploymentSettings</a:t>
            </a:r>
          </a:p>
          <a:p>
            <a:r>
              <a:rPr lang="en-US" sz="1000"/>
              <a:t>    {</a:t>
            </a:r>
          </a:p>
          <a:p>
            <a:r>
              <a:rPr lang="en-US" sz="1000"/>
              <a:t>        public string AwsAccountId { get; set; }</a:t>
            </a:r>
          </a:p>
          <a:p>
            <a:r>
              <a:rPr lang="en-US" sz="1000"/>
              <a:t>        public string AwsRegion { get; set; }</a:t>
            </a:r>
          </a:p>
          <a:p>
            <a:r>
              <a:rPr lang="en-US" sz="1000"/>
              <a:t>    }</a:t>
            </a:r>
          </a:p>
        </p:txBody>
      </p:sp>
      <p:sp>
        <p:nvSpPr>
          <p:cNvPr id="8" name="TextBox 7"/>
          <p:cNvSpPr txBox="1"/>
          <p:nvPr/>
        </p:nvSpPr>
        <p:spPr>
          <a:xfrm>
            <a:off x="3259090" y="3238328"/>
            <a:ext cx="3911493" cy="2246769"/>
          </a:xfrm>
          <a:prstGeom prst="rect">
            <a:avLst/>
          </a:prstGeom>
          <a:noFill/>
          <a:ln>
            <a:solidFill>
              <a:schemeClr val="accent5"/>
            </a:solidFill>
          </a:ln>
        </p:spPr>
        <p:txBody>
          <a:bodyPr wrap="square" rtlCol="0">
            <a:spAutoFit/>
          </a:bodyPr>
          <a:lstStyle/>
          <a:p>
            <a:r>
              <a:rPr lang="en-US" sz="1000"/>
              <a:t>           // var settings</a:t>
            </a:r>
          </a:p>
          <a:p>
            <a:r>
              <a:rPr lang="en-US" sz="1000"/>
              <a:t>            var deploymentSettings =</a:t>
            </a:r>
          </a:p>
          <a:p>
            <a:r>
              <a:rPr lang="en-US" sz="1000"/>
              <a:t>                new ConfigurationBuilder()</a:t>
            </a:r>
          </a:p>
          <a:p>
            <a:r>
              <a:rPr lang="en-US" sz="1000"/>
              <a:t>                    .AddInMemoryCollection(new Dictionary&lt;string, string&gt;</a:t>
            </a:r>
          </a:p>
          <a:p>
            <a:r>
              <a:rPr lang="en-US" sz="1000"/>
              <a:t>                    {</a:t>
            </a:r>
          </a:p>
          <a:p>
            <a:r>
              <a:rPr lang="en-US" sz="1000"/>
              <a:t>                        {"AwsAccountId", “ENTER YOUR ACCOUNT ID"},</a:t>
            </a:r>
          </a:p>
          <a:p>
            <a:r>
              <a:rPr lang="en-US" sz="1000"/>
              <a:t>                        {"AwsRegion", "us-west-1"}</a:t>
            </a:r>
          </a:p>
          <a:p>
            <a:r>
              <a:rPr lang="en-US" sz="1000"/>
              <a:t>                    })</a:t>
            </a:r>
          </a:p>
          <a:p>
            <a:r>
              <a:rPr lang="en-US" sz="1000"/>
              <a:t>                    // relative to the root of the Cdk.csproj</a:t>
            </a:r>
          </a:p>
          <a:p>
            <a:r>
              <a:rPr lang="en-US" sz="1000"/>
              <a:t>                    .AddJsonFile("settings.json", optional: true)</a:t>
            </a:r>
          </a:p>
          <a:p>
            <a:r>
              <a:rPr lang="en-US" sz="1000"/>
              <a:t>                    // could also add environment variables, or</a:t>
            </a:r>
          </a:p>
          <a:p>
            <a:r>
              <a:rPr lang="en-US" sz="1000"/>
              <a:t>                    // any other Configuration Builder</a:t>
            </a:r>
          </a:p>
          <a:p>
            <a:r>
              <a:rPr lang="en-US" sz="1000"/>
              <a:t>                    .Build()</a:t>
            </a:r>
          </a:p>
          <a:p>
            <a:r>
              <a:rPr lang="en-US" sz="1000"/>
              <a:t>                    .Get&lt;DeploymentSettings&gt;();</a:t>
            </a:r>
          </a:p>
        </p:txBody>
      </p:sp>
      <p:sp>
        <p:nvSpPr>
          <p:cNvPr id="10" name="TextBox 9"/>
          <p:cNvSpPr txBox="1"/>
          <p:nvPr/>
        </p:nvSpPr>
        <p:spPr>
          <a:xfrm>
            <a:off x="2991775" y="5908100"/>
            <a:ext cx="4178808" cy="584775"/>
          </a:xfrm>
          <a:prstGeom prst="rect">
            <a:avLst/>
          </a:prstGeom>
          <a:noFill/>
          <a:ln>
            <a:solidFill>
              <a:schemeClr val="accent5"/>
            </a:solidFill>
          </a:ln>
        </p:spPr>
        <p:txBody>
          <a:bodyPr wrap="square" rtlCol="0">
            <a:spAutoFit/>
          </a:bodyPr>
          <a:lstStyle/>
          <a:p>
            <a:r>
              <a:rPr lang="en-US" sz="1600"/>
              <a:t>Account = deploymentSettings.AwsAccountId,</a:t>
            </a:r>
          </a:p>
          <a:p>
            <a:r>
              <a:rPr lang="en-US" sz="1600"/>
              <a:t>Region = deploymentSettings.AwsRegion</a:t>
            </a:r>
          </a:p>
        </p:txBody>
      </p:sp>
      <p:pic>
        <p:nvPicPr>
          <p:cNvPr id="4" name="Picture 3">
            <a:extLst>
              <a:ext uri="{FF2B5EF4-FFF2-40B4-BE49-F238E27FC236}">
                <a16:creationId xmlns:a16="http://schemas.microsoft.com/office/drawing/2014/main" id="{D748DFAC-5DA3-445B-91F9-B8350220EE20}"/>
              </a:ext>
            </a:extLst>
          </p:cNvPr>
          <p:cNvPicPr>
            <a:picLocks noChangeAspect="1"/>
          </p:cNvPicPr>
          <p:nvPr/>
        </p:nvPicPr>
        <p:blipFill>
          <a:blip r:embed="rId3"/>
          <a:stretch>
            <a:fillRect/>
          </a:stretch>
        </p:blipFill>
        <p:spPr>
          <a:xfrm>
            <a:off x="7381839" y="1372903"/>
            <a:ext cx="4810161" cy="5175953"/>
          </a:xfrm>
          <a:prstGeom prst="rect">
            <a:avLst/>
          </a:prstGeom>
        </p:spPr>
      </p:pic>
    </p:spTree>
    <p:extLst>
      <p:ext uri="{BB962C8B-B14F-4D97-AF65-F5344CB8AC3E}">
        <p14:creationId xmlns:p14="http://schemas.microsoft.com/office/powerpoint/2010/main" val="1236043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39 </a:t>
            </a:r>
            <a:r>
              <a:rPr lang="en-US" sz="2700"/>
              <a:t>(bonus) use deploymentSettings.RequestQuoteProcessorMemorySize</a:t>
            </a:r>
            <a:endParaRPr lang="en-US"/>
          </a:p>
        </p:txBody>
      </p:sp>
      <p:sp>
        <p:nvSpPr>
          <p:cNvPr id="7" name="TextBox 6"/>
          <p:cNvSpPr txBox="1"/>
          <p:nvPr/>
        </p:nvSpPr>
        <p:spPr>
          <a:xfrm>
            <a:off x="3455732" y="1355114"/>
            <a:ext cx="3594292" cy="246221"/>
          </a:xfrm>
          <a:prstGeom prst="rect">
            <a:avLst/>
          </a:prstGeom>
          <a:noFill/>
          <a:ln>
            <a:solidFill>
              <a:schemeClr val="accent5"/>
            </a:solidFill>
          </a:ln>
        </p:spPr>
        <p:txBody>
          <a:bodyPr wrap="square" rtlCol="0">
            <a:spAutoFit/>
          </a:bodyPr>
          <a:lstStyle/>
          <a:p>
            <a:r>
              <a:rPr lang="en-US" sz="1000"/>
              <a:t> public double RequestQuoteProcessorMemorySize { get; set; }</a:t>
            </a:r>
          </a:p>
        </p:txBody>
      </p:sp>
      <p:sp>
        <p:nvSpPr>
          <p:cNvPr id="8" name="TextBox 7"/>
          <p:cNvSpPr txBox="1"/>
          <p:nvPr/>
        </p:nvSpPr>
        <p:spPr>
          <a:xfrm>
            <a:off x="2845762" y="1823234"/>
            <a:ext cx="4204262" cy="584775"/>
          </a:xfrm>
          <a:prstGeom prst="rect">
            <a:avLst/>
          </a:prstGeom>
          <a:noFill/>
          <a:ln>
            <a:solidFill>
              <a:schemeClr val="accent5"/>
            </a:solidFill>
          </a:ln>
        </p:spPr>
        <p:txBody>
          <a:bodyPr wrap="square" rtlCol="0">
            <a:spAutoFit/>
          </a:bodyPr>
          <a:lstStyle/>
          <a:p>
            <a:r>
              <a:rPr lang="en-US" sz="1600"/>
              <a:t>,</a:t>
            </a:r>
          </a:p>
          <a:p>
            <a:r>
              <a:rPr lang="en-US" sz="1600"/>
              <a:t>{"RequestQuoteProcessorMemorySize", "128"}</a:t>
            </a:r>
            <a:endParaRPr lang="en-US" sz="900"/>
          </a:p>
        </p:txBody>
      </p:sp>
      <p:sp>
        <p:nvSpPr>
          <p:cNvPr id="10" name="TextBox 9"/>
          <p:cNvSpPr txBox="1"/>
          <p:nvPr/>
        </p:nvSpPr>
        <p:spPr>
          <a:xfrm>
            <a:off x="1929384" y="3406559"/>
            <a:ext cx="5541264" cy="276999"/>
          </a:xfrm>
          <a:prstGeom prst="rect">
            <a:avLst/>
          </a:prstGeom>
          <a:noFill/>
          <a:ln>
            <a:solidFill>
              <a:schemeClr val="accent5"/>
            </a:solidFill>
          </a:ln>
        </p:spPr>
        <p:txBody>
          <a:bodyPr wrap="square" rtlCol="0">
            <a:spAutoFit/>
          </a:bodyPr>
          <a:lstStyle/>
          <a:p>
            <a:r>
              <a:rPr lang="en-US" sz="1200"/>
              <a:t>new TVCampaignStack(deploymentSettings, app, "TVCampaignStack", new StackProps</a:t>
            </a:r>
          </a:p>
        </p:txBody>
      </p:sp>
      <p:pic>
        <p:nvPicPr>
          <p:cNvPr id="5" name="Picture 4"/>
          <p:cNvPicPr>
            <a:picLocks noChangeAspect="1"/>
          </p:cNvPicPr>
          <p:nvPr/>
        </p:nvPicPr>
        <p:blipFill>
          <a:blip r:embed="rId3"/>
          <a:stretch>
            <a:fillRect/>
          </a:stretch>
        </p:blipFill>
        <p:spPr>
          <a:xfrm>
            <a:off x="7050024" y="3961315"/>
            <a:ext cx="5088344" cy="2759780"/>
          </a:xfrm>
          <a:prstGeom prst="rect">
            <a:avLst/>
          </a:prstGeom>
        </p:spPr>
      </p:pic>
      <p:sp>
        <p:nvSpPr>
          <p:cNvPr id="9" name="TextBox 8"/>
          <p:cNvSpPr txBox="1"/>
          <p:nvPr/>
        </p:nvSpPr>
        <p:spPr>
          <a:xfrm>
            <a:off x="2770632" y="6110789"/>
            <a:ext cx="4126992" cy="276999"/>
          </a:xfrm>
          <a:prstGeom prst="rect">
            <a:avLst/>
          </a:prstGeom>
          <a:noFill/>
          <a:ln>
            <a:solidFill>
              <a:schemeClr val="accent5"/>
            </a:solidFill>
          </a:ln>
        </p:spPr>
        <p:txBody>
          <a:bodyPr wrap="square" rtlCol="0">
            <a:spAutoFit/>
          </a:bodyPr>
          <a:lstStyle/>
          <a:p>
            <a:r>
              <a:rPr lang="en-US" sz="1200"/>
              <a:t> MemorySize = _settings.RequestQuoteProcessorMemorySize,</a:t>
            </a:r>
          </a:p>
        </p:txBody>
      </p:sp>
      <p:sp>
        <p:nvSpPr>
          <p:cNvPr id="11" name="TextBox 10"/>
          <p:cNvSpPr txBox="1"/>
          <p:nvPr/>
        </p:nvSpPr>
        <p:spPr>
          <a:xfrm>
            <a:off x="929640" y="4213233"/>
            <a:ext cx="5815584" cy="1015663"/>
          </a:xfrm>
          <a:prstGeom prst="rect">
            <a:avLst/>
          </a:prstGeom>
          <a:noFill/>
          <a:ln>
            <a:solidFill>
              <a:schemeClr val="accent5"/>
            </a:solidFill>
          </a:ln>
        </p:spPr>
        <p:txBody>
          <a:bodyPr wrap="square" rtlCol="0">
            <a:spAutoFit/>
          </a:bodyPr>
          <a:lstStyle/>
          <a:p>
            <a:r>
              <a:rPr lang="en-US" sz="1000"/>
              <a:t> private readonly DeploymentSettings _settings;</a:t>
            </a:r>
          </a:p>
          <a:p>
            <a:endParaRPr lang="en-US" sz="1000"/>
          </a:p>
          <a:p>
            <a:r>
              <a:rPr lang="en-US" sz="1000"/>
              <a:t>internal TVCampaignStack(DeploymentSettings settings, Construct scope, string id, IStackProps props = null)</a:t>
            </a:r>
          </a:p>
          <a:p>
            <a:r>
              <a:rPr lang="en-US" sz="1000"/>
              <a:t>        : base(scope, id, props)</a:t>
            </a:r>
          </a:p>
          <a:p>
            <a:r>
              <a:rPr lang="en-US" sz="1000"/>
              <a:t>        {</a:t>
            </a:r>
          </a:p>
          <a:p>
            <a:r>
              <a:rPr lang="en-US" sz="1000"/>
              <a:t>            _settings = settings;</a:t>
            </a:r>
          </a:p>
        </p:txBody>
      </p:sp>
      <p:pic>
        <p:nvPicPr>
          <p:cNvPr id="4" name="Picture 3">
            <a:extLst>
              <a:ext uri="{FF2B5EF4-FFF2-40B4-BE49-F238E27FC236}">
                <a16:creationId xmlns:a16="http://schemas.microsoft.com/office/drawing/2014/main" id="{ADF80660-C1B8-469B-AFEE-451CCB4D12F2}"/>
              </a:ext>
            </a:extLst>
          </p:cNvPr>
          <p:cNvPicPr>
            <a:picLocks noChangeAspect="1"/>
          </p:cNvPicPr>
          <p:nvPr/>
        </p:nvPicPr>
        <p:blipFill>
          <a:blip r:embed="rId4"/>
          <a:stretch>
            <a:fillRect/>
          </a:stretch>
        </p:blipFill>
        <p:spPr>
          <a:xfrm>
            <a:off x="7679819" y="932683"/>
            <a:ext cx="4328535" cy="2889754"/>
          </a:xfrm>
          <a:prstGeom prst="rect">
            <a:avLst/>
          </a:prstGeom>
        </p:spPr>
      </p:pic>
    </p:spTree>
    <p:extLst>
      <p:ext uri="{BB962C8B-B14F-4D97-AF65-F5344CB8AC3E}">
        <p14:creationId xmlns:p14="http://schemas.microsoft.com/office/powerpoint/2010/main" val="3327189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40 (bonus) - launch a debugger</a:t>
            </a:r>
          </a:p>
        </p:txBody>
      </p:sp>
      <p:sp>
        <p:nvSpPr>
          <p:cNvPr id="7" name="TextBox 6"/>
          <p:cNvSpPr txBox="1"/>
          <p:nvPr/>
        </p:nvSpPr>
        <p:spPr>
          <a:xfrm>
            <a:off x="4768752" y="3297914"/>
            <a:ext cx="2368296" cy="307777"/>
          </a:xfrm>
          <a:prstGeom prst="rect">
            <a:avLst/>
          </a:prstGeom>
          <a:noFill/>
          <a:ln>
            <a:solidFill>
              <a:schemeClr val="accent5"/>
            </a:solidFill>
          </a:ln>
        </p:spPr>
        <p:txBody>
          <a:bodyPr wrap="square" rtlCol="0">
            <a:spAutoFit/>
          </a:bodyPr>
          <a:lstStyle/>
          <a:p>
            <a:r>
              <a:rPr lang="en-US" sz="1400"/>
              <a:t> public bool Debug { get; set; }</a:t>
            </a:r>
          </a:p>
        </p:txBody>
      </p:sp>
      <p:sp>
        <p:nvSpPr>
          <p:cNvPr id="8" name="TextBox 7"/>
          <p:cNvSpPr txBox="1"/>
          <p:nvPr/>
        </p:nvSpPr>
        <p:spPr>
          <a:xfrm>
            <a:off x="5164083" y="4741343"/>
            <a:ext cx="1972965" cy="646331"/>
          </a:xfrm>
          <a:prstGeom prst="rect">
            <a:avLst/>
          </a:prstGeom>
          <a:noFill/>
          <a:ln>
            <a:solidFill>
              <a:schemeClr val="accent5"/>
            </a:solidFill>
          </a:ln>
        </p:spPr>
        <p:txBody>
          <a:bodyPr wrap="square" rtlCol="0">
            <a:spAutoFit/>
          </a:bodyPr>
          <a:lstStyle/>
          <a:p>
            <a:r>
              <a:rPr lang="en-US"/>
              <a:t>, </a:t>
            </a:r>
          </a:p>
          <a:p>
            <a:r>
              <a:rPr lang="en-US"/>
              <a:t>{"Debug", "true"}</a:t>
            </a:r>
            <a:endParaRPr lang="en-US" sz="1000"/>
          </a:p>
        </p:txBody>
      </p:sp>
      <p:sp>
        <p:nvSpPr>
          <p:cNvPr id="10" name="TextBox 9"/>
          <p:cNvSpPr txBox="1"/>
          <p:nvPr/>
        </p:nvSpPr>
        <p:spPr>
          <a:xfrm>
            <a:off x="5015484" y="6232055"/>
            <a:ext cx="2130552" cy="461665"/>
          </a:xfrm>
          <a:prstGeom prst="rect">
            <a:avLst/>
          </a:prstGeom>
          <a:noFill/>
          <a:ln>
            <a:solidFill>
              <a:schemeClr val="accent5"/>
            </a:solidFill>
          </a:ln>
        </p:spPr>
        <p:txBody>
          <a:bodyPr wrap="square" rtlCol="0">
            <a:spAutoFit/>
          </a:bodyPr>
          <a:lstStyle/>
          <a:p>
            <a:r>
              <a:rPr lang="en-US" sz="1200"/>
              <a:t> if (deploymentSettings.Debug)</a:t>
            </a:r>
          </a:p>
          <a:p>
            <a:r>
              <a:rPr lang="en-US" sz="1200"/>
              <a:t>                Debugger.Launch();</a:t>
            </a:r>
          </a:p>
        </p:txBody>
      </p:sp>
      <p:pic>
        <p:nvPicPr>
          <p:cNvPr id="4" name="Picture 3">
            <a:extLst>
              <a:ext uri="{FF2B5EF4-FFF2-40B4-BE49-F238E27FC236}">
                <a16:creationId xmlns:a16="http://schemas.microsoft.com/office/drawing/2014/main" id="{48DE0064-1F47-43C3-89AE-683874644CC8}"/>
              </a:ext>
            </a:extLst>
          </p:cNvPr>
          <p:cNvPicPr>
            <a:picLocks noChangeAspect="1"/>
          </p:cNvPicPr>
          <p:nvPr/>
        </p:nvPicPr>
        <p:blipFill>
          <a:blip r:embed="rId3"/>
          <a:stretch>
            <a:fillRect/>
          </a:stretch>
        </p:blipFill>
        <p:spPr>
          <a:xfrm>
            <a:off x="7284295" y="1157746"/>
            <a:ext cx="4907705" cy="5700254"/>
          </a:xfrm>
          <a:prstGeom prst="rect">
            <a:avLst/>
          </a:prstGeom>
        </p:spPr>
      </p:pic>
    </p:spTree>
    <p:extLst>
      <p:ext uri="{BB962C8B-B14F-4D97-AF65-F5344CB8AC3E}">
        <p14:creationId xmlns:p14="http://schemas.microsoft.com/office/powerpoint/2010/main" val="3542159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DEMO</a:t>
            </a:r>
          </a:p>
        </p:txBody>
      </p:sp>
      <p:sp>
        <p:nvSpPr>
          <p:cNvPr id="3" name="Content Placeholder 2"/>
          <p:cNvSpPr>
            <a:spLocks noGrp="1"/>
          </p:cNvSpPr>
          <p:nvPr>
            <p:ph idx="1"/>
          </p:nvPr>
        </p:nvSpPr>
        <p:spPr/>
        <p:txBody>
          <a:bodyPr/>
          <a:lstStyle/>
          <a:p>
            <a:r>
              <a:rPr lang="en-US"/>
              <a:t>Show full walkthrough of application</a:t>
            </a:r>
          </a:p>
        </p:txBody>
      </p:sp>
    </p:spTree>
    <p:extLst>
      <p:ext uri="{BB962C8B-B14F-4D97-AF65-F5344CB8AC3E}">
        <p14:creationId xmlns:p14="http://schemas.microsoft.com/office/powerpoint/2010/main" val="4001213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01940" cy="614203"/>
          </a:xfrm>
        </p:spPr>
        <p:txBody>
          <a:bodyPr>
            <a:normAutofit fontScale="90000"/>
          </a:bodyPr>
          <a:lstStyle/>
          <a:p>
            <a:r>
              <a:rPr lang="en-US"/>
              <a:t>41 Bonus - </a:t>
            </a:r>
            <a:r>
              <a:rPr lang="en-US" sz="3100"/>
              <a:t>send 'ding' email.  infra + code in joint commit</a:t>
            </a:r>
          </a:p>
        </p:txBody>
      </p:sp>
      <p:sp>
        <p:nvSpPr>
          <p:cNvPr id="8" name="TextBox 7"/>
          <p:cNvSpPr txBox="1"/>
          <p:nvPr/>
        </p:nvSpPr>
        <p:spPr>
          <a:xfrm>
            <a:off x="1307423" y="2223344"/>
            <a:ext cx="9132717" cy="369332"/>
          </a:xfrm>
          <a:prstGeom prst="rect">
            <a:avLst/>
          </a:prstGeom>
          <a:noFill/>
          <a:ln>
            <a:solidFill>
              <a:schemeClr val="accent5"/>
            </a:solidFill>
          </a:ln>
        </p:spPr>
        <p:txBody>
          <a:bodyPr wrap="square" rtlCol="0">
            <a:spAutoFit/>
          </a:bodyPr>
          <a:lstStyle/>
          <a:p>
            <a:r>
              <a:rPr lang="en-US">
                <a:hlinkClick r:id="rId3"/>
              </a:rPr>
              <a:t>https://github.com/ppittle/cdk-talk/commit/9f06ee41785fdb38bdf4b3d48bdbfd9605fee2c2</a:t>
            </a:r>
            <a:endParaRPr lang="en-US" sz="1000"/>
          </a:p>
        </p:txBody>
      </p:sp>
    </p:spTree>
    <p:extLst>
      <p:ext uri="{BB962C8B-B14F-4D97-AF65-F5344CB8AC3E}">
        <p14:creationId xmlns:p14="http://schemas.microsoft.com/office/powerpoint/2010/main" val="411382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Welcome (4)</a:t>
            </a:r>
          </a:p>
        </p:txBody>
      </p:sp>
      <p:sp>
        <p:nvSpPr>
          <p:cNvPr id="5" name="Content Placeholder 4"/>
          <p:cNvSpPr>
            <a:spLocks noGrp="1"/>
          </p:cNvSpPr>
          <p:nvPr>
            <p:ph idx="1"/>
          </p:nvPr>
        </p:nvSpPr>
        <p:spPr>
          <a:xfrm>
            <a:off x="838200" y="1825625"/>
            <a:ext cx="11099800" cy="4351338"/>
          </a:xfrm>
        </p:spPr>
        <p:txBody>
          <a:bodyPr>
            <a:normAutofit/>
          </a:bodyPr>
          <a:lstStyle/>
          <a:p>
            <a:pPr marL="457200" lvl="1" indent="0">
              <a:buNone/>
            </a:pPr>
            <a:r>
              <a:rPr lang="en-US" i="1"/>
              <a:t>Visual Studio on Screen – NuGet Packages open and Solution Explorer</a:t>
            </a:r>
          </a:p>
          <a:p>
            <a:endParaRPr lang="en-US"/>
          </a:p>
        </p:txBody>
      </p:sp>
    </p:spTree>
    <p:extLst>
      <p:ext uri="{BB962C8B-B14F-4D97-AF65-F5344CB8AC3E}">
        <p14:creationId xmlns:p14="http://schemas.microsoft.com/office/powerpoint/2010/main" val="18301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500583" cy="614203"/>
          </a:xfrm>
        </p:spPr>
        <p:txBody>
          <a:bodyPr>
            <a:normAutofit fontScale="90000"/>
          </a:bodyPr>
          <a:lstStyle/>
          <a:p>
            <a:r>
              <a:rPr lang="en-US"/>
              <a:t>3 Add cdk.json file to solution /fix up</a:t>
            </a:r>
          </a:p>
        </p:txBody>
      </p:sp>
      <p:sp>
        <p:nvSpPr>
          <p:cNvPr id="7" name="TextBox 6"/>
          <p:cNvSpPr txBox="1"/>
          <p:nvPr/>
        </p:nvSpPr>
        <p:spPr>
          <a:xfrm>
            <a:off x="774565" y="1522718"/>
            <a:ext cx="5338118" cy="369332"/>
          </a:xfrm>
          <a:prstGeom prst="rect">
            <a:avLst/>
          </a:prstGeom>
          <a:noFill/>
        </p:spPr>
        <p:txBody>
          <a:bodyPr wrap="square" rtlCol="0">
            <a:spAutoFit/>
          </a:bodyPr>
          <a:lstStyle/>
          <a:p>
            <a:r>
              <a:rPr lang="en-US"/>
              <a:t>dotnet publish . &amp;&amp; dotnet run -p Cdk/Cdk.csproj</a:t>
            </a:r>
            <a:endParaRPr lang="en-US" sz="1000"/>
          </a:p>
        </p:txBody>
      </p:sp>
      <p:pic>
        <p:nvPicPr>
          <p:cNvPr id="5" name="Content Placeholder 4"/>
          <p:cNvPicPr>
            <a:picLocks noGrp="1" noChangeAspect="1"/>
          </p:cNvPicPr>
          <p:nvPr>
            <p:ph sz="half" idx="2"/>
          </p:nvPr>
        </p:nvPicPr>
        <p:blipFill>
          <a:blip r:embed="rId3"/>
          <a:stretch>
            <a:fillRect/>
          </a:stretch>
        </p:blipFill>
        <p:spPr>
          <a:xfrm>
            <a:off x="6112683" y="3304733"/>
            <a:ext cx="5181600" cy="1519362"/>
          </a:xfrm>
          <a:prstGeom prst="rect">
            <a:avLst/>
          </a:prstGeom>
        </p:spPr>
      </p:pic>
      <p:pic>
        <p:nvPicPr>
          <p:cNvPr id="4" name="Picture 3"/>
          <p:cNvPicPr>
            <a:picLocks noChangeAspect="1"/>
          </p:cNvPicPr>
          <p:nvPr/>
        </p:nvPicPr>
        <p:blipFill>
          <a:blip r:embed="rId4"/>
          <a:stretch>
            <a:fillRect/>
          </a:stretch>
        </p:blipFill>
        <p:spPr>
          <a:xfrm>
            <a:off x="6112683" y="1047873"/>
            <a:ext cx="4877481" cy="2057687"/>
          </a:xfrm>
          <a:prstGeom prst="rect">
            <a:avLst/>
          </a:prstGeom>
        </p:spPr>
      </p:pic>
    </p:spTree>
    <p:extLst>
      <p:ext uri="{BB962C8B-B14F-4D97-AF65-F5344CB8AC3E}">
        <p14:creationId xmlns:p14="http://schemas.microsoft.com/office/powerpoint/2010/main" val="311013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500583" cy="614203"/>
          </a:xfrm>
        </p:spPr>
        <p:txBody>
          <a:bodyPr>
            <a:normAutofit fontScale="90000"/>
          </a:bodyPr>
          <a:lstStyle/>
          <a:p>
            <a:r>
              <a:rPr lang="en-US"/>
              <a:t>4a Hardcode aws account and region</a:t>
            </a:r>
          </a:p>
        </p:txBody>
      </p:sp>
      <p:sp>
        <p:nvSpPr>
          <p:cNvPr id="3" name="Content Placeholder 2"/>
          <p:cNvSpPr>
            <a:spLocks noGrp="1"/>
          </p:cNvSpPr>
          <p:nvPr>
            <p:ph sz="half" idx="2"/>
          </p:nvPr>
        </p:nvSpPr>
        <p:spPr/>
        <p:txBody>
          <a:bodyPr/>
          <a:lstStyle/>
          <a:p>
            <a:r>
              <a:rPr lang="en-US"/>
              <a:t>ENTER YOUR OWN ACCOUNT</a:t>
            </a:r>
          </a:p>
        </p:txBody>
      </p:sp>
    </p:spTree>
    <p:extLst>
      <p:ext uri="{BB962C8B-B14F-4D97-AF65-F5344CB8AC3E}">
        <p14:creationId xmlns:p14="http://schemas.microsoft.com/office/powerpoint/2010/main" val="76867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203"/>
          </a:xfrm>
        </p:spPr>
        <p:txBody>
          <a:bodyPr>
            <a:normAutofit fontScale="90000"/>
          </a:bodyPr>
          <a:lstStyle/>
          <a:p>
            <a:r>
              <a:rPr lang="en-US"/>
              <a:t>5 CreateRequestQuoteApiHost</a:t>
            </a:r>
          </a:p>
        </p:txBody>
      </p:sp>
      <p:sp>
        <p:nvSpPr>
          <p:cNvPr id="7" name="TextBox 6"/>
          <p:cNvSpPr txBox="1"/>
          <p:nvPr/>
        </p:nvSpPr>
        <p:spPr>
          <a:xfrm>
            <a:off x="438725" y="1214074"/>
            <a:ext cx="5338118" cy="246221"/>
          </a:xfrm>
          <a:prstGeom prst="rect">
            <a:avLst/>
          </a:prstGeom>
          <a:noFill/>
          <a:ln>
            <a:solidFill>
              <a:schemeClr val="accent5"/>
            </a:solidFill>
          </a:ln>
        </p:spPr>
        <p:txBody>
          <a:bodyPr wrap="square" rtlCol="0">
            <a:spAutoFit/>
          </a:bodyPr>
          <a:lstStyle/>
          <a:p>
            <a:r>
              <a:rPr lang="en-US" sz="1000"/>
              <a:t>using </a:t>
            </a:r>
            <a:r>
              <a:rPr lang="en-US" sz="1000" err="1"/>
              <a:t>RequestQuoteApiFunction</a:t>
            </a:r>
            <a:r>
              <a:rPr lang="en-US" sz="1000"/>
              <a:t> = </a:t>
            </a:r>
            <a:r>
              <a:rPr lang="en-US" sz="1000" err="1"/>
              <a:t>CloudAutoGroup.TVCampaign.RequestQuoteApi.Functions</a:t>
            </a:r>
            <a:r>
              <a:rPr lang="en-US" sz="1000"/>
              <a:t>;</a:t>
            </a:r>
          </a:p>
        </p:txBody>
      </p:sp>
      <p:sp>
        <p:nvSpPr>
          <p:cNvPr id="10" name="TextBox 9"/>
          <p:cNvSpPr txBox="1"/>
          <p:nvPr/>
        </p:nvSpPr>
        <p:spPr>
          <a:xfrm>
            <a:off x="122007" y="1533465"/>
            <a:ext cx="5971553" cy="5324535"/>
          </a:xfrm>
          <a:prstGeom prst="rect">
            <a:avLst/>
          </a:prstGeom>
          <a:noFill/>
          <a:ln>
            <a:solidFill>
              <a:schemeClr val="accent5"/>
            </a:solidFill>
          </a:ln>
        </p:spPr>
        <p:txBody>
          <a:bodyPr wrap="square" rtlCol="0">
            <a:spAutoFit/>
          </a:bodyPr>
          <a:lstStyle/>
          <a:p>
            <a:r>
              <a:rPr lang="en-US" sz="1000"/>
              <a:t>        /// &lt;summary&gt;</a:t>
            </a:r>
          </a:p>
          <a:p>
            <a:r>
              <a:rPr lang="en-US" sz="1000"/>
              <a:t>        /// Dotnet 5 Container Image Lambda + Api Gateway</a:t>
            </a:r>
          </a:p>
          <a:p>
            <a:r>
              <a:rPr lang="en-US" sz="1000"/>
              <a:t>        /// &lt;/summary&gt;</a:t>
            </a:r>
          </a:p>
          <a:p>
            <a:r>
              <a:rPr lang="en-US" sz="1000"/>
              <a:t>        private void </a:t>
            </a:r>
            <a:r>
              <a:rPr lang="en-US" sz="1000" err="1"/>
              <a:t>CreateRequestQuoteApiHost</a:t>
            </a:r>
            <a:r>
              <a:rPr lang="en-US" sz="1000"/>
              <a:t>()</a:t>
            </a:r>
          </a:p>
          <a:p>
            <a:r>
              <a:rPr lang="en-US" sz="1000"/>
              <a:t>        {</a:t>
            </a:r>
          </a:p>
          <a:p>
            <a:r>
              <a:rPr lang="en-US" sz="1000"/>
              <a:t>            // relative to cdk.json file</a:t>
            </a:r>
          </a:p>
          <a:p>
            <a:r>
              <a:rPr lang="en-US" sz="1000"/>
              <a:t>            </a:t>
            </a:r>
            <a:r>
              <a:rPr lang="en-US" sz="1000" err="1"/>
              <a:t>var</a:t>
            </a:r>
            <a:r>
              <a:rPr lang="en-US" sz="1000"/>
              <a:t> directoryContainingDockerFile = nameof(</a:t>
            </a:r>
            <a:r>
              <a:rPr lang="en-US" sz="1000" err="1"/>
              <a:t>CloudAutoGroup.TVCampaign.RequestQuoteApi</a:t>
            </a:r>
            <a:r>
              <a:rPr lang="en-US" sz="1000"/>
              <a:t>);</a:t>
            </a:r>
          </a:p>
          <a:p>
            <a:endParaRPr lang="en-US" sz="1000"/>
          </a:p>
          <a:p>
            <a:r>
              <a:rPr lang="en-US" sz="1000"/>
              <a:t>            </a:t>
            </a:r>
            <a:r>
              <a:rPr lang="en-US" sz="1000" err="1"/>
              <a:t>var</a:t>
            </a:r>
            <a:r>
              <a:rPr lang="en-US" sz="1000"/>
              <a:t> </a:t>
            </a:r>
            <a:r>
              <a:rPr lang="en-US" sz="1000" err="1"/>
              <a:t>requestQuoteApiLambda</a:t>
            </a:r>
            <a:r>
              <a:rPr lang="en-US" sz="1000"/>
              <a:t> = new Function(this, "request-quote-api-lambda", new FunctionProps</a:t>
            </a:r>
          </a:p>
          <a:p>
            <a:r>
              <a:rPr lang="en-US" sz="1000"/>
              <a:t>            {</a:t>
            </a:r>
          </a:p>
          <a:p>
            <a:r>
              <a:rPr lang="en-US" sz="1000"/>
              <a:t>                Runtime = </a:t>
            </a:r>
            <a:r>
              <a:rPr lang="en-US" sz="1000" err="1"/>
              <a:t>Runtime.FROM_IMAGE</a:t>
            </a:r>
            <a:r>
              <a:rPr lang="en-US" sz="1000"/>
              <a:t>,</a:t>
            </a:r>
          </a:p>
          <a:p>
            <a:r>
              <a:rPr lang="en-US" sz="1000"/>
              <a:t>                Code = </a:t>
            </a:r>
            <a:r>
              <a:rPr lang="en-US" sz="1000" err="1"/>
              <a:t>Code.FromAssetImage</a:t>
            </a:r>
            <a:r>
              <a:rPr lang="en-US" sz="1000"/>
              <a:t>(</a:t>
            </a:r>
            <a:r>
              <a:rPr lang="en-US" sz="1000" err="1"/>
              <a:t>directoryContainingDockerFile</a:t>
            </a:r>
            <a:r>
              <a:rPr lang="en-US" sz="1000"/>
              <a:t>, new </a:t>
            </a:r>
            <a:r>
              <a:rPr lang="en-US" sz="1000" err="1"/>
              <a:t>AssetImageCodeProps</a:t>
            </a:r>
            <a:endParaRPr lang="en-US" sz="1000"/>
          </a:p>
          <a:p>
            <a:r>
              <a:rPr lang="en-US" sz="1000"/>
              <a:t>                {</a:t>
            </a:r>
          </a:p>
          <a:p>
            <a:r>
              <a:rPr lang="en-US" sz="1000"/>
              <a:t>                    //Assembly::Type::Method</a:t>
            </a:r>
          </a:p>
          <a:p>
            <a:r>
              <a:rPr lang="en-US" sz="1000"/>
              <a:t>                    Cmd = new[]</a:t>
            </a:r>
          </a:p>
          <a:p>
            <a:r>
              <a:rPr lang="en-US" sz="1000"/>
              <a:t>                    {</a:t>
            </a:r>
          </a:p>
          <a:p>
            <a:r>
              <a:rPr lang="en-US" sz="1000"/>
              <a:t>                        // Assembly</a:t>
            </a:r>
          </a:p>
          <a:p>
            <a:r>
              <a:rPr lang="en-US" sz="1000"/>
              <a:t>                        $"{</a:t>
            </a:r>
            <a:r>
              <a:rPr lang="en-US" sz="1000" err="1"/>
              <a:t>typeof</a:t>
            </a:r>
            <a:r>
              <a:rPr lang="en-US" sz="1000"/>
              <a:t>(</a:t>
            </a:r>
            <a:r>
              <a:rPr lang="en-US" sz="1000" err="1"/>
              <a:t>RequestQuoteApiFunction</a:t>
            </a:r>
            <a:r>
              <a:rPr lang="en-US" sz="1000"/>
              <a:t>).</a:t>
            </a:r>
            <a:r>
              <a:rPr lang="en-US" sz="1000" err="1"/>
              <a:t>Assembly.GetName</a:t>
            </a:r>
            <a:r>
              <a:rPr lang="en-US" sz="1000"/>
              <a:t>().Name}::" +</a:t>
            </a:r>
          </a:p>
          <a:p>
            <a:r>
              <a:rPr lang="en-US" sz="1000"/>
              <a:t>                        // Full Type</a:t>
            </a:r>
          </a:p>
          <a:p>
            <a:r>
              <a:rPr lang="en-US" sz="1000"/>
              <a:t>                        $"{</a:t>
            </a:r>
            <a:r>
              <a:rPr lang="en-US" sz="1000" err="1"/>
              <a:t>typeof</a:t>
            </a:r>
            <a:r>
              <a:rPr lang="en-US" sz="1000"/>
              <a:t>(</a:t>
            </a:r>
            <a:r>
              <a:rPr lang="en-US" sz="1000" err="1"/>
              <a:t>RequestQuoteApiFunction</a:t>
            </a:r>
            <a:r>
              <a:rPr lang="en-US" sz="1000"/>
              <a:t>).</a:t>
            </a:r>
            <a:r>
              <a:rPr lang="en-US" sz="1000" err="1"/>
              <a:t>FullName</a:t>
            </a:r>
            <a:r>
              <a:rPr lang="en-US" sz="1000"/>
              <a:t>}::" +</a:t>
            </a:r>
          </a:p>
          <a:p>
            <a:r>
              <a:rPr lang="en-US" sz="1000"/>
              <a:t>                        // Method</a:t>
            </a:r>
          </a:p>
          <a:p>
            <a:r>
              <a:rPr lang="en-US" sz="1000"/>
              <a:t>                        $"{</a:t>
            </a:r>
            <a:r>
              <a:rPr lang="en-US" sz="1000" err="1"/>
              <a:t>nameof</a:t>
            </a:r>
            <a:r>
              <a:rPr lang="en-US" sz="1000"/>
              <a:t>(</a:t>
            </a:r>
            <a:r>
              <a:rPr lang="en-US" sz="1000" err="1"/>
              <a:t>RequestQuoteApiFunction.Get</a:t>
            </a:r>
            <a:r>
              <a:rPr lang="en-US" sz="1000"/>
              <a:t>)}"</a:t>
            </a:r>
          </a:p>
          <a:p>
            <a:r>
              <a:rPr lang="en-US" sz="1000"/>
              <a:t>                    }</a:t>
            </a:r>
          </a:p>
          <a:p>
            <a:r>
              <a:rPr lang="en-US" sz="1000"/>
              <a:t>                }),</a:t>
            </a:r>
          </a:p>
          <a:p>
            <a:r>
              <a:rPr lang="en-US" sz="1000"/>
              <a:t>                Handler = </a:t>
            </a:r>
            <a:r>
              <a:rPr lang="en-US" sz="1000" err="1"/>
              <a:t>Handler.FROM_IMAGE</a:t>
            </a:r>
            <a:r>
              <a:rPr lang="en-US" sz="1000"/>
              <a:t>,</a:t>
            </a:r>
          </a:p>
          <a:p>
            <a:r>
              <a:rPr lang="en-US" sz="1000"/>
              <a:t>                Timeout = </a:t>
            </a:r>
            <a:r>
              <a:rPr lang="en-US" sz="1000" err="1"/>
              <a:t>Duration.Seconds</a:t>
            </a:r>
            <a:r>
              <a:rPr lang="en-US" sz="1000"/>
              <a:t>(15)</a:t>
            </a:r>
          </a:p>
          <a:p>
            <a:r>
              <a:rPr lang="en-US" sz="1000"/>
              <a:t>            });</a:t>
            </a:r>
          </a:p>
          <a:p>
            <a:endParaRPr lang="en-US" sz="1000"/>
          </a:p>
          <a:p>
            <a:r>
              <a:rPr lang="en-US" sz="1000"/>
              <a:t>            // setup api gateway</a:t>
            </a:r>
          </a:p>
          <a:p>
            <a:r>
              <a:rPr lang="en-US" sz="1000"/>
              <a:t>            </a:t>
            </a:r>
            <a:r>
              <a:rPr lang="en-US" sz="1000" err="1"/>
              <a:t>var</a:t>
            </a:r>
            <a:r>
              <a:rPr lang="en-US" sz="1000"/>
              <a:t> api = new </a:t>
            </a:r>
            <a:r>
              <a:rPr lang="en-US" sz="1000" err="1"/>
              <a:t>LambdaRestApi</a:t>
            </a:r>
            <a:r>
              <a:rPr lang="en-US" sz="1000"/>
              <a:t>(this, "request-quote-api-lambda-api-gateway", new </a:t>
            </a:r>
            <a:r>
              <a:rPr lang="en-US" sz="1000" err="1"/>
              <a:t>LambdaRestApiProps</a:t>
            </a:r>
            <a:endParaRPr lang="en-US" sz="1000"/>
          </a:p>
          <a:p>
            <a:r>
              <a:rPr lang="en-US" sz="1000"/>
              <a:t>            {</a:t>
            </a:r>
          </a:p>
          <a:p>
            <a:r>
              <a:rPr lang="en-US" sz="1000"/>
              <a:t>                Handler = </a:t>
            </a:r>
            <a:r>
              <a:rPr lang="en-US" sz="1000" err="1"/>
              <a:t>requestQuoteApiLambda</a:t>
            </a:r>
            <a:endParaRPr lang="en-US" sz="1000"/>
          </a:p>
          <a:p>
            <a:r>
              <a:rPr lang="en-US" sz="1000"/>
              <a:t>            });</a:t>
            </a:r>
          </a:p>
          <a:p>
            <a:r>
              <a:rPr lang="en-US" sz="1000"/>
              <a:t>      }</a:t>
            </a:r>
          </a:p>
        </p:txBody>
      </p:sp>
      <p:sp>
        <p:nvSpPr>
          <p:cNvPr id="3" name="Content Placeholder 2"/>
          <p:cNvSpPr>
            <a:spLocks noGrp="1"/>
          </p:cNvSpPr>
          <p:nvPr>
            <p:ph sz="half" idx="2"/>
          </p:nvPr>
        </p:nvSpPr>
        <p:spPr/>
        <p:txBody>
          <a:bodyPr/>
          <a:lstStyle/>
          <a:p>
            <a:endParaRPr lang="en-US"/>
          </a:p>
        </p:txBody>
      </p:sp>
      <p:pic>
        <p:nvPicPr>
          <p:cNvPr id="4" name="Picture 3"/>
          <p:cNvPicPr>
            <a:picLocks noChangeAspect="1"/>
          </p:cNvPicPr>
          <p:nvPr/>
        </p:nvPicPr>
        <p:blipFill>
          <a:blip r:embed="rId3"/>
          <a:stretch>
            <a:fillRect/>
          </a:stretch>
        </p:blipFill>
        <p:spPr>
          <a:xfrm>
            <a:off x="6172200" y="896978"/>
            <a:ext cx="5926192" cy="6031582"/>
          </a:xfrm>
          <a:prstGeom prst="rect">
            <a:avLst/>
          </a:prstGeom>
        </p:spPr>
      </p:pic>
    </p:spTree>
    <p:extLst>
      <p:ext uri="{BB962C8B-B14F-4D97-AF65-F5344CB8AC3E}">
        <p14:creationId xmlns:p14="http://schemas.microsoft.com/office/powerpoint/2010/main" val="256603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7275</TotalTime>
  <Words>8414</Words>
  <Application>Microsoft Office PowerPoint</Application>
  <PresentationFormat>Widescreen</PresentationFormat>
  <Paragraphs>1237</Paragraphs>
  <Slides>54</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Consolas</vt:lpstr>
      <vt:lpstr>Times New Roman</vt:lpstr>
      <vt:lpstr>Office Theme</vt:lpstr>
      <vt:lpstr>Pre-Talk Checklist (1)</vt:lpstr>
      <vt:lpstr>Bio</vt:lpstr>
      <vt:lpstr>Welcome (1)</vt:lpstr>
      <vt:lpstr>Welcome (2)</vt:lpstr>
      <vt:lpstr>Welcome (3)</vt:lpstr>
      <vt:lpstr>Welcome (4)</vt:lpstr>
      <vt:lpstr>3 Add cdk.json file to solution /fix up</vt:lpstr>
      <vt:lpstr>4a Hardcode aws account and region</vt:lpstr>
      <vt:lpstr>5 CreateRequestQuoteApiHost</vt:lpstr>
      <vt:lpstr>5 CreateRequestQuoteApiHost (continued)</vt:lpstr>
      <vt:lpstr>6 CreateRequestQuoteQueueProcessorHost</vt:lpstr>
      <vt:lpstr>7 CreateWebsiteHost</vt:lpstr>
      <vt:lpstr> 8 Adjust RequestQueueAPI Dockerfile to build on windows (CDK DEPLOY)</vt:lpstr>
      <vt:lpstr>DEPLOY</vt:lpstr>
      <vt:lpstr>10 Index.html</vt:lpstr>
      <vt:lpstr>11 Index javascript</vt:lpstr>
      <vt:lpstr>12 Web Settings</vt:lpstr>
      <vt:lpstr>13 DI Settings into Home Controller</vt:lpstr>
      <vt:lpstr>13a Configure Web app to populate Settings</vt:lpstr>
      <vt:lpstr>14 Index html: consume settings</vt:lpstr>
      <vt:lpstr>15 CreateRequestApiHost return api</vt:lpstr>
      <vt:lpstr>16  Update CreateWebsiteHost() to save requestApi.Url in env variable (CDK DEPLOY)</vt:lpstr>
      <vt:lpstr>DEPLOY</vt:lpstr>
      <vt:lpstr>9 Initial Domain Model / Shared Infra Classes</vt:lpstr>
      <vt:lpstr>17 Configure request quote api to use DI</vt:lpstr>
      <vt:lpstr>18 Implement request quote api</vt:lpstr>
      <vt:lpstr>18a Add basic validation to request quote api</vt:lpstr>
      <vt:lpstr>19 Implement QuoteRequestQueueClient</vt:lpstr>
      <vt:lpstr>20 wire up di/configuration for request quote api</vt:lpstr>
      <vt:lpstr>21 CreateQueue</vt:lpstr>
      <vt:lpstr>22  save queue url as an env variable inside request api lambda</vt:lpstr>
      <vt:lpstr>23 grant request quote api permission to write to queue</vt:lpstr>
      <vt:lpstr>24 Add CORS headers to request quote api</vt:lpstr>
      <vt:lpstr>24a add cors headers to api gateway (CDK DEPLOY)</vt:lpstr>
      <vt:lpstr>DEPLOY</vt:lpstr>
      <vt:lpstr>DEMO</vt:lpstr>
      <vt:lpstr>25 Wire up quote processor to listen to queue</vt:lpstr>
      <vt:lpstr>26 Scafold di for quote processor lambda</vt:lpstr>
      <vt:lpstr>27 Implement quote processor function</vt:lpstr>
      <vt:lpstr>28 Implement FullQuoteRepository.Insert()</vt:lpstr>
      <vt:lpstr>31  Wire up di/configuration for request processor lambda</vt:lpstr>
      <vt:lpstr>29 Add CreateDataStore() to stack</vt:lpstr>
      <vt:lpstr>30 Update stack to wire data storage into quote processing lambda</vt:lpstr>
      <vt:lpstr>37  Add datastore configuration env variable and permissions to website (CDK DEPLOY)</vt:lpstr>
      <vt:lpstr>33a dashboard page javascript</vt:lpstr>
      <vt:lpstr>34 Quotes Api Controller</vt:lpstr>
      <vt:lpstr>35 Implement FullQuoteRepository</vt:lpstr>
      <vt:lpstr>36 Add di for quotes api controller</vt:lpstr>
      <vt:lpstr>DEPLOY</vt:lpstr>
      <vt:lpstr>38 (bonus) - .net configuration in cdk</vt:lpstr>
      <vt:lpstr>39 (bonus) use deploymentSettings.RequestQuoteProcessorMemorySize</vt:lpstr>
      <vt:lpstr>40 (bonus) - launch a debugger</vt:lpstr>
      <vt:lpstr>DEMO</vt:lpstr>
      <vt:lpstr>41 Bonus - send 'ding' email.  infra + code in joint commit</vt:lpstr>
    </vt:vector>
  </TitlesOfParts>
  <Company>amazon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Pittle, PJ</dc:creator>
  <cp:lastModifiedBy>Pittle, PJ</cp:lastModifiedBy>
  <cp:revision>128</cp:revision>
  <dcterms:created xsi:type="dcterms:W3CDTF">2021-09-06T05:53:56Z</dcterms:created>
  <dcterms:modified xsi:type="dcterms:W3CDTF">2021-09-13T22:22:14Z</dcterms:modified>
</cp:coreProperties>
</file>