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5" r:id="rId4"/>
    <p:sldId id="266" r:id="rId5"/>
    <p:sldId id="272" r:id="rId6"/>
    <p:sldId id="267" r:id="rId7"/>
    <p:sldId id="260" r:id="rId8"/>
    <p:sldId id="271" r:id="rId9"/>
    <p:sldId id="261" r:id="rId10"/>
    <p:sldId id="262" r:id="rId11"/>
    <p:sldId id="263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20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4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2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2588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5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4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6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tk.ac.in/ce/test/IS-codes/is.456.2000.pdf" TargetMode="External"/><Relationship Id="rId3" Type="http://schemas.openxmlformats.org/officeDocument/2006/relationships/hyperlink" Target="https://e-struc.com/2017/06/06/punzonamiento-diseno-estructural/" TargetMode="External"/><Relationship Id="rId7" Type="http://schemas.openxmlformats.org/officeDocument/2006/relationships/hyperlink" Target="https://www.plakagroup.com/getmedia/a3aa2687-d79e-4939-8677-254d41866530/01-006-ARMATEC_INT1306_ES_LR.pdf" TargetMode="External"/><Relationship Id="rId2" Type="http://schemas.openxmlformats.org/officeDocument/2006/relationships/hyperlink" Target="https://www.slideshare.net/satishhn/civil-structural-engineering-flat-slab-des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-fif.construction.cam.ac.uk/fif2-files/FIF2%2018%20-%20Jenny%20Burridge.pdf" TargetMode="External"/><Relationship Id="rId5" Type="http://schemas.openxmlformats.org/officeDocument/2006/relationships/hyperlink" Target="https://upcommons.upc.edu/bitstream/handle/2099.1/6081/07.pdf?sequence=8&amp;isAllowed=y" TargetMode="External"/><Relationship Id="rId4" Type="http://schemas.openxmlformats.org/officeDocument/2006/relationships/hyperlink" Target="https://www.construmatica.com/construpedia/Losas_con_Capi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B204-69FD-47ED-8A98-681F9658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719" y="614874"/>
            <a:ext cx="8144134" cy="1373070"/>
          </a:xfrm>
        </p:spPr>
        <p:txBody>
          <a:bodyPr/>
          <a:lstStyle/>
          <a:p>
            <a:pPr algn="l"/>
            <a:r>
              <a:rPr lang="es-CL" b="1" u="sng" dirty="0"/>
              <a:t>Capiteles de Losa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D410A-F0B1-4028-9F38-AFA06C1C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9234" y="3659536"/>
            <a:ext cx="3722766" cy="3198464"/>
          </a:xfrm>
        </p:spPr>
        <p:txBody>
          <a:bodyPr>
            <a:normAutofit/>
          </a:bodyPr>
          <a:lstStyle/>
          <a:p>
            <a:r>
              <a:rPr lang="es-CL" dirty="0"/>
              <a:t>Integrantes: Mauricio Leal V.</a:t>
            </a:r>
          </a:p>
          <a:p>
            <a:r>
              <a:rPr lang="es-CL" dirty="0"/>
              <a:t>			Pablo Pizarro R.</a:t>
            </a:r>
          </a:p>
          <a:p>
            <a:r>
              <a:rPr lang="es-CL" dirty="0"/>
              <a:t>			Ignacio Yáñez G.</a:t>
            </a:r>
          </a:p>
          <a:p>
            <a:r>
              <a:rPr lang="es-CL" dirty="0"/>
              <a:t>Grupo:		2</a:t>
            </a:r>
          </a:p>
          <a:p>
            <a:r>
              <a:rPr lang="es-CL" dirty="0"/>
              <a:t>Profesor:	Juan Mendoza V.</a:t>
            </a:r>
          </a:p>
          <a:p>
            <a:r>
              <a:rPr lang="es-CL" dirty="0"/>
              <a:t>Auxiliar: 		Felipe Andrade T.</a:t>
            </a:r>
          </a:p>
          <a:p>
            <a:r>
              <a:rPr lang="es-CL" dirty="0"/>
              <a:t>Fecha: 28-11-2018</a:t>
            </a:r>
          </a:p>
        </p:txBody>
      </p:sp>
      <p:pic>
        <p:nvPicPr>
          <p:cNvPr id="2050" name="Picture 2" descr="http://www.crsi.org/images/cmsIT/fckeditor/image/engineering/floor_flat_slab_drop_panels.png">
            <a:extLst>
              <a:ext uri="{FF2B5EF4-FFF2-40B4-BE49-F238E27FC236}">
                <a16:creationId xmlns:a16="http://schemas.microsoft.com/office/drawing/2014/main" id="{95A142B9-AD9C-409A-B5B3-0D909F020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6" y="3150494"/>
            <a:ext cx="3150141" cy="28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b/bd/Luxor%2C_West_Bank%2C_Ramesseum%2C_column_top_decorations%2C_Egypt%2C_Oct_2004.jpg/225px-Luxor%2C_West_Bank%2C_Ramesseum%2C_column_top_decorations%2C_Egypt%2C_Oct_2004.jpg">
            <a:extLst>
              <a:ext uri="{FF2B5EF4-FFF2-40B4-BE49-F238E27FC236}">
                <a16:creationId xmlns:a16="http://schemas.microsoft.com/office/drawing/2014/main" id="{E2B3228D-1153-4CF8-8A23-DE8A76E1E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06" y="3150494"/>
            <a:ext cx="4221188" cy="28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9C97-0EB2-40E0-930C-4316B43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62345-E835-4254-A471-A03F2AAB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05000"/>
            <a:ext cx="8915400" cy="3777622"/>
          </a:xfrm>
        </p:spPr>
        <p:txBody>
          <a:bodyPr/>
          <a:lstStyle/>
          <a:p>
            <a:r>
              <a:rPr lang="es-CL" dirty="0"/>
              <a:t>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Aumento de la resistencia  de la losa al punzonamiento.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Menor consumo de hormigón para vanos importantes.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Permite reducir la concentración de armaduras sobre los pilares.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CL" dirty="0"/>
          </a:p>
          <a:p>
            <a:r>
              <a:rPr lang="es-CL" dirty="0"/>
              <a:t>Desventajas: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Complejidad en el encofrado y armado.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Falta de resistencia a las cargas laterales debidas al viento y los terremotos.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6475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8400-8218-4E87-8FC6-45775FAC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aligeradas: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Mayor resistencia al punzonamiento y las deformaciones generadas son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encofrado y el armado de los nervios poseen un mayor grado de complicación, lo que aumenta el precio del metro cuadrado de forjado.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187ADD-7D79-4477-BA31-495E1027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93" y="3601454"/>
            <a:ext cx="2867025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5A7C12-34EC-4017-92A2-A3BAA3400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720" y="3525253"/>
            <a:ext cx="29527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planas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Capacidad de obtener grandes luces en ambas direcciones.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El alto coste del encofrado y la complicación para el tendido de instalaciones conllevan una rara utilización.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D35E66-94BE-41C4-AF7E-B09561F4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256547"/>
            <a:ext cx="3990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Losas de vigas de canto en dos direcciones: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Posibilidad de generar luces muy importantes (hasta 20 m) bajo la acción de cargas importantes (superiores a 10 KN/m).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A los costes importantes de ejecución se unen la estética ofrecida, poco apreciada en general por los arquitectos. 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D810CCB-127A-46AD-A408-5B50F1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0"/>
            <a:ext cx="38862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3FF7D-E896-4F78-B6C3-C67CBC0F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53" y="1540189"/>
            <a:ext cx="11274259" cy="1716358"/>
          </a:xfrm>
        </p:spPr>
        <p:txBody>
          <a:bodyPr/>
          <a:lstStyle/>
          <a:p>
            <a:r>
              <a:rPr lang="es-CL" u="sng" dirty="0"/>
              <a:t>Sistemas unidireccionales: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Muy usuales cuando las luces en ambas direcciones son muy distintas; de forma que las vigas se encargan de cubrir las luces mayores y la losa se encarga de las luces menores.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dirty="0"/>
              <a:t>Existen principalmente dos tipologías, las losas con vigas planas y las losas con vigas de canto. La mayor diferencia, aparte de la estética, radica en que las segundas cubrirán luces mayores que las primeras.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7AE1F5-DC10-467B-B334-4E6B0A39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07" y="3749842"/>
            <a:ext cx="3076575" cy="1828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0525C-25D6-4CE2-B7A3-E8C3C8B7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20" y="3673642"/>
            <a:ext cx="3162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E076D-7F96-4943-A4DF-AF0AFBFC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Referencias</a:t>
            </a:r>
            <a:r>
              <a:rPr lang="es-CL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58C0E-CBF1-4E98-915B-610234D3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796141"/>
            <a:ext cx="11491459" cy="46917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2"/>
              </a:rPr>
              <a:t>https://www.slideshare.net/satishhn/civil-structural-engineering-flat-slab-design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3"/>
              </a:rPr>
              <a:t>https://e-struc.com/2017/06/06/punzonamiento-diseno-estructural/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4"/>
              </a:rPr>
              <a:t>https://www.construmatica.com/construpedia/Losas_con_Capitel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5"/>
              </a:rPr>
              <a:t>https://upcommons.upc.edu/bitstream/handle/2099.1/6081/07.pdf?sequence=8&amp;isAllowed=y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6"/>
              </a:rPr>
              <a:t>https://www-fif.construction.cam.ac.uk/fif2-files/FIF2%2018%20-%20Jenny%20Burridge.pdf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7"/>
              </a:rPr>
              <a:t>https://www.plakagroup.com/getmedia/a3aa2687-d79e-4939-8677-254d41866530/01-006-ARMATEC_INT1306_ES_LR.pdf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>
                <a:hlinkClick r:id="rId8"/>
              </a:rPr>
              <a:t>http://www.iitk.ac.in/ce/test/IS-codes/is.456.2000.pdf</a:t>
            </a: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873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CF927-F023-470E-9271-584AA697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Definición del elemento estructural</a:t>
            </a:r>
            <a:br>
              <a:rPr lang="es-CL" u="sng" dirty="0"/>
            </a:br>
            <a:endParaRPr lang="es-CL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20D716-98C8-4F9E-9C21-A24D3D8B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37" y="1629342"/>
            <a:ext cx="9613861" cy="3599316"/>
          </a:xfrm>
        </p:spPr>
        <p:txBody>
          <a:bodyPr>
            <a:normAutofit/>
          </a:bodyPr>
          <a:lstStyle/>
          <a:p>
            <a:r>
              <a:rPr lang="es-CL" sz="2000" dirty="0"/>
              <a:t>Tipo de cimentación por losa.</a:t>
            </a:r>
          </a:p>
          <a:p>
            <a:r>
              <a:rPr lang="es-CL" sz="2000" dirty="0"/>
              <a:t>Transmisión de cargas.</a:t>
            </a:r>
          </a:p>
          <a:p>
            <a:r>
              <a:rPr lang="es-CL" sz="2000" dirty="0"/>
              <a:t>Aumento de la resistencia de losa al punzonamiento.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A62678-DDC1-497D-8671-093348B4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8" t="28022" r="19025" b="10915"/>
          <a:stretch/>
        </p:blipFill>
        <p:spPr>
          <a:xfrm>
            <a:off x="3546152" y="3105151"/>
            <a:ext cx="509969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605E1-F2CB-4141-8053-D9431626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0910"/>
            <a:ext cx="8911687" cy="1280890"/>
          </a:xfrm>
        </p:spPr>
        <p:txBody>
          <a:bodyPr/>
          <a:lstStyle/>
          <a:p>
            <a:r>
              <a:rPr lang="es-CL" u="sng" dirty="0"/>
              <a:t>¿Qué es el punzonamiento?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93DBA-859C-4775-8475-54866A428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02" y="1540189"/>
            <a:ext cx="8915400" cy="3777622"/>
          </a:xfrm>
        </p:spPr>
        <p:txBody>
          <a:bodyPr/>
          <a:lstStyle/>
          <a:p>
            <a:r>
              <a:rPr lang="es-CL" dirty="0"/>
              <a:t>Tensión tangencial propia de encuentros entre elementos planos.</a:t>
            </a:r>
          </a:p>
          <a:p>
            <a:r>
              <a:rPr lang="es-CL" dirty="0"/>
              <a:t>Generada cuando cargas muy importantes reposan sobre superficies muy pequeñas. </a:t>
            </a:r>
          </a:p>
          <a:p>
            <a:r>
              <a:rPr lang="es-CL" dirty="0"/>
              <a:t>Se </a:t>
            </a:r>
            <a:r>
              <a:rPr lang="es-CL" dirty="0">
                <a:solidFill>
                  <a:srgbClr val="FF0000"/>
                </a:solidFill>
              </a:rPr>
              <a:t>incrementa a menor sección del pilar </a:t>
            </a:r>
            <a:r>
              <a:rPr lang="es-CL" dirty="0"/>
              <a:t>o mayor carga.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21106B-463A-43A1-924C-94B04D0DD7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8" t="4955" r="5759" b="5092"/>
          <a:stretch/>
        </p:blipFill>
        <p:spPr>
          <a:xfrm>
            <a:off x="6934201" y="3009899"/>
            <a:ext cx="3644900" cy="34271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87FF74E-2BA7-4FCB-82BB-4F0B39D5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68" y="3142174"/>
            <a:ext cx="4686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Egipcios: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502400" y="3038238"/>
            <a:ext cx="4684712" cy="2156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Inspirados en la “estilización” de motivos florales del imperio.</a:t>
            </a:r>
          </a:p>
          <a:p>
            <a:pPr algn="just"/>
            <a:r>
              <a:rPr lang="es-ES" i="1" dirty="0"/>
              <a:t>Papiriformes (emblema del Bajo Egipto).</a:t>
            </a:r>
          </a:p>
          <a:p>
            <a:pPr algn="just"/>
            <a:r>
              <a:rPr lang="es-CL" i="1" dirty="0"/>
              <a:t>Lotiformes (símbolo del Alto Egipto).</a:t>
            </a:r>
            <a:br>
              <a:rPr lang="es-ES" dirty="0"/>
            </a:br>
            <a:endParaRPr lang="es-CL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4A68AC4-EEA3-4991-A997-F4B93F5E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0" y="658510"/>
            <a:ext cx="2108200" cy="760190"/>
          </a:xfrm>
        </p:spPr>
        <p:txBody>
          <a:bodyPr/>
          <a:lstStyle/>
          <a:p>
            <a:pPr algn="ctr"/>
            <a:r>
              <a:rPr lang="es-CL" u="sng" dirty="0"/>
              <a:t>Historia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60D3A6B-0970-41C2-A93D-077FD9893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1" y="2546350"/>
            <a:ext cx="56197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u="sng" dirty="0"/>
              <a:t>Capiteles Griegos: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2934A02-D961-41F9-ADEB-686C4131A49B}"/>
              </a:ext>
            </a:extLst>
          </p:cNvPr>
          <p:cNvSpPr txBox="1">
            <a:spLocks/>
          </p:cNvSpPr>
          <p:nvPr/>
        </p:nvSpPr>
        <p:spPr>
          <a:xfrm>
            <a:off x="6015803" y="2662990"/>
            <a:ext cx="5822185" cy="324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i="1" dirty="0"/>
              <a:t>Orden Dórico: e</a:t>
            </a:r>
            <a:r>
              <a:rPr lang="es-ES" dirty="0"/>
              <a:t>s el más sobrio en cuanto a formas y proporciones (asociado a divinidades masculinas).</a:t>
            </a:r>
            <a:endParaRPr lang="es-ES" i="1" dirty="0"/>
          </a:p>
          <a:p>
            <a:pPr algn="just"/>
            <a:r>
              <a:rPr lang="es-ES" i="1" dirty="0"/>
              <a:t>Orden Jónico: s</a:t>
            </a:r>
            <a:r>
              <a:rPr lang="es-ES" dirty="0"/>
              <a:t>u origen se encuentra en las riberas de los ríos de Asia Menor (suele estar asociado a divinidades femeninas).</a:t>
            </a:r>
            <a:endParaRPr lang="es-ES" i="1" dirty="0"/>
          </a:p>
          <a:p>
            <a:pPr algn="just"/>
            <a:r>
              <a:rPr lang="es-CL" i="1" dirty="0"/>
              <a:t>Orden Corintio: </a:t>
            </a:r>
            <a:r>
              <a:rPr lang="es-ES" i="1" dirty="0"/>
              <a:t>t</a:t>
            </a:r>
            <a:r>
              <a:rPr lang="es-ES" dirty="0"/>
              <a:t>iene las mismas características que el orden jónico, sin embargo su capitel es el </a:t>
            </a:r>
            <a:r>
              <a:rPr lang="es-CL" dirty="0"/>
              <a:t>más elegante y ornamentado.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77C52-3E2A-4564-8A3A-DBD7299B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2954017"/>
            <a:ext cx="5822185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DD150-E59E-4075-B9EC-CC9C79ED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12" y="1540189"/>
            <a:ext cx="8915400" cy="3777622"/>
          </a:xfrm>
        </p:spPr>
        <p:txBody>
          <a:bodyPr/>
          <a:lstStyle/>
          <a:p>
            <a:r>
              <a:rPr lang="es-CL" dirty="0"/>
              <a:t>Actualidad:</a:t>
            </a:r>
          </a:p>
          <a:p>
            <a:pPr marL="0" indent="0">
              <a:buNone/>
            </a:pPr>
            <a:endParaRPr lang="es-CL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E521DF8-3196-4DB4-9AE3-AEEA8A2B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611133"/>
            <a:ext cx="8911687" cy="1280890"/>
          </a:xfrm>
        </p:spPr>
        <p:txBody>
          <a:bodyPr/>
          <a:lstStyle/>
          <a:p>
            <a:r>
              <a:rPr lang="es-CL" u="sng" dirty="0"/>
              <a:t>Ejemplos de aplicación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23786C-D36D-4929-BE90-ABB96960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15" y="1569942"/>
            <a:ext cx="3142098" cy="235964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BA1F3F-8D96-47C6-8F09-9A30213E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4" y="2321730"/>
            <a:ext cx="3993352" cy="264424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DE4BE8F-9D15-4032-954B-DBAF024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85" y="4030653"/>
            <a:ext cx="3170430" cy="25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44F4-4D7E-4A56-BE7B-EDC99AE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/>
          <a:lstStyle/>
          <a:p>
            <a:r>
              <a:rPr lang="es-CL" u="sng" dirty="0"/>
              <a:t>Recomendaciones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75" y="1905000"/>
            <a:ext cx="8915400" cy="3886200"/>
          </a:xfrm>
        </p:spPr>
        <p:txBody>
          <a:bodyPr/>
          <a:lstStyle/>
          <a:p>
            <a:pPr algn="just"/>
            <a:r>
              <a:rPr lang="es-ES" dirty="0"/>
              <a:t>Utilizar para cubrir luces de hasta 13 m y para cargas no mayores de 10 kN/m. </a:t>
            </a:r>
          </a:p>
          <a:p>
            <a:endParaRPr lang="es-ES" dirty="0"/>
          </a:p>
          <a:p>
            <a:pPr algn="just"/>
            <a:r>
              <a:rPr lang="es-ES" dirty="0"/>
              <a:t>Las vigas, vigas principales, cartelas, ábacos y capiteles deben hormigonarse monolíticamente como parte del sistema de losas, a no ser que se indique lo contrario en los planos de cálculo o en las especificaciones.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existan capiteles o cartelas en las columnas, la longitud no apoyada debe ser medida hasta el extremo inferior del capitel o cartela en el plano considerado.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7476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EAB85-071C-4D13-8423-272748B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96" y="1485900"/>
            <a:ext cx="11363946" cy="3886200"/>
          </a:xfrm>
        </p:spPr>
        <p:txBody>
          <a:bodyPr/>
          <a:lstStyle/>
          <a:p>
            <a:pPr algn="just"/>
            <a:r>
              <a:rPr lang="es-CL" dirty="0"/>
              <a:t> EL mínimo espesor de losa es e=125 </a:t>
            </a:r>
            <a:r>
              <a:rPr lang="es-CL" dirty="0" err="1"/>
              <a:t>mm.</a:t>
            </a:r>
            <a:endParaRPr lang="es-CL" dirty="0"/>
          </a:p>
          <a:p>
            <a:pPr marL="0" indent="0" algn="just">
              <a:buNone/>
            </a:pPr>
            <a:endParaRPr lang="es-CL" dirty="0"/>
          </a:p>
          <a:p>
            <a:pPr algn="just"/>
            <a:r>
              <a:rPr lang="en-US" dirty="0"/>
              <a:t>Where column heads are provided, that portion of a column head which lies within the largest right circular cone or pyramid that has a vertex angle of 900and can be included entirely within the outlines of the column and the column head, shall be considered for design purposes.</a:t>
            </a:r>
          </a:p>
          <a:p>
            <a:pPr marL="0" indent="0" algn="just">
              <a:buNone/>
            </a:pPr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E64251-CFFB-477D-AD3A-42E74A57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10" y="3325562"/>
            <a:ext cx="5793864" cy="313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0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9400-2A8A-4249-B72E-AF1C476B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u="sng" dirty="0"/>
              <a:t>Normativa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FAF7-AC8E-4F3F-BECB-D92256A44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1905000"/>
            <a:ext cx="9321263" cy="3741821"/>
          </a:xfrm>
        </p:spPr>
        <p:txBody>
          <a:bodyPr/>
          <a:lstStyle/>
          <a:p>
            <a:r>
              <a:rPr lang="es-CL" dirty="0"/>
              <a:t>ACI 318-99 6.4.6, 10.11.3.2, 13.6.2.5, 13.7.1.1, 13.7.4.1, 13.7.7.2</a:t>
            </a:r>
          </a:p>
          <a:p>
            <a:endParaRPr lang="es-CL" dirty="0"/>
          </a:p>
          <a:p>
            <a:r>
              <a:rPr lang="es-CL" dirty="0"/>
              <a:t>IS 456:2000 31.2.1, Espesores mínimos de losa.</a:t>
            </a:r>
          </a:p>
          <a:p>
            <a:endParaRPr lang="es-CL" dirty="0"/>
          </a:p>
          <a:p>
            <a:r>
              <a:rPr lang="es-CL" dirty="0"/>
              <a:t>IS 456:2000 31.2.2, </a:t>
            </a:r>
            <a:r>
              <a:rPr lang="es-CL" dirty="0" err="1"/>
              <a:t>Drop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IS 456:2000 31.2.3, </a:t>
            </a:r>
            <a:r>
              <a:rPr lang="es-CL" dirty="0" err="1"/>
              <a:t>Column</a:t>
            </a:r>
            <a:r>
              <a:rPr lang="es-CL" dirty="0"/>
              <a:t> </a:t>
            </a:r>
            <a:r>
              <a:rPr lang="es-CL" dirty="0" err="1"/>
              <a:t>Heads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893840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1345</TotalTime>
  <Words>751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Espiral</vt:lpstr>
      <vt:lpstr>Capiteles de Losa</vt:lpstr>
      <vt:lpstr>Definición del elemento estructural </vt:lpstr>
      <vt:lpstr>¿Qué es el punzonamiento?</vt:lpstr>
      <vt:lpstr>Historia</vt:lpstr>
      <vt:lpstr>Presentación de PowerPoint</vt:lpstr>
      <vt:lpstr>Ejemplos de aplicación</vt:lpstr>
      <vt:lpstr>Recomendaciones de diseño</vt:lpstr>
      <vt:lpstr>Presentación de PowerPoint</vt:lpstr>
      <vt:lpstr>Normativa</vt:lpstr>
      <vt:lpstr>Ventajas y desventajas</vt:lpstr>
      <vt:lpstr>Alternativas</vt:lpstr>
      <vt:lpstr>Presentación de PowerPoint</vt:lpstr>
      <vt:lpstr>Presentación de PowerPoint</vt:lpstr>
      <vt:lpstr>Presentación de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Capiteles de Losa</dc:title>
  <dc:creator>Ignacio Andres Yanez Grandon (ignacio.yanez.g)</dc:creator>
  <cp:lastModifiedBy>Ignacio Andres Yanez Grandon (ignacio.yanez.g)</cp:lastModifiedBy>
  <cp:revision>23</cp:revision>
  <dcterms:created xsi:type="dcterms:W3CDTF">2018-11-27T05:18:33Z</dcterms:created>
  <dcterms:modified xsi:type="dcterms:W3CDTF">2018-11-28T04:23:47Z</dcterms:modified>
</cp:coreProperties>
</file>