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65" r:id="rId4"/>
    <p:sldId id="266" r:id="rId5"/>
    <p:sldId id="272" r:id="rId6"/>
    <p:sldId id="267" r:id="rId7"/>
    <p:sldId id="260" r:id="rId8"/>
    <p:sldId id="271" r:id="rId9"/>
    <p:sldId id="261" r:id="rId10"/>
    <p:sldId id="262" r:id="rId11"/>
    <p:sldId id="263" r:id="rId12"/>
    <p:sldId id="268" r:id="rId13"/>
    <p:sldId id="269" r:id="rId14"/>
    <p:sldId id="270" r:id="rId15"/>
    <p:sldId id="275" r:id="rId16"/>
    <p:sldId id="274" r:id="rId17"/>
    <p:sldId id="27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1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20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3746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42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25884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588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49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B1BF-4039-460D-A637-65428CBD720E}" type="datetimeFigureOut">
              <a:rPr lang="en-US" smtClean="0"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29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12/29/2018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7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12/29/2018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1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12/29/2018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5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12/29/2018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6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12/29/2018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3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12/29/2018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4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5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itk.ac.in/ce/test/IS-codes/is.456.2000.pdf" TargetMode="External"/><Relationship Id="rId3" Type="http://schemas.openxmlformats.org/officeDocument/2006/relationships/hyperlink" Target="https://e-struc.com/2017/06/06/punzonamiento-diseno-estructural/" TargetMode="External"/><Relationship Id="rId7" Type="http://schemas.openxmlformats.org/officeDocument/2006/relationships/hyperlink" Target="https://www.plakagroup.com/getmedia/a3aa2687-d79e-4939-8677-254d41866530/01-006-ARMATEC_INT1306_ES_LR.pdf" TargetMode="External"/><Relationship Id="rId2" Type="http://schemas.openxmlformats.org/officeDocument/2006/relationships/hyperlink" Target="https://www.slideshare.net/satishhn/civil-structural-engineering-flat-slab-desig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-fif.construction.cam.ac.uk/fif2-files/FIF2%2018%20-%20Jenny%20Burridge.pdf" TargetMode="External"/><Relationship Id="rId5" Type="http://schemas.openxmlformats.org/officeDocument/2006/relationships/hyperlink" Target="https://upcommons.upc.edu/bitstream/handle/2099.1/6081/07.pdf?sequence=8&amp;isAllowed=y" TargetMode="External"/><Relationship Id="rId4" Type="http://schemas.openxmlformats.org/officeDocument/2006/relationships/hyperlink" Target="https://www.construmatica.com/construpedia/Losas_con_Capite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DB204-69FD-47ED-8A98-681F9658D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719" y="614874"/>
            <a:ext cx="8144134" cy="1373070"/>
          </a:xfrm>
        </p:spPr>
        <p:txBody>
          <a:bodyPr/>
          <a:lstStyle/>
          <a:p>
            <a:pPr algn="l"/>
            <a:r>
              <a:rPr lang="es-CL" b="1" u="sng" dirty="0"/>
              <a:t>Capiteles de Losa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CD410A-F0B1-4028-9F38-AFA06C1C4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9234" y="3659536"/>
            <a:ext cx="3722766" cy="3198464"/>
          </a:xfrm>
        </p:spPr>
        <p:txBody>
          <a:bodyPr>
            <a:normAutofit/>
          </a:bodyPr>
          <a:lstStyle/>
          <a:p>
            <a:r>
              <a:rPr lang="es-CL" dirty="0"/>
              <a:t>Integrantes: Mauricio Leal V.</a:t>
            </a:r>
          </a:p>
          <a:p>
            <a:r>
              <a:rPr lang="es-CL" dirty="0"/>
              <a:t>			Pablo Pizarro R.</a:t>
            </a:r>
          </a:p>
          <a:p>
            <a:r>
              <a:rPr lang="es-CL" dirty="0"/>
              <a:t>			Ignacio Yáñez G.</a:t>
            </a:r>
          </a:p>
          <a:p>
            <a:r>
              <a:rPr lang="es-CL" dirty="0"/>
              <a:t>Grupo:		2</a:t>
            </a:r>
          </a:p>
          <a:p>
            <a:r>
              <a:rPr lang="es-CL" dirty="0"/>
              <a:t>Profesor:	Juan Mendoza V.</a:t>
            </a:r>
          </a:p>
          <a:p>
            <a:r>
              <a:rPr lang="es-CL" dirty="0"/>
              <a:t>Auxiliar: 		Felipe Andrade T.</a:t>
            </a:r>
          </a:p>
          <a:p>
            <a:r>
              <a:rPr lang="es-CL" dirty="0"/>
              <a:t>Fecha: 28-11-2018</a:t>
            </a:r>
          </a:p>
        </p:txBody>
      </p:sp>
      <p:pic>
        <p:nvPicPr>
          <p:cNvPr id="2050" name="Picture 2" descr="http://www.crsi.org/images/cmsIT/fckeditor/image/engineering/floor_flat_slab_drop_panels.png">
            <a:extLst>
              <a:ext uri="{FF2B5EF4-FFF2-40B4-BE49-F238E27FC236}">
                <a16:creationId xmlns:a16="http://schemas.microsoft.com/office/drawing/2014/main" id="{95A142B9-AD9C-409A-B5B3-0D909F020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26" y="3150494"/>
            <a:ext cx="3150141" cy="281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b/bd/Luxor%2C_West_Bank%2C_Ramesseum%2C_column_top_decorations%2C_Egypt%2C_Oct_2004.jpg/225px-Luxor%2C_West_Bank%2C_Ramesseum%2C_column_top_decorations%2C_Egypt%2C_Oct_2004.jpg">
            <a:extLst>
              <a:ext uri="{FF2B5EF4-FFF2-40B4-BE49-F238E27FC236}">
                <a16:creationId xmlns:a16="http://schemas.microsoft.com/office/drawing/2014/main" id="{E2B3228D-1153-4CF8-8A23-DE8A76E1E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406" y="3150494"/>
            <a:ext cx="4221188" cy="281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15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E9C97-0EB2-40E0-930C-4316B43E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u="sng" dirty="0"/>
              <a:t>Ventajas y desventajas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762345-E835-4254-A471-A03F2AAB2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412" y="1905000"/>
            <a:ext cx="8915400" cy="3777622"/>
          </a:xfrm>
        </p:spPr>
        <p:txBody>
          <a:bodyPr/>
          <a:lstStyle/>
          <a:p>
            <a:r>
              <a:rPr lang="es-CL" dirty="0"/>
              <a:t>Ventajas: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Aumento de la resistencia  de la losa al punzonamiento.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Menor consumo de hormigón para vanos importantes.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Permite reducir la concentración de armaduras sobre los pilares.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CL" dirty="0"/>
          </a:p>
          <a:p>
            <a:r>
              <a:rPr lang="es-CL" dirty="0"/>
              <a:t>Desventajas: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Complejidad en el encofrado y armado.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Falta de resistencia a las cargas laterales debidas al viento y los terremotos.</a:t>
            </a: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56475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08400-8218-4E87-8FC6-45775FAC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u="sng" dirty="0"/>
              <a:t>Alternativas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A3FF7D-E896-4F78-B6C3-C67CBC0F8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53" y="1540189"/>
            <a:ext cx="11274259" cy="1716358"/>
          </a:xfrm>
        </p:spPr>
        <p:txBody>
          <a:bodyPr/>
          <a:lstStyle/>
          <a:p>
            <a:r>
              <a:rPr lang="es-CL" u="sng" dirty="0"/>
              <a:t>Losas aligeradas: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Mayor resistencia al punzonamiento y las deformaciones generadas son menores.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El encofrado y el armado de los nervios poseen un mayor grado de complicación, lo que aumenta el precio del metro cuadrado de forjado.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187ADD-7D79-4477-BA31-495E10278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793" y="3601454"/>
            <a:ext cx="2867025" cy="17430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85A7C12-34EC-4017-92A2-A3BAA3400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720" y="3525253"/>
            <a:ext cx="29527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44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A3FF7D-E896-4F78-B6C3-C67CBC0F8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53" y="1540189"/>
            <a:ext cx="11274259" cy="1716358"/>
          </a:xfrm>
        </p:spPr>
        <p:txBody>
          <a:bodyPr/>
          <a:lstStyle/>
          <a:p>
            <a:r>
              <a:rPr lang="es-CL" u="sng" dirty="0"/>
              <a:t>Losas de vigas planas en dos direcciones: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Capacidad de obtener grandes luces en ambas direcciones.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El alto coste del encofrado y la complicación para el tendido de instalaciones conllevan una rara utilización.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FD35E66-94BE-41C4-AF7E-B09561F4F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512" y="3256547"/>
            <a:ext cx="39909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1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A3FF7D-E896-4F78-B6C3-C67CBC0F8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53" y="1540189"/>
            <a:ext cx="11274259" cy="1716358"/>
          </a:xfrm>
        </p:spPr>
        <p:txBody>
          <a:bodyPr/>
          <a:lstStyle/>
          <a:p>
            <a:r>
              <a:rPr lang="es-CL" u="sng" dirty="0"/>
              <a:t>Losas de vigas de canto en dos direcciones: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Posibilidad de generar luces muy importantes (hasta 20 m) bajo la acción de cargas importantes (superiores a 10 KN/m).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A los costes importantes de ejecución se unen la estética ofrecida, poco apreciada en general por los arquitectos. </a:t>
            </a:r>
            <a:endParaRPr lang="es-CL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D810CCB-127A-46AD-A408-5B50F1DA1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3429000"/>
            <a:ext cx="38862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70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A3FF7D-E896-4F78-B6C3-C67CBC0F8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53" y="1540189"/>
            <a:ext cx="11274259" cy="1716358"/>
          </a:xfrm>
        </p:spPr>
        <p:txBody>
          <a:bodyPr/>
          <a:lstStyle/>
          <a:p>
            <a:r>
              <a:rPr lang="es-CL" u="sng" dirty="0"/>
              <a:t>Sistemas unidireccionales: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Muy usuales cuando las luces en ambas direcciones son muy distintas; de forma que las vigas se encargan de cubrir las luces mayores y la losa se encarga de las luces menores.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Existen principalmente dos tipologías, las losas con vigas planas y las losas con vigas de canto. La mayor diferencia, aparte de la estética, radica en que las segundas cubrirán luces mayores que las primeras. 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77AE1F5-DC10-467B-B334-4E6B0A392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607" y="3749842"/>
            <a:ext cx="3076575" cy="18288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D30525C-25D6-4CE2-B7A3-E8C3C8B73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820" y="3673642"/>
            <a:ext cx="3162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8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estacionamiento mall en chile">
            <a:extLst>
              <a:ext uri="{FF2B5EF4-FFF2-40B4-BE49-F238E27FC236}">
                <a16:creationId xmlns:a16="http://schemas.microsoft.com/office/drawing/2014/main" id="{4779C9DD-B324-4D96-B734-21194DDEC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340" y="685800"/>
            <a:ext cx="748532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E5C0DB3-25D8-4AE1-BCCF-0C03222927D5}"/>
              </a:ext>
            </a:extLst>
          </p:cNvPr>
          <p:cNvSpPr txBox="1">
            <a:spLocks/>
          </p:cNvSpPr>
          <p:nvPr/>
        </p:nvSpPr>
        <p:spPr>
          <a:xfrm>
            <a:off x="409449" y="9796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/>
              <a:t>Uso en Chile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82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D800-FC51-4A4F-8DDB-93D734DE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C7DE3-EBF9-49A4-9B5B-A145DD1C8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n relacionada">
            <a:extLst>
              <a:ext uri="{FF2B5EF4-FFF2-40B4-BE49-F238E27FC236}">
                <a16:creationId xmlns:a16="http://schemas.microsoft.com/office/drawing/2014/main" id="{01E75AB4-532B-44E3-B4D1-0C9F96FC0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886" y="685800"/>
            <a:ext cx="8360229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772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estacionamiento mall en chile">
            <a:extLst>
              <a:ext uri="{FF2B5EF4-FFF2-40B4-BE49-F238E27FC236}">
                <a16:creationId xmlns:a16="http://schemas.microsoft.com/office/drawing/2014/main" id="{AE57A1FD-7F93-4B9D-AFDA-CACFEE950A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22" y="685800"/>
            <a:ext cx="8270956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040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E076D-7F96-4943-A4DF-AF0AFBFC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u="sng" dirty="0"/>
              <a:t>Referencias</a:t>
            </a:r>
            <a:r>
              <a:rPr lang="es-CL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F58C0E-CBF1-4E98-915B-610234D3C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8" y="1796141"/>
            <a:ext cx="11491459" cy="469174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hlinkClick r:id="rId2"/>
              </a:rPr>
              <a:t>https://www.slideshare.net/satishhn/civil-structural-engineering-flat-slab-design</a:t>
            </a: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hlinkClick r:id="rId3"/>
              </a:rPr>
              <a:t>https://e-struc.com/2017/06/06/punzonamiento-diseno-estructural/</a:t>
            </a: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hlinkClick r:id="rId4"/>
              </a:rPr>
              <a:t>https://www.construmatica.com/construpedia/Losas_con_Capitel</a:t>
            </a: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hlinkClick r:id="rId5"/>
              </a:rPr>
              <a:t>https://upcommons.upc.edu/bitstream/handle/2099.1/6081/07.pdf?sequence=8&amp;isAllowed=y</a:t>
            </a: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hlinkClick r:id="rId6"/>
              </a:rPr>
              <a:t>https://www-fif.construction.cam.ac.uk/fif2-files/FIF2%2018%20-%20Jenny%20Burridge.pdf</a:t>
            </a: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hlinkClick r:id="rId7"/>
              </a:rPr>
              <a:t>https://www.plakagroup.com/getmedia/a3aa2687-d79e-4939-8677-254d41866530/01-006-ARMATEC_INT1306_ES_LR.pdf</a:t>
            </a: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hlinkClick r:id="rId8"/>
              </a:rPr>
              <a:t>http://www.iitk.ac.in/ce/test/IS-codes/is.456.2000.pdf</a:t>
            </a: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8738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CF927-F023-470E-9271-584AA697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r>
              <a:rPr lang="es-CL" u="sng" dirty="0"/>
              <a:t>Definición del elemento estructural</a:t>
            </a:r>
            <a:br>
              <a:rPr lang="es-CL" u="sng" dirty="0"/>
            </a:br>
            <a:endParaRPr lang="es-CL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20D716-98C8-4F9E-9C21-A24D3D8B9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37" y="1629342"/>
            <a:ext cx="9613861" cy="3599316"/>
          </a:xfrm>
        </p:spPr>
        <p:txBody>
          <a:bodyPr>
            <a:normAutofit/>
          </a:bodyPr>
          <a:lstStyle/>
          <a:p>
            <a:pPr algn="just"/>
            <a:r>
              <a:rPr lang="es-CL" sz="2000" dirty="0"/>
              <a:t>Definición ACI 318: </a:t>
            </a:r>
            <a:r>
              <a:rPr lang="es-ES" sz="2000" dirty="0"/>
              <a:t>Ensanchamiento del extremo superior de una columna de concreto ubicada directamente bajo la losa o ábaco y construida monolíticamente con la columna.</a:t>
            </a:r>
            <a:endParaRPr lang="es-CL" sz="2000" dirty="0"/>
          </a:p>
          <a:p>
            <a:r>
              <a:rPr lang="es-CL" sz="2000" dirty="0"/>
              <a:t>Transmisión de cargas.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A62678-DDC1-497D-8671-093348B40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98" t="28022" r="19025" b="10915"/>
          <a:stretch/>
        </p:blipFill>
        <p:spPr>
          <a:xfrm>
            <a:off x="5792202" y="2825730"/>
            <a:ext cx="5099694" cy="3416299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12D4E0F0-1130-4BED-8FC8-3D032887E999}"/>
              </a:ext>
            </a:extLst>
          </p:cNvPr>
          <p:cNvSpPr txBox="1">
            <a:spLocks/>
          </p:cNvSpPr>
          <p:nvPr/>
        </p:nvSpPr>
        <p:spPr>
          <a:xfrm>
            <a:off x="343435" y="1478422"/>
            <a:ext cx="5752564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L" sz="2000" dirty="0"/>
          </a:p>
          <a:p>
            <a:endParaRPr lang="es-CL" sz="2000" dirty="0"/>
          </a:p>
          <a:p>
            <a:endParaRPr lang="es-CL" sz="2000" dirty="0"/>
          </a:p>
          <a:p>
            <a:endParaRPr lang="es-CL" sz="2000" dirty="0"/>
          </a:p>
          <a:p>
            <a:r>
              <a:rPr lang="es-CL" sz="2000" dirty="0"/>
              <a:t>Aumento de la resistencia de losa al punzonamiento.</a:t>
            </a:r>
          </a:p>
        </p:txBody>
      </p:sp>
    </p:spTree>
    <p:extLst>
      <p:ext uri="{BB962C8B-B14F-4D97-AF65-F5344CB8AC3E}">
        <p14:creationId xmlns:p14="http://schemas.microsoft.com/office/powerpoint/2010/main" val="397044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605E1-F2CB-4141-8053-D9431626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825" y="420910"/>
            <a:ext cx="8911687" cy="1280890"/>
          </a:xfrm>
        </p:spPr>
        <p:txBody>
          <a:bodyPr/>
          <a:lstStyle/>
          <a:p>
            <a:r>
              <a:rPr lang="es-CL" u="sng" dirty="0"/>
              <a:t>¿Qué es el punzonamiento?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093DBA-859C-4775-8475-54866A428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02" y="1540189"/>
            <a:ext cx="8915400" cy="3777622"/>
          </a:xfrm>
        </p:spPr>
        <p:txBody>
          <a:bodyPr/>
          <a:lstStyle/>
          <a:p>
            <a:r>
              <a:rPr lang="es-CL" dirty="0"/>
              <a:t>Tensión tangencial propia de encuentros entre elementos planos.</a:t>
            </a:r>
          </a:p>
          <a:p>
            <a:r>
              <a:rPr lang="es-CL" dirty="0"/>
              <a:t>Generada cuando cargas muy importantes reposan sobre superficies muy pequeñas. </a:t>
            </a:r>
          </a:p>
          <a:p>
            <a:r>
              <a:rPr lang="es-CL" dirty="0"/>
              <a:t>Se </a:t>
            </a:r>
            <a:r>
              <a:rPr lang="es-CL" dirty="0">
                <a:solidFill>
                  <a:srgbClr val="FF0000"/>
                </a:solidFill>
              </a:rPr>
              <a:t>incrementa a menor sección del pilar </a:t>
            </a:r>
            <a:r>
              <a:rPr lang="es-CL" dirty="0"/>
              <a:t>o mayor carga.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21106B-463A-43A1-924C-94B04D0DD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28" t="4955" r="5759" b="5092"/>
          <a:stretch/>
        </p:blipFill>
        <p:spPr>
          <a:xfrm>
            <a:off x="6934201" y="3009899"/>
            <a:ext cx="3644900" cy="3427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87FF74E-2BA7-4FCB-82BB-4F0B39D58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368" y="3142174"/>
            <a:ext cx="46863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7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0DD150-E59E-4075-B9EC-CC9C79ED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12" y="1540189"/>
            <a:ext cx="8915400" cy="3777622"/>
          </a:xfrm>
        </p:spPr>
        <p:txBody>
          <a:bodyPr/>
          <a:lstStyle/>
          <a:p>
            <a:r>
              <a:rPr lang="es-CL" u="sng" dirty="0"/>
              <a:t>Capiteles Egipcios: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D2934A02-D961-41F9-ADEB-686C4131A49B}"/>
              </a:ext>
            </a:extLst>
          </p:cNvPr>
          <p:cNvSpPr txBox="1">
            <a:spLocks/>
          </p:cNvSpPr>
          <p:nvPr/>
        </p:nvSpPr>
        <p:spPr>
          <a:xfrm>
            <a:off x="6502400" y="3038238"/>
            <a:ext cx="4684712" cy="2156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i="1" dirty="0"/>
              <a:t>Inspirados en la “estilización” de motivos florales del imperio.</a:t>
            </a:r>
          </a:p>
          <a:p>
            <a:pPr algn="just"/>
            <a:r>
              <a:rPr lang="es-ES" i="1" dirty="0"/>
              <a:t>Papiriformes (emblema del Bajo Egipto).</a:t>
            </a:r>
          </a:p>
          <a:p>
            <a:pPr algn="just"/>
            <a:r>
              <a:rPr lang="es-CL" i="1" dirty="0"/>
              <a:t>Lotiformes (símbolo del Alto Egipto).</a:t>
            </a:r>
            <a:br>
              <a:rPr lang="es-ES" dirty="0"/>
            </a:br>
            <a:endParaRPr lang="es-CL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4A68AC4-EEA3-4991-A997-F4B93F5E0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0" y="658510"/>
            <a:ext cx="2108200" cy="760190"/>
          </a:xfrm>
        </p:spPr>
        <p:txBody>
          <a:bodyPr/>
          <a:lstStyle/>
          <a:p>
            <a:pPr algn="ctr"/>
            <a:r>
              <a:rPr lang="es-CL" u="sng" dirty="0"/>
              <a:t>Historia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60D3A6B-0970-41C2-A93D-077FD9893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31" y="2546350"/>
            <a:ext cx="56197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7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0DD150-E59E-4075-B9EC-CC9C79ED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12" y="1540189"/>
            <a:ext cx="8915400" cy="3777622"/>
          </a:xfrm>
        </p:spPr>
        <p:txBody>
          <a:bodyPr/>
          <a:lstStyle/>
          <a:p>
            <a:r>
              <a:rPr lang="es-CL" u="sng" dirty="0"/>
              <a:t>Capiteles Griegos: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D2934A02-D961-41F9-ADEB-686C4131A49B}"/>
              </a:ext>
            </a:extLst>
          </p:cNvPr>
          <p:cNvSpPr txBox="1">
            <a:spLocks/>
          </p:cNvSpPr>
          <p:nvPr/>
        </p:nvSpPr>
        <p:spPr>
          <a:xfrm>
            <a:off x="6015803" y="2662990"/>
            <a:ext cx="5822185" cy="3240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i="1" dirty="0"/>
              <a:t>Orden Dórico: e</a:t>
            </a:r>
            <a:r>
              <a:rPr lang="es-ES" dirty="0"/>
              <a:t>s el más sobrio en cuanto a formas y proporciones (asociado a divinidades masculinas).</a:t>
            </a:r>
            <a:endParaRPr lang="es-ES" i="1" dirty="0"/>
          </a:p>
          <a:p>
            <a:pPr algn="just"/>
            <a:r>
              <a:rPr lang="es-ES" i="1" dirty="0"/>
              <a:t>Orden Jónico: s</a:t>
            </a:r>
            <a:r>
              <a:rPr lang="es-ES" dirty="0"/>
              <a:t>u origen se encuentra en las riberas de los ríos de Asia Menor (suele estar asociado a divinidades femeninas).</a:t>
            </a:r>
            <a:endParaRPr lang="es-ES" i="1" dirty="0"/>
          </a:p>
          <a:p>
            <a:pPr algn="just"/>
            <a:r>
              <a:rPr lang="es-CL" i="1" dirty="0"/>
              <a:t>Orden Corintio: </a:t>
            </a:r>
            <a:r>
              <a:rPr lang="es-ES" i="1" dirty="0"/>
              <a:t>t</a:t>
            </a:r>
            <a:r>
              <a:rPr lang="es-ES" dirty="0"/>
              <a:t>iene las mismas características que el orden jónico, sin embargo su capitel es el </a:t>
            </a:r>
            <a:r>
              <a:rPr lang="es-CL" dirty="0"/>
              <a:t>más elegante y ornamentado.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077C52-3E2A-4564-8A3A-DBD7299B6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192" y="3122693"/>
            <a:ext cx="5057611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1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0DD150-E59E-4075-B9EC-CC9C79ED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12" y="1540189"/>
            <a:ext cx="8915400" cy="3777622"/>
          </a:xfrm>
        </p:spPr>
        <p:txBody>
          <a:bodyPr/>
          <a:lstStyle/>
          <a:p>
            <a:r>
              <a:rPr lang="es-CL" dirty="0"/>
              <a:t>Actualidad: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E521DF8-3196-4DB4-9AE3-AEEA8A2B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825" y="611133"/>
            <a:ext cx="8911687" cy="1280890"/>
          </a:xfrm>
        </p:spPr>
        <p:txBody>
          <a:bodyPr/>
          <a:lstStyle/>
          <a:p>
            <a:r>
              <a:rPr lang="es-CL" u="sng" dirty="0"/>
              <a:t>Ejemplos de aplicación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123786C-D36D-4929-BE90-ABB969608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009" y="1569942"/>
            <a:ext cx="3142098" cy="235964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FBA1F3F-8D96-47C6-8F09-9A30213EB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339" y="2711663"/>
            <a:ext cx="3993352" cy="264424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DE4BE8F-9D15-4032-954B-DBAF02485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009" y="4033787"/>
            <a:ext cx="3170430" cy="256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8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944F4-4D7E-4A56-BE7B-EDC99AED6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r>
              <a:rPr lang="es-CL" u="sng" dirty="0"/>
              <a:t>Recomendaciones de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EAB85-071C-4D13-8423-272748B80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75" y="1905000"/>
            <a:ext cx="8915400" cy="3886200"/>
          </a:xfrm>
        </p:spPr>
        <p:txBody>
          <a:bodyPr/>
          <a:lstStyle/>
          <a:p>
            <a:pPr algn="just"/>
            <a:r>
              <a:rPr lang="es-ES" dirty="0"/>
              <a:t>Utilizar para cubrir luces de hasta 13 m y para cargas no mayores de 10 kN/m. </a:t>
            </a:r>
          </a:p>
          <a:p>
            <a:endParaRPr lang="es-ES" dirty="0"/>
          </a:p>
          <a:p>
            <a:pPr algn="just"/>
            <a:r>
              <a:rPr lang="es-ES" dirty="0"/>
              <a:t>Las vigas, vigas principales, cartelas, ábacos y capiteles deben hormigonarse monolíticamente como parte del sistema de losas, a no ser que se indique lo contrario en los planos de cálculo o en las especificaciones.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Cuando existan capiteles o cartelas en las columnas, la longitud no apoyada debe ser medida hasta el extremo inferior del capitel o cartela en el plano considerado.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7476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EAB85-071C-4D13-8423-272748B80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96" y="1485900"/>
            <a:ext cx="11363946" cy="3886200"/>
          </a:xfrm>
        </p:spPr>
        <p:txBody>
          <a:bodyPr/>
          <a:lstStyle/>
          <a:p>
            <a:pPr algn="just"/>
            <a:r>
              <a:rPr lang="es-CL" dirty="0"/>
              <a:t> EL mínimo espesor de losa es e=125 </a:t>
            </a:r>
            <a:r>
              <a:rPr lang="es-CL" dirty="0" err="1"/>
              <a:t>mm.</a:t>
            </a:r>
            <a:endParaRPr lang="es-CL" dirty="0"/>
          </a:p>
          <a:p>
            <a:pPr marL="0" indent="0" algn="just">
              <a:buNone/>
            </a:pPr>
            <a:endParaRPr lang="es-CL" dirty="0"/>
          </a:p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4098" name="Picture 2" descr="Resultado de imagen para capitel armadura">
            <a:extLst>
              <a:ext uri="{FF2B5EF4-FFF2-40B4-BE49-F238E27FC236}">
                <a16:creationId xmlns:a16="http://schemas.microsoft.com/office/drawing/2014/main" id="{272DE424-3BEB-49A9-B99E-B9C2CF4D3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637" y="2005765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n para capitel armadura">
            <a:extLst>
              <a:ext uri="{FF2B5EF4-FFF2-40B4-BE49-F238E27FC236}">
                <a16:creationId xmlns:a16="http://schemas.microsoft.com/office/drawing/2014/main" id="{905EE46A-4E1D-4C84-81DA-54F52FDF9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592" y="2543175"/>
            <a:ext cx="599585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50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19400-2A8A-4249-B72E-AF1C476B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u="sng" dirty="0"/>
              <a:t>Normativa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84FAF7-AC8E-4F3F-BECB-D92256A44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11" y="1905000"/>
            <a:ext cx="9321263" cy="3741821"/>
          </a:xfrm>
        </p:spPr>
        <p:txBody>
          <a:bodyPr/>
          <a:lstStyle/>
          <a:p>
            <a:r>
              <a:rPr lang="es-CL" dirty="0"/>
              <a:t>ACI 318-99 6.4.6, 10.11.3.2, 13.6.2.5, 13.7.1.1, 13.7.4.1, 13.7.7.2</a:t>
            </a:r>
          </a:p>
          <a:p>
            <a:endParaRPr lang="es-CL" dirty="0"/>
          </a:p>
          <a:p>
            <a:r>
              <a:rPr lang="es-CL" dirty="0"/>
              <a:t>IS 456:2000 31.2.1, Espesores mínimos de losa.</a:t>
            </a:r>
          </a:p>
          <a:p>
            <a:endParaRPr lang="es-CL" dirty="0"/>
          </a:p>
          <a:p>
            <a:r>
              <a:rPr lang="es-CL" dirty="0"/>
              <a:t>IS 456:2000 31.2.2, </a:t>
            </a:r>
            <a:r>
              <a:rPr lang="es-CL" dirty="0" err="1"/>
              <a:t>Drop</a:t>
            </a:r>
            <a:r>
              <a:rPr lang="es-CL" dirty="0"/>
              <a:t>.</a:t>
            </a:r>
          </a:p>
          <a:p>
            <a:endParaRPr lang="es-CL" dirty="0"/>
          </a:p>
          <a:p>
            <a:r>
              <a:rPr lang="es-CL" dirty="0"/>
              <a:t>IS 456:2000 31.2.3, </a:t>
            </a:r>
            <a:r>
              <a:rPr lang="es-CL" dirty="0" err="1"/>
              <a:t>Column</a:t>
            </a:r>
            <a:r>
              <a:rPr lang="es-CL" dirty="0"/>
              <a:t> </a:t>
            </a:r>
            <a:r>
              <a:rPr lang="es-CL" dirty="0" err="1"/>
              <a:t>Heads</a:t>
            </a:r>
            <a:r>
              <a:rPr lang="es-CL" dirty="0"/>
              <a:t>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8938406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1465</TotalTime>
  <Words>713</Words>
  <Application>Microsoft Office PowerPoint</Application>
  <PresentationFormat>Panorámica</PresentationFormat>
  <Paragraphs>79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Wingdings</vt:lpstr>
      <vt:lpstr>Wingdings 3</vt:lpstr>
      <vt:lpstr>Espiral</vt:lpstr>
      <vt:lpstr>Capiteles de Losa</vt:lpstr>
      <vt:lpstr>Definición del elemento estructural </vt:lpstr>
      <vt:lpstr>¿Qué es el punzonamiento?</vt:lpstr>
      <vt:lpstr>Historia</vt:lpstr>
      <vt:lpstr>Presentación de PowerPoint</vt:lpstr>
      <vt:lpstr>Ejemplos de aplicación</vt:lpstr>
      <vt:lpstr>Recomendaciones de diseño</vt:lpstr>
      <vt:lpstr>Presentación de PowerPoint</vt:lpstr>
      <vt:lpstr>Normativa</vt:lpstr>
      <vt:lpstr>Ventajas y desventajas</vt:lpstr>
      <vt:lpstr>Alternativas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Referencias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Capiteles de Losa</dc:title>
  <dc:creator>Ignacio Andres Yanez Grandon (ignacio.yanez.g)</dc:creator>
  <cp:lastModifiedBy>ignacio andres Yañez grandon</cp:lastModifiedBy>
  <cp:revision>30</cp:revision>
  <dcterms:created xsi:type="dcterms:W3CDTF">2018-11-27T05:18:33Z</dcterms:created>
  <dcterms:modified xsi:type="dcterms:W3CDTF">2018-12-29T16:01:27Z</dcterms:modified>
</cp:coreProperties>
</file>