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81" r:id="rId4"/>
    <p:sldId id="283" r:id="rId5"/>
    <p:sldId id="284" r:id="rId6"/>
    <p:sldId id="285" r:id="rId7"/>
    <p:sldId id="286" r:id="rId8"/>
    <p:sldId id="28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91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7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7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27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8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67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1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7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5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156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E347-FFC9-47C5-B7FC-DB691046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39" y="458595"/>
            <a:ext cx="7657792" cy="1373070"/>
          </a:xfrm>
        </p:spPr>
        <p:txBody>
          <a:bodyPr>
            <a:normAutofit fontScale="90000"/>
          </a:bodyPr>
          <a:lstStyle/>
          <a:p>
            <a:r>
              <a:rPr lang="es-CL" sz="4600" dirty="0">
                <a:solidFill>
                  <a:srgbClr val="FFFFFF"/>
                </a:solidFill>
              </a:rPr>
              <a:t>SISTEMAS CONSTRUCTIVOS EN ALBAÑILERIA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189BA-7DEE-4C37-A599-0A419DF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8950" y="5271050"/>
            <a:ext cx="4523050" cy="1586950"/>
          </a:xfrm>
        </p:spPr>
        <p:txBody>
          <a:bodyPr>
            <a:normAutofit fontScale="32500" lnSpcReduction="20000"/>
          </a:bodyPr>
          <a:lstStyle/>
          <a:p>
            <a:r>
              <a:rPr lang="es-CL" sz="6000" dirty="0"/>
              <a:t>Integrantes: 	Mauricio Leal V.</a:t>
            </a:r>
          </a:p>
          <a:p>
            <a:r>
              <a:rPr lang="es-CL" sz="6000" dirty="0"/>
              <a:t>				Pablo Pizarro R.</a:t>
            </a:r>
          </a:p>
          <a:p>
            <a:r>
              <a:rPr lang="es-CL" sz="6000" dirty="0"/>
              <a:t>				Ignacio Yáñez G.</a:t>
            </a:r>
          </a:p>
          <a:p>
            <a:r>
              <a:rPr lang="es-CL" sz="6000" dirty="0"/>
              <a:t>Profesor: 		Jorge Pulgar A.</a:t>
            </a:r>
          </a:p>
          <a:p>
            <a:endParaRPr lang="es-CL" sz="700" dirty="0"/>
          </a:p>
          <a:p>
            <a:endParaRPr lang="es-CL" sz="700" dirty="0"/>
          </a:p>
        </p:txBody>
      </p:sp>
    </p:spTree>
    <p:extLst>
      <p:ext uri="{BB962C8B-B14F-4D97-AF65-F5344CB8AC3E}">
        <p14:creationId xmlns:p14="http://schemas.microsoft.com/office/powerpoint/2010/main" val="25426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9303-633A-4164-AE18-0DC9260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LA ALBAÑILERÍA?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36BF6-3E0A-46E7-AB88-0B93AC5B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Según la norma NCh353.Of200:</a:t>
            </a:r>
          </a:p>
          <a:p>
            <a:pPr marL="0" indent="0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ES" dirty="0"/>
              <a:t>Albañilería: toda aquella obra formada por </a:t>
            </a:r>
            <a:r>
              <a:rPr lang="es-ES" b="1" dirty="0"/>
              <a:t>elementos unitarios prefabricados</a:t>
            </a:r>
            <a:r>
              <a:rPr lang="es-ES" dirty="0"/>
              <a:t>, de dimensiones manejables por un solo operario, constituidos por materiales naturales o artificiales, como piedra, adobe, arcilla cocida, mortero u hormigón de cemento, o cualquier otro material compactado, que tenga forma y dimensiones definidas, sea hueco o lleno. </a:t>
            </a:r>
            <a:r>
              <a:rPr lang="es-ES" b="1" dirty="0"/>
              <a:t>Las obras se forman por la yuxtaposición de estos elementos </a:t>
            </a:r>
            <a:r>
              <a:rPr lang="es-ES" b="1" dirty="0">
                <a:solidFill>
                  <a:srgbClr val="FF0000"/>
                </a:solidFill>
              </a:rPr>
              <a:t>individuales, unidos, en general, por un aglomerante adecuado y eventualmente reforzado por otros elementos de naturaleza similar o heterogénea.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45E88-F542-47CA-8EC5-B4AE0EA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HISTORIA DE LA ALBAÑILERÍA</a:t>
            </a:r>
            <a:endParaRPr lang="es-MX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110A5-529C-420E-967E-B6FA5F077918}"/>
              </a:ext>
            </a:extLst>
          </p:cNvPr>
          <p:cNvSpPr txBox="1"/>
          <p:nvPr/>
        </p:nvSpPr>
        <p:spPr>
          <a:xfrm>
            <a:off x="4594631" y="6410812"/>
            <a:ext cx="300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Pirámides maya (Tikal, S. IV A.C.)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9B4B78A4-8AAC-4AE1-B864-48A90F7E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98" y="2349000"/>
            <a:ext cx="7009201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0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45E88-F542-47CA-8EC5-B4AE0EA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/>
              <a:t>HISTORIA DE LA ALBAÑILERÍA</a:t>
            </a:r>
            <a:endParaRPr lang="es-MX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110A5-529C-420E-967E-B6FA5F077918}"/>
              </a:ext>
            </a:extLst>
          </p:cNvPr>
          <p:cNvSpPr txBox="1"/>
          <p:nvPr/>
        </p:nvSpPr>
        <p:spPr>
          <a:xfrm>
            <a:off x="4229142" y="6288892"/>
            <a:ext cx="373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Albañilería simple en Lima 1960.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6" name="Picture 4" descr="https://html2-f.scribdassets.com/tgthazcn44iyiry/images/4-7aea16b1fd.jpg">
            <a:extLst>
              <a:ext uri="{FF2B5EF4-FFF2-40B4-BE49-F238E27FC236}">
                <a16:creationId xmlns:a16="http://schemas.microsoft.com/office/drawing/2014/main" id="{24E6F09F-04C4-491E-AA45-C57827321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6" b="2444"/>
          <a:stretch/>
        </p:blipFill>
        <p:spPr bwMode="auto">
          <a:xfrm>
            <a:off x="3324977" y="2269661"/>
            <a:ext cx="5542044" cy="397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46FD-BA2E-4802-88F3-68378934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01E1-42ED-41FA-BE97-33414130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r>
              <a:rPr lang="es-CL" dirty="0"/>
              <a:t>Mortero de albañilería: </a:t>
            </a:r>
          </a:p>
          <a:p>
            <a:pPr lvl="1"/>
            <a:r>
              <a:rPr lang="es-CL" dirty="0"/>
              <a:t>Mezcla de: arena + cemento de albañilería + agua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r>
              <a:rPr lang="es-CL" dirty="0"/>
              <a:t>Funciones: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r>
              <a:rPr lang="es-CL" dirty="0"/>
              <a:t>Propiedad más importante: Adherencia</a:t>
            </a:r>
          </a:p>
        </p:txBody>
      </p:sp>
      <p:pic>
        <p:nvPicPr>
          <p:cNvPr id="2050" name="Picture 2" descr="Resultado de imagen para cemento cruz azul mortero">
            <a:extLst>
              <a:ext uri="{FF2B5EF4-FFF2-40B4-BE49-F238E27FC236}">
                <a16:creationId xmlns:a16="http://schemas.microsoft.com/office/drawing/2014/main" id="{38B0A65D-7624-4742-B25E-F117BD2B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43" y="1991637"/>
            <a:ext cx="2042917" cy="24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rir llave 3">
            <a:extLst>
              <a:ext uri="{FF2B5EF4-FFF2-40B4-BE49-F238E27FC236}">
                <a16:creationId xmlns:a16="http://schemas.microsoft.com/office/drawing/2014/main" id="{CEC2CEF3-43B8-492A-8448-862ACE74062B}"/>
              </a:ext>
            </a:extLst>
          </p:cNvPr>
          <p:cNvSpPr/>
          <p:nvPr/>
        </p:nvSpPr>
        <p:spPr>
          <a:xfrm>
            <a:off x="2733675" y="3209925"/>
            <a:ext cx="219075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71A8746-41B5-49AE-A044-A5722704A80E}"/>
              </a:ext>
            </a:extLst>
          </p:cNvPr>
          <p:cNvSpPr txBox="1">
            <a:spLocks/>
          </p:cNvSpPr>
          <p:nvPr/>
        </p:nvSpPr>
        <p:spPr>
          <a:xfrm>
            <a:off x="2952750" y="3209925"/>
            <a:ext cx="3341370" cy="1371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/>
              <a:t>Unir unidades de albañilería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Sellar e impedir penetración de aire y agua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Adherir armaduras, amarras, …</a:t>
            </a:r>
          </a:p>
        </p:txBody>
      </p:sp>
    </p:spTree>
    <p:extLst>
      <p:ext uri="{BB962C8B-B14F-4D97-AF65-F5344CB8AC3E}">
        <p14:creationId xmlns:p14="http://schemas.microsoft.com/office/powerpoint/2010/main" val="157392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46FD-BA2E-4802-88F3-68378934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01E1-42ED-41FA-BE97-33414130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r>
              <a:rPr lang="es-CL" dirty="0"/>
              <a:t>Que ocurre con una adherencia insuficiente: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9891E-5536-47EB-8A7D-88CD7242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32" y="2606660"/>
            <a:ext cx="7475050" cy="3636511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C7A4A8C5-0A4B-4323-8F78-12EF837F3748}"/>
              </a:ext>
            </a:extLst>
          </p:cNvPr>
          <p:cNvSpPr txBox="1"/>
          <p:nvPr/>
        </p:nvSpPr>
        <p:spPr>
          <a:xfrm>
            <a:off x="3381649" y="6243170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Adherencia correcta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1B70BE2-4233-403C-8DDC-7B6B9A27E852}"/>
              </a:ext>
            </a:extLst>
          </p:cNvPr>
          <p:cNvSpPr txBox="1"/>
          <p:nvPr/>
        </p:nvSpPr>
        <p:spPr>
          <a:xfrm>
            <a:off x="6997439" y="6243170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Adherencia insuficiente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9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46FD-BA2E-4802-88F3-68378934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01E1-42ED-41FA-BE97-33414130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r>
              <a:rPr lang="es-CL" dirty="0"/>
              <a:t>Hormigón de relleno (</a:t>
            </a:r>
            <a:r>
              <a:rPr lang="es-CL" dirty="0" err="1"/>
              <a:t>Grout</a:t>
            </a:r>
            <a:r>
              <a:rPr lang="es-CL" dirty="0"/>
              <a:t>):</a:t>
            </a:r>
          </a:p>
          <a:p>
            <a:endParaRPr lang="es-CL" dirty="0"/>
          </a:p>
          <a:p>
            <a:pPr lvl="1"/>
            <a:r>
              <a:rPr lang="es-CL" dirty="0"/>
              <a:t>Cono ≥ 18 cm.</a:t>
            </a:r>
          </a:p>
          <a:p>
            <a:pPr marL="457200" lvl="1" indent="0">
              <a:buNone/>
            </a:pPr>
            <a:endParaRPr lang="es-CL" dirty="0"/>
          </a:p>
          <a:p>
            <a:pPr lvl="1"/>
            <a:r>
              <a:rPr lang="es-CL" dirty="0"/>
              <a:t>Resistencia a la compresión ≥ 14 MPa.</a:t>
            </a:r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5ED102-3A5F-472C-88B3-4C229176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6" y="4134337"/>
            <a:ext cx="8201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46FD-BA2E-4802-88F3-68378934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01E1-42ED-41FA-BE97-33414130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r>
              <a:rPr lang="es-CL" dirty="0"/>
              <a:t>Barras de refuerzo: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lvl="1"/>
            <a:r>
              <a:rPr lang="es-CL" dirty="0"/>
              <a:t>Función:</a:t>
            </a:r>
          </a:p>
          <a:p>
            <a:endParaRPr lang="es-CL" dirty="0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6E5B4088-B05C-47B6-BD47-75842F260701}"/>
              </a:ext>
            </a:extLst>
          </p:cNvPr>
          <p:cNvSpPr/>
          <p:nvPr/>
        </p:nvSpPr>
        <p:spPr>
          <a:xfrm>
            <a:off x="2505075" y="3354742"/>
            <a:ext cx="219075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12B03FE-0B50-4D64-9811-7FF2CCB6F43E}"/>
              </a:ext>
            </a:extLst>
          </p:cNvPr>
          <p:cNvSpPr txBox="1">
            <a:spLocks/>
          </p:cNvSpPr>
          <p:nvPr/>
        </p:nvSpPr>
        <p:spPr>
          <a:xfrm>
            <a:off x="2724150" y="3354742"/>
            <a:ext cx="5581650" cy="1371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/>
              <a:t>Resistir tensiones de tracción producidas en muros.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Proporcionar capacidad de deformación inelástica a los muros.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Controlar agrietamiento (distribución y espesor).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CFD845-898F-40AE-A23A-BD25954D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148" y="2558172"/>
            <a:ext cx="328279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1A8-9A07-4634-9151-44EA3862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LADRILLOS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B72ACA-C283-4925-81B4-0754D3BF0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99" y="3972386"/>
            <a:ext cx="1527400" cy="1527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E3C929-49AB-446A-B581-53589112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85" y="2630686"/>
            <a:ext cx="1989638" cy="15516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62AD90-93EE-4AD8-9FC1-2EE03523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47" y="5605240"/>
            <a:ext cx="1303422" cy="10082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222598-8A83-4AF0-A5D2-39162B955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69" y="2823830"/>
            <a:ext cx="2028500" cy="12103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A77027-1814-42B1-8263-8EF898B9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71" y="4086943"/>
            <a:ext cx="1751193" cy="13410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CDFA67-6724-43D3-ACBD-A55711CD5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65" y="5375567"/>
            <a:ext cx="1662299" cy="1425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1C7ECA-4E43-4CE0-A615-67E5D743B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417" y="2955263"/>
            <a:ext cx="2283877" cy="16456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297C964-2CAF-4182-B365-07A309BDF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7418" y="4947110"/>
            <a:ext cx="2960480" cy="1571801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C3E5E5A-A021-4B2C-A0A0-5316CB2D3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2512"/>
              </p:ext>
            </p:extLst>
          </p:nvPr>
        </p:nvGraphicFramePr>
        <p:xfrm>
          <a:off x="810000" y="2282819"/>
          <a:ext cx="10915275" cy="444818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638425">
                  <a:extLst>
                    <a:ext uri="{9D8B030D-6E8A-4147-A177-3AD203B41FA5}">
                      <a16:colId xmlns:a16="http://schemas.microsoft.com/office/drawing/2014/main" val="3698339397"/>
                    </a:ext>
                  </a:extLst>
                </a:gridCol>
                <a:gridCol w="3638425">
                  <a:extLst>
                    <a:ext uri="{9D8B030D-6E8A-4147-A177-3AD203B41FA5}">
                      <a16:colId xmlns:a16="http://schemas.microsoft.com/office/drawing/2014/main" val="1829605315"/>
                    </a:ext>
                  </a:extLst>
                </a:gridCol>
                <a:gridCol w="3638425">
                  <a:extLst>
                    <a:ext uri="{9D8B030D-6E8A-4147-A177-3AD203B41FA5}">
                      <a16:colId xmlns:a16="http://schemas.microsoft.com/office/drawing/2014/main" val="330392210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Materia Prima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Geometría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Forma de Fabricación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35192"/>
                  </a:ext>
                </a:extLst>
              </a:tr>
              <a:tr h="1322225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122765"/>
                  </a:ext>
                </a:extLst>
              </a:tr>
              <a:tr h="661113">
                <a:tc rowSpan="2"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97782"/>
                  </a:ext>
                </a:extLst>
              </a:tr>
              <a:tr h="6611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64594"/>
                  </a:ext>
                </a:extLst>
              </a:tr>
              <a:tr h="1322225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2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85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6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FA581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256</TotalTime>
  <Words>260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Citable</vt:lpstr>
      <vt:lpstr>SISTEMAS CONSTRUCTIVOS EN ALBAÑILERIA</vt:lpstr>
      <vt:lpstr>¿QUÉ ES LA ALBAÑILERÍA?</vt:lpstr>
      <vt:lpstr>HISTORIA DE LA ALBAÑILERÍA</vt:lpstr>
      <vt:lpstr>HISTORIA DE LA ALBAÑILERÍA</vt:lpstr>
      <vt:lpstr>PROPIEDADES DE LA ALBAÑILERÍA</vt:lpstr>
      <vt:lpstr>PROPIEDADES DE LA ALBAÑILERÍA</vt:lpstr>
      <vt:lpstr>PROPIEDADES DE LA ALBAÑILERÍA</vt:lpstr>
      <vt:lpstr>PROPIEDADES DE LA ALBAÑILERÍA</vt:lpstr>
      <vt:lpstr>TIPOS DE LADRILLOS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CONSTRUCTIVOS EN ALBAÑILERIÁ</dc:title>
  <dc:creator>ignacio andres Yañez grandon</dc:creator>
  <cp:lastModifiedBy>ignacio andres Yañez grandon</cp:lastModifiedBy>
  <cp:revision>26</cp:revision>
  <dcterms:created xsi:type="dcterms:W3CDTF">2018-12-03T21:14:23Z</dcterms:created>
  <dcterms:modified xsi:type="dcterms:W3CDTF">2018-12-06T00:41:32Z</dcterms:modified>
</cp:coreProperties>
</file>