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6" r:id="rId2"/>
    <p:sldId id="257" r:id="rId3"/>
    <p:sldId id="259" r:id="rId4"/>
    <p:sldId id="260" r:id="rId5"/>
    <p:sldId id="269" r:id="rId6"/>
    <p:sldId id="262" r:id="rId7"/>
    <p:sldId id="265" r:id="rId8"/>
    <p:sldId id="270" r:id="rId9"/>
    <p:sldId id="271" r:id="rId10"/>
    <p:sldId id="272" r:id="rId11"/>
    <p:sldId id="273" r:id="rId12"/>
    <p:sldId id="274" r:id="rId13"/>
    <p:sldId id="264" r:id="rId14"/>
    <p:sldId id="275" r:id="rId15"/>
    <p:sldId id="276" r:id="rId16"/>
    <p:sldId id="277" r:id="rId17"/>
    <p:sldId id="278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673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77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2279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6286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3671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119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887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991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374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574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401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785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24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79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1562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2E347-FFC9-47C5-B7FC-DB691046A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39" y="458595"/>
            <a:ext cx="7657792" cy="1373070"/>
          </a:xfrm>
        </p:spPr>
        <p:txBody>
          <a:bodyPr>
            <a:normAutofit fontScale="90000"/>
          </a:bodyPr>
          <a:lstStyle/>
          <a:p>
            <a:r>
              <a:rPr lang="es-CL" sz="4600" dirty="0">
                <a:solidFill>
                  <a:srgbClr val="FFFFFF"/>
                </a:solidFill>
              </a:rPr>
              <a:t>SISTEMAS CONSTRUCTIVOS EN ALBAÑILERIA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1189BA-7DEE-4C37-A599-0A419DF86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8950" y="5271050"/>
            <a:ext cx="4523050" cy="1586950"/>
          </a:xfrm>
        </p:spPr>
        <p:txBody>
          <a:bodyPr>
            <a:normAutofit fontScale="32500" lnSpcReduction="20000"/>
          </a:bodyPr>
          <a:lstStyle/>
          <a:p>
            <a:r>
              <a:rPr lang="es-CL" sz="6000" dirty="0"/>
              <a:t>Integrantes: 	Mauricio Leal V.</a:t>
            </a:r>
          </a:p>
          <a:p>
            <a:r>
              <a:rPr lang="es-CL" sz="6000" dirty="0"/>
              <a:t>				Pablo Pizarro R.</a:t>
            </a:r>
          </a:p>
          <a:p>
            <a:r>
              <a:rPr lang="es-CL" sz="6000" dirty="0"/>
              <a:t>				Ignacio Yáñez G.</a:t>
            </a:r>
          </a:p>
          <a:p>
            <a:r>
              <a:rPr lang="es-CL" sz="6000" dirty="0"/>
              <a:t>Profesor: 		Jorge Pulgar A.</a:t>
            </a:r>
          </a:p>
          <a:p>
            <a:endParaRPr lang="es-CL" sz="700" dirty="0"/>
          </a:p>
          <a:p>
            <a:endParaRPr lang="es-CL" sz="700" dirty="0"/>
          </a:p>
        </p:txBody>
      </p:sp>
    </p:spTree>
    <p:extLst>
      <p:ext uri="{BB962C8B-B14F-4D97-AF65-F5344CB8AC3E}">
        <p14:creationId xmlns:p14="http://schemas.microsoft.com/office/powerpoint/2010/main" val="2542671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945E88-F542-47CA-8EC5-B4AE0EA7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CL" dirty="0"/>
              <a:t>USO EN CHILE</a:t>
            </a:r>
            <a:endParaRPr lang="es-MX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623279-9D42-4E97-BA93-FA698E4F3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8"/>
          <a:stretch/>
        </p:blipFill>
        <p:spPr>
          <a:xfrm>
            <a:off x="2495998" y="2349000"/>
            <a:ext cx="7426878" cy="39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B110A5-529C-420E-967E-B6FA5F077918}"/>
              </a:ext>
            </a:extLst>
          </p:cNvPr>
          <p:cNvSpPr txBox="1"/>
          <p:nvPr/>
        </p:nvSpPr>
        <p:spPr>
          <a:xfrm>
            <a:off x="4403869" y="6410812"/>
            <a:ext cx="3384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Edificio ex arsenales de guerra. 1985.</a:t>
            </a:r>
            <a:endParaRPr lang="es-MX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380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ABA89A-CE3A-43C0-9FE0-0732452905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4" b="10881"/>
          <a:stretch/>
        </p:blipFill>
        <p:spPr>
          <a:xfrm>
            <a:off x="2495998" y="2349000"/>
            <a:ext cx="7379309" cy="396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A1368A-3808-40CE-B601-39BE633B4B23}"/>
              </a:ext>
            </a:extLst>
          </p:cNvPr>
          <p:cNvSpPr txBox="1"/>
          <p:nvPr/>
        </p:nvSpPr>
        <p:spPr>
          <a:xfrm>
            <a:off x="4131359" y="6410325"/>
            <a:ext cx="3929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Iglesia y Convento de San Francisco. 1618. </a:t>
            </a:r>
            <a:endParaRPr lang="es-MX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D9D71C-C2E3-4446-966A-B17F4DE05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</p:spPr>
        <p:txBody>
          <a:bodyPr/>
          <a:lstStyle/>
          <a:p>
            <a:r>
              <a:rPr lang="es-CL" dirty="0"/>
              <a:t>USO EN CHILE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0914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4A22A6-B7E4-49D6-AB0A-2F23A09E49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8" b="2859"/>
          <a:stretch/>
        </p:blipFill>
        <p:spPr>
          <a:xfrm>
            <a:off x="2496000" y="2349000"/>
            <a:ext cx="7555420" cy="3960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1BB28F8-8614-4253-A96F-CB2EE9A9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CL" dirty="0"/>
              <a:t>USO EN CHILE</a:t>
            </a:r>
            <a:endParaRPr lang="es-MX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7AB38-AB48-4BEE-90C8-806C0A34F351}"/>
              </a:ext>
            </a:extLst>
          </p:cNvPr>
          <p:cNvSpPr txBox="1"/>
          <p:nvPr/>
        </p:nvSpPr>
        <p:spPr>
          <a:xfrm>
            <a:off x="4778972" y="6410812"/>
            <a:ext cx="2634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Catedral de Santiago. 1745.</a:t>
            </a:r>
            <a:endParaRPr lang="es-MX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964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3A088-C063-40F0-8AD2-8AAC6199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USO EN EL MUNDO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BBA1F-64A6-4E9A-90FE-8AC824113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669174" cy="3636511"/>
          </a:xfrm>
        </p:spPr>
        <p:txBody>
          <a:bodyPr/>
          <a:lstStyle/>
          <a:p>
            <a:r>
              <a:rPr lang="es-CL" dirty="0"/>
              <a:t>India – 84.7% de los 249 millones de viviendas (Censo 2001)</a:t>
            </a:r>
          </a:p>
          <a:p>
            <a:r>
              <a:rPr lang="es-CL" dirty="0"/>
              <a:t>México – 80% de los 22 millones de viviendas (Censo 2000)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70CE7-8EA6-4620-B2B7-0CF4A3587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71" y="2023053"/>
            <a:ext cx="5400000" cy="477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7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BBC492-7091-4548-A170-30F4A8AD8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66" y="2349000"/>
            <a:ext cx="5892865" cy="3960000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F663B75-FE4D-466B-83D6-4E6417C7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</p:spPr>
        <p:txBody>
          <a:bodyPr/>
          <a:lstStyle/>
          <a:p>
            <a:r>
              <a:rPr lang="es-CL" dirty="0"/>
              <a:t>USO EN EL MUNDO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83FE7-9FBA-4F76-9E08-C85BE4B1B9DE}"/>
              </a:ext>
            </a:extLst>
          </p:cNvPr>
          <p:cNvSpPr txBox="1"/>
          <p:nvPr/>
        </p:nvSpPr>
        <p:spPr>
          <a:xfrm>
            <a:off x="4212312" y="6410812"/>
            <a:ext cx="3767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Ciudad amurallada de Shibam, Yemen.</a:t>
            </a:r>
            <a:endParaRPr lang="es-MX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401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5AF198-C2B6-4398-885E-65996DC38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691" y="2349000"/>
            <a:ext cx="5318617" cy="3960000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1AAC927-8005-4692-9074-BEF9323C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</p:spPr>
        <p:txBody>
          <a:bodyPr/>
          <a:lstStyle/>
          <a:p>
            <a:r>
              <a:rPr lang="es-CL" dirty="0"/>
              <a:t>USO EN EL MUNDO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FD271-0659-4DF5-B02E-6B0BD807F52A}"/>
              </a:ext>
            </a:extLst>
          </p:cNvPr>
          <p:cNvSpPr txBox="1"/>
          <p:nvPr/>
        </p:nvSpPr>
        <p:spPr>
          <a:xfrm>
            <a:off x="4431123" y="6410325"/>
            <a:ext cx="3329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Edificio Monadnock, Chicago. 1981.</a:t>
            </a:r>
            <a:endParaRPr lang="es-MX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863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1C5A8C7-7AE3-492F-AF8A-097B5AF7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</p:spPr>
        <p:txBody>
          <a:bodyPr/>
          <a:lstStyle/>
          <a:p>
            <a:r>
              <a:rPr lang="es-CL" dirty="0"/>
              <a:t>USO EN EL MUNDO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15CB3-0140-408F-B249-4ADFAF02F3C6}"/>
              </a:ext>
            </a:extLst>
          </p:cNvPr>
          <p:cNvSpPr txBox="1"/>
          <p:nvPr/>
        </p:nvSpPr>
        <p:spPr>
          <a:xfrm>
            <a:off x="4722872" y="6410812"/>
            <a:ext cx="2746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Catedral de San Vito, Praga. </a:t>
            </a:r>
            <a:endParaRPr lang="es-MX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69A47B0-64AC-43D0-A8B8-D63C04AB7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59" y="2349000"/>
            <a:ext cx="7021279" cy="3960000"/>
          </a:xfrm>
        </p:spPr>
      </p:pic>
    </p:spTree>
    <p:extLst>
      <p:ext uri="{BB962C8B-B14F-4D97-AF65-F5344CB8AC3E}">
        <p14:creationId xmlns:p14="http://schemas.microsoft.com/office/powerpoint/2010/main" val="900002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F5B293-ABE9-4857-BF86-6C9774B57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6" y="2952000"/>
            <a:ext cx="11390626" cy="2916000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23C2692-B572-4835-88B7-04E347E4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</p:spPr>
        <p:txBody>
          <a:bodyPr/>
          <a:lstStyle/>
          <a:p>
            <a:r>
              <a:rPr lang="es-CL" dirty="0"/>
              <a:t>USO EN EL MUNDO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8180A-6D80-471B-88EE-0AECE2644E27}"/>
              </a:ext>
            </a:extLst>
          </p:cNvPr>
          <p:cNvSpPr txBox="1"/>
          <p:nvPr/>
        </p:nvSpPr>
        <p:spPr>
          <a:xfrm>
            <a:off x="4637109" y="6126587"/>
            <a:ext cx="2917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Ciudad de Dubrovnik, Croacia.</a:t>
            </a:r>
            <a:endParaRPr lang="es-MX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219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D34A6-CEA9-4551-A486-097F07B0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CUBICACIONES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FA8CF1-302B-4FA8-8928-4F60FD8E8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7409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D7017-4296-4FEF-A1E9-17E1492C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B38C8A-1EB6-4DBA-963A-648AE4A45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544" y="2235199"/>
            <a:ext cx="11161486" cy="4513943"/>
          </a:xfrm>
        </p:spPr>
        <p:txBody>
          <a:bodyPr>
            <a:normAutofit fontScale="70000" lnSpcReduction="20000"/>
          </a:bodyPr>
          <a:lstStyle/>
          <a:p>
            <a:r>
              <a:rPr lang="es-CL" sz="2000" dirty="0"/>
              <a:t>[1] Thomas Sturm M, 2018. Apuntes de cátedra curso CI5223 Diseño de Albañilería Estructural, Facultad de Ciencias Físicas y 	Matemáticas, U. de Chile.</a:t>
            </a:r>
          </a:p>
          <a:p>
            <a:r>
              <a:rPr lang="es-CL" sz="2000" dirty="0"/>
              <a:t>[2] NCh353.Of2000. Construcción - Cubicación de obras de edificación - Requisitos. (2000)</a:t>
            </a:r>
          </a:p>
          <a:p>
            <a:r>
              <a:rPr lang="es-CL" sz="2000" dirty="0"/>
              <a:t>[3] NCh1928.Of93. Albañilería armada - Requisitos para el diseño y cálculo. (1993)</a:t>
            </a:r>
          </a:p>
          <a:p>
            <a:r>
              <a:rPr lang="es-CL" sz="2000" dirty="0"/>
              <a:t>[4] NCh2123.Of97. Albañilería confinada - Requisitos de diseño y cálculo. (1997)</a:t>
            </a:r>
          </a:p>
          <a:p>
            <a:r>
              <a:rPr lang="es-CL" sz="2000" dirty="0"/>
              <a:t>[5] Censo Chile 2002. www.ine.cl/estadisticas/censos/censos-de-poblacion-y-vivienda [Consulta: 02/12/2018]</a:t>
            </a:r>
          </a:p>
          <a:p>
            <a:r>
              <a:rPr lang="es-CL" sz="2000" dirty="0"/>
              <a:t>[6] Ordenanza General de Urbanismo y Construcción. Ministerio de vivienda y urbanismo. (1992)</a:t>
            </a:r>
          </a:p>
          <a:p>
            <a:r>
              <a:rPr lang="es-CL" sz="2000" dirty="0"/>
              <a:t>[7] Edificio ex arsenales de guerra. www.monumentos.cl/monumentos-historicos/edificio-ex-arsenales-guerra [Consulta: 		02/12/2018]</a:t>
            </a:r>
          </a:p>
          <a:p>
            <a:r>
              <a:rPr lang="es-CL" sz="2000" dirty="0"/>
              <a:t>[8] Iglesia y convento de San Francisco. www.monumentos.cl/monumentos-historicos/iglesia-convento-san-francisco 			[Consulta: 02/12/2018]</a:t>
            </a:r>
          </a:p>
          <a:p>
            <a:r>
              <a:rPr lang="es-CL" sz="2000" dirty="0"/>
              <a:t>[9] Catedral de Santiago. www.monumentos.cl/monumentos-historicos/catedral-santiago [Consulta: 03/12/2018]</a:t>
            </a:r>
          </a:p>
          <a:p>
            <a:r>
              <a:rPr lang="es-CL" sz="2000" dirty="0"/>
              <a:t>[10] Ciudad de amurallada de Shibam. whc.unesco.org/en/list/192/ [Consulta: 03/12/2018]</a:t>
            </a:r>
          </a:p>
          <a:p>
            <a:r>
              <a:rPr lang="es-CL" sz="2000" dirty="0"/>
              <a:t>[11] Edificio Monadnock. npgallery.nps.gov/NRHP/monadnock-block [Consulta: 03/12/2018]</a:t>
            </a:r>
          </a:p>
          <a:p>
            <a:r>
              <a:rPr lang="es-CL" sz="2000" dirty="0"/>
              <a:t>[12] Catedral de San Vito. www.prague.eu/castillo-de-praga-catedral-de-san-vito [Consulta: 03/12/2018]</a:t>
            </a:r>
          </a:p>
          <a:p>
            <a:r>
              <a:rPr lang="es-CL" sz="2000" dirty="0"/>
              <a:t>[13] Ciudad vieja de Dubrovnik. whc.unesco.org/en/list/95/ [Consulta: 03/12/2018]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4696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39303-633A-4164-AE18-0DC9260A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 LA ALBAÑILERÍA?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36BF6-3E0A-46E7-AB88-0B93AC5B3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Según la norma NCh353.Of200:</a:t>
            </a:r>
          </a:p>
          <a:p>
            <a:pPr marL="0" indent="0">
              <a:buNone/>
            </a:pPr>
            <a:endParaRPr lang="es-CL" dirty="0"/>
          </a:p>
          <a:p>
            <a:pPr marL="457200" lvl="1" indent="0" algn="just">
              <a:buNone/>
            </a:pPr>
            <a:r>
              <a:rPr lang="es-ES" dirty="0"/>
              <a:t>Albañilería: toda aquella obra formada por </a:t>
            </a:r>
            <a:r>
              <a:rPr lang="es-ES" b="1" dirty="0"/>
              <a:t>elementos unitarios prefabricados</a:t>
            </a:r>
            <a:r>
              <a:rPr lang="es-ES" dirty="0"/>
              <a:t>, de dimensiones manejables por un solo operario, constituidos por materiales naturales o artificiales, como piedra, adobe, arcilla cocida, mortero u hormigón de cemento, o cualquier otro material compactado, que tenga forma y dimensiones definidas, sea hueco o lleno. </a:t>
            </a:r>
            <a:r>
              <a:rPr lang="es-ES" b="1" dirty="0"/>
              <a:t>Las obras se forman por la yuxtaposición de estos elementos </a:t>
            </a:r>
            <a:r>
              <a:rPr lang="es-ES" b="1" dirty="0">
                <a:solidFill>
                  <a:srgbClr val="FF0000"/>
                </a:solidFill>
              </a:rPr>
              <a:t>individuales, unidos, en general, por un aglomerante adecuado y eventualmente reforzado por otros elementos de naturaleza similar o heterogénea.</a:t>
            </a:r>
            <a:endParaRPr lang="es-C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63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C71A8-9A07-4634-9151-44EA3862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TIPOS DE LADRILLOS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FEC4D7-D5B6-470A-9732-AF39FB657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212" y="2349739"/>
            <a:ext cx="10554574" cy="3636511"/>
          </a:xfrm>
        </p:spPr>
        <p:txBody>
          <a:bodyPr anchor="t"/>
          <a:lstStyle/>
          <a:p>
            <a:r>
              <a:rPr lang="es-CL" dirty="0"/>
              <a:t>Piedra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Cerámico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Hormigón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B72ACA-C283-4925-81B4-0754D3BF0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7" y="3556452"/>
            <a:ext cx="1647825" cy="16478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E3C929-49AB-446A-B581-535891122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7" y="2122810"/>
            <a:ext cx="1838324" cy="143364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962AD90-93EE-4AD8-9FC1-2EE03523F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511" y="5307007"/>
            <a:ext cx="1400919" cy="108366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C222598-8A83-4AF0-A5D2-39162B955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76320"/>
            <a:ext cx="1888191" cy="112662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DA77027-1814-42B1-8263-8EF898B9CE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177" y="3777523"/>
            <a:ext cx="1647825" cy="126186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CDFA67-6724-43D3-ACBD-A55711CD51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86" y="5204277"/>
            <a:ext cx="1647825" cy="141288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56F02F2-F69C-445F-AEC5-268BBE83E7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764" y="3878812"/>
            <a:ext cx="2090499" cy="132546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1F4C943-3789-4DDF-BB25-E5AC7A100A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764" y="2461141"/>
            <a:ext cx="1644231" cy="109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5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ED351-3555-4404-86D9-3ED42A4E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0" y="513977"/>
            <a:ext cx="10571998" cy="970450"/>
          </a:xfrm>
        </p:spPr>
        <p:txBody>
          <a:bodyPr/>
          <a:lstStyle/>
          <a:p>
            <a:r>
              <a:rPr lang="es-CL" dirty="0"/>
              <a:t>PROPIEDADES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789A7F-DFDE-4E9E-AD6C-C1AE9139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282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55EE-6F74-4F8C-82DD-2B4A55C6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RECOMENDACIONES DE DISEÑO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52A40-D53B-4B54-9E16-7CC866760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097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BFA70-A516-49C4-BD43-FD50C324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ESTRUCTURAS DE ALBAÑILERÍA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4C0D07-31D7-407F-AA68-CB95F534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err="1"/>
              <a:t>sdgsgsgsfgsgsfgsfgsfgsf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4738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3A088-C063-40F0-8AD2-8AAC6199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USO EN CHILE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BBA1F-64A6-4E9A-90FE-8AC824113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145174" cy="4188525"/>
          </a:xfrm>
        </p:spPr>
        <p:txBody>
          <a:bodyPr/>
          <a:lstStyle/>
          <a:p>
            <a:pPr algn="just"/>
            <a:r>
              <a:rPr lang="es-CL" dirty="0"/>
              <a:t>Principalmente en edificios de tipo unifamiliar y multifamiliar de uso habitacional, en su mayoría viviendas sociales. </a:t>
            </a:r>
          </a:p>
          <a:p>
            <a:pPr algn="just"/>
            <a:endParaRPr lang="es-C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FF64E-1B11-4990-B2EF-96FFD4D45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565737"/>
            <a:ext cx="5309735" cy="350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7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0772D-26FD-480D-9962-B8235BB84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29430"/>
            <a:ext cx="11083002" cy="970450"/>
          </a:xfrm>
        </p:spPr>
        <p:txBody>
          <a:bodyPr/>
          <a:lstStyle/>
          <a:p>
            <a:r>
              <a:rPr lang="es-MX" dirty="0"/>
              <a:t>Según </a:t>
            </a:r>
            <a:r>
              <a:rPr lang="es-CL" dirty="0"/>
              <a:t>CENSO 2002, 62 % viviendas albañilería.  En descenso en la actualidad</a:t>
            </a:r>
          </a:p>
          <a:p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2EDE288-8568-4696-BD15-9F3882D3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CL" dirty="0"/>
              <a:t>USO EN CHILE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579362-F617-49C7-87BB-467B050FA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51" y="2962275"/>
            <a:ext cx="6506737" cy="29160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B77AA2-AB56-446A-9C7B-A89551AAA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125" y="2699659"/>
            <a:ext cx="5063138" cy="37111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B5BA46-B80C-4BD2-ABC1-F2D1736C5B3D}"/>
              </a:ext>
            </a:extLst>
          </p:cNvPr>
          <p:cNvSpPr txBox="1"/>
          <p:nvPr/>
        </p:nvSpPr>
        <p:spPr>
          <a:xfrm>
            <a:off x="896075" y="5878286"/>
            <a:ext cx="4677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Distribución de viviendas por material (Censo 2002).</a:t>
            </a:r>
            <a:endParaRPr lang="es-MX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87D2CF-0C5B-4FD3-B0B1-9C7F1A7F519E}"/>
              </a:ext>
            </a:extLst>
          </p:cNvPr>
          <p:cNvSpPr txBox="1"/>
          <p:nvPr/>
        </p:nvSpPr>
        <p:spPr>
          <a:xfrm>
            <a:off x="6659125" y="6334780"/>
            <a:ext cx="5428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Uso de albañilería, hormigón y madera en los últimos años (INE, 2002-2017).</a:t>
            </a:r>
          </a:p>
        </p:txBody>
      </p:sp>
    </p:spTree>
    <p:extLst>
      <p:ext uri="{BB962C8B-B14F-4D97-AF65-F5344CB8AC3E}">
        <p14:creationId xmlns:p14="http://schemas.microsoft.com/office/powerpoint/2010/main" val="313998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1ED3-B436-4AF9-A58B-8F817126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USO EN CHILE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8B42-2041-4CA5-B78E-1968F6469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782317" cy="3636511"/>
          </a:xfrm>
        </p:spPr>
        <p:txBody>
          <a:bodyPr/>
          <a:lstStyle/>
          <a:p>
            <a:r>
              <a:rPr lang="es-MX" dirty="0"/>
              <a:t>Limitaciones de la OGUC</a:t>
            </a:r>
          </a:p>
          <a:p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Edificio clase C </a:t>
            </a:r>
          </a:p>
          <a:p>
            <a:pPr marL="2171400" lvl="5" indent="0">
              <a:buNone/>
            </a:pPr>
            <a:endParaRPr lang="es-MX" sz="1600" dirty="0"/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Edificio clase 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C1C24D-E871-4072-9746-BE648AA761F5}"/>
              </a:ext>
            </a:extLst>
          </p:cNvPr>
          <p:cNvSpPr txBox="1">
            <a:spLocks/>
          </p:cNvSpPr>
          <p:nvPr/>
        </p:nvSpPr>
        <p:spPr>
          <a:xfrm>
            <a:off x="3200400" y="4670676"/>
            <a:ext cx="1897070" cy="7636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lvl="5" algn="just">
              <a:buNone/>
            </a:pPr>
            <a:r>
              <a:rPr lang="es-MX" sz="1600" dirty="0"/>
              <a:t>2 pisos</a:t>
            </a:r>
          </a:p>
          <a:p>
            <a:pPr marL="87313" lvl="5" algn="just">
              <a:buNone/>
            </a:pPr>
            <a:r>
              <a:rPr lang="es-MX" sz="1600" dirty="0"/>
              <a:t>Altura libre &lt; 2.6 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C48B42-96F5-42F1-BD09-ABF58575A966}"/>
              </a:ext>
            </a:extLst>
          </p:cNvPr>
          <p:cNvSpPr txBox="1">
            <a:spLocks/>
          </p:cNvSpPr>
          <p:nvPr/>
        </p:nvSpPr>
        <p:spPr>
          <a:xfrm>
            <a:off x="3200400" y="3484228"/>
            <a:ext cx="1897070" cy="7636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lvl="5" algn="just">
              <a:buNone/>
            </a:pPr>
            <a:r>
              <a:rPr lang="es-MX" sz="1600" dirty="0"/>
              <a:t>4 pisos</a:t>
            </a:r>
          </a:p>
          <a:p>
            <a:pPr marL="87313" lvl="5" algn="just">
              <a:buNone/>
            </a:pPr>
            <a:r>
              <a:rPr lang="es-MX" sz="1600" dirty="0"/>
              <a:t>Altura libre &lt; 5m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D44C588E-C60B-416B-9333-3A4CC639E1EB}"/>
              </a:ext>
            </a:extLst>
          </p:cNvPr>
          <p:cNvSpPr/>
          <p:nvPr/>
        </p:nvSpPr>
        <p:spPr>
          <a:xfrm>
            <a:off x="3106057" y="3539457"/>
            <a:ext cx="188686" cy="6531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25DC22B-FCE0-497B-9F36-3D7F926FB470}"/>
              </a:ext>
            </a:extLst>
          </p:cNvPr>
          <p:cNvSpPr/>
          <p:nvPr/>
        </p:nvSpPr>
        <p:spPr>
          <a:xfrm>
            <a:off x="3106057" y="4725905"/>
            <a:ext cx="188686" cy="6531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4455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Personalizado 6">
      <a:dk1>
        <a:srgbClr val="212121"/>
      </a:dk1>
      <a:lt1>
        <a:srgbClr val="212121"/>
      </a:lt1>
      <a:dk2>
        <a:srgbClr val="FFFFFF"/>
      </a:dk2>
      <a:lt2>
        <a:srgbClr val="FFFFFF"/>
      </a:lt2>
      <a:accent1>
        <a:srgbClr val="FA581E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111</TotalTime>
  <Words>346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2</vt:lpstr>
      <vt:lpstr>Citable</vt:lpstr>
      <vt:lpstr>SISTEMAS CONSTRUCTIVOS EN ALBAÑILERIA</vt:lpstr>
      <vt:lpstr>¿QUÉ ES LA ALBAÑILERÍA?</vt:lpstr>
      <vt:lpstr>TIPOS DE LADRILLOS</vt:lpstr>
      <vt:lpstr>PROPIEDADES</vt:lpstr>
      <vt:lpstr>RECOMENDACIONES DE DISEÑO</vt:lpstr>
      <vt:lpstr>ESTRUCTURAS DE ALBAÑILERÍA</vt:lpstr>
      <vt:lpstr>USO EN CHILE</vt:lpstr>
      <vt:lpstr>USO EN CHILE</vt:lpstr>
      <vt:lpstr>USO EN CHILE</vt:lpstr>
      <vt:lpstr>USO EN CHILE</vt:lpstr>
      <vt:lpstr>USO EN CHILE</vt:lpstr>
      <vt:lpstr>USO EN CHILE</vt:lpstr>
      <vt:lpstr>USO EN EL MUNDO</vt:lpstr>
      <vt:lpstr>USO EN EL MUNDO</vt:lpstr>
      <vt:lpstr>USO EN EL MUNDO</vt:lpstr>
      <vt:lpstr>USO EN EL MUNDO</vt:lpstr>
      <vt:lpstr>USO EN EL MUNDO</vt:lpstr>
      <vt:lpstr>CUBICACIONES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CONSTRUCTIVOS EN ALBAÑILERIÁ</dc:title>
  <dc:creator>ignacio andres Yañez grandon</dc:creator>
  <cp:lastModifiedBy>Administrador</cp:lastModifiedBy>
  <cp:revision>13</cp:revision>
  <dcterms:created xsi:type="dcterms:W3CDTF">2018-12-03T21:14:23Z</dcterms:created>
  <dcterms:modified xsi:type="dcterms:W3CDTF">2018-12-05T22:03:33Z</dcterms:modified>
</cp:coreProperties>
</file>