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C19D9A-C07B-48D2-9198-711EEB4D7F9B}">
  <a:tblStyle styleId="{FEC19D9A-C07B-48D2-9198-711EEB4D7F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d759749d4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d759749d4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title </a:t>
            </a:r>
            <a:endParaRPr/>
          </a:p>
          <a:p>
            <a:pPr indent="0" lvl="0" marL="0" rtl="0" algn="l">
              <a:spcBef>
                <a:spcPts val="0"/>
              </a:spcBef>
              <a:spcAft>
                <a:spcPts val="0"/>
              </a:spcAft>
              <a:buNone/>
            </a:pPr>
            <a:r>
              <a:rPr lang="en"/>
              <a:t>-development of warehouse/BI solutions</a:t>
            </a:r>
            <a:endParaRPr/>
          </a:p>
          <a:p>
            <a:pPr indent="0" lvl="0" marL="0" rtl="0" algn="l">
              <a:spcBef>
                <a:spcPts val="0"/>
              </a:spcBef>
              <a:spcAft>
                <a:spcPts val="0"/>
              </a:spcAft>
              <a:buNone/>
            </a:pPr>
            <a:r>
              <a:rPr lang="en"/>
              <a:t>- analyze data, insights, develop visualizations</a:t>
            </a:r>
            <a:endParaRPr/>
          </a:p>
          <a:p>
            <a:pPr indent="0" lvl="0" marL="0" rtl="0" algn="l">
              <a:spcBef>
                <a:spcPts val="0"/>
              </a:spcBef>
              <a:spcAft>
                <a:spcPts val="0"/>
              </a:spcAft>
              <a:buNone/>
            </a:pPr>
            <a:r>
              <a:rPr lang="en"/>
              <a:t>- take out forecasting (future works)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75b08394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75b08394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Jungho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feature engineering mainly focuses on </a:t>
            </a:r>
            <a:r>
              <a:rPr lang="en"/>
              <a:t>population</a:t>
            </a:r>
            <a:r>
              <a:rPr lang="en"/>
              <a:t> descriptive weather statistics features to each production data.</a:t>
            </a:r>
            <a:endParaRPr/>
          </a:p>
          <a:p>
            <a:pPr indent="0" lvl="0" marL="0" rtl="0" algn="l">
              <a:spcBef>
                <a:spcPts val="0"/>
              </a:spcBef>
              <a:spcAft>
                <a:spcPts val="0"/>
              </a:spcAft>
              <a:buNone/>
            </a:pPr>
            <a:r>
              <a:rPr lang="en"/>
              <a:t>We have implemented python to add descriptive statistics such as max, min, mean, median of temperature, humidity, wind speed, etc.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75b08394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75b08394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Jungho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preprocessing, we examined how many product lines were </a:t>
            </a:r>
            <a:r>
              <a:rPr lang="en"/>
              <a:t>assigned</a:t>
            </a:r>
            <a:r>
              <a:rPr lang="en"/>
              <a:t> to Spray Tek’s 11 different dryers. </a:t>
            </a:r>
            <a:endParaRPr/>
          </a:p>
          <a:p>
            <a:pPr indent="0" lvl="0" marL="0" rtl="0" algn="l">
              <a:spcBef>
                <a:spcPts val="0"/>
              </a:spcBef>
              <a:spcAft>
                <a:spcPts val="0"/>
              </a:spcAft>
              <a:buNone/>
            </a:pPr>
            <a:r>
              <a:rPr lang="en"/>
              <a:t>The </a:t>
            </a:r>
            <a:r>
              <a:rPr lang="en"/>
              <a:t>visualization</a:t>
            </a:r>
            <a:r>
              <a:rPr lang="en"/>
              <a:t> of those </a:t>
            </a:r>
            <a:r>
              <a:rPr lang="en"/>
              <a:t>assignments</a:t>
            </a:r>
            <a:r>
              <a:rPr lang="en"/>
              <a:t> are presented as 2 Tree Maps from NJ and PA locations</a:t>
            </a:r>
            <a:endParaRPr/>
          </a:p>
          <a:p>
            <a:pPr indent="0" lvl="0" marL="0" rtl="0" algn="l">
              <a:spcBef>
                <a:spcPts val="0"/>
              </a:spcBef>
              <a:spcAft>
                <a:spcPts val="0"/>
              </a:spcAft>
              <a:buNone/>
            </a:pPr>
            <a:r>
              <a:rPr lang="en"/>
              <a:t>In the NJ treemap, the following insights are:</a:t>
            </a:r>
            <a:endParaRPr/>
          </a:p>
          <a:p>
            <a:pPr indent="-298450" lvl="0" marL="457200" rtl="0" algn="l">
              <a:spcBef>
                <a:spcPts val="0"/>
              </a:spcBef>
              <a:spcAft>
                <a:spcPts val="0"/>
              </a:spcAft>
              <a:buSzPts val="1100"/>
              <a:buChar char="-"/>
            </a:pPr>
            <a:r>
              <a:rPr lang="en"/>
              <a:t>Dryer 1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75b08394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75b08394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Jungho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759749d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759749d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Jungho</a:t>
            </a:r>
            <a:endParaRPr/>
          </a:p>
          <a:p>
            <a:pPr indent="0" lvl="0" marL="0" rtl="0" algn="l">
              <a:spcBef>
                <a:spcPts val="0"/>
              </a:spcBef>
              <a:spcAft>
                <a:spcPts val="0"/>
              </a:spcAft>
              <a:buNone/>
            </a:pPr>
            <a:r>
              <a:rPr lang="en"/>
              <a:t>Weather features: humidity, temperature, rain, windspeed</a:t>
            </a:r>
            <a:endParaRPr/>
          </a:p>
          <a:p>
            <a:pPr indent="0" lvl="0" marL="0" rtl="0" algn="l">
              <a:spcBef>
                <a:spcPts val="0"/>
              </a:spcBef>
              <a:spcAft>
                <a:spcPts val="0"/>
              </a:spcAft>
              <a:buNone/>
            </a:pPr>
            <a:r>
              <a:rPr lang="en"/>
              <a:t>Prod Performance Indicators: rate &amp; yield &amp; dry time</a:t>
            </a:r>
            <a:endParaRPr/>
          </a:p>
          <a:p>
            <a:pPr indent="0" lvl="0" marL="0" rtl="0" algn="l">
              <a:spcBef>
                <a:spcPts val="0"/>
              </a:spcBef>
              <a:spcAft>
                <a:spcPts val="0"/>
              </a:spcAft>
              <a:buNone/>
            </a:pPr>
            <a:r>
              <a:rPr lang="en"/>
              <a:t>The dashboard on the right displays outliers on PPI’s - rate, dry qty diff, total run time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759749d4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759749d4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Pranay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dashboard is to detect outliers based on 3 Prod. performance indicators - rate, yield, drying time - which Spray Tek provided to us they wanted to detect outliers for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blue points are normal points and the orange points are outliers as indicated through IQR statistics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dashboards are customizable to further break the data down by features such as date, state(facility), product line and dryer</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75b08394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75b08394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Pranay</a:t>
            </a:r>
            <a:endParaRPr/>
          </a:p>
          <a:p>
            <a:pPr indent="0" lvl="0" marL="0" rtl="0" algn="l">
              <a:spcBef>
                <a:spcPts val="0"/>
              </a:spcBef>
              <a:spcAft>
                <a:spcPts val="0"/>
              </a:spcAft>
              <a:buNone/>
            </a:pPr>
            <a:r>
              <a:rPr lang="en"/>
              <a:t>This dashboard  was created to understand the relationship between rate &amp; various weather features.</a:t>
            </a:r>
            <a:endParaRPr/>
          </a:p>
          <a:p>
            <a:pPr indent="0" lvl="0" marL="0" rtl="0" algn="l">
              <a:spcBef>
                <a:spcPts val="0"/>
              </a:spcBef>
              <a:spcAft>
                <a:spcPts val="0"/>
              </a:spcAft>
              <a:buNone/>
            </a:pPr>
            <a:r>
              <a:rPr lang="en"/>
              <a:t>Spray Tek was curious of seeing  the effect of weather features on rate, a key indicator of production performance</a:t>
            </a:r>
            <a:endParaRPr/>
          </a:p>
          <a:p>
            <a:pPr indent="0" lvl="0" marL="0" rtl="0" algn="l">
              <a:spcBef>
                <a:spcPts val="0"/>
              </a:spcBef>
              <a:spcAft>
                <a:spcPts val="0"/>
              </a:spcAft>
              <a:buNone/>
            </a:pPr>
            <a:r>
              <a:rPr lang="en"/>
              <a:t>This dashboard is very impactful  because it has the ability to filter out outliers/anomalies and be able to visualize the distributions of meaningful data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75b08394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75b08394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Pranay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Product Line Analysis - try to discover any meaningful relationships between product line and weather features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75b08394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75b08394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Pranay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759749d4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759749d4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Pranay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759749d4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d759749d4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d759749d4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d759749d4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759749d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759749d4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759749d4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759749d4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75b08394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75b08394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75b08394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75b08394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759749d4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759749d4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Jungho</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To answer those questions mentioned in the problem section, the initial step is to understand the data. Exploratory data analysis on production and weather data and communication with Spray-Tek, inc. provided us data description, points to merge two data, and guidelines to clean the data. Our team implemented python to import, preprocess, clean, and merge data into one tabular form (dataframe). As a result, the data consists of production data with corresponding weather data.</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Some of the preprocessing tasks were </a:t>
            </a:r>
            <a:r>
              <a:rPr lang="en" sz="1200">
                <a:solidFill>
                  <a:schemeClr val="dk1"/>
                </a:solidFill>
              </a:rPr>
              <a:t>outliers &amp; missing values, datetime conversions, merge,  feature engineering</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75b08394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75b08394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Jungho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tabular data shows both production &amp; weather data after merging on corresponding time. </a:t>
            </a:r>
            <a:endParaRPr/>
          </a:p>
          <a:p>
            <a:pPr indent="0" lvl="0" marL="0" rtl="0" algn="l">
              <a:spcBef>
                <a:spcPts val="0"/>
              </a:spcBef>
              <a:spcAft>
                <a:spcPts val="0"/>
              </a:spcAft>
              <a:buNone/>
            </a:pPr>
            <a:r>
              <a:rPr lang="en"/>
              <a:t>As shown in the data format, production data is attached with relevant weather information, adding those columns to the left of the production data.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p:cSld name="Subhead w/ Bullets">
    <p:spTree>
      <p:nvGrpSpPr>
        <p:cNvPr id="9" name="Shape 9"/>
        <p:cNvGrpSpPr/>
        <p:nvPr/>
      </p:nvGrpSpPr>
      <p:grpSpPr>
        <a:xfrm>
          <a:off x="0" y="0"/>
          <a:ext cx="0" cy="0"/>
          <a:chOff x="0" y="0"/>
          <a:chExt cx="0" cy="0"/>
        </a:xfrm>
      </p:grpSpPr>
      <p:sp>
        <p:nvSpPr>
          <p:cNvPr id="10" name="Google Shape;10;p2"/>
          <p:cNvSpPr txBox="1"/>
          <p:nvPr>
            <p:ph idx="12" type="sldNum"/>
          </p:nvPr>
        </p:nvSpPr>
        <p:spPr>
          <a:xfrm>
            <a:off x="8708569" y="4897387"/>
            <a:ext cx="370200" cy="1644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200" u="none" cap="none" strike="noStrike">
                <a:solidFill>
                  <a:schemeClr val="dk1"/>
                </a:solidFill>
                <a:latin typeface="Calibri"/>
                <a:ea typeface="Calibri"/>
                <a:cs typeface="Calibri"/>
                <a:sym typeface="Calibri"/>
              </a:defRPr>
            </a:lvl1pPr>
            <a:lvl2pPr indent="0" lvl="1" marL="0" algn="l">
              <a:spcBef>
                <a:spcPts val="0"/>
              </a:spcBef>
              <a:buNone/>
              <a:defRPr b="0" i="0" sz="1200" u="none" cap="none" strike="noStrike">
                <a:solidFill>
                  <a:schemeClr val="dk1"/>
                </a:solidFill>
                <a:latin typeface="Calibri"/>
                <a:ea typeface="Calibri"/>
                <a:cs typeface="Calibri"/>
                <a:sym typeface="Calibri"/>
              </a:defRPr>
            </a:lvl2pPr>
            <a:lvl3pPr indent="0" lvl="2" marL="0" algn="l">
              <a:spcBef>
                <a:spcPts val="0"/>
              </a:spcBef>
              <a:buNone/>
              <a:defRPr b="0" i="0" sz="1200" u="none" cap="none" strike="noStrike">
                <a:solidFill>
                  <a:schemeClr val="dk1"/>
                </a:solidFill>
                <a:latin typeface="Calibri"/>
                <a:ea typeface="Calibri"/>
                <a:cs typeface="Calibri"/>
                <a:sym typeface="Calibri"/>
              </a:defRPr>
            </a:lvl3pPr>
            <a:lvl4pPr indent="0" lvl="3" marL="0" algn="l">
              <a:spcBef>
                <a:spcPts val="0"/>
              </a:spcBef>
              <a:buNone/>
              <a:defRPr b="0" i="0" sz="1200" u="none" cap="none" strike="noStrike">
                <a:solidFill>
                  <a:schemeClr val="dk1"/>
                </a:solidFill>
                <a:latin typeface="Calibri"/>
                <a:ea typeface="Calibri"/>
                <a:cs typeface="Calibri"/>
                <a:sym typeface="Calibri"/>
              </a:defRPr>
            </a:lvl4pPr>
            <a:lvl5pPr indent="0" lvl="4" marL="0" algn="l">
              <a:spcBef>
                <a:spcPts val="0"/>
              </a:spcBef>
              <a:buNone/>
              <a:defRPr b="0" i="0" sz="1200" u="none" cap="none" strike="noStrike">
                <a:solidFill>
                  <a:schemeClr val="dk1"/>
                </a:solidFill>
                <a:latin typeface="Calibri"/>
                <a:ea typeface="Calibri"/>
                <a:cs typeface="Calibri"/>
                <a:sym typeface="Calibri"/>
              </a:defRPr>
            </a:lvl5pPr>
            <a:lvl6pPr indent="0" lvl="5" marL="0" algn="l">
              <a:spcBef>
                <a:spcPts val="0"/>
              </a:spcBef>
              <a:buNone/>
              <a:defRPr b="0" i="0" sz="1200" u="none" cap="none" strike="noStrike">
                <a:solidFill>
                  <a:schemeClr val="dk1"/>
                </a:solidFill>
                <a:latin typeface="Calibri"/>
                <a:ea typeface="Calibri"/>
                <a:cs typeface="Calibri"/>
                <a:sym typeface="Calibri"/>
              </a:defRPr>
            </a:lvl6pPr>
            <a:lvl7pPr indent="0" lvl="6" marL="0" algn="l">
              <a:spcBef>
                <a:spcPts val="0"/>
              </a:spcBef>
              <a:buNone/>
              <a:defRPr b="0" i="0" sz="1200" u="none" cap="none" strike="noStrike">
                <a:solidFill>
                  <a:schemeClr val="dk1"/>
                </a:solidFill>
                <a:latin typeface="Calibri"/>
                <a:ea typeface="Calibri"/>
                <a:cs typeface="Calibri"/>
                <a:sym typeface="Calibri"/>
              </a:defRPr>
            </a:lvl7pPr>
            <a:lvl8pPr indent="0" lvl="7" marL="0" algn="l">
              <a:spcBef>
                <a:spcPts val="0"/>
              </a:spcBef>
              <a:buNone/>
              <a:defRPr b="0" i="0" sz="1200" u="none" cap="none" strike="noStrike">
                <a:solidFill>
                  <a:schemeClr val="dk1"/>
                </a:solidFill>
                <a:latin typeface="Calibri"/>
                <a:ea typeface="Calibri"/>
                <a:cs typeface="Calibri"/>
                <a:sym typeface="Calibri"/>
              </a:defRPr>
            </a:lvl8pPr>
            <a:lvl9pPr indent="0" lvl="8" marL="0" algn="l">
              <a:spcBef>
                <a:spcPts val="0"/>
              </a:spcBef>
              <a:buNone/>
              <a:defRPr b="0" i="0" sz="12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1" name="Google Shape;11;p2"/>
          <p:cNvSpPr txBox="1"/>
          <p:nvPr>
            <p:ph type="title"/>
          </p:nvPr>
        </p:nvSpPr>
        <p:spPr>
          <a:xfrm>
            <a:off x="227013" y="205978"/>
            <a:ext cx="7923600" cy="857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400"/>
              <a:buFont typeface="Century Gothic"/>
              <a:buNone/>
              <a:defRPr b="1" i="0" sz="3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
          <p:cNvSpPr txBox="1"/>
          <p:nvPr>
            <p:ph idx="1" type="body"/>
          </p:nvPr>
        </p:nvSpPr>
        <p:spPr>
          <a:xfrm>
            <a:off x="227013" y="1189366"/>
            <a:ext cx="8691600" cy="6036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2"/>
          <p:cNvSpPr txBox="1"/>
          <p:nvPr>
            <p:ph idx="2" type="body"/>
          </p:nvPr>
        </p:nvSpPr>
        <p:spPr>
          <a:xfrm>
            <a:off x="227013" y="1919150"/>
            <a:ext cx="8691600" cy="26514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1pPr>
            <a:lvl2pPr indent="-330200" lvl="1" marL="914400" marR="0" rtl="0" algn="l">
              <a:spcBef>
                <a:spcPts val="12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2pPr>
            <a:lvl3pPr indent="-317500" lvl="2" marL="1371600" marR="0" rtl="0" algn="l">
              <a:spcBef>
                <a:spcPts val="12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3pPr>
            <a:lvl4pPr indent="-304800" lvl="3" marL="1828800" marR="0" rtl="0" algn="l">
              <a:spcBef>
                <a:spcPts val="120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Century Gothic"/>
                <a:ea typeface="Century Gothic"/>
                <a:cs typeface="Century Gothic"/>
                <a:sym typeface="Century Gothic"/>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p:cSld name="Subhead w/ No Bullets">
    <p:spTree>
      <p:nvGrpSpPr>
        <p:cNvPr id="14" name="Shape 14"/>
        <p:cNvGrpSpPr/>
        <p:nvPr/>
      </p:nvGrpSpPr>
      <p:grpSpPr>
        <a:xfrm>
          <a:off x="0" y="0"/>
          <a:ext cx="0" cy="0"/>
          <a:chOff x="0" y="0"/>
          <a:chExt cx="0" cy="0"/>
        </a:xfrm>
      </p:grpSpPr>
      <p:sp>
        <p:nvSpPr>
          <p:cNvPr id="15" name="Google Shape;15;p3"/>
          <p:cNvSpPr txBox="1"/>
          <p:nvPr>
            <p:ph type="title"/>
          </p:nvPr>
        </p:nvSpPr>
        <p:spPr>
          <a:xfrm>
            <a:off x="227013" y="205978"/>
            <a:ext cx="7923600" cy="857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400"/>
              <a:buFont typeface="Century Gothic"/>
              <a:buNone/>
              <a:defRPr b="1" i="0" sz="3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3"/>
          <p:cNvSpPr txBox="1"/>
          <p:nvPr>
            <p:ph idx="1" type="body"/>
          </p:nvPr>
        </p:nvSpPr>
        <p:spPr>
          <a:xfrm>
            <a:off x="227013" y="1189366"/>
            <a:ext cx="8691600" cy="6036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 name="Google Shape;17;p3"/>
          <p:cNvSpPr txBox="1"/>
          <p:nvPr>
            <p:ph idx="12" type="sldNum"/>
          </p:nvPr>
        </p:nvSpPr>
        <p:spPr>
          <a:xfrm>
            <a:off x="8708569" y="4897387"/>
            <a:ext cx="370200" cy="1644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200" u="none" cap="none" strike="noStrike">
                <a:solidFill>
                  <a:schemeClr val="dk1"/>
                </a:solidFill>
                <a:latin typeface="Calibri"/>
                <a:ea typeface="Calibri"/>
                <a:cs typeface="Calibri"/>
                <a:sym typeface="Calibri"/>
              </a:defRPr>
            </a:lvl1pPr>
            <a:lvl2pPr indent="0" lvl="1" marL="0" algn="l">
              <a:spcBef>
                <a:spcPts val="0"/>
              </a:spcBef>
              <a:buNone/>
              <a:defRPr b="0" i="0" sz="1200" u="none" cap="none" strike="noStrike">
                <a:solidFill>
                  <a:schemeClr val="dk1"/>
                </a:solidFill>
                <a:latin typeface="Calibri"/>
                <a:ea typeface="Calibri"/>
                <a:cs typeface="Calibri"/>
                <a:sym typeface="Calibri"/>
              </a:defRPr>
            </a:lvl2pPr>
            <a:lvl3pPr indent="0" lvl="2" marL="0" algn="l">
              <a:spcBef>
                <a:spcPts val="0"/>
              </a:spcBef>
              <a:buNone/>
              <a:defRPr b="0" i="0" sz="1200" u="none" cap="none" strike="noStrike">
                <a:solidFill>
                  <a:schemeClr val="dk1"/>
                </a:solidFill>
                <a:latin typeface="Calibri"/>
                <a:ea typeface="Calibri"/>
                <a:cs typeface="Calibri"/>
                <a:sym typeface="Calibri"/>
              </a:defRPr>
            </a:lvl3pPr>
            <a:lvl4pPr indent="0" lvl="3" marL="0" algn="l">
              <a:spcBef>
                <a:spcPts val="0"/>
              </a:spcBef>
              <a:buNone/>
              <a:defRPr b="0" i="0" sz="1200" u="none" cap="none" strike="noStrike">
                <a:solidFill>
                  <a:schemeClr val="dk1"/>
                </a:solidFill>
                <a:latin typeface="Calibri"/>
                <a:ea typeface="Calibri"/>
                <a:cs typeface="Calibri"/>
                <a:sym typeface="Calibri"/>
              </a:defRPr>
            </a:lvl4pPr>
            <a:lvl5pPr indent="0" lvl="4" marL="0" algn="l">
              <a:spcBef>
                <a:spcPts val="0"/>
              </a:spcBef>
              <a:buNone/>
              <a:defRPr b="0" i="0" sz="1200" u="none" cap="none" strike="noStrike">
                <a:solidFill>
                  <a:schemeClr val="dk1"/>
                </a:solidFill>
                <a:latin typeface="Calibri"/>
                <a:ea typeface="Calibri"/>
                <a:cs typeface="Calibri"/>
                <a:sym typeface="Calibri"/>
              </a:defRPr>
            </a:lvl5pPr>
            <a:lvl6pPr indent="0" lvl="5" marL="0" algn="l">
              <a:spcBef>
                <a:spcPts val="0"/>
              </a:spcBef>
              <a:buNone/>
              <a:defRPr b="0" i="0" sz="1200" u="none" cap="none" strike="noStrike">
                <a:solidFill>
                  <a:schemeClr val="dk1"/>
                </a:solidFill>
                <a:latin typeface="Calibri"/>
                <a:ea typeface="Calibri"/>
                <a:cs typeface="Calibri"/>
                <a:sym typeface="Calibri"/>
              </a:defRPr>
            </a:lvl6pPr>
            <a:lvl7pPr indent="0" lvl="6" marL="0" algn="l">
              <a:spcBef>
                <a:spcPts val="0"/>
              </a:spcBef>
              <a:buNone/>
              <a:defRPr b="0" i="0" sz="1200" u="none" cap="none" strike="noStrike">
                <a:solidFill>
                  <a:schemeClr val="dk1"/>
                </a:solidFill>
                <a:latin typeface="Calibri"/>
                <a:ea typeface="Calibri"/>
                <a:cs typeface="Calibri"/>
                <a:sym typeface="Calibri"/>
              </a:defRPr>
            </a:lvl7pPr>
            <a:lvl8pPr indent="0" lvl="7" marL="0" algn="l">
              <a:spcBef>
                <a:spcPts val="0"/>
              </a:spcBef>
              <a:buNone/>
              <a:defRPr b="0" i="0" sz="1200" u="none" cap="none" strike="noStrike">
                <a:solidFill>
                  <a:schemeClr val="dk1"/>
                </a:solidFill>
                <a:latin typeface="Calibri"/>
                <a:ea typeface="Calibri"/>
                <a:cs typeface="Calibri"/>
                <a:sym typeface="Calibri"/>
              </a:defRPr>
            </a:lvl8pPr>
            <a:lvl9pPr indent="0" lvl="8" marL="0" algn="l">
              <a:spcBef>
                <a:spcPts val="0"/>
              </a:spcBef>
              <a:buNone/>
              <a:defRPr b="0" i="0" sz="12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8" name="Google Shape;18;p3"/>
          <p:cNvSpPr txBox="1"/>
          <p:nvPr>
            <p:ph idx="2" type="body"/>
          </p:nvPr>
        </p:nvSpPr>
        <p:spPr>
          <a:xfrm>
            <a:off x="227013" y="1930211"/>
            <a:ext cx="8691600" cy="2657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1pPr>
            <a:lvl2pPr indent="-330200" lvl="1" marL="914400" marR="0" rtl="0" algn="l">
              <a:spcBef>
                <a:spcPts val="12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2pPr>
            <a:lvl3pPr indent="-317500" lvl="2" marL="1371600" marR="0" rtl="0" algn="l">
              <a:spcBef>
                <a:spcPts val="12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3pPr>
            <a:lvl4pPr indent="-304800" lvl="3" marL="1828800" marR="0" rtl="0" algn="l">
              <a:spcBef>
                <a:spcPts val="120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4pPr>
            <a:lvl5pPr indent="-295275" lvl="4" marL="2286000" marR="0" rtl="0" algn="l">
              <a:spcBef>
                <a:spcPts val="1200"/>
              </a:spcBef>
              <a:spcAft>
                <a:spcPts val="0"/>
              </a:spcAft>
              <a:buClr>
                <a:schemeClr val="dk1"/>
              </a:buClr>
              <a:buSzPts val="1050"/>
              <a:buFont typeface="Arial"/>
              <a:buChar char="•"/>
              <a:defRPr b="0" i="0" sz="1050" u="none" cap="none" strike="noStrike">
                <a:solidFill>
                  <a:schemeClr val="dk1"/>
                </a:solidFill>
                <a:latin typeface="Century Gothic"/>
                <a:ea typeface="Century Gothic"/>
                <a:cs typeface="Century Gothic"/>
                <a:sym typeface="Century Gothic"/>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p:cSld name="Title with no Subhead">
    <p:spTree>
      <p:nvGrpSpPr>
        <p:cNvPr id="19" name="Shape 19"/>
        <p:cNvGrpSpPr/>
        <p:nvPr/>
      </p:nvGrpSpPr>
      <p:grpSpPr>
        <a:xfrm>
          <a:off x="0" y="0"/>
          <a:ext cx="0" cy="0"/>
          <a:chOff x="0" y="0"/>
          <a:chExt cx="0" cy="0"/>
        </a:xfrm>
      </p:grpSpPr>
      <p:sp>
        <p:nvSpPr>
          <p:cNvPr id="20" name="Google Shape;20;p4"/>
          <p:cNvSpPr txBox="1"/>
          <p:nvPr>
            <p:ph idx="1" type="body"/>
          </p:nvPr>
        </p:nvSpPr>
        <p:spPr>
          <a:xfrm>
            <a:off x="227013" y="1188143"/>
            <a:ext cx="8682300" cy="3384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4"/>
          <p:cNvSpPr txBox="1"/>
          <p:nvPr>
            <p:ph type="title"/>
          </p:nvPr>
        </p:nvSpPr>
        <p:spPr>
          <a:xfrm>
            <a:off x="227013" y="205978"/>
            <a:ext cx="7923600" cy="857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400"/>
              <a:buFont typeface="Century Gothic"/>
              <a:buNone/>
              <a:defRPr b="1" i="0" sz="3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4"/>
          <p:cNvSpPr txBox="1"/>
          <p:nvPr>
            <p:ph idx="12" type="sldNum"/>
          </p:nvPr>
        </p:nvSpPr>
        <p:spPr>
          <a:xfrm>
            <a:off x="8708569" y="4897387"/>
            <a:ext cx="370200" cy="1644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200" u="none" cap="none" strike="noStrike">
                <a:solidFill>
                  <a:schemeClr val="dk1"/>
                </a:solidFill>
                <a:latin typeface="Calibri"/>
                <a:ea typeface="Calibri"/>
                <a:cs typeface="Calibri"/>
                <a:sym typeface="Calibri"/>
              </a:defRPr>
            </a:lvl1pPr>
            <a:lvl2pPr indent="0" lvl="1" marL="0" algn="l">
              <a:spcBef>
                <a:spcPts val="0"/>
              </a:spcBef>
              <a:buNone/>
              <a:defRPr b="0" i="0" sz="1200" u="none" cap="none" strike="noStrike">
                <a:solidFill>
                  <a:schemeClr val="dk1"/>
                </a:solidFill>
                <a:latin typeface="Calibri"/>
                <a:ea typeface="Calibri"/>
                <a:cs typeface="Calibri"/>
                <a:sym typeface="Calibri"/>
              </a:defRPr>
            </a:lvl2pPr>
            <a:lvl3pPr indent="0" lvl="2" marL="0" algn="l">
              <a:spcBef>
                <a:spcPts val="0"/>
              </a:spcBef>
              <a:buNone/>
              <a:defRPr b="0" i="0" sz="1200" u="none" cap="none" strike="noStrike">
                <a:solidFill>
                  <a:schemeClr val="dk1"/>
                </a:solidFill>
                <a:latin typeface="Calibri"/>
                <a:ea typeface="Calibri"/>
                <a:cs typeface="Calibri"/>
                <a:sym typeface="Calibri"/>
              </a:defRPr>
            </a:lvl3pPr>
            <a:lvl4pPr indent="0" lvl="3" marL="0" algn="l">
              <a:spcBef>
                <a:spcPts val="0"/>
              </a:spcBef>
              <a:buNone/>
              <a:defRPr b="0" i="0" sz="1200" u="none" cap="none" strike="noStrike">
                <a:solidFill>
                  <a:schemeClr val="dk1"/>
                </a:solidFill>
                <a:latin typeface="Calibri"/>
                <a:ea typeface="Calibri"/>
                <a:cs typeface="Calibri"/>
                <a:sym typeface="Calibri"/>
              </a:defRPr>
            </a:lvl4pPr>
            <a:lvl5pPr indent="0" lvl="4" marL="0" algn="l">
              <a:spcBef>
                <a:spcPts val="0"/>
              </a:spcBef>
              <a:buNone/>
              <a:defRPr b="0" i="0" sz="1200" u="none" cap="none" strike="noStrike">
                <a:solidFill>
                  <a:schemeClr val="dk1"/>
                </a:solidFill>
                <a:latin typeface="Calibri"/>
                <a:ea typeface="Calibri"/>
                <a:cs typeface="Calibri"/>
                <a:sym typeface="Calibri"/>
              </a:defRPr>
            </a:lvl5pPr>
            <a:lvl6pPr indent="0" lvl="5" marL="0" algn="l">
              <a:spcBef>
                <a:spcPts val="0"/>
              </a:spcBef>
              <a:buNone/>
              <a:defRPr b="0" i="0" sz="1200" u="none" cap="none" strike="noStrike">
                <a:solidFill>
                  <a:schemeClr val="dk1"/>
                </a:solidFill>
                <a:latin typeface="Calibri"/>
                <a:ea typeface="Calibri"/>
                <a:cs typeface="Calibri"/>
                <a:sym typeface="Calibri"/>
              </a:defRPr>
            </a:lvl6pPr>
            <a:lvl7pPr indent="0" lvl="6" marL="0" algn="l">
              <a:spcBef>
                <a:spcPts val="0"/>
              </a:spcBef>
              <a:buNone/>
              <a:defRPr b="0" i="0" sz="1200" u="none" cap="none" strike="noStrike">
                <a:solidFill>
                  <a:schemeClr val="dk1"/>
                </a:solidFill>
                <a:latin typeface="Calibri"/>
                <a:ea typeface="Calibri"/>
                <a:cs typeface="Calibri"/>
                <a:sym typeface="Calibri"/>
              </a:defRPr>
            </a:lvl7pPr>
            <a:lvl8pPr indent="0" lvl="7" marL="0" algn="l">
              <a:spcBef>
                <a:spcPts val="0"/>
              </a:spcBef>
              <a:buNone/>
              <a:defRPr b="0" i="0" sz="1200" u="none" cap="none" strike="noStrike">
                <a:solidFill>
                  <a:schemeClr val="dk1"/>
                </a:solidFill>
                <a:latin typeface="Calibri"/>
                <a:ea typeface="Calibri"/>
                <a:cs typeface="Calibri"/>
                <a:sym typeface="Calibri"/>
              </a:defRPr>
            </a:lvl8pPr>
            <a:lvl9pPr indent="0" lvl="8" marL="0" algn="l">
              <a:spcBef>
                <a:spcPts val="0"/>
              </a:spcBef>
              <a:buNone/>
              <a:defRPr b="0" i="0" sz="12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bbio Center Skyline ">
  <p:cSld name="Babbio Center Skyline ">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25" name="Google Shape;25;p5"/>
          <p:cNvSpPr txBox="1"/>
          <p:nvPr>
            <p:ph idx="1" type="body"/>
          </p:nvPr>
        </p:nvSpPr>
        <p:spPr>
          <a:xfrm>
            <a:off x="123825" y="1023256"/>
            <a:ext cx="5776200" cy="1507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5"/>
          <p:cNvSpPr txBox="1"/>
          <p:nvPr>
            <p:ph idx="2" type="body"/>
          </p:nvPr>
        </p:nvSpPr>
        <p:spPr>
          <a:xfrm>
            <a:off x="115888" y="3673928"/>
            <a:ext cx="5784300" cy="942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5"/>
          <p:cNvSpPr txBox="1"/>
          <p:nvPr>
            <p:ph idx="3" type="body"/>
          </p:nvPr>
        </p:nvSpPr>
        <p:spPr>
          <a:xfrm>
            <a:off x="123825" y="2634343"/>
            <a:ext cx="5776200" cy="903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1" sz="2400" u="none" cap="none" strike="noStrike">
                <a:solidFill>
                  <a:schemeClr val="dk1"/>
                </a:solidFill>
                <a:latin typeface="Century Gothic"/>
                <a:ea typeface="Century Gothic"/>
                <a:cs typeface="Century Gothic"/>
                <a:sym typeface="Century Gothic"/>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Users/jasonrodriguez/Projects/Power Points/FINAL Template/images/images/CoverSlide_Header_01.png" id="28" name="Google Shape;28;p5"/>
          <p:cNvPicPr preferRelativeResize="0"/>
          <p:nvPr/>
        </p:nvPicPr>
        <p:blipFill rotWithShape="1">
          <a:blip r:embed="rId3">
            <a:alphaModFix/>
          </a:blip>
          <a:srcRect b="0" l="0" r="0" t="0"/>
          <a:stretch/>
        </p:blipFill>
        <p:spPr>
          <a:xfrm>
            <a:off x="0" y="0"/>
            <a:ext cx="6858000" cy="731520"/>
          </a:xfrm>
          <a:prstGeom prst="rect">
            <a:avLst/>
          </a:prstGeom>
          <a:noFill/>
          <a:ln>
            <a:noFill/>
          </a:ln>
        </p:spPr>
      </p:pic>
      <p:pic>
        <p:nvPicPr>
          <p:cNvPr descr="CoverSlide_Footer_03.png" id="29" name="Google Shape;29;p5"/>
          <p:cNvPicPr preferRelativeResize="0"/>
          <p:nvPr/>
        </p:nvPicPr>
        <p:blipFill rotWithShape="1">
          <a:blip r:embed="rId4">
            <a:alphaModFix/>
          </a:blip>
          <a:srcRect b="0" l="0" r="0" t="0"/>
          <a:stretch/>
        </p:blipFill>
        <p:spPr>
          <a:xfrm>
            <a:off x="0" y="4704588"/>
            <a:ext cx="6858000" cy="438912"/>
          </a:xfrm>
          <a:prstGeom prst="rect">
            <a:avLst/>
          </a:prstGeom>
          <a:noFill/>
          <a:ln>
            <a:noFill/>
          </a:ln>
        </p:spPr>
      </p:pic>
      <p:pic>
        <p:nvPicPr>
          <p:cNvPr descr="Stevens-Official-PMSColor-R.eps" id="30" name="Google Shape;30;p5"/>
          <p:cNvPicPr preferRelativeResize="0"/>
          <p:nvPr/>
        </p:nvPicPr>
        <p:blipFill rotWithShape="1">
          <a:blip r:embed="rId5">
            <a:alphaModFix/>
          </a:blip>
          <a:srcRect b="0" l="0" r="0" t="0"/>
          <a:stretch/>
        </p:blipFill>
        <p:spPr>
          <a:xfrm>
            <a:off x="235857" y="212272"/>
            <a:ext cx="1450523" cy="621653"/>
          </a:xfrm>
          <a:prstGeom prst="rect">
            <a:avLst/>
          </a:prstGeom>
          <a:noFill/>
          <a:ln>
            <a:noFill/>
          </a:ln>
        </p:spPr>
      </p:pic>
      <p:sp>
        <p:nvSpPr>
          <p:cNvPr id="31" name="Google Shape;31;p5"/>
          <p:cNvSpPr txBox="1"/>
          <p:nvPr>
            <p:ph idx="11" type="ftr"/>
          </p:nvPr>
        </p:nvSpPr>
        <p:spPr>
          <a:xfrm>
            <a:off x="6047030" y="4890279"/>
            <a:ext cx="2938200" cy="150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4" name="Google Shape;34;p6"/>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 name="Google Shape;35;p6"/>
          <p:cNvSpPr txBox="1"/>
          <p:nvPr>
            <p:ph idx="12" type="sldNum"/>
          </p:nvPr>
        </p:nvSpPr>
        <p:spPr>
          <a:xfrm>
            <a:off x="8472458" y="4663217"/>
            <a:ext cx="548700" cy="393600"/>
          </a:xfrm>
          <a:prstGeom prst="rect">
            <a:avLst/>
          </a:prstGeom>
        </p:spPr>
        <p:txBody>
          <a:bodyPr anchorCtr="0" anchor="t"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4704588"/>
            <a:ext cx="6858000" cy="438912"/>
          </a:xfrm>
          <a:prstGeom prst="rect">
            <a:avLst/>
          </a:prstGeom>
          <a:noFill/>
          <a:ln>
            <a:noFill/>
          </a:ln>
        </p:spPr>
      </p:pic>
      <p:pic>
        <p:nvPicPr>
          <p:cNvPr descr="/Users/jasonrodriguez/Projects/Power Points/FINAL Template/images/images/PPT_Template_Header.png" id="7" name="Google Shape;7;p1"/>
          <p:cNvPicPr preferRelativeResize="0"/>
          <p:nvPr/>
        </p:nvPicPr>
        <p:blipFill rotWithShape="1">
          <a:blip r:embed="rId2">
            <a:alphaModFix/>
          </a:blip>
          <a:srcRect b="0" l="0" r="0" t="0"/>
          <a:stretch/>
        </p:blipFill>
        <p:spPr>
          <a:xfrm>
            <a:off x="0" y="0"/>
            <a:ext cx="6858000" cy="731520"/>
          </a:xfrm>
          <a:prstGeom prst="rect">
            <a:avLst/>
          </a:prstGeom>
          <a:noFill/>
          <a:ln>
            <a:noFill/>
          </a:ln>
        </p:spPr>
      </p:pic>
      <p:sp>
        <p:nvSpPr>
          <p:cNvPr id="8" name="Google Shape;8;p1"/>
          <p:cNvSpPr txBox="1"/>
          <p:nvPr>
            <p:ph idx="12" type="sldNum"/>
          </p:nvPr>
        </p:nvSpPr>
        <p:spPr>
          <a:xfrm>
            <a:off x="8686801" y="4897386"/>
            <a:ext cx="407700" cy="1698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7"/>
          <p:cNvSpPr txBox="1"/>
          <p:nvPr>
            <p:ph idx="1" type="body"/>
          </p:nvPr>
        </p:nvSpPr>
        <p:spPr>
          <a:xfrm>
            <a:off x="123825" y="937350"/>
            <a:ext cx="3563700" cy="14331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 sz="2800">
                <a:latin typeface="Times New Roman"/>
                <a:ea typeface="Times New Roman"/>
                <a:cs typeface="Times New Roman"/>
                <a:sym typeface="Times New Roman"/>
              </a:rPr>
              <a:t>Spray-Tek’s Data  Visualization Development</a:t>
            </a:r>
            <a:endParaRPr sz="2800">
              <a:latin typeface="Times New Roman"/>
              <a:ea typeface="Times New Roman"/>
              <a:cs typeface="Times New Roman"/>
              <a:sym typeface="Times New Roman"/>
            </a:endParaRPr>
          </a:p>
          <a:p>
            <a:pPr indent="0" lvl="0" marL="0" rtl="0" algn="l">
              <a:spcBef>
                <a:spcPts val="640"/>
              </a:spcBef>
              <a:spcAft>
                <a:spcPts val="0"/>
              </a:spcAft>
              <a:buNone/>
            </a:pPr>
            <a:r>
              <a:t/>
            </a:r>
            <a:endParaRPr sz="2800"/>
          </a:p>
        </p:txBody>
      </p:sp>
      <p:sp>
        <p:nvSpPr>
          <p:cNvPr id="41" name="Google Shape;41;p7"/>
          <p:cNvSpPr txBox="1"/>
          <p:nvPr>
            <p:ph idx="2" type="body"/>
          </p:nvPr>
        </p:nvSpPr>
        <p:spPr>
          <a:xfrm>
            <a:off x="119950" y="2979550"/>
            <a:ext cx="3454800" cy="16005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360"/>
              </a:spcBef>
              <a:spcAft>
                <a:spcPts val="0"/>
              </a:spcAft>
              <a:buNone/>
            </a:pPr>
            <a:r>
              <a:rPr i="1" lang="en">
                <a:latin typeface="Times New Roman"/>
                <a:ea typeface="Times New Roman"/>
                <a:cs typeface="Times New Roman"/>
                <a:sym typeface="Times New Roman"/>
              </a:rPr>
              <a:t>Zi Wang		  Pranay Bhandare</a:t>
            </a:r>
            <a:endParaRPr i="1">
              <a:latin typeface="Times New Roman"/>
              <a:ea typeface="Times New Roman"/>
              <a:cs typeface="Times New Roman"/>
              <a:sym typeface="Times New Roman"/>
            </a:endParaRPr>
          </a:p>
          <a:p>
            <a:pPr indent="0" lvl="0" marL="0" rtl="0" algn="l">
              <a:spcBef>
                <a:spcPts val="360"/>
              </a:spcBef>
              <a:spcAft>
                <a:spcPts val="0"/>
              </a:spcAft>
              <a:buNone/>
            </a:pPr>
            <a:r>
              <a:rPr i="1" lang="en">
                <a:latin typeface="Times New Roman"/>
                <a:ea typeface="Times New Roman"/>
                <a:cs typeface="Times New Roman"/>
                <a:sym typeface="Times New Roman"/>
              </a:rPr>
              <a:t>Jungho Park	  Yi Yi</a:t>
            </a:r>
            <a:endParaRPr i="1">
              <a:latin typeface="Times New Roman"/>
              <a:ea typeface="Times New Roman"/>
              <a:cs typeface="Times New Roman"/>
              <a:sym typeface="Times New Roman"/>
            </a:endParaRPr>
          </a:p>
          <a:p>
            <a:pPr indent="0" lvl="0" marL="0" rtl="0" algn="l">
              <a:spcBef>
                <a:spcPts val="360"/>
              </a:spcBef>
              <a:spcAft>
                <a:spcPts val="0"/>
              </a:spcAft>
              <a:buNone/>
            </a:pPr>
            <a:r>
              <a:rPr i="1" lang="en">
                <a:latin typeface="Times New Roman"/>
                <a:ea typeface="Times New Roman"/>
                <a:cs typeface="Times New Roman"/>
                <a:sym typeface="Times New Roman"/>
              </a:rPr>
              <a:t>Hao Yan</a:t>
            </a:r>
            <a:endParaRPr i="1">
              <a:latin typeface="Times New Roman"/>
              <a:ea typeface="Times New Roman"/>
              <a:cs typeface="Times New Roman"/>
              <a:sym typeface="Times New Roman"/>
            </a:endParaRPr>
          </a:p>
          <a:p>
            <a:pPr indent="0" lvl="0" marL="0" rtl="0" algn="l">
              <a:spcBef>
                <a:spcPts val="360"/>
              </a:spcBef>
              <a:spcAft>
                <a:spcPts val="0"/>
              </a:spcAft>
              <a:buNone/>
            </a:pPr>
            <a:r>
              <a:rPr i="1" lang="en">
                <a:latin typeface="Times New Roman"/>
                <a:ea typeface="Times New Roman"/>
                <a:cs typeface="Times New Roman"/>
                <a:sym typeface="Times New Roman"/>
              </a:rPr>
              <a:t>Under the guidance of Prof. Alkiviadis Vazacopoulos</a:t>
            </a:r>
            <a:endParaRPr i="1">
              <a:latin typeface="Times New Roman"/>
              <a:ea typeface="Times New Roman"/>
              <a:cs typeface="Times New Roman"/>
              <a:sym typeface="Times New Roman"/>
            </a:endParaRPr>
          </a:p>
        </p:txBody>
      </p:sp>
      <p:sp>
        <p:nvSpPr>
          <p:cNvPr id="42" name="Google Shape;42;p7"/>
          <p:cNvSpPr txBox="1"/>
          <p:nvPr>
            <p:ph idx="3" type="body"/>
          </p:nvPr>
        </p:nvSpPr>
        <p:spPr>
          <a:xfrm>
            <a:off x="119950" y="2336900"/>
            <a:ext cx="3454800" cy="5577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b="1" i="0" lang="en" sz="2800">
                <a:latin typeface="Times New Roman"/>
                <a:ea typeface="Times New Roman"/>
                <a:cs typeface="Times New Roman"/>
                <a:sym typeface="Times New Roman"/>
              </a:rPr>
              <a:t>MGT-809A</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Data Preprocessing (cont.)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7" name="Google Shape;107;p16"/>
          <p:cNvSpPr txBox="1"/>
          <p:nvPr>
            <p:ph idx="1" type="body"/>
          </p:nvPr>
        </p:nvSpPr>
        <p:spPr>
          <a:xfrm>
            <a:off x="226188" y="790091"/>
            <a:ext cx="8691600" cy="603600"/>
          </a:xfrm>
          <a:prstGeom prst="rect">
            <a:avLst/>
          </a:prstGeom>
        </p:spPr>
        <p:txBody>
          <a:bodyPr anchorCtr="0" anchor="ctr" bIns="45700" lIns="91425" spcFirstLastPara="1" rIns="91425" wrap="square" tIns="45700">
            <a:noAutofit/>
          </a:bodyPr>
          <a:lstStyle/>
          <a:p>
            <a:pPr indent="0" lvl="0" marL="0" rtl="0" algn="l">
              <a:spcBef>
                <a:spcPts val="480"/>
              </a:spcBef>
              <a:spcAft>
                <a:spcPts val="0"/>
              </a:spcAft>
              <a:buNone/>
            </a:pPr>
            <a:r>
              <a:rPr lang="en" sz="2000">
                <a:latin typeface="Times New Roman"/>
                <a:ea typeface="Times New Roman"/>
                <a:cs typeface="Times New Roman"/>
                <a:sym typeface="Times New Roman"/>
              </a:rPr>
              <a:t>Post Feature Engineering</a:t>
            </a:r>
            <a:endParaRPr sz="2000">
              <a:latin typeface="Times New Roman"/>
              <a:ea typeface="Times New Roman"/>
              <a:cs typeface="Times New Roman"/>
              <a:sym typeface="Times New Roman"/>
            </a:endParaRPr>
          </a:p>
        </p:txBody>
      </p:sp>
      <p:sp>
        <p:nvSpPr>
          <p:cNvPr id="108" name="Google Shape;108;p16"/>
          <p:cNvSpPr txBox="1"/>
          <p:nvPr>
            <p:ph idx="2" type="body"/>
          </p:nvPr>
        </p:nvSpPr>
        <p:spPr>
          <a:xfrm>
            <a:off x="226200" y="1511400"/>
            <a:ext cx="8576700" cy="1060500"/>
          </a:xfrm>
          <a:prstGeom prst="rect">
            <a:avLst/>
          </a:prstGeom>
        </p:spPr>
        <p:txBody>
          <a:bodyPr anchorCtr="0" anchor="t" bIns="45700" lIns="91425" spcFirstLastPara="1" rIns="91425" wrap="square" tIns="45700">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Added descriptive statistics features</a:t>
            </a:r>
            <a:endParaRPr sz="1500">
              <a:latin typeface="Times New Roman"/>
              <a:ea typeface="Times New Roman"/>
              <a:cs typeface="Times New Roman"/>
              <a:sym typeface="Times New Roman"/>
            </a:endParaRPr>
          </a:p>
        </p:txBody>
      </p:sp>
      <p:pic>
        <p:nvPicPr>
          <p:cNvPr id="109" name="Google Shape;109;p16"/>
          <p:cNvPicPr preferRelativeResize="0"/>
          <p:nvPr/>
        </p:nvPicPr>
        <p:blipFill>
          <a:blip r:embed="rId3">
            <a:alphaModFix/>
          </a:blip>
          <a:stretch>
            <a:fillRect/>
          </a:stretch>
        </p:blipFill>
        <p:spPr>
          <a:xfrm>
            <a:off x="418625" y="2299650"/>
            <a:ext cx="8306750" cy="16208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TreeMap (Dryer &amp; Prodline) - NJ</a:t>
            </a:r>
            <a:endParaRPr/>
          </a:p>
        </p:txBody>
      </p:sp>
      <p:pic>
        <p:nvPicPr>
          <p:cNvPr id="115" name="Google Shape;115;p17"/>
          <p:cNvPicPr preferRelativeResize="0"/>
          <p:nvPr/>
        </p:nvPicPr>
        <p:blipFill>
          <a:blip r:embed="rId3">
            <a:alphaModFix/>
          </a:blip>
          <a:stretch>
            <a:fillRect/>
          </a:stretch>
        </p:blipFill>
        <p:spPr>
          <a:xfrm>
            <a:off x="185425" y="896275"/>
            <a:ext cx="8691600" cy="37630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TreeMap (Dryer &amp; Prodline) - PA</a:t>
            </a:r>
            <a:endParaRPr/>
          </a:p>
          <a:p>
            <a:pPr indent="0" lvl="0" marL="0" rtl="0" algn="l">
              <a:spcBef>
                <a:spcPts val="0"/>
              </a:spcBef>
              <a:spcAft>
                <a:spcPts val="0"/>
              </a:spcAft>
              <a:buNone/>
            </a:pPr>
            <a:r>
              <a:t/>
            </a:r>
            <a:endParaRPr/>
          </a:p>
        </p:txBody>
      </p:sp>
      <p:pic>
        <p:nvPicPr>
          <p:cNvPr id="121" name="Google Shape;121;p18"/>
          <p:cNvPicPr preferRelativeResize="0"/>
          <p:nvPr/>
        </p:nvPicPr>
        <p:blipFill>
          <a:blip r:embed="rId3">
            <a:alphaModFix/>
          </a:blip>
          <a:stretch>
            <a:fillRect/>
          </a:stretch>
        </p:blipFill>
        <p:spPr>
          <a:xfrm>
            <a:off x="152400" y="884825"/>
            <a:ext cx="8839199" cy="360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Project Deliverables</a:t>
            </a:r>
            <a:endParaRPr>
              <a:latin typeface="Times New Roman"/>
              <a:ea typeface="Times New Roman"/>
              <a:cs typeface="Times New Roman"/>
              <a:sym typeface="Times New Roman"/>
            </a:endParaRPr>
          </a:p>
        </p:txBody>
      </p:sp>
      <p:sp>
        <p:nvSpPr>
          <p:cNvPr id="127" name="Google Shape;127;p19"/>
          <p:cNvSpPr txBox="1"/>
          <p:nvPr>
            <p:ph idx="2" type="body"/>
          </p:nvPr>
        </p:nvSpPr>
        <p:spPr>
          <a:xfrm>
            <a:off x="226200" y="929375"/>
            <a:ext cx="3787800" cy="3527100"/>
          </a:xfrm>
          <a:prstGeom prst="rect">
            <a:avLst/>
          </a:prstGeom>
        </p:spPr>
        <p:txBody>
          <a:bodyPr anchorCtr="0" anchor="t" bIns="45700" lIns="91425" spcFirstLastPara="1" rIns="91425" wrap="square" tIns="45700">
            <a:noAutofit/>
          </a:bodyPr>
          <a:lstStyle/>
          <a:p>
            <a:pPr indent="-298450" lvl="0" marL="457200" rtl="0" algn="l">
              <a:spcBef>
                <a:spcPts val="0"/>
              </a:spcBef>
              <a:spcAft>
                <a:spcPts val="0"/>
              </a:spcAft>
              <a:buSzPts val="1100"/>
              <a:buFont typeface="Calibri"/>
              <a:buAutoNum type="arabicPeriod"/>
            </a:pPr>
            <a:r>
              <a:rPr lang="en" sz="1100">
                <a:latin typeface="Calibri"/>
                <a:ea typeface="Calibri"/>
                <a:cs typeface="Calibri"/>
                <a:sym typeface="Calibri"/>
              </a:rPr>
              <a:t>After these two initial phases of understanding the data, our team was able to create comprehensive visualizations about weather and production with adjustable filters to analyze characteristics of various past productions </a:t>
            </a:r>
            <a:r>
              <a:rPr lang="en" sz="1100">
                <a:latin typeface="Calibri"/>
                <a:ea typeface="Calibri"/>
                <a:cs typeface="Calibri"/>
                <a:sym typeface="Calibri"/>
              </a:rPr>
              <a:t>using Tableau and Python</a:t>
            </a:r>
            <a:r>
              <a:rPr lang="en" sz="1100">
                <a:latin typeface="Calibri"/>
                <a:ea typeface="Calibri"/>
                <a:cs typeface="Calibri"/>
                <a:sym typeface="Calibri"/>
              </a:rPr>
              <a:t>. </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AutoNum type="arabicPeriod"/>
            </a:pPr>
            <a:r>
              <a:rPr lang="en" sz="1100">
                <a:latin typeface="Calibri"/>
                <a:ea typeface="Calibri"/>
                <a:cs typeface="Calibri"/>
                <a:sym typeface="Calibri"/>
              </a:rPr>
              <a:t>As per Spray-Tek, Inc’s request, our team provided dashboards to analyze a variety of problems regarding production data and attempted to further find relationships between the two datasets</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298450" lvl="0" marL="457200" rtl="0" algn="l">
              <a:spcBef>
                <a:spcPts val="0"/>
              </a:spcBef>
              <a:spcAft>
                <a:spcPts val="0"/>
              </a:spcAft>
              <a:buSzPts val="1100"/>
              <a:buFont typeface="Calibri"/>
              <a:buAutoNum type="arabicPeriod"/>
            </a:pPr>
            <a:r>
              <a:rPr lang="en" sz="1100">
                <a:latin typeface="Calibri"/>
                <a:ea typeface="Calibri"/>
                <a:cs typeface="Calibri"/>
                <a:sym typeface="Calibri"/>
              </a:rPr>
              <a:t>3 main dashboard functions:</a:t>
            </a:r>
            <a:endParaRPr sz="1100">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lang="en" sz="1100">
                <a:latin typeface="Calibri"/>
                <a:ea typeface="Calibri"/>
                <a:cs typeface="Calibri"/>
                <a:sym typeface="Calibri"/>
              </a:rPr>
              <a:t>Outlier/Anomaly Detection</a:t>
            </a:r>
            <a:endParaRPr sz="1100">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lang="en" sz="1100">
                <a:latin typeface="Calibri"/>
                <a:ea typeface="Calibri"/>
                <a:cs typeface="Calibri"/>
                <a:sym typeface="Calibri"/>
              </a:rPr>
              <a:t>Product Line Runs vs. Weather Features</a:t>
            </a:r>
            <a:endParaRPr sz="1100">
              <a:latin typeface="Calibri"/>
              <a:ea typeface="Calibri"/>
              <a:cs typeface="Calibri"/>
              <a:sym typeface="Calibri"/>
            </a:endParaRPr>
          </a:p>
          <a:p>
            <a:pPr indent="-298450" lvl="1" marL="914400" rtl="0" algn="l">
              <a:spcBef>
                <a:spcPts val="0"/>
              </a:spcBef>
              <a:spcAft>
                <a:spcPts val="0"/>
              </a:spcAft>
              <a:buSzPts val="1100"/>
              <a:buFont typeface="Calibri"/>
              <a:buAutoNum type="alphaLcPeriod"/>
            </a:pPr>
            <a:r>
              <a:rPr lang="en" sz="1100">
                <a:latin typeface="Calibri"/>
                <a:ea typeface="Calibri"/>
                <a:cs typeface="Calibri"/>
                <a:sym typeface="Calibri"/>
              </a:rPr>
              <a:t>Correlation analysis on production performance indicators</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1200"/>
              </a:spcAft>
              <a:buNone/>
            </a:pPr>
            <a:r>
              <a:t/>
            </a:r>
            <a:endParaRPr/>
          </a:p>
        </p:txBody>
      </p:sp>
      <p:pic>
        <p:nvPicPr>
          <p:cNvPr id="128" name="Google Shape;128;p19"/>
          <p:cNvPicPr preferRelativeResize="0"/>
          <p:nvPr/>
        </p:nvPicPr>
        <p:blipFill>
          <a:blip r:embed="rId3">
            <a:alphaModFix/>
          </a:blip>
          <a:stretch>
            <a:fillRect/>
          </a:stretch>
        </p:blipFill>
        <p:spPr>
          <a:xfrm>
            <a:off x="4268825" y="664363"/>
            <a:ext cx="4172174" cy="39774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latin typeface="Times New Roman"/>
                <a:ea typeface="Times New Roman"/>
                <a:cs typeface="Times New Roman"/>
                <a:sym typeface="Times New Roman"/>
              </a:rPr>
              <a:t>Outlier Detection</a:t>
            </a:r>
            <a:endParaRPr>
              <a:latin typeface="Times New Roman"/>
              <a:ea typeface="Times New Roman"/>
              <a:cs typeface="Times New Roman"/>
              <a:sym typeface="Times New Roman"/>
            </a:endParaRPr>
          </a:p>
        </p:txBody>
      </p:sp>
      <p:pic>
        <p:nvPicPr>
          <p:cNvPr id="134" name="Google Shape;134;p20"/>
          <p:cNvPicPr preferRelativeResize="0"/>
          <p:nvPr/>
        </p:nvPicPr>
        <p:blipFill>
          <a:blip r:embed="rId3">
            <a:alphaModFix/>
          </a:blip>
          <a:stretch>
            <a:fillRect/>
          </a:stretch>
        </p:blipFill>
        <p:spPr>
          <a:xfrm>
            <a:off x="652775" y="913750"/>
            <a:ext cx="4531250" cy="3665950"/>
          </a:xfrm>
          <a:prstGeom prst="rect">
            <a:avLst/>
          </a:prstGeom>
          <a:noFill/>
          <a:ln cap="flat" cmpd="sng" w="19050">
            <a:solidFill>
              <a:srgbClr val="000000"/>
            </a:solidFill>
            <a:prstDash val="solid"/>
            <a:round/>
            <a:headEnd len="sm" w="sm" type="none"/>
            <a:tailEnd len="sm" w="sm" type="none"/>
          </a:ln>
        </p:spPr>
      </p:pic>
      <p:sp>
        <p:nvSpPr>
          <p:cNvPr id="135" name="Google Shape;135;p20"/>
          <p:cNvSpPr txBox="1"/>
          <p:nvPr>
            <p:ph idx="2" type="body"/>
          </p:nvPr>
        </p:nvSpPr>
        <p:spPr>
          <a:xfrm>
            <a:off x="5447250" y="913750"/>
            <a:ext cx="3351900" cy="36660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23850" lvl="0" marL="457200" rtl="0" algn="l">
              <a:spcBef>
                <a:spcPts val="0"/>
              </a:spcBef>
              <a:spcAft>
                <a:spcPts val="0"/>
              </a:spcAft>
              <a:buSzPts val="1500"/>
              <a:buChar char="●"/>
            </a:pPr>
            <a:r>
              <a:rPr lang="en" sz="1500"/>
              <a:t>Helps to detect outliers within production performance indicators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Ability to dive deeper into granular levels of the data</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Consists of 6 years of data</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Rate ~ </a:t>
            </a:r>
            <a:r>
              <a:rPr lang="en"/>
              <a:t>Weather</a:t>
            </a:r>
            <a:r>
              <a:rPr lang="en"/>
              <a:t> Features</a:t>
            </a:r>
            <a:endParaRPr/>
          </a:p>
        </p:txBody>
      </p:sp>
      <p:sp>
        <p:nvSpPr>
          <p:cNvPr id="141" name="Google Shape;141;p21"/>
          <p:cNvSpPr txBox="1"/>
          <p:nvPr>
            <p:ph idx="2" type="body"/>
          </p:nvPr>
        </p:nvSpPr>
        <p:spPr>
          <a:xfrm>
            <a:off x="5998025" y="915925"/>
            <a:ext cx="2697600" cy="36717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23850" lvl="0" marL="457200" rtl="0" algn="l">
              <a:spcBef>
                <a:spcPts val="0"/>
              </a:spcBef>
              <a:spcAft>
                <a:spcPts val="0"/>
              </a:spcAft>
              <a:buSzPts val="1500"/>
              <a:buChar char="●"/>
            </a:pPr>
            <a:r>
              <a:rPr lang="en" sz="1500"/>
              <a:t>Rate versus weather features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Spray-Tek was curious of seeing the effect of weather features on  rate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Ability to filter out outliers and anomalies to visualize distributions of meaningful data</a:t>
            </a:r>
            <a:endParaRPr sz="1500"/>
          </a:p>
        </p:txBody>
      </p:sp>
      <p:pic>
        <p:nvPicPr>
          <p:cNvPr id="142" name="Google Shape;142;p21"/>
          <p:cNvPicPr preferRelativeResize="0"/>
          <p:nvPr/>
        </p:nvPicPr>
        <p:blipFill>
          <a:blip r:embed="rId3">
            <a:alphaModFix/>
          </a:blip>
          <a:stretch>
            <a:fillRect/>
          </a:stretch>
        </p:blipFill>
        <p:spPr>
          <a:xfrm>
            <a:off x="655900" y="915925"/>
            <a:ext cx="4602424" cy="36717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227026" y="205975"/>
            <a:ext cx="79113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3100">
                <a:latin typeface="Times New Roman"/>
                <a:ea typeface="Times New Roman"/>
                <a:cs typeface="Times New Roman"/>
                <a:sym typeface="Times New Roman"/>
              </a:rPr>
              <a:t>Product Line ~ Weather Features</a:t>
            </a:r>
            <a:endParaRPr sz="3100">
              <a:latin typeface="Times New Roman"/>
              <a:ea typeface="Times New Roman"/>
              <a:cs typeface="Times New Roman"/>
              <a:sym typeface="Times New Roman"/>
            </a:endParaRPr>
          </a:p>
        </p:txBody>
      </p:sp>
      <p:sp>
        <p:nvSpPr>
          <p:cNvPr id="148" name="Google Shape;148;p22"/>
          <p:cNvSpPr txBox="1"/>
          <p:nvPr>
            <p:ph idx="2" type="body"/>
          </p:nvPr>
        </p:nvSpPr>
        <p:spPr>
          <a:xfrm>
            <a:off x="6028700" y="937475"/>
            <a:ext cx="2643300" cy="23805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23850" lvl="0" marL="457200" rtl="0" algn="l">
              <a:spcBef>
                <a:spcPts val="0"/>
              </a:spcBef>
              <a:spcAft>
                <a:spcPts val="0"/>
              </a:spcAft>
              <a:buSzPts val="1500"/>
              <a:buChar char="●"/>
            </a:pPr>
            <a:r>
              <a:rPr lang="en" sz="1500"/>
              <a:t>Help identify weather effects on rate and yield percentage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Spray Tek was curious if weather features had any effect on specific product lines</a:t>
            </a:r>
            <a:endParaRPr sz="1500"/>
          </a:p>
          <a:p>
            <a:pPr indent="0" lvl="0" marL="45720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49" name="Google Shape;149;p22"/>
          <p:cNvPicPr preferRelativeResize="0"/>
          <p:nvPr/>
        </p:nvPicPr>
        <p:blipFill>
          <a:blip r:embed="rId3">
            <a:alphaModFix/>
          </a:blip>
          <a:stretch>
            <a:fillRect/>
          </a:stretch>
        </p:blipFill>
        <p:spPr>
          <a:xfrm>
            <a:off x="662750" y="937475"/>
            <a:ext cx="4651425" cy="37632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3100">
                <a:latin typeface="Times New Roman"/>
                <a:ea typeface="Times New Roman"/>
                <a:cs typeface="Times New Roman"/>
                <a:sym typeface="Times New Roman"/>
              </a:rPr>
              <a:t>Product Line ~ Weather Features</a:t>
            </a:r>
            <a:endParaRPr sz="3100">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Times New Roman"/>
              <a:ea typeface="Times New Roman"/>
              <a:cs typeface="Times New Roman"/>
              <a:sym typeface="Times New Roman"/>
            </a:endParaRPr>
          </a:p>
        </p:txBody>
      </p:sp>
      <p:pic>
        <p:nvPicPr>
          <p:cNvPr id="155" name="Google Shape;155;p23"/>
          <p:cNvPicPr preferRelativeResize="0"/>
          <p:nvPr/>
        </p:nvPicPr>
        <p:blipFill>
          <a:blip r:embed="rId3">
            <a:alphaModFix/>
          </a:blip>
          <a:stretch>
            <a:fillRect/>
          </a:stretch>
        </p:blipFill>
        <p:spPr>
          <a:xfrm>
            <a:off x="371250" y="843650"/>
            <a:ext cx="4881450" cy="3875724"/>
          </a:xfrm>
          <a:prstGeom prst="rect">
            <a:avLst/>
          </a:prstGeom>
          <a:noFill/>
          <a:ln>
            <a:noFill/>
          </a:ln>
        </p:spPr>
      </p:pic>
      <p:sp>
        <p:nvSpPr>
          <p:cNvPr id="156" name="Google Shape;156;p23"/>
          <p:cNvSpPr txBox="1"/>
          <p:nvPr/>
        </p:nvSpPr>
        <p:spPr>
          <a:xfrm>
            <a:off x="5850150" y="865675"/>
            <a:ext cx="2757900" cy="292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Compare absolute humidity and dew point temperature amongst product lines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Absolute humidity and dew point temp are better indicator of actual atmospheric moisture</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Dew point formula</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300">
                <a:solidFill>
                  <a:schemeClr val="dk1"/>
                </a:solidFill>
                <a:latin typeface="Times New Roman"/>
                <a:ea typeface="Times New Roman"/>
                <a:cs typeface="Times New Roman"/>
                <a:sym typeface="Times New Roman"/>
              </a:rPr>
              <a:t>Td = T - ((100 - RH)/5.)</a:t>
            </a:r>
            <a:endParaRPr b="1" sz="17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Conclusion &amp; Future Works</a:t>
            </a:r>
            <a:endParaRPr/>
          </a:p>
        </p:txBody>
      </p:sp>
      <p:sp>
        <p:nvSpPr>
          <p:cNvPr id="162" name="Google Shape;162;p24"/>
          <p:cNvSpPr txBox="1"/>
          <p:nvPr>
            <p:ph idx="2" type="body"/>
          </p:nvPr>
        </p:nvSpPr>
        <p:spPr>
          <a:xfrm>
            <a:off x="227025" y="993075"/>
            <a:ext cx="4424100" cy="3551100"/>
          </a:xfrm>
          <a:prstGeom prst="rect">
            <a:avLst/>
          </a:prstGeom>
        </p:spPr>
        <p:txBody>
          <a:bodyPr anchorCtr="0" anchor="t" bIns="45700" lIns="91425" spcFirstLastPara="1" rIns="91425" wrap="square" tIns="45700">
            <a:noAutofit/>
          </a:bodyPr>
          <a:lstStyle/>
          <a:p>
            <a:pPr indent="-304800" lvl="0" marL="457200" rtl="0" algn="l">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One of the main goals of this project is to deliver information about potential impacts of weather on Spray Tek’s spray drying processes</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The absence of a significant relationship between weather and production performance indicators allowed us to pivot into business intelligence solutions</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Increase data warehousing capabilities to address multiple business problems/questions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Provided future guideline for the team and customer to focus and discover on other </a:t>
            </a:r>
            <a:r>
              <a:rPr lang="en" sz="1200">
                <a:latin typeface="Times New Roman"/>
                <a:ea typeface="Times New Roman"/>
                <a:cs typeface="Times New Roman"/>
                <a:sym typeface="Times New Roman"/>
              </a:rPr>
              <a:t>relative</a:t>
            </a:r>
            <a:r>
              <a:rPr lang="en" sz="1200">
                <a:latin typeface="Times New Roman"/>
                <a:ea typeface="Times New Roman"/>
                <a:cs typeface="Times New Roman"/>
                <a:sym typeface="Times New Roman"/>
              </a:rPr>
              <a:t> features for production KPI predictive analysis</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Deliver any data visualization analyses based on Spray-Tek’s business problem identifications</a:t>
            </a:r>
            <a:endParaRPr sz="1200">
              <a:latin typeface="Times New Roman"/>
              <a:ea typeface="Times New Roman"/>
              <a:cs typeface="Times New Roman"/>
              <a:sym typeface="Times New Roman"/>
            </a:endParaRPr>
          </a:p>
        </p:txBody>
      </p:sp>
      <p:sp>
        <p:nvSpPr>
          <p:cNvPr id="163" name="Google Shape;163;p24"/>
          <p:cNvSpPr txBox="1"/>
          <p:nvPr/>
        </p:nvSpPr>
        <p:spPr>
          <a:xfrm>
            <a:off x="5646275" y="3548875"/>
            <a:ext cx="2977800" cy="831300"/>
          </a:xfrm>
          <a:prstGeom prst="rect">
            <a:avLst/>
          </a:prstGeom>
          <a:noFill/>
          <a:ln cap="flat" cmpd="sng" w="19050">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8"/>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latin typeface="Times New Roman"/>
                <a:ea typeface="Times New Roman"/>
                <a:cs typeface="Times New Roman"/>
                <a:sym typeface="Times New Roman"/>
              </a:rPr>
              <a:t>Overview</a:t>
            </a:r>
            <a:endParaRPr>
              <a:latin typeface="Times New Roman"/>
              <a:ea typeface="Times New Roman"/>
              <a:cs typeface="Times New Roman"/>
              <a:sym typeface="Times New Roman"/>
            </a:endParaRPr>
          </a:p>
        </p:txBody>
      </p:sp>
      <p:sp>
        <p:nvSpPr>
          <p:cNvPr id="48" name="Google Shape;48;p8"/>
          <p:cNvSpPr txBox="1"/>
          <p:nvPr>
            <p:ph idx="2" type="body"/>
          </p:nvPr>
        </p:nvSpPr>
        <p:spPr>
          <a:xfrm>
            <a:off x="227025" y="1063375"/>
            <a:ext cx="8301600" cy="3524100"/>
          </a:xfrm>
          <a:prstGeom prst="rect">
            <a:avLst/>
          </a:prstGeom>
        </p:spPr>
        <p:txBody>
          <a:bodyPr anchorCtr="0" anchor="t" bIns="45700" lIns="91425" spcFirstLastPara="1" rIns="91425" wrap="square" tIns="45700">
            <a:noAutofit/>
          </a:bodyPr>
          <a:lstStyle/>
          <a:p>
            <a:pPr indent="-349250" lvl="0" marL="457200" rtl="0" algn="l">
              <a:lnSpc>
                <a:spcPct val="115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Our team’s objective is to perform analysis on Spray-Tek, inc.’s spray drying production and weather data to deliver insights/solutions for production through exploration of data to meet the needs of Spray-Tek, Inc.</a:t>
            </a:r>
            <a:endParaRPr sz="19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9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Conducted weekly meetings with IT Managers, Brett Koelle and Brett Robertshaw, to discuss problems and insights discovered during the project and understand the business context of the analysis the team was conducting</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Visited their plant in order to get more clarity on Spray-tek’s products/services regarding spray drying production</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9"/>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latin typeface="Times New Roman"/>
                <a:ea typeface="Times New Roman"/>
                <a:cs typeface="Times New Roman"/>
                <a:sym typeface="Times New Roman"/>
              </a:rPr>
              <a:t>Spray-Tek, Inc.</a:t>
            </a:r>
            <a:endParaRPr>
              <a:latin typeface="Times New Roman"/>
              <a:ea typeface="Times New Roman"/>
              <a:cs typeface="Times New Roman"/>
              <a:sym typeface="Times New Roman"/>
            </a:endParaRPr>
          </a:p>
        </p:txBody>
      </p:sp>
      <p:sp>
        <p:nvSpPr>
          <p:cNvPr id="54" name="Google Shape;54;p9"/>
          <p:cNvSpPr txBox="1"/>
          <p:nvPr>
            <p:ph idx="2" type="body"/>
          </p:nvPr>
        </p:nvSpPr>
        <p:spPr>
          <a:xfrm>
            <a:off x="227025" y="1112500"/>
            <a:ext cx="5992500" cy="32601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Provides quality spray drying solutions in order for its customers to lower net product costs, increase yields, and guarantee consistent quality of products with their dryer equipment</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2 essential facility locations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Middlesex, NJ </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Bethlehem, PA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Because the spray drying process uses air in their production processes the sponsor company was curious whether weather features have a significant effect on the production performance</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Providing business intelligence solutions based on weather data, downtime, and preventive maintenance issues are the goals for the project.</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p:txBody>
      </p:sp>
      <p:pic>
        <p:nvPicPr>
          <p:cNvPr id="55" name="Google Shape;55;p9"/>
          <p:cNvPicPr preferRelativeResize="0"/>
          <p:nvPr/>
        </p:nvPicPr>
        <p:blipFill>
          <a:blip r:embed="rId3">
            <a:alphaModFix/>
          </a:blip>
          <a:stretch>
            <a:fillRect/>
          </a:stretch>
        </p:blipFill>
        <p:spPr>
          <a:xfrm>
            <a:off x="6629175" y="2105025"/>
            <a:ext cx="1905000" cy="93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Problem</a:t>
            </a:r>
            <a:endParaRPr>
              <a:latin typeface="Times New Roman"/>
              <a:ea typeface="Times New Roman"/>
              <a:cs typeface="Times New Roman"/>
              <a:sym typeface="Times New Roman"/>
            </a:endParaRPr>
          </a:p>
        </p:txBody>
      </p:sp>
      <p:sp>
        <p:nvSpPr>
          <p:cNvPr id="61" name="Google Shape;61;p10"/>
          <p:cNvSpPr txBox="1"/>
          <p:nvPr>
            <p:ph idx="2" type="body"/>
          </p:nvPr>
        </p:nvSpPr>
        <p:spPr>
          <a:xfrm>
            <a:off x="226200" y="1063375"/>
            <a:ext cx="8382000" cy="15084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Our team developed the following questions to be answered for the project:</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Will weather impact the machine efficiency in different times?</a:t>
            </a:r>
            <a:endParaRPr sz="12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How is the impact difference between different dryers?</a:t>
            </a:r>
            <a:endParaRPr sz="12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What is the most important weather factor? Humidity?</a:t>
            </a:r>
            <a:endParaRPr sz="12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Does weather impact differently among production products? (e.g. Food additives, flavors, chemicals, etc.)</a:t>
            </a:r>
            <a:endParaRPr sz="1200">
              <a:solidFill>
                <a:srgbClr val="000000"/>
              </a:solidFill>
              <a:latin typeface="Times New Roman"/>
              <a:ea typeface="Times New Roman"/>
              <a:cs typeface="Times New Roman"/>
              <a:sym typeface="Times New Roman"/>
            </a:endParaRPr>
          </a:p>
        </p:txBody>
      </p:sp>
      <p:pic>
        <p:nvPicPr>
          <p:cNvPr id="62" name="Google Shape;62;p10"/>
          <p:cNvPicPr preferRelativeResize="0"/>
          <p:nvPr/>
        </p:nvPicPr>
        <p:blipFill>
          <a:blip r:embed="rId3">
            <a:alphaModFix/>
          </a:blip>
          <a:stretch>
            <a:fillRect/>
          </a:stretch>
        </p:blipFill>
        <p:spPr>
          <a:xfrm>
            <a:off x="1256524" y="2709200"/>
            <a:ext cx="1854125" cy="1754350"/>
          </a:xfrm>
          <a:prstGeom prst="rect">
            <a:avLst/>
          </a:prstGeom>
          <a:noFill/>
          <a:ln>
            <a:noFill/>
          </a:ln>
        </p:spPr>
      </p:pic>
      <p:pic>
        <p:nvPicPr>
          <p:cNvPr id="63" name="Google Shape;63;p10"/>
          <p:cNvPicPr preferRelativeResize="0"/>
          <p:nvPr/>
        </p:nvPicPr>
        <p:blipFill>
          <a:blip r:embed="rId4">
            <a:alphaModFix/>
          </a:blip>
          <a:stretch>
            <a:fillRect/>
          </a:stretch>
        </p:blipFill>
        <p:spPr>
          <a:xfrm>
            <a:off x="5072617" y="2709200"/>
            <a:ext cx="2339134" cy="1754351"/>
          </a:xfrm>
          <a:prstGeom prst="rect">
            <a:avLst/>
          </a:prstGeom>
          <a:noFill/>
          <a:ln>
            <a:noFill/>
          </a:ln>
        </p:spPr>
      </p:pic>
      <p:cxnSp>
        <p:nvCxnSpPr>
          <p:cNvPr id="64" name="Google Shape;64;p10"/>
          <p:cNvCxnSpPr>
            <a:stCxn id="62" idx="3"/>
            <a:endCxn id="63" idx="1"/>
          </p:cNvCxnSpPr>
          <p:nvPr/>
        </p:nvCxnSpPr>
        <p:spPr>
          <a:xfrm>
            <a:off x="3110650" y="3586375"/>
            <a:ext cx="1962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1"/>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Data Understanding (Production)</a:t>
            </a:r>
            <a:endParaRPr b="0">
              <a:latin typeface="Times New Roman"/>
              <a:ea typeface="Times New Roman"/>
              <a:cs typeface="Times New Roman"/>
              <a:sym typeface="Times New Roman"/>
            </a:endParaRPr>
          </a:p>
        </p:txBody>
      </p:sp>
      <p:pic>
        <p:nvPicPr>
          <p:cNvPr id="70" name="Google Shape;70;p11"/>
          <p:cNvPicPr preferRelativeResize="0"/>
          <p:nvPr/>
        </p:nvPicPr>
        <p:blipFill>
          <a:blip r:embed="rId3">
            <a:alphaModFix/>
          </a:blip>
          <a:stretch>
            <a:fillRect/>
          </a:stretch>
        </p:blipFill>
        <p:spPr>
          <a:xfrm>
            <a:off x="4701374" y="1063375"/>
            <a:ext cx="4067325" cy="3250275"/>
          </a:xfrm>
          <a:prstGeom prst="rect">
            <a:avLst/>
          </a:prstGeom>
          <a:noFill/>
          <a:ln>
            <a:noFill/>
          </a:ln>
        </p:spPr>
      </p:pic>
      <p:sp>
        <p:nvSpPr>
          <p:cNvPr id="71" name="Google Shape;71;p11"/>
          <p:cNvSpPr txBox="1"/>
          <p:nvPr/>
        </p:nvSpPr>
        <p:spPr>
          <a:xfrm>
            <a:off x="4833800" y="4343575"/>
            <a:ext cx="34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16 ProdLine</a:t>
            </a:r>
            <a:endParaRPr/>
          </a:p>
        </p:txBody>
      </p:sp>
      <p:graphicFrame>
        <p:nvGraphicFramePr>
          <p:cNvPr id="72" name="Google Shape;72;p11"/>
          <p:cNvGraphicFramePr/>
          <p:nvPr/>
        </p:nvGraphicFramePr>
        <p:xfrm>
          <a:off x="227025" y="968045"/>
          <a:ext cx="3000000" cy="3000000"/>
        </p:xfrm>
        <a:graphic>
          <a:graphicData uri="http://schemas.openxmlformats.org/drawingml/2006/table">
            <a:tbl>
              <a:tblPr>
                <a:noFill/>
                <a:tableStyleId>{FEC19D9A-C07B-48D2-9198-711EEB4D7F9B}</a:tableStyleId>
              </a:tblPr>
              <a:tblGrid>
                <a:gridCol w="1261425"/>
                <a:gridCol w="1371325"/>
                <a:gridCol w="1316375"/>
              </a:tblGrid>
              <a:tr h="308425">
                <a:tc>
                  <a:txBody>
                    <a:bodyPr/>
                    <a:lstStyle/>
                    <a:p>
                      <a:pPr indent="0" lvl="0" marL="0" rtl="0" algn="l">
                        <a:spcBef>
                          <a:spcPts val="0"/>
                        </a:spcBef>
                        <a:spcAft>
                          <a:spcPts val="0"/>
                        </a:spcAft>
                        <a:buNone/>
                      </a:pPr>
                      <a:r>
                        <a:rPr b="1" lang="en" sz="1000">
                          <a:solidFill>
                            <a:srgbClr val="434343"/>
                          </a:solidFill>
                          <a:latin typeface="Times New Roman"/>
                          <a:ea typeface="Times New Roman"/>
                          <a:cs typeface="Times New Roman"/>
                          <a:sym typeface="Times New Roman"/>
                        </a:rPr>
                        <a:t>Column</a:t>
                      </a:r>
                      <a:endParaRPr b="1" sz="1000">
                        <a:solidFill>
                          <a:srgbClr val="434343"/>
                        </a:solidFill>
                        <a:latin typeface="Times New Roman"/>
                        <a:ea typeface="Times New Roman"/>
                        <a:cs typeface="Times New Roman"/>
                        <a:sym typeface="Times New Roman"/>
                      </a:endParaRPr>
                    </a:p>
                  </a:txBody>
                  <a:tcPr marT="91425" marB="91425" marR="91425" marL="91425">
                    <a:solidFill>
                      <a:srgbClr val="C9DAF8"/>
                    </a:solidFill>
                  </a:tcPr>
                </a:tc>
                <a:tc>
                  <a:txBody>
                    <a:bodyPr/>
                    <a:lstStyle/>
                    <a:p>
                      <a:pPr indent="0" lvl="0" marL="0" rtl="0" algn="l">
                        <a:spcBef>
                          <a:spcPts val="0"/>
                        </a:spcBef>
                        <a:spcAft>
                          <a:spcPts val="0"/>
                        </a:spcAft>
                        <a:buNone/>
                      </a:pPr>
                      <a:r>
                        <a:rPr b="1" lang="en" sz="1000">
                          <a:solidFill>
                            <a:srgbClr val="434343"/>
                          </a:solidFill>
                          <a:latin typeface="Times New Roman"/>
                          <a:ea typeface="Times New Roman"/>
                          <a:cs typeface="Times New Roman"/>
                          <a:sym typeface="Times New Roman"/>
                        </a:rPr>
                        <a:t>Desc.</a:t>
                      </a:r>
                      <a:endParaRPr b="1" sz="1000">
                        <a:solidFill>
                          <a:srgbClr val="434343"/>
                        </a:solidFill>
                        <a:latin typeface="Times New Roman"/>
                        <a:ea typeface="Times New Roman"/>
                        <a:cs typeface="Times New Roman"/>
                        <a:sym typeface="Times New Roman"/>
                      </a:endParaRPr>
                    </a:p>
                  </a:txBody>
                  <a:tcPr marT="91425" marB="91425" marR="91425" marL="91425">
                    <a:solidFill>
                      <a:srgbClr val="C9DAF8"/>
                    </a:solidFill>
                  </a:tcPr>
                </a:tc>
                <a:tc>
                  <a:txBody>
                    <a:bodyPr/>
                    <a:lstStyle/>
                    <a:p>
                      <a:pPr indent="0" lvl="0" marL="0" rtl="0" algn="l">
                        <a:spcBef>
                          <a:spcPts val="0"/>
                        </a:spcBef>
                        <a:spcAft>
                          <a:spcPts val="0"/>
                        </a:spcAft>
                        <a:buNone/>
                      </a:pPr>
                      <a:r>
                        <a:rPr b="1" lang="en" sz="1000">
                          <a:solidFill>
                            <a:srgbClr val="434343"/>
                          </a:solidFill>
                          <a:latin typeface="Times New Roman"/>
                          <a:ea typeface="Times New Roman"/>
                          <a:cs typeface="Times New Roman"/>
                          <a:sym typeface="Times New Roman"/>
                        </a:rPr>
                        <a:t>Data</a:t>
                      </a:r>
                      <a:endParaRPr b="1" sz="1000">
                        <a:solidFill>
                          <a:srgbClr val="434343"/>
                        </a:solidFill>
                        <a:latin typeface="Times New Roman"/>
                        <a:ea typeface="Times New Roman"/>
                        <a:cs typeface="Times New Roman"/>
                        <a:sym typeface="Times New Roman"/>
                      </a:endParaRPr>
                    </a:p>
                  </a:txBody>
                  <a:tcPr marT="91425" marB="91425" marR="91425" marL="91425">
                    <a:solidFill>
                      <a:srgbClr val="C9DAF8"/>
                    </a:solidFill>
                  </a:tcPr>
                </a:tc>
              </a:tr>
              <a:tr h="3715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StartDate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DateTime for prod. start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1/1/16~12/30/20</a:t>
                      </a:r>
                      <a:endParaRPr sz="900">
                        <a:latin typeface="Times New Roman"/>
                        <a:ea typeface="Times New Roman"/>
                        <a:cs typeface="Times New Roman"/>
                        <a:sym typeface="Times New Roman"/>
                      </a:endParaRPr>
                    </a:p>
                  </a:txBody>
                  <a:tcPr marT="91425" marB="91425" marR="91425" marL="91425"/>
                </a:tc>
              </a:tr>
              <a:tr h="308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BatchNumber</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Assigned </a:t>
                      </a:r>
                      <a:r>
                        <a:rPr lang="en" sz="900">
                          <a:latin typeface="Times New Roman"/>
                          <a:ea typeface="Times New Roman"/>
                          <a:cs typeface="Times New Roman"/>
                          <a:sym typeface="Times New Roman"/>
                        </a:rPr>
                        <a:t>Batch #</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NJSD313***</a:t>
                      </a:r>
                      <a:endParaRPr sz="900">
                        <a:latin typeface="Times New Roman"/>
                        <a:ea typeface="Times New Roman"/>
                        <a:cs typeface="Times New Roman"/>
                        <a:sym typeface="Times New Roman"/>
                      </a:endParaRPr>
                    </a:p>
                  </a:txBody>
                  <a:tcPr marT="91425" marB="91425" marR="91425" marL="91425"/>
                </a:tc>
              </a:tr>
              <a:tr h="308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Dryer</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Assigned Dryer</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Dryer 1 ~ 11</a:t>
                      </a:r>
                      <a:endParaRPr sz="900">
                        <a:latin typeface="Times New Roman"/>
                        <a:ea typeface="Times New Roman"/>
                        <a:cs typeface="Times New Roman"/>
                        <a:sym typeface="Times New Roman"/>
                      </a:endParaRPr>
                    </a:p>
                  </a:txBody>
                  <a:tcPr marT="91425" marB="91425" marR="91425" marL="91425"/>
                </a:tc>
              </a:tr>
              <a:tr h="308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ScheduledDryQty</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Intended outcome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333.7357</a:t>
                      </a:r>
                      <a:endParaRPr sz="900">
                        <a:latin typeface="Times New Roman"/>
                        <a:ea typeface="Times New Roman"/>
                        <a:cs typeface="Times New Roman"/>
                        <a:sym typeface="Times New Roman"/>
                      </a:endParaRPr>
                    </a:p>
                  </a:txBody>
                  <a:tcPr marT="91425" marB="91425" marR="91425" marL="91425"/>
                </a:tc>
              </a:tr>
              <a:tr h="308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ActualDryQty</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Actual outcome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352.2</a:t>
                      </a:r>
                      <a:endParaRPr sz="900">
                        <a:latin typeface="Times New Roman"/>
                        <a:ea typeface="Times New Roman"/>
                        <a:cs typeface="Times New Roman"/>
                        <a:sym typeface="Times New Roman"/>
                      </a:endParaRPr>
                    </a:p>
                  </a:txBody>
                  <a:tcPr marT="91425" marB="91425" marR="91425" marL="91425"/>
                </a:tc>
              </a:tr>
              <a:tr h="308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Rate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rgbClr val="212121"/>
                          </a:solidFill>
                          <a:highlight>
                            <a:srgbClr val="FFFFFF"/>
                          </a:highlight>
                          <a:latin typeface="Times New Roman"/>
                          <a:ea typeface="Times New Roman"/>
                          <a:cs typeface="Times New Roman"/>
                          <a:sym typeface="Times New Roman"/>
                        </a:rPr>
                        <a:t>Actual / Scheduled * 100 </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146.75</a:t>
                      </a:r>
                      <a:endParaRPr sz="900">
                        <a:latin typeface="Times New Roman"/>
                        <a:ea typeface="Times New Roman"/>
                        <a:cs typeface="Times New Roman"/>
                        <a:sym typeface="Times New Roman"/>
                      </a:endParaRPr>
                    </a:p>
                  </a:txBody>
                  <a:tcPr marT="91425" marB="91425" marR="91425" marL="91425"/>
                </a:tc>
              </a:tr>
              <a:tr h="308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YieldPercentage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rgbClr val="212121"/>
                          </a:solidFill>
                          <a:highlight>
                            <a:srgbClr val="FFFFFF"/>
                          </a:highlight>
                          <a:latin typeface="Times New Roman"/>
                          <a:ea typeface="Times New Roman"/>
                          <a:cs typeface="Times New Roman"/>
                          <a:sym typeface="Times New Roman"/>
                        </a:rPr>
                        <a:t>ActualDryQty / DryingTime_Hrs (N)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105.5</a:t>
                      </a:r>
                      <a:endParaRPr sz="900">
                        <a:latin typeface="Times New Roman"/>
                        <a:ea typeface="Times New Roman"/>
                        <a:cs typeface="Times New Roman"/>
                        <a:sym typeface="Times New Roman"/>
                      </a:endParaRPr>
                    </a:p>
                  </a:txBody>
                  <a:tcPr marT="91425" marB="91425" marR="91425" marL="91425"/>
                </a:tc>
              </a:tr>
              <a:tr h="308425">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DryingTime_Hrs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rgbClr val="212121"/>
                          </a:solidFill>
                          <a:highlight>
                            <a:srgbClr val="FFFFFF"/>
                          </a:highlight>
                          <a:latin typeface="Times New Roman"/>
                          <a:ea typeface="Times New Roman"/>
                          <a:cs typeface="Times New Roman"/>
                          <a:sym typeface="Times New Roman"/>
                        </a:rPr>
                        <a:t>spray dry processing time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2.4</a:t>
                      </a:r>
                      <a:endParaRPr sz="900">
                        <a:latin typeface="Times New Roman"/>
                        <a:ea typeface="Times New Roman"/>
                        <a:cs typeface="Times New Roman"/>
                        <a:sym typeface="Times New Roman"/>
                      </a:endParaRPr>
                    </a:p>
                  </a:txBody>
                  <a:tcPr marT="91425" marB="91425" marR="91425" marL="91425"/>
                </a:tc>
              </a:tr>
              <a:tr h="3084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ProdLine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rgbClr val="212121"/>
                          </a:solidFill>
                          <a:highlight>
                            <a:srgbClr val="FFFFFF"/>
                          </a:highlight>
                          <a:latin typeface="Times New Roman"/>
                          <a:ea typeface="Times New Roman"/>
                          <a:cs typeface="Times New Roman"/>
                          <a:sym typeface="Times New Roman"/>
                        </a:rPr>
                        <a:t>Production categories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Food Additive, Fragrances, etc.</a:t>
                      </a:r>
                      <a:endParaRPr sz="9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Understanding (Weather)</a:t>
            </a:r>
            <a:endParaRPr>
              <a:latin typeface="Times New Roman"/>
              <a:ea typeface="Times New Roman"/>
              <a:cs typeface="Times New Roman"/>
              <a:sym typeface="Times New Roman"/>
            </a:endParaRPr>
          </a:p>
        </p:txBody>
      </p:sp>
      <p:pic>
        <p:nvPicPr>
          <p:cNvPr id="78" name="Google Shape;78;p12"/>
          <p:cNvPicPr preferRelativeResize="0"/>
          <p:nvPr/>
        </p:nvPicPr>
        <p:blipFill>
          <a:blip r:embed="rId3">
            <a:alphaModFix/>
          </a:blip>
          <a:stretch>
            <a:fillRect/>
          </a:stretch>
        </p:blipFill>
        <p:spPr>
          <a:xfrm>
            <a:off x="4540525" y="893003"/>
            <a:ext cx="3136308" cy="3775321"/>
          </a:xfrm>
          <a:prstGeom prst="rect">
            <a:avLst/>
          </a:prstGeom>
          <a:noFill/>
          <a:ln>
            <a:noFill/>
          </a:ln>
        </p:spPr>
      </p:pic>
      <p:sp>
        <p:nvSpPr>
          <p:cNvPr id="79" name="Google Shape;79;p12"/>
          <p:cNvSpPr txBox="1"/>
          <p:nvPr/>
        </p:nvSpPr>
        <p:spPr>
          <a:xfrm>
            <a:off x="439475" y="1110350"/>
            <a:ext cx="3000000" cy="204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1200">
                <a:latin typeface="Times New Roman"/>
                <a:ea typeface="Times New Roman"/>
                <a:cs typeface="Times New Roman"/>
                <a:sym typeface="Times New Roman"/>
              </a:rPr>
              <a:t>•Time obj: dt, dt_iso, timezone</a:t>
            </a:r>
            <a:endParaRPr sz="12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1200">
                <a:latin typeface="Times New Roman"/>
                <a:ea typeface="Times New Roman"/>
                <a:cs typeface="Times New Roman"/>
                <a:sym typeface="Times New Roman"/>
              </a:rPr>
              <a:t>•Location obj: city_name, lat, lon</a:t>
            </a:r>
            <a:endParaRPr sz="12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1200">
                <a:latin typeface="Times New Roman"/>
                <a:ea typeface="Times New Roman"/>
                <a:cs typeface="Times New Roman"/>
                <a:sym typeface="Times New Roman"/>
              </a:rPr>
              <a:t>•Numerical weather data: Temp, feels_like, temp_min, temp_max, pressure, humidity, wind_speed, wind_deg, rain, snow</a:t>
            </a:r>
            <a:endParaRPr sz="12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1200">
                <a:latin typeface="Times New Roman"/>
                <a:ea typeface="Times New Roman"/>
                <a:cs typeface="Times New Roman"/>
                <a:sym typeface="Times New Roman"/>
              </a:rPr>
              <a:t>•Categorical weather data: clouds_all, weather_id, weather_name, weather_description, weather_icon</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Data Understanding (Weather)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85" name="Google Shape;85;p13"/>
          <p:cNvPicPr preferRelativeResize="0"/>
          <p:nvPr/>
        </p:nvPicPr>
        <p:blipFill>
          <a:blip r:embed="rId3">
            <a:alphaModFix/>
          </a:blip>
          <a:stretch>
            <a:fillRect/>
          </a:stretch>
        </p:blipFill>
        <p:spPr>
          <a:xfrm>
            <a:off x="326000" y="798516"/>
            <a:ext cx="3985061" cy="3775321"/>
          </a:xfrm>
          <a:prstGeom prst="rect">
            <a:avLst/>
          </a:prstGeom>
          <a:noFill/>
          <a:ln>
            <a:noFill/>
          </a:ln>
        </p:spPr>
      </p:pic>
      <p:pic>
        <p:nvPicPr>
          <p:cNvPr id="86" name="Google Shape;86;p13"/>
          <p:cNvPicPr preferRelativeResize="0"/>
          <p:nvPr/>
        </p:nvPicPr>
        <p:blipFill>
          <a:blip r:embed="rId4">
            <a:alphaModFix/>
          </a:blip>
          <a:stretch>
            <a:fillRect/>
          </a:stretch>
        </p:blipFill>
        <p:spPr>
          <a:xfrm>
            <a:off x="4635086" y="798516"/>
            <a:ext cx="3985061" cy="37753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p:txBody>
      </p:sp>
      <p:pic>
        <p:nvPicPr>
          <p:cNvPr id="92" name="Google Shape;92;p14"/>
          <p:cNvPicPr preferRelativeResize="0"/>
          <p:nvPr/>
        </p:nvPicPr>
        <p:blipFill>
          <a:blip r:embed="rId3">
            <a:alphaModFix/>
          </a:blip>
          <a:stretch>
            <a:fillRect/>
          </a:stretch>
        </p:blipFill>
        <p:spPr>
          <a:xfrm>
            <a:off x="193600" y="1063375"/>
            <a:ext cx="5605375" cy="3282925"/>
          </a:xfrm>
          <a:prstGeom prst="rect">
            <a:avLst/>
          </a:prstGeom>
          <a:noFill/>
          <a:ln cap="flat" cmpd="sng" w="9525">
            <a:solidFill>
              <a:srgbClr val="000000"/>
            </a:solidFill>
            <a:prstDash val="solid"/>
            <a:round/>
            <a:headEnd len="sm" w="sm" type="none"/>
            <a:tailEnd len="sm" w="sm" type="none"/>
          </a:ln>
        </p:spPr>
      </p:pic>
      <p:sp>
        <p:nvSpPr>
          <p:cNvPr id="93" name="Google Shape;93;p14"/>
          <p:cNvSpPr txBox="1"/>
          <p:nvPr/>
        </p:nvSpPr>
        <p:spPr>
          <a:xfrm>
            <a:off x="6131975" y="1063375"/>
            <a:ext cx="2659500" cy="212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Conducted basic data preprocessing techniques to proceed with data warehousing and descriptive analytics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Software flow diagram to visualize python scripts</a:t>
            </a:r>
            <a:endParaRPr/>
          </a:p>
          <a:p>
            <a:pPr indent="0" lvl="0" marL="4572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27013" y="205978"/>
            <a:ext cx="7923600" cy="85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Preprocessing (cont.)</a:t>
            </a:r>
            <a:endParaRPr>
              <a:latin typeface="Times New Roman"/>
              <a:ea typeface="Times New Roman"/>
              <a:cs typeface="Times New Roman"/>
              <a:sym typeface="Times New Roman"/>
            </a:endParaRPr>
          </a:p>
        </p:txBody>
      </p:sp>
      <p:pic>
        <p:nvPicPr>
          <p:cNvPr id="99" name="Google Shape;99;p15"/>
          <p:cNvPicPr preferRelativeResize="0"/>
          <p:nvPr/>
        </p:nvPicPr>
        <p:blipFill>
          <a:blip r:embed="rId3">
            <a:alphaModFix/>
          </a:blip>
          <a:stretch>
            <a:fillRect/>
          </a:stretch>
        </p:blipFill>
        <p:spPr>
          <a:xfrm>
            <a:off x="283637" y="2614550"/>
            <a:ext cx="8576725" cy="1575775"/>
          </a:xfrm>
          <a:prstGeom prst="rect">
            <a:avLst/>
          </a:prstGeom>
          <a:noFill/>
          <a:ln cap="flat" cmpd="sng" w="19050">
            <a:solidFill>
              <a:schemeClr val="dk2"/>
            </a:solidFill>
            <a:prstDash val="solid"/>
            <a:round/>
            <a:headEnd len="sm" w="sm" type="none"/>
            <a:tailEnd len="sm" w="sm" type="none"/>
          </a:ln>
        </p:spPr>
      </p:pic>
      <p:sp>
        <p:nvSpPr>
          <p:cNvPr id="100" name="Google Shape;100;p15"/>
          <p:cNvSpPr txBox="1"/>
          <p:nvPr>
            <p:ph idx="1" type="body"/>
          </p:nvPr>
        </p:nvSpPr>
        <p:spPr>
          <a:xfrm>
            <a:off x="226188" y="811666"/>
            <a:ext cx="8691600" cy="603600"/>
          </a:xfrm>
          <a:prstGeom prst="rect">
            <a:avLst/>
          </a:prstGeom>
        </p:spPr>
        <p:txBody>
          <a:bodyPr anchorCtr="0" anchor="ctr" bIns="45700" lIns="91425" spcFirstLastPara="1" rIns="91425" wrap="square" tIns="45700">
            <a:noAutofit/>
          </a:bodyPr>
          <a:lstStyle/>
          <a:p>
            <a:pPr indent="0" lvl="0" marL="0" rtl="0" algn="l">
              <a:spcBef>
                <a:spcPts val="480"/>
              </a:spcBef>
              <a:spcAft>
                <a:spcPts val="0"/>
              </a:spcAft>
              <a:buNone/>
            </a:pPr>
            <a:r>
              <a:rPr lang="en" sz="2000">
                <a:latin typeface="Times New Roman"/>
                <a:ea typeface="Times New Roman"/>
                <a:cs typeface="Times New Roman"/>
                <a:sym typeface="Times New Roman"/>
              </a:rPr>
              <a:t>Post Merge</a:t>
            </a:r>
            <a:endParaRPr sz="2000">
              <a:latin typeface="Times New Roman"/>
              <a:ea typeface="Times New Roman"/>
              <a:cs typeface="Times New Roman"/>
              <a:sym typeface="Times New Roman"/>
            </a:endParaRPr>
          </a:p>
        </p:txBody>
      </p:sp>
      <p:sp>
        <p:nvSpPr>
          <p:cNvPr id="101" name="Google Shape;101;p15"/>
          <p:cNvSpPr txBox="1"/>
          <p:nvPr>
            <p:ph idx="2" type="body"/>
          </p:nvPr>
        </p:nvSpPr>
        <p:spPr>
          <a:xfrm>
            <a:off x="226200" y="1511400"/>
            <a:ext cx="8691600" cy="943500"/>
          </a:xfrm>
          <a:prstGeom prst="rect">
            <a:avLst/>
          </a:prstGeom>
        </p:spPr>
        <p:txBody>
          <a:bodyPr anchorCtr="0" anchor="t" bIns="45700" lIns="91425" spcFirstLastPara="1" rIns="91425" wrap="square" tIns="45700">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Tabular production data merged with relevant weather information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New production features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Merge on time features</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