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88825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19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56e873973_0_9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56e87397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056e873973_0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56e873973_0_10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56e87397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056e873973_0_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6a1553f2e_1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6a1553f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06a1553f2e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56e873973_0_10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56e87397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056e873973_0_1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56e873973_0_11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56e8739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056e873973_0_1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56e873973_0_12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56e87397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056e873973_0_1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56e873973_0_13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56e87397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056e873973_0_1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56e873973_0_14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56e87397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056e873973_0_1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6a1553f2e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6a1553f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06a1553f2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56e873973_0_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56e8739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056e873973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56e873973_0_1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56e87397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056e873973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56e873973_0_3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56e87397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056e873973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56e873973_0_4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56e87397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056e873973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56e873973_0_5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56e87397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056e873973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56e873973_0_6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56e87397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056e873973_0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56e873973_0_7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56e87397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056e873973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ield">
  <p:cSld name="Shield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iel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87714" y="1196775"/>
            <a:ext cx="5199888" cy="5669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216054" y="4829299"/>
            <a:ext cx="6773094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226634" y="3496385"/>
            <a:ext cx="6753633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3" type="body"/>
          </p:nvPr>
        </p:nvSpPr>
        <p:spPr>
          <a:xfrm>
            <a:off x="226632" y="2155151"/>
            <a:ext cx="8529783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6" name="Google Shape;16;p2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0" name="Google Shape;20;p2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21;p2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head w/ Bullets 2 col">
  <p:cSld name="Subhead w/ Bullets 2 col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2"/>
          <p:cNvSpPr txBox="1"/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12"/>
          <p:cNvSpPr txBox="1"/>
          <p:nvPr>
            <p:ph idx="2" type="body"/>
          </p:nvPr>
        </p:nvSpPr>
        <p:spPr>
          <a:xfrm>
            <a:off x="302605" y="1006103"/>
            <a:ext cx="9726309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2"/>
          <p:cNvSpPr txBox="1"/>
          <p:nvPr>
            <p:ph idx="3" type="body"/>
          </p:nvPr>
        </p:nvSpPr>
        <p:spPr>
          <a:xfrm>
            <a:off x="6168248" y="1709351"/>
            <a:ext cx="5654546" cy="43845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head w/ No Bullets">
  <p:cSld name="Subhead w/ No Bulle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302605" y="1709352"/>
            <a:ext cx="11585731" cy="43845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3"/>
          <p:cNvSpPr txBox="1"/>
          <p:nvPr>
            <p:ph idx="2" type="body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head w/ No Bullets 2 col">
  <p:cSld name="Subhead w/ No Bullets 2 col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02606" y="1709352"/>
            <a:ext cx="5617943" cy="43845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4" name="Google Shape;144;p14"/>
          <p:cNvSpPr txBox="1"/>
          <p:nvPr>
            <p:ph idx="2" type="body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3" type="body"/>
          </p:nvPr>
        </p:nvSpPr>
        <p:spPr>
          <a:xfrm>
            <a:off x="6159098" y="1709352"/>
            <a:ext cx="5691148" cy="43845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no Subhead">
  <p:cSld name="Title with no Subhead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02605" y="1112109"/>
            <a:ext cx="11585731" cy="4981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no Subhead 2 col">
  <p:cSld name="Title with no Subhead 2 col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302606" y="1112109"/>
            <a:ext cx="5663697" cy="4981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6214002" y="1112109"/>
            <a:ext cx="5663697" cy="4981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losing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8"/>
          <p:cNvGrpSpPr/>
          <p:nvPr/>
        </p:nvGrpSpPr>
        <p:grpSpPr>
          <a:xfrm>
            <a:off x="-1" y="5092180"/>
            <a:ext cx="12188825" cy="1765820"/>
            <a:chOff x="-1" y="5092180"/>
            <a:chExt cx="12188825" cy="1765820"/>
          </a:xfrm>
        </p:grpSpPr>
        <p:cxnSp>
          <p:nvCxnSpPr>
            <p:cNvPr id="158" name="Google Shape;158;p18"/>
            <p:cNvCxnSpPr/>
            <p:nvPr/>
          </p:nvCxnSpPr>
          <p:spPr>
            <a:xfrm>
              <a:off x="8129945" y="5092180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18"/>
            <p:cNvCxnSpPr/>
            <p:nvPr/>
          </p:nvCxnSpPr>
          <p:spPr>
            <a:xfrm>
              <a:off x="-1" y="5092922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18"/>
            <p:cNvSpPr/>
            <p:nvPr/>
          </p:nvSpPr>
          <p:spPr>
            <a:xfrm>
              <a:off x="-1" y="5128391"/>
              <a:ext cx="12188825" cy="172960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18"/>
          <p:cNvSpPr txBox="1"/>
          <p:nvPr>
            <p:ph idx="1" type="subTitle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tevens-Secondary-PMSColor-R.png" id="162" name="Google Shape;16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07528" y="678405"/>
            <a:ext cx="3580638" cy="305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1521" y="4263995"/>
            <a:ext cx="2438400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vens Seal">
  <p:cSld name="Stevens Se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31012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idx="1" type="body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2" type="body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3" type="body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29" name="Google Shape;29;p3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3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33" name="Google Shape;33;p3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" name="Google Shape;34;p3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vens Clock">
  <p:cSld name="Stevens Cloc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31012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3" type="body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42" name="Google Shape;42;p4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4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44" name="Google Shape;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46" name="Google Shape;46;p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" name="Google Shape;47;p4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vens Fountain">
  <p:cSld name="Stevens Fountai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4825" y="0"/>
            <a:ext cx="5334000" cy="682752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/>
          <p:nvPr>
            <p:ph idx="1" type="body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2" type="body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3" type="body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4" name="Google Shape;54;p5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55" name="Google Shape;55;p5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5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57" name="Google Shape;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5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59" name="Google Shape;59;p5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" name="Google Shape;60;p5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5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rchbearer">
  <p:cSld name="Torchbear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26194" y="0"/>
            <a:ext cx="5362631" cy="68641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 txBox="1"/>
          <p:nvPr>
            <p:ph idx="1" type="body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7" name="Google Shape;67;p6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68" name="Google Shape;68;p6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6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70" name="Google Shape;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6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72" name="Google Shape;72;p6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" name="Google Shape;73;p6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6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s with NYC skyline">
  <p:cSld name="Students with NYC skylin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31012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"/>
          <p:cNvSpPr txBox="1"/>
          <p:nvPr>
            <p:ph idx="1" type="body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3" type="body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80" name="Google Shape;80;p7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81" name="Google Shape;81;p7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7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83" name="Google Shape;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85" name="Google Shape;85;p7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6" name="Google Shape;86;p7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7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dwin A Stevens Hall">
  <p:cSld name="Edwin A Stevens Hall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26194" y="0"/>
            <a:ext cx="5362631" cy="686416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8"/>
          <p:cNvSpPr txBox="1"/>
          <p:nvPr>
            <p:ph idx="1" type="body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93" name="Google Shape;93;p8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94" name="Google Shape;94;p8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8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96" name="Google Shape;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8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98" name="Google Shape;98;p8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9" name="Google Shape;99;p8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Google Shape;100;p8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mpus Aerial">
  <p:cSld name="Campus Aerial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31012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idx="3" type="body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06" name="Google Shape;106;p9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07" name="Google Shape;107;p9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9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09" name="Google Shape;1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9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11" name="Google Shape;111;p9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Google Shape;112;p9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9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head w/ Bullets">
  <p:cSld name="Subhead w/ Bulle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302605" y="1708726"/>
            <a:ext cx="11585731" cy="4385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1"/>
          <p:cNvSpPr txBox="1"/>
          <p:nvPr>
            <p:ph idx="12" type="sldNum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1"/>
          <p:cNvSpPr txBox="1"/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8" name="Google Shape;128;p11"/>
          <p:cNvSpPr txBox="1"/>
          <p:nvPr>
            <p:ph idx="2" type="body"/>
          </p:nvPr>
        </p:nvSpPr>
        <p:spPr>
          <a:xfrm>
            <a:off x="302606" y="1006103"/>
            <a:ext cx="9764792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/>
          <p:nvPr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0"/>
          <p:cNvCxnSpPr/>
          <p:nvPr/>
        </p:nvCxnSpPr>
        <p:spPr>
          <a:xfrm>
            <a:off x="8129945" y="6419317"/>
            <a:ext cx="4058879" cy="0"/>
          </a:xfrm>
          <a:prstGeom prst="straightConnector1">
            <a:avLst/>
          </a:prstGeom>
          <a:noFill/>
          <a:ln cap="flat" cmpd="sng" w="50800">
            <a:solidFill>
              <a:srgbClr val="DF702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0"/>
          <p:cNvCxnSpPr/>
          <p:nvPr/>
        </p:nvCxnSpPr>
        <p:spPr>
          <a:xfrm>
            <a:off x="-1" y="6420059"/>
            <a:ext cx="8129946" cy="0"/>
          </a:xfrm>
          <a:prstGeom prst="straightConnector1">
            <a:avLst/>
          </a:prstGeom>
          <a:noFill/>
          <a:ln cap="flat" cmpd="sng" w="50800">
            <a:solidFill>
              <a:srgbClr val="0F787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8" name="Google Shape;118;p10"/>
          <p:cNvGrpSpPr/>
          <p:nvPr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19" name="Google Shape;119;p10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10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21" name="Google Shape;121;p10"/>
            <p:cNvPicPr preferRelativeResize="0"/>
            <p:nvPr/>
          </p:nvPicPr>
          <p:blipFill rotWithShape="1">
            <a:blip r:embed="rId1">
              <a:alphaModFix/>
            </a:blip>
            <a:srcRect b="0" l="0" r="68665" t="13018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" name="Google Shape;12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5975" y="6584950"/>
            <a:ext cx="29337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idx="2" type="body"/>
          </p:nvPr>
        </p:nvSpPr>
        <p:spPr>
          <a:xfrm>
            <a:off x="226634" y="3496385"/>
            <a:ext cx="6753633" cy="120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Professor Brian Mueller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AJ (Jungho Park)</a:t>
            </a:r>
            <a:endParaRPr/>
          </a:p>
        </p:txBody>
      </p:sp>
      <p:sp>
        <p:nvSpPr>
          <p:cNvPr id="169" name="Google Shape;169;p19"/>
          <p:cNvSpPr txBox="1"/>
          <p:nvPr>
            <p:ph idx="3" type="body"/>
          </p:nvPr>
        </p:nvSpPr>
        <p:spPr>
          <a:xfrm>
            <a:off x="226632" y="2155151"/>
            <a:ext cx="8529783" cy="1219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BIA600C Keyword Survey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75" y="348000"/>
            <a:ext cx="10537324" cy="582634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/>
          <p:nvPr/>
        </p:nvSpPr>
        <p:spPr>
          <a:xfrm>
            <a:off x="9828175" y="1467175"/>
            <a:ext cx="743100" cy="12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2" name="Google Shape;2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25" y="104000"/>
            <a:ext cx="10202451" cy="62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30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550" y="954150"/>
            <a:ext cx="9569900" cy="538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31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Cloud</a:t>
            </a:r>
            <a:endParaRPr/>
          </a:p>
        </p:txBody>
      </p:sp>
      <p:sp>
        <p:nvSpPr>
          <p:cNvPr id="278" name="Google Shape;278;p31"/>
          <p:cNvSpPr txBox="1"/>
          <p:nvPr>
            <p:ph idx="2" type="body"/>
          </p:nvPr>
        </p:nvSpPr>
        <p:spPr>
          <a:xfrm>
            <a:off x="302606" y="1006103"/>
            <a:ext cx="97647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Frequency distribution (words)</a:t>
            </a:r>
            <a:endParaRPr/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050" y="1698178"/>
            <a:ext cx="81057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32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cloud</a:t>
            </a:r>
            <a:endParaRPr/>
          </a:p>
        </p:txBody>
      </p:sp>
      <p:sp>
        <p:nvSpPr>
          <p:cNvPr id="287" name="Google Shape;287;p32"/>
          <p:cNvSpPr txBox="1"/>
          <p:nvPr>
            <p:ph idx="2" type="body"/>
          </p:nvPr>
        </p:nvSpPr>
        <p:spPr>
          <a:xfrm>
            <a:off x="302606" y="1006103"/>
            <a:ext cx="97647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9/8</a:t>
            </a:r>
            <a:endParaRPr/>
          </a:p>
        </p:txBody>
      </p:sp>
      <p:pic>
        <p:nvPicPr>
          <p:cNvPr id="288" name="Google Shape;2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525" y="1557103"/>
            <a:ext cx="81057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33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Word cloud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3"/>
          <p:cNvSpPr txBox="1"/>
          <p:nvPr>
            <p:ph idx="2" type="body"/>
          </p:nvPr>
        </p:nvSpPr>
        <p:spPr>
          <a:xfrm>
            <a:off x="302606" y="1006103"/>
            <a:ext cx="97647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10/6</a:t>
            </a:r>
            <a:endParaRPr/>
          </a:p>
        </p:txBody>
      </p:sp>
      <p:pic>
        <p:nvPicPr>
          <p:cNvPr id="297" name="Google Shape;2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250" y="1613528"/>
            <a:ext cx="81057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34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cloud</a:t>
            </a:r>
            <a:endParaRPr/>
          </a:p>
        </p:txBody>
      </p:sp>
      <p:sp>
        <p:nvSpPr>
          <p:cNvPr id="305" name="Google Shape;305;p34"/>
          <p:cNvSpPr txBox="1"/>
          <p:nvPr>
            <p:ph idx="2" type="body"/>
          </p:nvPr>
        </p:nvSpPr>
        <p:spPr>
          <a:xfrm>
            <a:off x="302606" y="1006103"/>
            <a:ext cx="97647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11/3</a:t>
            </a:r>
            <a:endParaRPr/>
          </a:p>
        </p:txBody>
      </p:sp>
      <p:pic>
        <p:nvPicPr>
          <p:cNvPr id="306" name="Google Shape;3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525" y="1585328"/>
            <a:ext cx="81057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35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cloud</a:t>
            </a:r>
            <a:endParaRPr/>
          </a:p>
        </p:txBody>
      </p:sp>
      <p:sp>
        <p:nvSpPr>
          <p:cNvPr id="314" name="Google Shape;314;p35"/>
          <p:cNvSpPr txBox="1"/>
          <p:nvPr>
            <p:ph idx="2" type="body"/>
          </p:nvPr>
        </p:nvSpPr>
        <p:spPr>
          <a:xfrm>
            <a:off x="302606" y="1006103"/>
            <a:ext cx="97647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Lev clustering</a:t>
            </a:r>
            <a:endParaRPr/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525" y="1792203"/>
            <a:ext cx="81057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idx="1" type="body"/>
          </p:nvPr>
        </p:nvSpPr>
        <p:spPr>
          <a:xfrm>
            <a:off x="301568" y="1672601"/>
            <a:ext cx="11585700" cy="4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Students’ response shows they mutually agree on topics shared on each lecture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Small % difference on counts vs. unique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By referencing high and low granularity: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Excel, Statistics &amp; Probability, Tableau -&gt; most frequent keywords with high weights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Students care about homework! :)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Understand</a:t>
            </a:r>
            <a:r>
              <a:rPr lang="en-US"/>
              <a:t> BIA600C’s topic 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Analytic concepts -&gt; excel -&gt; visualization -&gt; statistics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Topic related to ‘Data’ is constantly appearing occasionally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From October, Statistics has been the most weighted topic</a:t>
            </a:r>
            <a:endParaRPr/>
          </a:p>
        </p:txBody>
      </p:sp>
      <p:sp>
        <p:nvSpPr>
          <p:cNvPr id="322" name="Google Shape;322;p36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36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Remarks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idx="1" type="subTitle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-US"/>
              <a:t>Thanks!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302605" y="1708726"/>
            <a:ext cx="11585700" cy="4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Understand what topics were covered in each and every lectures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Generate visualization with respect to different granularity of data</a:t>
            </a:r>
            <a:endParaRPr/>
          </a:p>
        </p:txBody>
      </p:sp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Goals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6113231" y="1708725"/>
            <a:ext cx="5775000" cy="4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/>
              <a:t>Data collection</a:t>
            </a:r>
            <a:endParaRPr b="1"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Keyword collection from students with weights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-US"/>
              <a:t>Data description &amp; constraints</a:t>
            </a:r>
            <a:endParaRPr b="1"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Date: Lecture dates from Sept 8th to Nov 10th (10 entries) 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Words: keywords related to each lecture date</a:t>
            </a:r>
            <a:endParaRPr/>
          </a:p>
          <a:p>
            <a:pPr indent="-3048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Too many typos, similar words..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Weights: Scale of [1, 10]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 txBox="1"/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Data Description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 txBox="1"/>
          <p:nvPr>
            <p:ph idx="2" type="body"/>
          </p:nvPr>
        </p:nvSpPr>
        <p:spPr>
          <a:xfrm>
            <a:off x="302606" y="1006103"/>
            <a:ext cx="9764792" cy="408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26 survey data, 1017 entries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050" y="1755738"/>
            <a:ext cx="343852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00" y="3873913"/>
            <a:ext cx="50768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376199" y="1708725"/>
            <a:ext cx="5793300" cy="4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Date: 10 lectures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Keywords: 459 words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Weights: [1,10]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Discrete instead of continuous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** Too much unique instances.. what should we do?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Filter top-n results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Data preprocessing &amp; feature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In this case, to get lower granularity from the data</a:t>
            </a:r>
            <a:endParaRPr/>
          </a:p>
        </p:txBody>
      </p:sp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2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unique instances?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99" y="1774329"/>
            <a:ext cx="44481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9850" y="3481038"/>
            <a:ext cx="5122025" cy="2347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/>
          <p:nvPr/>
        </p:nvSpPr>
        <p:spPr>
          <a:xfrm>
            <a:off x="3771400" y="4693050"/>
            <a:ext cx="2210100" cy="77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4091175" y="5511300"/>
            <a:ext cx="19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visualize..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302603" y="1708725"/>
            <a:ext cx="5801100" cy="4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Natural language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Calculate similarity by </a:t>
            </a:r>
            <a:r>
              <a:rPr lang="en-US"/>
              <a:t>implementing various functions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Cosine similarity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Euclidean distance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 u="sng"/>
              <a:t>Levenshtein distance</a:t>
            </a:r>
            <a:endParaRPr b="1" u="sng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1450">
                <a:highlight>
                  <a:schemeClr val="lt1"/>
                </a:highlight>
              </a:rPr>
              <a:t>Levenshtein distance</a:t>
            </a:r>
            <a:endParaRPr sz="1450"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250">
                <a:highlight>
                  <a:schemeClr val="lt1"/>
                </a:highlight>
              </a:rPr>
              <a:t>Levenshtein distance is a string metric for measuring the difference between two sequences.</a:t>
            </a:r>
            <a:endParaRPr sz="12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>
              <a:highlight>
                <a:schemeClr val="lt1"/>
              </a:highlight>
            </a:endParaRPr>
          </a:p>
        </p:txBody>
      </p:sp>
      <p:sp>
        <p:nvSpPr>
          <p:cNvPr id="206" name="Google Shape;206;p23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3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Preprocessing</a:t>
            </a:r>
            <a:endParaRPr/>
          </a:p>
        </p:txBody>
      </p:sp>
      <p:sp>
        <p:nvSpPr>
          <p:cNvPr id="208" name="Google Shape;208;p23"/>
          <p:cNvSpPr txBox="1"/>
          <p:nvPr>
            <p:ph idx="2" type="body"/>
          </p:nvPr>
        </p:nvSpPr>
        <p:spPr>
          <a:xfrm>
            <a:off x="302606" y="1006103"/>
            <a:ext cx="97647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get some lower granular data</a:t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00" y="4080875"/>
            <a:ext cx="6612999" cy="20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/>
        </p:nvSpPr>
        <p:spPr>
          <a:xfrm>
            <a:off x="5786575" y="1308525"/>
            <a:ext cx="62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459 unique | ex) </a:t>
            </a:r>
            <a:r>
              <a:rPr b="1" lang="en-US"/>
              <a:t>[confidence, covariance, variable, variance, variety]</a:t>
            </a:r>
            <a:endParaRPr b="1"/>
          </a:p>
        </p:txBody>
      </p:sp>
      <p:sp>
        <p:nvSpPr>
          <p:cNvPr id="211" name="Google Shape;211;p23"/>
          <p:cNvSpPr/>
          <p:nvPr/>
        </p:nvSpPr>
        <p:spPr>
          <a:xfrm>
            <a:off x="8391500" y="1818938"/>
            <a:ext cx="1100400" cy="125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7997300" y="3310025"/>
            <a:ext cx="24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84 unique | ex) </a:t>
            </a:r>
            <a:r>
              <a:rPr b="1" lang="en-US"/>
              <a:t>Variance</a:t>
            </a:r>
            <a:endParaRPr b="1"/>
          </a:p>
        </p:txBody>
      </p:sp>
      <p:sp>
        <p:nvSpPr>
          <p:cNvPr id="213" name="Google Shape;213;p23"/>
          <p:cNvSpPr/>
          <p:nvPr/>
        </p:nvSpPr>
        <p:spPr>
          <a:xfrm>
            <a:off x="8391500" y="4028800"/>
            <a:ext cx="1100400" cy="125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8110100" y="5598375"/>
            <a:ext cx="22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8 unique | ex)Statistics</a:t>
            </a:r>
            <a:endParaRPr b="1"/>
          </a:p>
        </p:txBody>
      </p:sp>
      <p:sp>
        <p:nvSpPr>
          <p:cNvPr id="215" name="Google Shape;215;p23"/>
          <p:cNvSpPr txBox="1"/>
          <p:nvPr/>
        </p:nvSpPr>
        <p:spPr>
          <a:xfrm>
            <a:off x="9781150" y="2228975"/>
            <a:ext cx="209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Levenshtein distance clustering</a:t>
            </a:r>
            <a:endParaRPr sz="1200"/>
          </a:p>
        </p:txBody>
      </p:sp>
      <p:sp>
        <p:nvSpPr>
          <p:cNvPr id="216" name="Google Shape;216;p23"/>
          <p:cNvSpPr txBox="1"/>
          <p:nvPr/>
        </p:nvSpPr>
        <p:spPr>
          <a:xfrm>
            <a:off x="9886525" y="4338988"/>
            <a:ext cx="16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Manual clustering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4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dataset</a:t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63" y="1304074"/>
            <a:ext cx="6073699" cy="43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25"/>
          <p:cNvSpPr txBox="1"/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</a:t>
            </a:r>
            <a:endParaRPr/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900" y="173825"/>
            <a:ext cx="6446296" cy="603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000" y="142975"/>
            <a:ext cx="6446451" cy="61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idx="12" type="sldNum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50" y="114775"/>
            <a:ext cx="7325540" cy="655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7"/>
          <p:cNvSpPr txBox="1"/>
          <p:nvPr/>
        </p:nvSpPr>
        <p:spPr>
          <a:xfrm>
            <a:off x="8276275" y="1824550"/>
            <a:ext cx="37128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highlight>
                  <a:srgbClr val="FFFFFF"/>
                </a:highlight>
              </a:rPr>
              <a:t>Highest frequency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highlight>
                  <a:srgbClr val="FFFFFF"/>
                </a:highlight>
              </a:rPr>
              <a:t>- *model:* 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</a:rPr>
              <a:t>excel, homework, hotel, median, mode, model, modeling, models, ordinal, projects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highlight>
                  <a:srgbClr val="FFFFFF"/>
                </a:highlight>
              </a:rPr>
              <a:t>Highest avg. weight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</a:rPr>
              <a:t>- *</a:t>
            </a:r>
            <a:r>
              <a:rPr b="1" lang="en-US" sz="1450">
                <a:solidFill>
                  <a:schemeClr val="dk1"/>
                </a:solidFill>
                <a:highlight>
                  <a:srgbClr val="FFFFFF"/>
                </a:highlight>
              </a:rPr>
              <a:t>metrics: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</a:rPr>
              <a:t>* categorical, empirical, james r evans, matrix, methods, metric, metrics, metrics , netflix, regions, rubrics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osing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ver Slid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