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5" r:id="rId6"/>
    <p:sldId id="281" r:id="rId7"/>
    <p:sldId id="338" r:id="rId8"/>
    <p:sldId id="336" r:id="rId9"/>
    <p:sldId id="320" r:id="rId10"/>
    <p:sldId id="335" r:id="rId11"/>
    <p:sldId id="312" r:id="rId12"/>
    <p:sldId id="295" r:id="rId13"/>
    <p:sldId id="300" r:id="rId14"/>
    <p:sldId id="276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3DCDB"/>
    <a:srgbClr val="FDF5E7"/>
    <a:srgbClr val="074A7E"/>
    <a:srgbClr val="004C86"/>
    <a:srgbClr val="034B82"/>
    <a:srgbClr val="044C82"/>
    <a:srgbClr val="0623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4162" autoAdjust="0"/>
  </p:normalViewPr>
  <p:slideViewPr>
    <p:cSldViewPr>
      <p:cViewPr varScale="1">
        <p:scale>
          <a:sx n="105" d="100"/>
          <a:sy n="105" d="100"/>
        </p:scale>
        <p:origin x="2118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E85E2-6160-4213-A16B-F51E437BE8ED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98D6E8-CC6E-4B33-B14B-A7D348A128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8047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99E49-1997-4D65-8238-FFD923EC1867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B8048E-A779-4852-B740-6BEB9B0893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4700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8048E-A779-4852-B740-6BEB9B0893B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765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8048E-A779-4852-B740-6BEB9B0893B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470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B8048E-A779-4852-B740-6BEB9B0893B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510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특별한 경우가 아니면 </a:t>
            </a:r>
            <a:r>
              <a:rPr lang="ko-KR" altLang="en-US" sz="1200" dirty="0" err="1"/>
              <a:t>문자공지는</a:t>
            </a:r>
            <a:r>
              <a:rPr lang="ko-KR" altLang="en-US" sz="1200" dirty="0"/>
              <a:t> 이루어지지 않습니다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B8048E-A779-4852-B740-6BEB9B0893B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749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9">
            <a:extLst>
              <a:ext uri="{FF2B5EF4-FFF2-40B4-BE49-F238E27FC236}">
                <a16:creationId xmlns:a16="http://schemas.microsoft.com/office/drawing/2014/main" id="{77F36FD4-A224-4ABC-8A0B-0A770842842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276872"/>
            <a:ext cx="9143999" cy="5540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작품명을 적으세요</a:t>
            </a:r>
          </a:p>
        </p:txBody>
      </p:sp>
      <p:sp>
        <p:nvSpPr>
          <p:cNvPr id="9" name="텍스트 개체 틀 9">
            <a:extLst>
              <a:ext uri="{FF2B5EF4-FFF2-40B4-BE49-F238E27FC236}">
                <a16:creationId xmlns:a16="http://schemas.microsoft.com/office/drawing/2014/main" id="{8AEC7492-2AEB-4459-8501-EEAF11E1C64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94115" y="3933056"/>
            <a:ext cx="6854599" cy="4514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C8285C-12F8-4784-936C-BD1C8AB4F09A}"/>
              </a:ext>
            </a:extLst>
          </p:cNvPr>
          <p:cNvSpPr txBox="1"/>
          <p:nvPr userDrawn="1"/>
        </p:nvSpPr>
        <p:spPr>
          <a:xfrm>
            <a:off x="363732" y="3933057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b="1" spc="15" dirty="0">
                <a:solidFill>
                  <a:schemeClr val="bg1"/>
                </a:solidFill>
              </a:rPr>
              <a:t>담당교수</a:t>
            </a:r>
            <a:r>
              <a:rPr lang="en-US" altLang="ko-KR" sz="2000" b="1" spc="15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1" name="텍스트 개체 틀 9">
            <a:extLst>
              <a:ext uri="{FF2B5EF4-FFF2-40B4-BE49-F238E27FC236}">
                <a16:creationId xmlns:a16="http://schemas.microsoft.com/office/drawing/2014/main" id="{4A73B70E-3777-4FD7-884D-AD7A67A1125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94115" y="4441941"/>
            <a:ext cx="6854599" cy="4514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E8DDF9-F3CC-42CA-A5E5-A51FD4E8EA29}"/>
              </a:ext>
            </a:extLst>
          </p:cNvPr>
          <p:cNvSpPr txBox="1"/>
          <p:nvPr userDrawn="1"/>
        </p:nvSpPr>
        <p:spPr>
          <a:xfrm>
            <a:off x="363732" y="4441940"/>
            <a:ext cx="15841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 b="1" spc="15" dirty="0">
                <a:solidFill>
                  <a:schemeClr val="bg1"/>
                </a:solidFill>
              </a:rPr>
              <a:t>담당조교</a:t>
            </a:r>
            <a:r>
              <a:rPr lang="en-US" altLang="ko-KR" sz="2000" b="1" spc="15" dirty="0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22990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6F6588-AD97-4203-B113-A207DB37F3C8}"/>
              </a:ext>
            </a:extLst>
          </p:cNvPr>
          <p:cNvSpPr txBox="1"/>
          <p:nvPr userDrawn="1"/>
        </p:nvSpPr>
        <p:spPr>
          <a:xfrm>
            <a:off x="266378" y="6487245"/>
            <a:ext cx="2627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b="1" spc="15" dirty="0">
                <a:solidFill>
                  <a:srgbClr val="004C86"/>
                </a:solidFill>
                <a:latin typeface="+mn-ea"/>
                <a:ea typeface="+mn-ea"/>
              </a:rPr>
              <a:t>캡스톤디자인 설명회</a:t>
            </a:r>
            <a:endParaRPr lang="en-US" altLang="ko-KR" sz="1200" b="1" spc="15" dirty="0">
              <a:solidFill>
                <a:srgbClr val="004C86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2740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323777" y="1196752"/>
            <a:ext cx="8424936" cy="5184576"/>
          </a:xfrm>
          <a:prstGeom prst="rect">
            <a:avLst/>
          </a:prstGeom>
        </p:spPr>
        <p:txBody>
          <a:bodyPr>
            <a:normAutofit/>
          </a:bodyPr>
          <a:lstStyle>
            <a:lvl1pPr marL="257175" indent="-257175">
              <a:buSzPct val="80000"/>
              <a:buFont typeface="맑은 고딕" panose="020B0503020000020004" pitchFamily="50" charset="-127"/>
              <a:buChar char="■"/>
              <a:defRPr sz="2400" b="1">
                <a:solidFill>
                  <a:schemeClr val="tx1"/>
                </a:solidFill>
              </a:defRPr>
            </a:lvl1pPr>
            <a:lvl2pPr marL="557213" indent="-214313">
              <a:buSzPct val="80000"/>
              <a:buFont typeface="맑은 고딕" panose="020B0503020000020004" pitchFamily="50" charset="-127"/>
              <a:buChar char="▶"/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500">
                <a:solidFill>
                  <a:schemeClr val="tx1"/>
                </a:solidFill>
              </a:defRPr>
            </a:lvl4pPr>
            <a:lvl5pPr>
              <a:defRPr sz="1500"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sp>
        <p:nvSpPr>
          <p:cNvPr id="7" name="평행 사변형 6"/>
          <p:cNvSpPr/>
          <p:nvPr userDrawn="1"/>
        </p:nvSpPr>
        <p:spPr>
          <a:xfrm>
            <a:off x="7359775" y="130340"/>
            <a:ext cx="956642" cy="288032"/>
          </a:xfrm>
          <a:prstGeom prst="parallelogram">
            <a:avLst>
              <a:gd name="adj" fmla="val 1065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323851" y="523147"/>
            <a:ext cx="8424863" cy="55407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rgbClr val="004C86"/>
                </a:solidFill>
                <a:effectLst/>
              </a:defRPr>
            </a:lvl1pPr>
          </a:lstStyle>
          <a:p>
            <a:pPr lvl="0"/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454478" y="71894"/>
            <a:ext cx="758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004C86"/>
                </a:solidFill>
              </a:defRPr>
            </a:lvl1pPr>
          </a:lstStyle>
          <a:p>
            <a:fld id="{1E33FF7C-8566-45B7-B9A1-9079E74E472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DE8696-1D13-4681-8FE3-B7E85A6ED9BD}"/>
              </a:ext>
            </a:extLst>
          </p:cNvPr>
          <p:cNvSpPr txBox="1"/>
          <p:nvPr userDrawn="1"/>
        </p:nvSpPr>
        <p:spPr>
          <a:xfrm>
            <a:off x="266378" y="6487245"/>
            <a:ext cx="2627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b="1" spc="15" dirty="0">
                <a:solidFill>
                  <a:srgbClr val="004C86"/>
                </a:solidFill>
                <a:latin typeface="+mn-ea"/>
                <a:ea typeface="+mn-ea"/>
              </a:rPr>
              <a:t>캡스톤디자인 설명회</a:t>
            </a:r>
            <a:endParaRPr lang="en-US" altLang="ko-KR" sz="1200" b="1" spc="15" dirty="0">
              <a:solidFill>
                <a:srgbClr val="004C86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4517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866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</p:sldLayoutIdLst>
  <p:hf hdr="0" ftr="0" dt="0"/>
  <p:txStyles>
    <p:titleStyle>
      <a:lvl1pPr algn="ctr" defTabSz="685800" rtl="0" eaLnBrk="1" latinLnBrk="1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MFa1ZThZnP3mh4uJ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C052F23-EBF1-47B2-811E-C9FFB72A87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382820"/>
            <a:ext cx="9143999" cy="554072"/>
          </a:xfrm>
        </p:spPr>
        <p:txBody>
          <a:bodyPr/>
          <a:lstStyle/>
          <a:p>
            <a:r>
              <a:rPr lang="en-US" sz="4400" dirty="0"/>
              <a:t>2025-1 </a:t>
            </a:r>
            <a:r>
              <a:rPr lang="ko-KR" altLang="en-US" sz="4400" dirty="0"/>
              <a:t>캡스톤디자인</a:t>
            </a:r>
            <a:r>
              <a:rPr lang="en-US" altLang="ko-KR" sz="4400" dirty="0"/>
              <a:t> </a:t>
            </a:r>
            <a:r>
              <a:rPr lang="ko-KR" altLang="en-US" sz="4400" dirty="0"/>
              <a:t>설명회</a:t>
            </a:r>
            <a:endParaRPr lang="en-US" sz="44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F418A3-20F8-4B6F-9DE2-1F0204CCB3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/>
              <a:t>장태환</a:t>
            </a:r>
            <a:r>
              <a:rPr lang="en-US" altLang="ko-KR" dirty="0"/>
              <a:t>, </a:t>
            </a:r>
            <a:r>
              <a:rPr lang="ko-KR" altLang="en-US" dirty="0"/>
              <a:t>이영우</a:t>
            </a:r>
            <a:endParaRPr lang="en-US" altLang="ko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9AD71-A4BB-4487-AD23-3D923FEEF8A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장웅주</a:t>
            </a:r>
            <a:r>
              <a:rPr lang="en-US" altLang="ko-KR" dirty="0"/>
              <a:t>, </a:t>
            </a:r>
            <a:r>
              <a:rPr lang="ko-KR" altLang="en-US" dirty="0" err="1"/>
              <a:t>남정후</a:t>
            </a:r>
            <a:r>
              <a:rPr lang="en-US" altLang="ko-KR" dirty="0"/>
              <a:t>, </a:t>
            </a:r>
            <a:r>
              <a:rPr lang="ko-KR" altLang="en-US" dirty="0"/>
              <a:t>박종민</a:t>
            </a:r>
            <a:r>
              <a:rPr lang="en-US" altLang="ko-KR" dirty="0"/>
              <a:t>, </a:t>
            </a:r>
            <a:r>
              <a:rPr lang="ko-KR" altLang="en-US" dirty="0"/>
              <a:t>조연식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604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323528" y="2276872"/>
            <a:ext cx="8424863" cy="1944216"/>
          </a:xfrm>
        </p:spPr>
        <p:txBody>
          <a:bodyPr/>
          <a:lstStyle/>
          <a:p>
            <a:r>
              <a:rPr lang="ko-KR" altLang="en-US" dirty="0"/>
              <a:t>캡스톤디자인 관련 중요 공지가 카페에 수시로 이루어지니 </a:t>
            </a:r>
            <a:r>
              <a:rPr lang="ko-KR" altLang="en-US" u="sng" dirty="0"/>
              <a:t>카페 </a:t>
            </a:r>
            <a:r>
              <a:rPr lang="ko-KR" altLang="en-US" u="sng" dirty="0" err="1"/>
              <a:t>캡스톤</a:t>
            </a:r>
            <a:r>
              <a:rPr lang="ko-KR" altLang="en-US" u="sng" dirty="0"/>
              <a:t> 공지사항을 반드시 수시로 체크하기 바랍니다</a:t>
            </a:r>
            <a:r>
              <a:rPr lang="en-US" altLang="ko-KR" u="sng" dirty="0"/>
              <a:t>.</a:t>
            </a:r>
          </a:p>
          <a:p>
            <a:endParaRPr lang="en-US" altLang="ko-KR" u="sng" dirty="0"/>
          </a:p>
          <a:p>
            <a:endParaRPr lang="en-US" altLang="ko-KR" u="sng" dirty="0"/>
          </a:p>
          <a:p>
            <a:r>
              <a:rPr lang="ko-KR" altLang="en-US" u="sng" dirty="0"/>
              <a:t>제출 양식 잘 확인</a:t>
            </a:r>
            <a:r>
              <a:rPr lang="en-US" altLang="ko-KR" u="sng" dirty="0"/>
              <a:t>(PDF </a:t>
            </a:r>
            <a:r>
              <a:rPr lang="ko-KR" altLang="en-US" u="sng" dirty="0"/>
              <a:t>제출</a:t>
            </a:r>
            <a:r>
              <a:rPr lang="en-US" altLang="ko-KR" u="sng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6436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361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777" y="1196752"/>
            <a:ext cx="8424936" cy="5184576"/>
          </a:xfrm>
        </p:spPr>
        <p:txBody>
          <a:bodyPr/>
          <a:lstStyle/>
          <a:p>
            <a:r>
              <a:rPr lang="ko-KR" altLang="en-US" dirty="0"/>
              <a:t> </a:t>
            </a:r>
            <a:r>
              <a:rPr lang="ko-KR" altLang="en-US" dirty="0" err="1"/>
              <a:t>캡스톤디자인</a:t>
            </a:r>
            <a:r>
              <a:rPr lang="ko-KR" altLang="en-US" dirty="0"/>
              <a:t> 일정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</a:t>
            </a:r>
            <a:r>
              <a:rPr lang="ko-KR" altLang="en-US" dirty="0" err="1"/>
              <a:t>캡스톤디자인</a:t>
            </a:r>
            <a:r>
              <a:rPr lang="ko-KR" altLang="en-US" dirty="0"/>
              <a:t> </a:t>
            </a:r>
            <a:r>
              <a:rPr lang="en-US" altLang="ko-KR" dirty="0"/>
              <a:t>2 </a:t>
            </a:r>
            <a:r>
              <a:rPr lang="ko-KR" altLang="en-US" dirty="0"/>
              <a:t>제출 서류 안내</a:t>
            </a:r>
          </a:p>
          <a:p>
            <a:pPr marL="342900" lvl="1" indent="0">
              <a:buNone/>
            </a:pPr>
            <a:endParaRPr lang="en-US" altLang="ko-KR" dirty="0"/>
          </a:p>
          <a:p>
            <a:r>
              <a:rPr lang="ko-KR" altLang="en-US" dirty="0"/>
              <a:t> 조교 및 담당자 연락처</a:t>
            </a:r>
            <a:r>
              <a:rPr lang="en-US" altLang="ko-KR" dirty="0"/>
              <a:t>, Q&amp;A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1473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6056E-A518-4B55-ADB9-48C376EBB0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주요 일정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8EAD9E-E736-45C9-912F-8499BCB44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123E0AF9-ED2A-47B6-A572-60439C07D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431052"/>
              </p:ext>
            </p:extLst>
          </p:nvPr>
        </p:nvGraphicFramePr>
        <p:xfrm>
          <a:off x="179512" y="1163347"/>
          <a:ext cx="8784976" cy="1260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244">
                  <a:extLst>
                    <a:ext uri="{9D8B030D-6E8A-4147-A177-3AD203B41FA5}">
                      <a16:colId xmlns:a16="http://schemas.microsoft.com/office/drawing/2014/main" val="1041205292"/>
                    </a:ext>
                  </a:extLst>
                </a:gridCol>
                <a:gridCol w="2196244">
                  <a:extLst>
                    <a:ext uri="{9D8B030D-6E8A-4147-A177-3AD203B41FA5}">
                      <a16:colId xmlns:a16="http://schemas.microsoft.com/office/drawing/2014/main" val="1787981727"/>
                    </a:ext>
                  </a:extLst>
                </a:gridCol>
                <a:gridCol w="2196244">
                  <a:extLst>
                    <a:ext uri="{9D8B030D-6E8A-4147-A177-3AD203B41FA5}">
                      <a16:colId xmlns:a16="http://schemas.microsoft.com/office/drawing/2014/main" val="375247933"/>
                    </a:ext>
                  </a:extLst>
                </a:gridCol>
                <a:gridCol w="2196244">
                  <a:extLst>
                    <a:ext uri="{9D8B030D-6E8A-4147-A177-3AD203B41FA5}">
                      <a16:colId xmlns:a16="http://schemas.microsoft.com/office/drawing/2014/main" val="964541109"/>
                    </a:ext>
                  </a:extLst>
                </a:gridCol>
              </a:tblGrid>
              <a:tr h="296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FF00"/>
                          </a:solidFill>
                        </a:rPr>
                        <a:t>2024</a:t>
                      </a:r>
                      <a:r>
                        <a:rPr lang="ko-KR" altLang="en-US" dirty="0">
                          <a:solidFill>
                            <a:srgbClr val="FFFF00"/>
                          </a:solidFill>
                        </a:rPr>
                        <a:t>년 </a:t>
                      </a:r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 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65262"/>
                  </a:ext>
                </a:extLst>
              </a:tr>
              <a:tr h="9631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 구성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 구성</a:t>
                      </a:r>
                    </a:p>
                    <a:p>
                      <a:pPr algn="ctr" latinLnBrk="1"/>
                      <a:r>
                        <a:rPr lang="ko-KR" altLang="en-US" dirty="0" err="1"/>
                        <a:t>주제선정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오리엔테이션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서류제출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작품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과제 신청서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개인정보 수집</a:t>
                      </a:r>
                      <a:r>
                        <a:rPr lang="en-US" altLang="ko-KR" dirty="0">
                          <a:sym typeface="Symbol" panose="05050102010706020507" pitchFamily="18" charset="2"/>
                        </a:rPr>
                        <a:t></a:t>
                      </a:r>
                      <a:r>
                        <a:rPr lang="ko-KR" altLang="en-US" dirty="0"/>
                        <a:t>이용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 활동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391957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5FB3C3CD-F8AB-451B-8D3B-2C38E39FA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26950"/>
              </p:ext>
            </p:extLst>
          </p:nvPr>
        </p:nvGraphicFramePr>
        <p:xfrm>
          <a:off x="179512" y="2560429"/>
          <a:ext cx="8784976" cy="1067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244">
                  <a:extLst>
                    <a:ext uri="{9D8B030D-6E8A-4147-A177-3AD203B41FA5}">
                      <a16:colId xmlns:a16="http://schemas.microsoft.com/office/drawing/2014/main" val="1041205292"/>
                    </a:ext>
                  </a:extLst>
                </a:gridCol>
                <a:gridCol w="2196244">
                  <a:extLst>
                    <a:ext uri="{9D8B030D-6E8A-4147-A177-3AD203B41FA5}">
                      <a16:colId xmlns:a16="http://schemas.microsoft.com/office/drawing/2014/main" val="1787981727"/>
                    </a:ext>
                  </a:extLst>
                </a:gridCol>
                <a:gridCol w="2196244">
                  <a:extLst>
                    <a:ext uri="{9D8B030D-6E8A-4147-A177-3AD203B41FA5}">
                      <a16:colId xmlns:a16="http://schemas.microsoft.com/office/drawing/2014/main" val="375247933"/>
                    </a:ext>
                  </a:extLst>
                </a:gridCol>
                <a:gridCol w="2196244">
                  <a:extLst>
                    <a:ext uri="{9D8B030D-6E8A-4147-A177-3AD203B41FA5}">
                      <a16:colId xmlns:a16="http://schemas.microsoft.com/office/drawing/2014/main" val="964541109"/>
                    </a:ext>
                  </a:extLst>
                </a:gridCol>
              </a:tblGrid>
              <a:tr h="224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11</a:t>
                      </a:r>
                      <a:r>
                        <a:rPr lang="ko-KR" altLang="en-US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r>
                        <a:rPr lang="ko-KR" altLang="en-US"/>
                        <a:t>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FF00"/>
                          </a:solidFill>
                        </a:rPr>
                        <a:t>2025</a:t>
                      </a:r>
                      <a:r>
                        <a:rPr lang="ko-KR" altLang="en-US" dirty="0">
                          <a:solidFill>
                            <a:srgbClr val="FFFF00"/>
                          </a:solidFill>
                        </a:rPr>
                        <a:t>년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r>
                        <a:rPr lang="ko-KR" altLang="en-US"/>
                        <a:t>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65262"/>
                  </a:ext>
                </a:extLst>
              </a:tr>
              <a:tr h="7698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아이디어 발표회</a:t>
                      </a:r>
                      <a:endParaRPr lang="en-US" altLang="ko-KR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/>
                        <a:t>팀 별 활동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각종 제출 서류 마감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 활동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 활동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 활동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391957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A7D0DD57-1E15-4968-BD54-C427032C2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401490"/>
              </p:ext>
            </p:extLst>
          </p:nvPr>
        </p:nvGraphicFramePr>
        <p:xfrm>
          <a:off x="179512" y="3917152"/>
          <a:ext cx="8784976" cy="1260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244">
                  <a:extLst>
                    <a:ext uri="{9D8B030D-6E8A-4147-A177-3AD203B41FA5}">
                      <a16:colId xmlns:a16="http://schemas.microsoft.com/office/drawing/2014/main" val="1041205292"/>
                    </a:ext>
                  </a:extLst>
                </a:gridCol>
                <a:gridCol w="2196244">
                  <a:extLst>
                    <a:ext uri="{9D8B030D-6E8A-4147-A177-3AD203B41FA5}">
                      <a16:colId xmlns:a16="http://schemas.microsoft.com/office/drawing/2014/main" val="1787981727"/>
                    </a:ext>
                  </a:extLst>
                </a:gridCol>
                <a:gridCol w="2196244">
                  <a:extLst>
                    <a:ext uri="{9D8B030D-6E8A-4147-A177-3AD203B41FA5}">
                      <a16:colId xmlns:a16="http://schemas.microsoft.com/office/drawing/2014/main" val="375247933"/>
                    </a:ext>
                  </a:extLst>
                </a:gridCol>
                <a:gridCol w="2196244">
                  <a:extLst>
                    <a:ext uri="{9D8B030D-6E8A-4147-A177-3AD203B41FA5}">
                      <a16:colId xmlns:a16="http://schemas.microsoft.com/office/drawing/2014/main" val="964541109"/>
                    </a:ext>
                  </a:extLst>
                </a:gridCol>
              </a:tblGrid>
              <a:tr h="2963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65262"/>
                  </a:ext>
                </a:extLst>
              </a:tr>
              <a:tr h="963193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팀 </a:t>
                      </a:r>
                      <a:r>
                        <a:rPr lang="ko-KR" altLang="en-US"/>
                        <a:t>활동 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 활동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rgbClr val="FF0000"/>
                          </a:solidFill>
                        </a:rPr>
                        <a:t>최종발표회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 개최 </a:t>
                      </a:r>
                      <a:endParaRPr lang="en-US" altLang="ko-KR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(5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월말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~6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월초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  <a:p>
                      <a:pPr algn="ctr" latinLnBrk="1"/>
                      <a:r>
                        <a:rPr lang="ko-KR" altLang="en-US" dirty="0"/>
                        <a:t>각종 제출 서류 마감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성적 평가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5391957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08107DBE-1724-3524-D4AC-C6FF81DC5E02}"/>
              </a:ext>
            </a:extLst>
          </p:cNvPr>
          <p:cNvSpPr/>
          <p:nvPr/>
        </p:nvSpPr>
        <p:spPr>
          <a:xfrm>
            <a:off x="179512" y="3933056"/>
            <a:ext cx="8784976" cy="12241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0901EF7-D6E6-47B2-86D6-FA237F2CFEEA}"/>
              </a:ext>
            </a:extLst>
          </p:cNvPr>
          <p:cNvSpPr/>
          <p:nvPr/>
        </p:nvSpPr>
        <p:spPr>
          <a:xfrm>
            <a:off x="412047" y="5488262"/>
            <a:ext cx="83199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b="1" dirty="0"/>
              <a:t>*</a:t>
            </a:r>
            <a:r>
              <a:rPr lang="ko-KR" altLang="en-US" sz="3200" b="1" dirty="0"/>
              <a:t>일지 및 보고서를 </a:t>
            </a:r>
            <a:r>
              <a:rPr lang="ko-KR" altLang="en-US" sz="3200" b="1" dirty="0" err="1"/>
              <a:t>심사회</a:t>
            </a:r>
            <a:r>
              <a:rPr lang="ko-KR" altLang="en-US" sz="3200" b="1" dirty="0"/>
              <a:t> 끝나고 제출 필수</a:t>
            </a:r>
            <a:r>
              <a:rPr lang="en-US" altLang="ko-KR" sz="3200" b="1" dirty="0"/>
              <a:t>!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731364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323777" y="1196752"/>
            <a:ext cx="8424936" cy="4680520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기존에는 </a:t>
            </a:r>
            <a:r>
              <a:rPr lang="en-US" altLang="ko-KR" dirty="0"/>
              <a:t>2024</a:t>
            </a:r>
            <a:r>
              <a:rPr lang="ko-KR" altLang="en-US" dirty="0"/>
              <a:t>년도까지 </a:t>
            </a:r>
            <a:r>
              <a:rPr lang="en-US" altLang="ko-KR" dirty="0"/>
              <a:t>LINC </a:t>
            </a:r>
            <a:r>
              <a:rPr lang="ko-KR" altLang="en-US" dirty="0"/>
              <a:t>사업 운영으로 일부 재료비가 </a:t>
            </a:r>
            <a:r>
              <a:rPr lang="ko-KR" altLang="en-US" dirty="0" err="1"/>
              <a:t>캡스톤</a:t>
            </a:r>
            <a:r>
              <a:rPr lang="ko-KR" altLang="en-US" dirty="0"/>
              <a:t> 학생들에게 지원되었음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그러나</a:t>
            </a:r>
            <a:r>
              <a:rPr lang="en-US" altLang="ko-KR" dirty="0"/>
              <a:t>, </a:t>
            </a:r>
            <a:r>
              <a:rPr lang="en-US" altLang="ko-KR" u="sng" dirty="0">
                <a:solidFill>
                  <a:srgbClr val="FF0000"/>
                </a:solidFill>
              </a:rPr>
              <a:t>2025</a:t>
            </a:r>
            <a:r>
              <a:rPr lang="ko-KR" altLang="en-US" u="sng" dirty="0">
                <a:solidFill>
                  <a:srgbClr val="FF0000"/>
                </a:solidFill>
              </a:rPr>
              <a:t>년부터는 </a:t>
            </a:r>
            <a:r>
              <a:rPr lang="en-US" altLang="ko-KR" u="sng" dirty="0">
                <a:solidFill>
                  <a:srgbClr val="FF0000"/>
                </a:solidFill>
              </a:rPr>
              <a:t>LINC </a:t>
            </a:r>
            <a:r>
              <a:rPr lang="ko-KR" altLang="en-US" u="sng" dirty="0">
                <a:solidFill>
                  <a:srgbClr val="FF0000"/>
                </a:solidFill>
              </a:rPr>
              <a:t>사업이 종료됨에 따라 </a:t>
            </a:r>
            <a:r>
              <a:rPr lang="en-US" altLang="ko-KR" u="sng" dirty="0">
                <a:solidFill>
                  <a:srgbClr val="FF0000"/>
                </a:solidFill>
              </a:rPr>
              <a:t>LINC </a:t>
            </a:r>
            <a:r>
              <a:rPr lang="ko-KR" altLang="en-US" u="sng" dirty="0">
                <a:solidFill>
                  <a:srgbClr val="FF0000"/>
                </a:solidFill>
              </a:rPr>
              <a:t>사업 지원금이 없음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추후</a:t>
            </a:r>
            <a:r>
              <a:rPr lang="en-US" altLang="ko-KR" dirty="0"/>
              <a:t>, </a:t>
            </a:r>
            <a:r>
              <a:rPr lang="ko-KR" altLang="en-US" dirty="0"/>
              <a:t>타 사업이 확정될 경우 전자공학부 카페를 통하여 공지 예정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2025-1 </a:t>
            </a:r>
            <a:r>
              <a:rPr lang="ko-KR" altLang="en-US" dirty="0" err="1"/>
              <a:t>캡스톤</a:t>
            </a:r>
            <a:r>
              <a:rPr lang="ko-KR" altLang="en-US" dirty="0"/>
              <a:t> 변경 사항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96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아두이노</a:t>
            </a:r>
            <a:r>
              <a:rPr lang="ko-KR" altLang="en-US" dirty="0"/>
              <a:t> 키트 및 </a:t>
            </a:r>
            <a:r>
              <a:rPr lang="ko-KR" altLang="en-US" dirty="0" err="1"/>
              <a:t>라즈베리</a:t>
            </a:r>
            <a:r>
              <a:rPr lang="ko-KR" altLang="en-US" dirty="0"/>
              <a:t> 파이 대여</a:t>
            </a:r>
            <a:r>
              <a:rPr lang="en-US" altLang="ko-KR" dirty="0"/>
              <a:t>(</a:t>
            </a:r>
            <a:r>
              <a:rPr lang="ko-KR" altLang="en-US" dirty="0" err="1"/>
              <a:t>아두이노</a:t>
            </a:r>
            <a:r>
              <a:rPr lang="en-US" altLang="ko-KR" dirty="0"/>
              <a:t>(4), </a:t>
            </a:r>
            <a:r>
              <a:rPr lang="ko-KR" altLang="en-US" dirty="0" err="1"/>
              <a:t>라즈베리</a:t>
            </a:r>
            <a:r>
              <a:rPr lang="en-US" altLang="ko-KR" dirty="0"/>
              <a:t>(3)</a:t>
            </a:r>
            <a:r>
              <a:rPr lang="ko-KR" altLang="en-US" dirty="0"/>
              <a:t> 키트 지원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구글 폼 신청 선착순으로 대여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금일 </a:t>
            </a:r>
            <a:r>
              <a:rPr lang="en-US" altLang="ko-KR" dirty="0">
                <a:solidFill>
                  <a:srgbClr val="FF0000"/>
                </a:solidFill>
              </a:rPr>
              <a:t>17:00~3/12 </a:t>
            </a:r>
            <a:r>
              <a:rPr lang="ko-KR" altLang="en-US" dirty="0">
                <a:solidFill>
                  <a:srgbClr val="FF0000"/>
                </a:solidFill>
              </a:rPr>
              <a:t>까지</a:t>
            </a:r>
            <a:r>
              <a:rPr lang="en-US" altLang="ko-KR" dirty="0">
                <a:solidFill>
                  <a:srgbClr val="FF0000"/>
                </a:solidFill>
              </a:rPr>
              <a:t>)(</a:t>
            </a:r>
            <a:r>
              <a:rPr lang="ko-KR" altLang="en-US" dirty="0">
                <a:solidFill>
                  <a:srgbClr val="FF0000"/>
                </a:solidFill>
              </a:rPr>
              <a:t>선정된 팀은 개별 메일로 결과 공지</a:t>
            </a:r>
            <a:r>
              <a:rPr lang="en-US" altLang="ko-KR" dirty="0">
                <a:solidFill>
                  <a:srgbClr val="FF0000"/>
                </a:solidFill>
              </a:rPr>
              <a:t>, 17:00 </a:t>
            </a:r>
            <a:r>
              <a:rPr lang="ko-KR" altLang="en-US" dirty="0">
                <a:solidFill>
                  <a:srgbClr val="FF0000"/>
                </a:solidFill>
              </a:rPr>
              <a:t>이전 신청 무효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marL="342900" lvl="1" indent="0">
              <a:buNone/>
            </a:pPr>
            <a:r>
              <a:rPr lang="en-US" altLang="ko-KR" dirty="0">
                <a:hlinkClick r:id="rId3"/>
              </a:rPr>
              <a:t>https://forms.gle/MFa1ZThZnP3mh4uJA</a:t>
            </a:r>
            <a:endParaRPr lang="en-US" altLang="ko-KR" dirty="0"/>
          </a:p>
          <a:p>
            <a:pPr marL="342900" lvl="1" indent="0">
              <a:buNone/>
            </a:pP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 err="1"/>
              <a:t>캡스톤</a:t>
            </a:r>
            <a:r>
              <a:rPr lang="ko-KR" altLang="en-US" dirty="0"/>
              <a:t> 실험실 </a:t>
            </a:r>
            <a:r>
              <a:rPr lang="en-US" altLang="ko-KR" dirty="0"/>
              <a:t>(4</a:t>
            </a:r>
            <a:r>
              <a:rPr lang="ko-KR" altLang="en-US" dirty="0"/>
              <a:t>공학관 </a:t>
            </a:r>
            <a:r>
              <a:rPr lang="en-US" altLang="ko-KR" dirty="0"/>
              <a:t>509</a:t>
            </a:r>
            <a:r>
              <a:rPr lang="ko-KR" altLang="en-US" dirty="0"/>
              <a:t>호 실험실</a:t>
            </a:r>
            <a:r>
              <a:rPr lang="en-US" altLang="ko-KR" dirty="0"/>
              <a:t>) </a:t>
            </a:r>
            <a:r>
              <a:rPr lang="ko-KR" altLang="en-US" dirty="0"/>
              <a:t>개방</a:t>
            </a:r>
            <a:endParaRPr lang="en-US" altLang="ko-KR" dirty="0"/>
          </a:p>
          <a:p>
            <a:pPr lvl="1"/>
            <a:r>
              <a:rPr lang="ko-KR" altLang="en-US" dirty="0" err="1"/>
              <a:t>인두기</a:t>
            </a:r>
            <a:r>
              <a:rPr lang="ko-KR" altLang="en-US" dirty="0"/>
              <a:t> 및 간단한 실험장비 배치</a:t>
            </a:r>
            <a:endParaRPr lang="en-US" altLang="ko-KR" dirty="0"/>
          </a:p>
          <a:p>
            <a:pPr lvl="1"/>
            <a:r>
              <a:rPr lang="ko-KR" altLang="en-US" dirty="0"/>
              <a:t>평일 일과시간</a:t>
            </a:r>
            <a:r>
              <a:rPr lang="en-US" altLang="ko-KR" dirty="0"/>
              <a:t>(11</a:t>
            </a:r>
            <a:r>
              <a:rPr lang="ko-KR" altLang="en-US" dirty="0"/>
              <a:t>시</a:t>
            </a:r>
            <a:r>
              <a:rPr lang="en-US" altLang="ko-KR" dirty="0"/>
              <a:t>~19</a:t>
            </a:r>
            <a:r>
              <a:rPr lang="ko-KR" altLang="en-US" dirty="0"/>
              <a:t>시</a:t>
            </a:r>
            <a:r>
              <a:rPr lang="en-US" altLang="ko-KR" dirty="0"/>
              <a:t>)</a:t>
            </a:r>
            <a:r>
              <a:rPr lang="ko-KR" altLang="en-US" dirty="0"/>
              <a:t>에 개방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주제 변경 문의</a:t>
            </a:r>
            <a:r>
              <a:rPr lang="en-US" altLang="ko-KR" dirty="0"/>
              <a:t>, </a:t>
            </a:r>
            <a:r>
              <a:rPr lang="ko-KR" altLang="en-US" dirty="0"/>
              <a:t>학적 변동 사항 같은 기타 문의는 </a:t>
            </a:r>
            <a:r>
              <a:rPr lang="ko-KR" altLang="en-US" dirty="0" err="1"/>
              <a:t>캡스톤</a:t>
            </a:r>
            <a:r>
              <a:rPr lang="ko-KR" altLang="en-US" dirty="0"/>
              <a:t> 발표 </a:t>
            </a:r>
            <a:r>
              <a:rPr lang="en-US" altLang="ko-KR" dirty="0"/>
              <a:t>1</a:t>
            </a:r>
            <a:r>
              <a:rPr lang="ko-KR" altLang="en-US" dirty="0"/>
              <a:t>달 전 쯤 일괄 진행 </a:t>
            </a:r>
            <a:r>
              <a:rPr lang="en-US" altLang="ko-KR" dirty="0"/>
              <a:t>(</a:t>
            </a:r>
            <a:r>
              <a:rPr lang="ko-KR" altLang="en-US" dirty="0"/>
              <a:t>전자공학부 네이버 카페 </a:t>
            </a:r>
            <a:r>
              <a:rPr lang="ko-KR" altLang="en-US" dirty="0" err="1"/>
              <a:t>캡스톤</a:t>
            </a:r>
            <a:r>
              <a:rPr lang="ko-KR" altLang="en-US" dirty="0"/>
              <a:t> 공지사항에 공지 예정</a:t>
            </a:r>
            <a:r>
              <a:rPr lang="en-US" altLang="ko-KR" dirty="0"/>
              <a:t>).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추가 문의사항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6589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C052F23-EBF1-47B2-811E-C9FFB72A87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800" dirty="0" err="1"/>
              <a:t>캡스톤디자인</a:t>
            </a:r>
            <a:r>
              <a:rPr lang="ko-KR" altLang="en-US" sz="4800" dirty="0"/>
              <a:t> </a:t>
            </a:r>
            <a:r>
              <a:rPr lang="en-US" altLang="ko-KR" sz="4800" dirty="0"/>
              <a:t>2</a:t>
            </a:r>
            <a:r>
              <a:rPr lang="ko-KR" altLang="en-US" sz="4800" dirty="0"/>
              <a:t>  제출 서류 안내</a:t>
            </a:r>
            <a:endParaRPr lang="en-US" sz="4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43A0FA3-3F8E-2B4D-B1B7-0B3B289E68E6}"/>
              </a:ext>
            </a:extLst>
          </p:cNvPr>
          <p:cNvSpPr/>
          <p:nvPr/>
        </p:nvSpPr>
        <p:spPr>
          <a:xfrm>
            <a:off x="251520" y="3717032"/>
            <a:ext cx="2088232" cy="1440160"/>
          </a:xfrm>
          <a:prstGeom prst="rect">
            <a:avLst/>
          </a:prstGeom>
          <a:solidFill>
            <a:srgbClr val="074A7E"/>
          </a:solidFill>
          <a:ln>
            <a:solidFill>
              <a:srgbClr val="074A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ore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4049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캡스톤디자인</a:t>
            </a:r>
            <a:r>
              <a:rPr lang="ko-KR" altLang="en-US" dirty="0"/>
              <a:t> 일지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B11205-1A0A-164C-AEE0-E8339E286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60" y="1088984"/>
            <a:ext cx="3570536" cy="501317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17C1A8F-9B14-C04E-9EEA-E66A44D246FF}"/>
              </a:ext>
            </a:extLst>
          </p:cNvPr>
          <p:cNvSpPr/>
          <p:nvPr/>
        </p:nvSpPr>
        <p:spPr>
          <a:xfrm>
            <a:off x="3233380" y="1338413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CCEB3605-81BC-314A-8DB0-284C354B4E79}"/>
              </a:ext>
            </a:extLst>
          </p:cNvPr>
          <p:cNvCxnSpPr/>
          <p:nvPr/>
        </p:nvCxnSpPr>
        <p:spPr>
          <a:xfrm>
            <a:off x="209044" y="5586885"/>
            <a:ext cx="4032448" cy="0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3A023CB-41F4-FA49-8192-517CA111BB11}"/>
              </a:ext>
            </a:extLst>
          </p:cNvPr>
          <p:cNvSpPr txBox="1"/>
          <p:nvPr/>
        </p:nvSpPr>
        <p:spPr>
          <a:xfrm>
            <a:off x="3930188" y="515252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</a:rPr>
              <a:t>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A20BED-722E-4B40-A8BF-89A625A81022}"/>
              </a:ext>
            </a:extLst>
          </p:cNvPr>
          <p:cNvSpPr txBox="1"/>
          <p:nvPr/>
        </p:nvSpPr>
        <p:spPr>
          <a:xfrm>
            <a:off x="3930188" y="56383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rgbClr val="FF0000"/>
                </a:solidFill>
              </a:rPr>
              <a:t>2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DDC217-4D5C-824A-A5D0-CD915B744F25}"/>
              </a:ext>
            </a:extLst>
          </p:cNvPr>
          <p:cNvSpPr txBox="1"/>
          <p:nvPr/>
        </p:nvSpPr>
        <p:spPr>
          <a:xfrm>
            <a:off x="4067612" y="1928192"/>
            <a:ext cx="4830168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>
                <a:solidFill>
                  <a:srgbClr val="FF0000"/>
                </a:solidFill>
              </a:rPr>
              <a:t>점선아래</a:t>
            </a:r>
            <a:r>
              <a:rPr kumimoji="1" lang="ko-KR" altLang="en-US" dirty="0">
                <a:solidFill>
                  <a:srgbClr val="FF0000"/>
                </a:solidFill>
              </a:rPr>
              <a:t> </a:t>
            </a:r>
            <a:r>
              <a:rPr kumimoji="1" lang="en-US" altLang="ko-KR" dirty="0">
                <a:solidFill>
                  <a:srgbClr val="FF0000"/>
                </a:solidFill>
              </a:rPr>
              <a:t>2</a:t>
            </a:r>
            <a:r>
              <a:rPr kumimoji="1" lang="ko-KR" altLang="en-US" dirty="0"/>
              <a:t>에는 아래 </a:t>
            </a:r>
            <a:r>
              <a:rPr kumimoji="1" lang="en-US" altLang="ko-KR" dirty="0"/>
              <a:t>3</a:t>
            </a:r>
            <a:r>
              <a:rPr kumimoji="1" lang="ko-KR" altLang="en-US" dirty="0"/>
              <a:t>가지 중 </a:t>
            </a:r>
            <a:r>
              <a:rPr kumimoji="1" lang="ko-KR" altLang="en-US" dirty="0" err="1"/>
              <a:t>택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하여 작성</a:t>
            </a:r>
            <a:endParaRPr kumimoji="1" lang="en-US" altLang="ko-KR" dirty="0"/>
          </a:p>
          <a:p>
            <a:endParaRPr kumimoji="1" lang="en-US" altLang="ko-KR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ko-Kore-KR" sz="1400" dirty="0"/>
              <a:t>LMS</a:t>
            </a:r>
            <a:r>
              <a:rPr kumimoji="1" lang="ko-KR" altLang="en-US" sz="1400" dirty="0"/>
              <a:t>에서 교수님의 피드백이 적힌 화면 캡처</a:t>
            </a:r>
            <a:endParaRPr kumimoji="1"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kumimoji="1" lang="ko-KR" altLang="en-US" sz="1400" dirty="0"/>
              <a:t>교수님께 메일로 피드백 받은 내용 캡처</a:t>
            </a:r>
            <a:endParaRPr kumimoji="1" lang="en-US" altLang="ko-KR" sz="1400" dirty="0"/>
          </a:p>
          <a:p>
            <a:pPr marL="342900" indent="-342900">
              <a:buFont typeface="+mj-lt"/>
              <a:buAutoNum type="arabicPeriod"/>
            </a:pPr>
            <a:r>
              <a:rPr kumimoji="1" lang="ko-KR" altLang="en-US" sz="1400" b="1" dirty="0">
                <a:solidFill>
                  <a:srgbClr val="FF0000"/>
                </a:solidFill>
              </a:rPr>
              <a:t>교수님의 피드백 내용 직접 작성 </a:t>
            </a:r>
            <a:r>
              <a:rPr kumimoji="1" lang="en-US" altLang="ko-KR" sz="1400" b="1" dirty="0">
                <a:solidFill>
                  <a:srgbClr val="FF0000"/>
                </a:solidFill>
              </a:rPr>
              <a:t>+</a:t>
            </a:r>
            <a:r>
              <a:rPr kumimoji="1" lang="ko-KR" altLang="en-US" sz="1400" b="1" dirty="0">
                <a:solidFill>
                  <a:srgbClr val="FF0000"/>
                </a:solidFill>
              </a:rPr>
              <a:t> 교수님 확인 서명</a:t>
            </a:r>
            <a:endParaRPr kumimoji="1" lang="en-US" altLang="ko-KR" sz="1400" b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ko-KR" sz="1400" dirty="0"/>
          </a:p>
          <a:p>
            <a:pPr marL="342900" indent="-342900">
              <a:buFont typeface="+mj-lt"/>
              <a:buAutoNum type="arabicPeriod"/>
            </a:pPr>
            <a:endParaRPr kumimoji="1" lang="en-US" altLang="ko-KR" sz="1400" dirty="0"/>
          </a:p>
          <a:p>
            <a:pPr marL="342900" indent="-342900">
              <a:buFont typeface="+mj-lt"/>
              <a:buAutoNum type="arabicPeriod"/>
            </a:pPr>
            <a:endParaRPr kumimoji="1" lang="en-US" altLang="ko-KR" sz="1400" dirty="0"/>
          </a:p>
          <a:p>
            <a:r>
              <a:rPr kumimoji="1" lang="ko-KR" altLang="en-US" sz="1400" dirty="0" err="1"/>
              <a:t>캡스톤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심사전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5</a:t>
            </a:r>
            <a:r>
              <a:rPr kumimoji="1" lang="ko-KR" altLang="en-US" sz="1400" dirty="0"/>
              <a:t>회분 이상의 일지를 조교에게 제출</a:t>
            </a:r>
            <a:r>
              <a:rPr kumimoji="1" lang="en-US" altLang="ko-KR" sz="1400" dirty="0"/>
              <a:t>.</a:t>
            </a:r>
          </a:p>
          <a:p>
            <a:r>
              <a:rPr kumimoji="1" lang="ko-KR" altLang="en-US" sz="1400" dirty="0"/>
              <a:t>제출 날짜는 추후 공지</a:t>
            </a:r>
            <a:r>
              <a:rPr kumimoji="1" lang="en-US" altLang="ko-KR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/>
              <a:t>캡스톤디자인</a:t>
            </a:r>
            <a:r>
              <a:rPr lang="ko-KR" altLang="en-US" dirty="0"/>
              <a:t> 보고서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7C1A8F-9B14-C04E-9EEA-E66A44D246FF}"/>
              </a:ext>
            </a:extLst>
          </p:cNvPr>
          <p:cNvSpPr/>
          <p:nvPr/>
        </p:nvSpPr>
        <p:spPr>
          <a:xfrm>
            <a:off x="3233380" y="1338413"/>
            <a:ext cx="504056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DDC217-4D5C-824A-A5D0-CD915B744F25}"/>
              </a:ext>
            </a:extLst>
          </p:cNvPr>
          <p:cNvSpPr txBox="1"/>
          <p:nvPr/>
        </p:nvSpPr>
        <p:spPr>
          <a:xfrm>
            <a:off x="5538494" y="1735714"/>
            <a:ext cx="36055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b="1" dirty="0">
                <a:solidFill>
                  <a:srgbClr val="FF0000"/>
                </a:solidFill>
              </a:rPr>
              <a:t>4~10 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페이지 분량의 보고서 제출</a:t>
            </a:r>
            <a:endParaRPr kumimoji="1" lang="en-US" altLang="ko-KR" sz="2000" b="1" dirty="0">
              <a:solidFill>
                <a:srgbClr val="FF0000"/>
              </a:solidFill>
            </a:endParaRPr>
          </a:p>
          <a:p>
            <a:endParaRPr kumimoji="1" lang="en-US" altLang="ko-KR" sz="2000" b="1" dirty="0">
              <a:solidFill>
                <a:srgbClr val="FF0000"/>
              </a:solidFill>
            </a:endParaRPr>
          </a:p>
          <a:p>
            <a:endParaRPr kumimoji="1" lang="en-US" altLang="ko-KR" sz="2000" b="1" dirty="0">
              <a:solidFill>
                <a:srgbClr val="FF0000"/>
              </a:solidFill>
            </a:endParaRPr>
          </a:p>
          <a:p>
            <a:endParaRPr kumimoji="1" lang="en-US" altLang="ko-KR" sz="2000" b="1" dirty="0">
              <a:solidFill>
                <a:srgbClr val="FF0000"/>
              </a:solidFill>
            </a:endParaRPr>
          </a:p>
          <a:p>
            <a:r>
              <a:rPr kumimoji="1" lang="ko-KR" altLang="en-US" sz="2000" b="1" dirty="0">
                <a:solidFill>
                  <a:srgbClr val="FF0000"/>
                </a:solidFill>
              </a:rPr>
              <a:t>지도 교수님께 확인후</a:t>
            </a:r>
            <a:r>
              <a:rPr kumimoji="1" lang="en-US" altLang="ko-KR" sz="2000" b="1" dirty="0">
                <a:solidFill>
                  <a:srgbClr val="FF0000"/>
                </a:solidFill>
              </a:rPr>
              <a:t>, </a:t>
            </a:r>
          </a:p>
          <a:p>
            <a:r>
              <a:rPr kumimoji="1" lang="ko-KR" altLang="en-US" sz="2000" b="1" dirty="0">
                <a:solidFill>
                  <a:srgbClr val="FF0000"/>
                </a:solidFill>
              </a:rPr>
              <a:t>전자공학부 카페 </a:t>
            </a:r>
            <a:r>
              <a:rPr kumimoji="1" lang="ko-KR" altLang="en-US" sz="2000" b="1" dirty="0" err="1">
                <a:solidFill>
                  <a:srgbClr val="FF0000"/>
                </a:solidFill>
              </a:rPr>
              <a:t>캡스톤</a:t>
            </a:r>
            <a:r>
              <a:rPr kumimoji="1" lang="ko-KR" altLang="en-US" sz="2000" b="1" dirty="0">
                <a:solidFill>
                  <a:srgbClr val="FF0000"/>
                </a:solidFill>
              </a:rPr>
              <a:t> 디자인 성과물 게시판에 업로드</a:t>
            </a:r>
            <a:endParaRPr kumimoji="1" lang="en-US" altLang="ko-KR" sz="20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E805739-92EE-13AA-8DD3-36B934A903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23" y="1525093"/>
            <a:ext cx="5369609" cy="393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60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6BC98F-6E58-4892-A792-FAA0CD181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776" y="1196752"/>
            <a:ext cx="8820223" cy="5184576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ko-KR" altLang="en-US" dirty="0"/>
              <a:t>전기트랙</a:t>
            </a:r>
            <a:r>
              <a:rPr lang="en-US" altLang="ko-KR" dirty="0"/>
              <a:t>,</a:t>
            </a:r>
            <a:r>
              <a:rPr lang="ko-KR" altLang="en-US" dirty="0"/>
              <a:t> 컴퓨터트랙</a:t>
            </a:r>
            <a:r>
              <a:rPr lang="en-US" altLang="ko-KR" dirty="0"/>
              <a:t> (</a:t>
            </a:r>
            <a:r>
              <a:rPr lang="ko-KR" altLang="en-US" dirty="0"/>
              <a:t>담당조교 박종민</a:t>
            </a:r>
            <a:r>
              <a:rPr lang="en-US" altLang="ko-KR" dirty="0"/>
              <a:t>, popak0918@hanyang.ac.kr</a:t>
            </a:r>
            <a:r>
              <a:rPr lang="en" altLang="ko-KR" dirty="0"/>
              <a:t>)</a:t>
            </a:r>
            <a:endParaRPr lang="en" altLang="ko-KR" b="0" dirty="0"/>
          </a:p>
          <a:p>
            <a:pPr marL="0" indent="0" fontAlgn="base">
              <a:buNone/>
            </a:pPr>
            <a:r>
              <a:rPr lang="en" altLang="ko-KR" b="0" dirty="0"/>
              <a:t>- </a:t>
            </a:r>
            <a:r>
              <a:rPr lang="ko-KR" altLang="en-US" b="0" dirty="0"/>
              <a:t>전기트랙 </a:t>
            </a:r>
            <a:r>
              <a:rPr lang="en-US" altLang="ko-KR" b="0" dirty="0"/>
              <a:t>: </a:t>
            </a:r>
            <a:r>
              <a:rPr lang="ko-KR" altLang="en-US" b="0" dirty="0"/>
              <a:t>김성민</a:t>
            </a:r>
            <a:r>
              <a:rPr lang="en-US" altLang="ko-KR" b="0" dirty="0"/>
              <a:t>, </a:t>
            </a:r>
            <a:r>
              <a:rPr lang="ko-KR" altLang="en-US" b="0" dirty="0" err="1"/>
              <a:t>이방욱</a:t>
            </a:r>
            <a:r>
              <a:rPr lang="en-US" altLang="ko-KR" b="0" dirty="0"/>
              <a:t>,</a:t>
            </a:r>
            <a:r>
              <a:rPr lang="ko-KR" altLang="en-US" b="0" dirty="0"/>
              <a:t> 이은수 교수님</a:t>
            </a:r>
          </a:p>
          <a:p>
            <a:pPr marL="0" indent="0" fontAlgn="base">
              <a:buNone/>
            </a:pPr>
            <a:r>
              <a:rPr lang="en-US" altLang="ko-KR" b="0" dirty="0"/>
              <a:t>- </a:t>
            </a:r>
            <a:r>
              <a:rPr lang="ko-KR" altLang="en-US" b="0" dirty="0"/>
              <a:t>컴퓨터트랙 </a:t>
            </a:r>
            <a:r>
              <a:rPr lang="en-US" altLang="ko-KR" b="0" dirty="0"/>
              <a:t>: </a:t>
            </a:r>
            <a:r>
              <a:rPr lang="ko-KR" altLang="en-US" b="0" dirty="0"/>
              <a:t>백상현</a:t>
            </a:r>
            <a:r>
              <a:rPr lang="en-US" altLang="ko-KR" b="0" dirty="0"/>
              <a:t>, </a:t>
            </a:r>
            <a:r>
              <a:rPr lang="ko-KR" altLang="en-US" b="0" dirty="0"/>
              <a:t>서승현</a:t>
            </a:r>
            <a:r>
              <a:rPr lang="en-US" altLang="ko-KR" b="0" dirty="0"/>
              <a:t>, </a:t>
            </a:r>
            <a:r>
              <a:rPr lang="ko-KR" altLang="en-US" b="0" dirty="0"/>
              <a:t>이정훈</a:t>
            </a:r>
            <a:r>
              <a:rPr lang="en-US" altLang="ko-KR" b="0" dirty="0"/>
              <a:t>, </a:t>
            </a:r>
            <a:r>
              <a:rPr lang="ko-KR" altLang="en-US" b="0" dirty="0" err="1"/>
              <a:t>최명렬</a:t>
            </a:r>
            <a:r>
              <a:rPr lang="ko-KR" altLang="en-US" b="0" dirty="0"/>
              <a:t> 교수님</a:t>
            </a:r>
          </a:p>
          <a:p>
            <a:pPr fontAlgn="base"/>
            <a:endParaRPr lang="ko-KR" altLang="en-US" b="0" dirty="0"/>
          </a:p>
          <a:p>
            <a:pPr fontAlgn="base"/>
            <a:r>
              <a:rPr lang="ko-KR" altLang="en-US" dirty="0"/>
              <a:t>제어트랙</a:t>
            </a:r>
            <a:r>
              <a:rPr lang="en-US" altLang="ko-KR" dirty="0"/>
              <a:t>, </a:t>
            </a:r>
            <a:r>
              <a:rPr lang="ko-KR" altLang="en-US" dirty="0"/>
              <a:t>회로트랙 </a:t>
            </a:r>
            <a:r>
              <a:rPr lang="en-US" altLang="ko-KR" dirty="0"/>
              <a:t>(</a:t>
            </a:r>
            <a:r>
              <a:rPr lang="ko-KR" altLang="en-US" dirty="0"/>
              <a:t>담당조교 장웅주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cwj174@hanyang.ac.kr)</a:t>
            </a:r>
          </a:p>
          <a:p>
            <a:pPr marL="0" indent="0" fontAlgn="base">
              <a:buNone/>
            </a:pPr>
            <a:r>
              <a:rPr lang="en-US" altLang="ko-KR" b="0" dirty="0"/>
              <a:t>- </a:t>
            </a:r>
            <a:r>
              <a:rPr lang="ko-KR" altLang="en-US" b="0" dirty="0"/>
              <a:t>제어트랙 </a:t>
            </a:r>
            <a:r>
              <a:rPr lang="en-US" altLang="ko-KR" b="0" dirty="0"/>
              <a:t>: </a:t>
            </a:r>
            <a:r>
              <a:rPr lang="ko-KR" altLang="en-US" b="0" dirty="0"/>
              <a:t>이영우 교수님</a:t>
            </a:r>
            <a:endParaRPr lang="en" altLang="ko-KR" b="0" dirty="0"/>
          </a:p>
          <a:p>
            <a:pPr marL="0" indent="0" fontAlgn="base">
              <a:buNone/>
            </a:pPr>
            <a:r>
              <a:rPr lang="en" altLang="ko-KR" b="0" dirty="0"/>
              <a:t>- </a:t>
            </a:r>
            <a:r>
              <a:rPr lang="ko-KR" altLang="en-US" b="0" dirty="0"/>
              <a:t>회로트랙 </a:t>
            </a:r>
            <a:r>
              <a:rPr lang="en-US" altLang="ko-KR" b="0" dirty="0"/>
              <a:t>: </a:t>
            </a:r>
            <a:r>
              <a:rPr lang="ko-KR" altLang="en-US" b="0" dirty="0" err="1"/>
              <a:t>노정진</a:t>
            </a:r>
            <a:r>
              <a:rPr lang="en-US" altLang="ko-KR" b="0" dirty="0"/>
              <a:t>, </a:t>
            </a:r>
            <a:r>
              <a:rPr lang="ko-KR" altLang="en-US" b="0" dirty="0"/>
              <a:t>김병호</a:t>
            </a:r>
            <a:r>
              <a:rPr lang="en-US" altLang="ko-KR" b="0" dirty="0"/>
              <a:t>, </a:t>
            </a:r>
            <a:r>
              <a:rPr lang="ko-KR" altLang="en-US" b="0" dirty="0"/>
              <a:t>김종석</a:t>
            </a:r>
            <a:r>
              <a:rPr lang="en-US" altLang="ko-KR" b="0" dirty="0"/>
              <a:t>, </a:t>
            </a:r>
            <a:r>
              <a:rPr lang="ko-KR" altLang="en-US" b="0" dirty="0"/>
              <a:t>장태환</a:t>
            </a:r>
            <a:r>
              <a:rPr lang="en-US" altLang="ko-KR" b="0" dirty="0"/>
              <a:t>, </a:t>
            </a:r>
            <a:r>
              <a:rPr lang="ko-KR" altLang="en-US" b="0" dirty="0" err="1"/>
              <a:t>추민성</a:t>
            </a:r>
            <a:r>
              <a:rPr lang="ko-KR" altLang="en-US" b="0" dirty="0"/>
              <a:t> 교수님</a:t>
            </a:r>
          </a:p>
          <a:p>
            <a:pPr fontAlgn="base"/>
            <a:endParaRPr lang="ko-KR" altLang="en-US" b="0" dirty="0"/>
          </a:p>
          <a:p>
            <a:pPr fontAlgn="base"/>
            <a:r>
              <a:rPr lang="ko-KR" altLang="en-US" dirty="0"/>
              <a:t>반도체트랙</a:t>
            </a:r>
            <a:r>
              <a:rPr lang="en-US" altLang="ko-KR" dirty="0"/>
              <a:t>, </a:t>
            </a:r>
            <a:r>
              <a:rPr lang="ko-KR" altLang="en-US" dirty="0"/>
              <a:t>신호트랙 </a:t>
            </a:r>
            <a:r>
              <a:rPr lang="en-US" altLang="ko-KR" dirty="0"/>
              <a:t>(</a:t>
            </a:r>
            <a:r>
              <a:rPr lang="ko-KR" altLang="en-US" dirty="0"/>
              <a:t>담당조교 </a:t>
            </a:r>
            <a:r>
              <a:rPr lang="ko-KR" altLang="en-US" dirty="0" err="1"/>
              <a:t>남정후</a:t>
            </a:r>
            <a:r>
              <a:rPr lang="en-US" altLang="ko-KR" dirty="0"/>
              <a:t>, fakernjh@gmail.com</a:t>
            </a:r>
            <a:r>
              <a:rPr lang="en" altLang="ko-KR" dirty="0"/>
              <a:t>)</a:t>
            </a:r>
            <a:endParaRPr lang="en" altLang="ko-KR" b="0" dirty="0"/>
          </a:p>
          <a:p>
            <a:pPr marL="0" indent="0" fontAlgn="base">
              <a:buNone/>
            </a:pPr>
            <a:r>
              <a:rPr lang="en" altLang="ko-KR" b="0" dirty="0"/>
              <a:t>- </a:t>
            </a:r>
            <a:r>
              <a:rPr lang="ko-KR" altLang="en-US" b="0" dirty="0"/>
              <a:t>반도체트랙 </a:t>
            </a:r>
            <a:r>
              <a:rPr lang="en-US" altLang="ko-KR" b="0" dirty="0"/>
              <a:t>: </a:t>
            </a:r>
            <a:r>
              <a:rPr lang="ko-KR" altLang="en-US" b="0" dirty="0"/>
              <a:t>박진석</a:t>
            </a:r>
            <a:r>
              <a:rPr lang="en-US" altLang="ko-KR" b="0" dirty="0"/>
              <a:t>, </a:t>
            </a:r>
            <a:r>
              <a:rPr lang="ko-KR" altLang="en-US" b="0" dirty="0"/>
              <a:t>오세용 교수님</a:t>
            </a:r>
          </a:p>
          <a:p>
            <a:pPr marL="0" indent="0" fontAlgn="base">
              <a:buNone/>
            </a:pPr>
            <a:r>
              <a:rPr lang="en-US" altLang="ko-KR" b="0" dirty="0"/>
              <a:t>- </a:t>
            </a:r>
            <a:r>
              <a:rPr lang="ko-KR" altLang="en-US" b="0" dirty="0"/>
              <a:t>신호트랙 </a:t>
            </a:r>
            <a:r>
              <a:rPr lang="en-US" altLang="ko-KR" b="0" dirty="0"/>
              <a:t>: </a:t>
            </a:r>
            <a:r>
              <a:rPr lang="ko-KR" altLang="en-US" b="0" dirty="0"/>
              <a:t>이동호</a:t>
            </a:r>
            <a:r>
              <a:rPr lang="en-US" altLang="ko-KR" b="0" dirty="0"/>
              <a:t>, </a:t>
            </a:r>
            <a:r>
              <a:rPr lang="ko-KR" altLang="en-US" b="0" dirty="0" err="1"/>
              <a:t>이민식</a:t>
            </a:r>
            <a:r>
              <a:rPr lang="en-US" altLang="ko-KR" b="0" dirty="0"/>
              <a:t>,</a:t>
            </a:r>
            <a:r>
              <a:rPr lang="ko-KR" altLang="en-US" b="0" dirty="0"/>
              <a:t> 고현석</a:t>
            </a:r>
            <a:r>
              <a:rPr lang="en-US" altLang="ko-KR" b="0" dirty="0"/>
              <a:t>, </a:t>
            </a:r>
            <a:r>
              <a:rPr lang="ko-KR" altLang="en-US" b="0" dirty="0" err="1"/>
              <a:t>신승연</a:t>
            </a:r>
            <a:r>
              <a:rPr lang="en-US" altLang="ko-KR" b="0" dirty="0"/>
              <a:t> </a:t>
            </a:r>
            <a:r>
              <a:rPr lang="ko-KR" altLang="en-US" b="0" dirty="0"/>
              <a:t>교수님</a:t>
            </a:r>
          </a:p>
          <a:p>
            <a:pPr marL="0" indent="0" fontAlgn="base">
              <a:buNone/>
            </a:pPr>
            <a:r>
              <a:rPr lang="ko-KR" altLang="en-US" b="0" dirty="0"/>
              <a:t>​</a:t>
            </a:r>
          </a:p>
          <a:p>
            <a:pPr fontAlgn="base"/>
            <a:r>
              <a:rPr lang="ko-KR" altLang="en-US" dirty="0"/>
              <a:t>통신트랙</a:t>
            </a:r>
            <a:r>
              <a:rPr lang="en-US" altLang="ko-KR" dirty="0"/>
              <a:t> (</a:t>
            </a:r>
            <a:r>
              <a:rPr lang="ko-KR" altLang="en-US" dirty="0"/>
              <a:t>담당조교 조연식</a:t>
            </a:r>
            <a:r>
              <a:rPr lang="en-US" altLang="ko-KR" dirty="0"/>
              <a:t>, chodash00@hanyang.ac.kr</a:t>
            </a:r>
            <a:r>
              <a:rPr lang="en" altLang="ko-KR" dirty="0"/>
              <a:t>)</a:t>
            </a:r>
            <a:endParaRPr lang="en" altLang="ko-KR" b="0" dirty="0"/>
          </a:p>
          <a:p>
            <a:pPr marL="0" indent="0" fontAlgn="base">
              <a:buNone/>
            </a:pPr>
            <a:r>
              <a:rPr lang="en" altLang="ko-KR" b="0" dirty="0"/>
              <a:t>- </a:t>
            </a:r>
            <a:r>
              <a:rPr lang="ko-KR" altLang="en-US" b="0" dirty="0"/>
              <a:t>통신트랙 </a:t>
            </a:r>
            <a:r>
              <a:rPr lang="en-US" altLang="ko-KR" b="0" dirty="0"/>
              <a:t>: </a:t>
            </a:r>
            <a:r>
              <a:rPr lang="ko-KR" altLang="en-US" b="0" dirty="0"/>
              <a:t>김동우</a:t>
            </a:r>
            <a:r>
              <a:rPr lang="en-US" altLang="ko-KR" b="0" dirty="0"/>
              <a:t>, </a:t>
            </a:r>
            <a:r>
              <a:rPr lang="ko-KR" altLang="en-US" b="0" dirty="0" err="1"/>
              <a:t>남해운</a:t>
            </a:r>
            <a:r>
              <a:rPr lang="en-US" altLang="ko-KR" b="0" dirty="0"/>
              <a:t>, </a:t>
            </a:r>
            <a:r>
              <a:rPr lang="ko-KR" altLang="en-US" b="0" dirty="0" err="1"/>
              <a:t>전상운</a:t>
            </a:r>
            <a:r>
              <a:rPr lang="en-US" altLang="ko-KR" b="0" dirty="0"/>
              <a:t>, </a:t>
            </a:r>
            <a:r>
              <a:rPr lang="ko-KR" altLang="en-US" b="0" dirty="0"/>
              <a:t>송지호</a:t>
            </a:r>
            <a:r>
              <a:rPr lang="en-US" altLang="ko-KR" b="0" dirty="0"/>
              <a:t>, </a:t>
            </a:r>
            <a:r>
              <a:rPr lang="en" altLang="ko-KR" b="0" dirty="0"/>
              <a:t>Hu Jin</a:t>
            </a:r>
            <a:r>
              <a:rPr lang="en-US" altLang="ko-KR" b="0" dirty="0"/>
              <a:t>, </a:t>
            </a:r>
            <a:r>
              <a:rPr lang="ko-KR" altLang="en-US" b="0" dirty="0" err="1"/>
              <a:t>맹승준</a:t>
            </a:r>
            <a:r>
              <a:rPr lang="ko-KR" altLang="en-US" b="0" dirty="0"/>
              <a:t> 교수님</a:t>
            </a:r>
          </a:p>
          <a:p>
            <a:pPr marL="0" indent="0">
              <a:buNone/>
            </a:pPr>
            <a:br>
              <a:rPr lang="ko-KR" altLang="en-US" b="0" dirty="0"/>
            </a:br>
            <a:endParaRPr lang="ko-KR" altLang="en-US" b="0" dirty="0"/>
          </a:p>
          <a:p>
            <a:r>
              <a:rPr lang="ko-KR" altLang="en-US" sz="2000" dirty="0" err="1"/>
              <a:t>담당조교에게</a:t>
            </a:r>
            <a:r>
              <a:rPr lang="ko-KR" altLang="en-US" sz="2000" dirty="0"/>
              <a:t> 되도록 이메일로 연락</a:t>
            </a:r>
            <a:endParaRPr lang="en-US" altLang="ko-KR" sz="2000" dirty="0"/>
          </a:p>
          <a:p>
            <a:endParaRPr lang="en-US" altLang="ko-KR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033EC-B863-45E9-B7BE-A3909CD5E5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조교 연구실 및 연락처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4C01C-1CCD-4342-ABDB-92783EC0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999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BBAD06237E62A4B8C1117FB059280A4" ma:contentTypeVersion="2" ma:contentTypeDescription="새 문서를 만듭니다." ma:contentTypeScope="" ma:versionID="aeb9a39485497b973fd9a5924bd37f39">
  <xsd:schema xmlns:xsd="http://www.w3.org/2001/XMLSchema" xmlns:xs="http://www.w3.org/2001/XMLSchema" xmlns:p="http://schemas.microsoft.com/office/2006/metadata/properties" xmlns:ns2="4674666b-74b8-4cff-871e-c79a2850426c" targetNamespace="http://schemas.microsoft.com/office/2006/metadata/properties" ma:root="true" ma:fieldsID="780d6a62dce7e780118867902b58483b" ns2:_="">
    <xsd:import namespace="4674666b-74b8-4cff-871e-c79a285042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74666b-74b8-4cff-871e-c79a285042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2197F8-1B2C-4B13-85D6-68EB3C1992AC}">
  <ds:schemaRefs>
    <ds:schemaRef ds:uri="4674666b-74b8-4cff-871e-c79a2850426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E661B36-AFC2-433F-A41E-15F131EA6D62}">
  <ds:schemaRefs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4674666b-74b8-4cff-871e-c79a2850426c"/>
  </ds:schemaRefs>
</ds:datastoreItem>
</file>

<file path=customXml/itemProps3.xml><?xml version="1.0" encoding="utf-8"?>
<ds:datastoreItem xmlns:ds="http://schemas.openxmlformats.org/officeDocument/2006/customXml" ds:itemID="{77F2C28E-9805-43F9-ACA8-DBB50E721A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11652</TotalTime>
  <Words>532</Words>
  <Application>Microsoft Office PowerPoint</Application>
  <PresentationFormat>화면 슬라이드 쇼(4:3)</PresentationFormat>
  <Paragraphs>111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</dc:creator>
  <cp:lastModifiedBy>남정후</cp:lastModifiedBy>
  <cp:revision>436</cp:revision>
  <dcterms:created xsi:type="dcterms:W3CDTF">2014-07-02T04:30:08Z</dcterms:created>
  <dcterms:modified xsi:type="dcterms:W3CDTF">2025-03-05T05:31:19Z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0x0101004BBAD06237E62A4B8C1117FB059280A4</vt:lpwstr>
  </property>
</Properties>
</file>