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160205562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2E63B7C8-5CBF-BC0C-3713-E256B235EBFE}"/>
              </a:ext>
            </a:extLst>
          </p:cNvPr>
          <p:cNvSpPr txBox="1"/>
          <p:nvPr userDrawn="1"/>
        </p:nvSpPr>
        <p:spPr>
          <a:xfrm>
            <a:off x="0" y="6629836"/>
            <a:ext cx="96301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HK" sz="800">
                <a:solidFill>
                  <a:srgbClr val="000000"/>
                </a:solidFill>
                <a:latin typeface="Calibri" panose="020F0502020204030204" pitchFamily="34" charset="0"/>
              </a:rPr>
              <a:t>[AIA – INTERNAL]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downloads/#jdk20-window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Core Java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F12B-E78C-D243-532C-83B32BAC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10484"/>
            <a:ext cx="5111750" cy="1204912"/>
          </a:xfrm>
        </p:spPr>
        <p:txBody>
          <a:bodyPr/>
          <a:lstStyle/>
          <a:p>
            <a:r>
              <a:rPr lang="en-HK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76C8-B132-76F3-4B4B-CADABD32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762812"/>
            <a:ext cx="5111750" cy="3423550"/>
          </a:xfrm>
        </p:spPr>
        <p:txBody>
          <a:bodyPr/>
          <a:lstStyle/>
          <a:p>
            <a:r>
              <a:rPr lang="en-HK" dirty="0"/>
              <a:t>General rules for naming variables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can contain letters, digits, underscores, and dollar signs</a:t>
            </a: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should start with a lowercase letter and it cannot contain whitespace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can also begin with $ and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Names are case sensitive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Reserved words (like Java keywords, such as int or </a:t>
            </a:r>
            <a:r>
              <a:rPr lang="en-US" dirty="0" err="1"/>
              <a:t>boolean</a:t>
            </a:r>
            <a:r>
              <a:rPr lang="en-US" dirty="0"/>
              <a:t>) cannot be used as names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C9A6-F260-5579-D1A0-305EA512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B35F-9590-25DE-93FC-F0EEB30A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9B83-5E9F-9437-9395-DD53FF76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8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AFA7-2169-B14C-7967-EEA2E2E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899"/>
            <a:ext cx="5111750" cy="1204912"/>
          </a:xfrm>
        </p:spPr>
        <p:txBody>
          <a:bodyPr/>
          <a:lstStyle/>
          <a:p>
            <a:r>
              <a:rPr lang="en-HK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1B09-5483-EB2A-0962-7C0F4F76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574276"/>
            <a:ext cx="6528160" cy="3612086"/>
          </a:xfrm>
        </p:spPr>
        <p:txBody>
          <a:bodyPr/>
          <a:lstStyle/>
          <a:p>
            <a:r>
              <a:rPr lang="en-HK" dirty="0"/>
              <a:t>In java, data types are divided into two groups, primitive data types and</a:t>
            </a:r>
          </a:p>
          <a:p>
            <a:r>
              <a:rPr lang="en-HK" dirty="0"/>
              <a:t>Non-primitive data types.</a:t>
            </a:r>
          </a:p>
          <a:p>
            <a:r>
              <a:rPr lang="en-HK" dirty="0"/>
              <a:t>There are 8 primitive data types</a:t>
            </a:r>
          </a:p>
          <a:p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2B42-3320-8EFA-E568-34D7E336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5737-2BBB-EA23-CA92-C4E3FA9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EA1D-03BC-2AD2-843C-EAF193DC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86186D-0337-FE90-E41D-A5B03DFF1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56327"/>
              </p:ext>
            </p:extLst>
          </p:nvPr>
        </p:nvGraphicFramePr>
        <p:xfrm>
          <a:off x="1362074" y="2729266"/>
          <a:ext cx="9327921" cy="4004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0797">
                  <a:extLst>
                    <a:ext uri="{9D8B030D-6E8A-4147-A177-3AD203B41FA5}">
                      <a16:colId xmlns:a16="http://schemas.microsoft.com/office/drawing/2014/main" val="2657000052"/>
                    </a:ext>
                  </a:extLst>
                </a:gridCol>
                <a:gridCol w="1904508">
                  <a:extLst>
                    <a:ext uri="{9D8B030D-6E8A-4147-A177-3AD203B41FA5}">
                      <a16:colId xmlns:a16="http://schemas.microsoft.com/office/drawing/2014/main" val="2032886896"/>
                    </a:ext>
                  </a:extLst>
                </a:gridCol>
                <a:gridCol w="4712616">
                  <a:extLst>
                    <a:ext uri="{9D8B030D-6E8A-4147-A177-3AD203B41FA5}">
                      <a16:colId xmlns:a16="http://schemas.microsoft.com/office/drawing/2014/main" val="2288757507"/>
                    </a:ext>
                  </a:extLst>
                </a:gridCol>
              </a:tblGrid>
              <a:tr h="352372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Data Type</a:t>
                      </a:r>
                      <a:endParaRPr lang="en-HK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Size</a:t>
                      </a:r>
                      <a:endParaRPr lang="en-HK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Description</a:t>
                      </a:r>
                      <a:endParaRPr lang="en-HK" sz="14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318046476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byte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1 byte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Stores whole numbers from -128 to 127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4259205740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short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2 bytes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Stores whole numbers from -32,768 to 32,767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965262134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int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4 bytes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Stores whole numbers from -2,147,483,648 to 2,147,483,647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991013789"/>
                  </a:ext>
                </a:extLst>
              </a:tr>
              <a:tr h="481576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long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8 bytes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Stores whole numbers from -9,223,372,036,854,775,808 to 9,223,372,036,854,775,807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3154388169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float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4 bytes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Stores fractional numbers. Sufficient for storing 6 to 7 decimal digits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2220420858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double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8 bytes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Stores fractional numbers. Sufficient for storing 15 decimal digits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2357544786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boolean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1 bit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Stores true or false values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1800831794"/>
                  </a:ext>
                </a:extLst>
              </a:tr>
              <a:tr h="413450"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char</a:t>
                      </a:r>
                      <a:endParaRPr lang="en-HK" sz="1400" b="0" i="0" u="none" strike="noStrike">
                        <a:solidFill>
                          <a:srgbClr val="DC143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1400" u="none" strike="noStrike">
                          <a:effectLst/>
                        </a:rPr>
                        <a:t>2 bytes</a:t>
                      </a:r>
                      <a:endParaRPr lang="en-HK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Stores a single character/letter or ASCII values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350" marR="6350" marT="50800" marB="50800"/>
                </a:tc>
                <a:extLst>
                  <a:ext uri="{0D108BD9-81ED-4DB2-BD59-A6C34878D82A}">
                    <a16:rowId xmlns:a16="http://schemas.microsoft.com/office/drawing/2014/main" val="415451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99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8886-36BC-4D23-7872-91FB4D78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36525"/>
            <a:ext cx="5111750" cy="1204912"/>
          </a:xfrm>
        </p:spPr>
        <p:txBody>
          <a:bodyPr/>
          <a:lstStyle/>
          <a:p>
            <a:r>
              <a:rPr lang="en-HK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F917-7071-F28F-A2F4-8D5E54D9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734531"/>
            <a:ext cx="5111750" cy="4402317"/>
          </a:xfrm>
        </p:spPr>
        <p:txBody>
          <a:bodyPr>
            <a:normAutofit fontScale="92500" lnSpcReduction="10000"/>
          </a:bodyPr>
          <a:lstStyle/>
          <a:p>
            <a:r>
              <a:rPr lang="en-HK" sz="16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Non-primitive data types are called reference types because they refer to objects.</a:t>
            </a:r>
            <a:endParaRPr lang="en-H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Primitive types are predefined (already defined) in Java. Non-primitive types are created by the programmer and is not defined by Java (except for String).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Non-primitive types can be used to call methods to perform certain operations, while primitive types cannot.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primitive type has always a value, while non-primitive types can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primitive type starts with a lowercase letter, while non-primitive types starts with an uppercase letter.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size of a primitive type depends on the data type, while non-primitive types have all the same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B6D9-BC97-A38C-5CCE-71E48218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085E-E896-B590-1622-5A774857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AC1-061C-75BC-6B6F-D8111555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336-1DD4-B47E-7AB7-7BB36FA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48192"/>
            <a:ext cx="5111750" cy="1204912"/>
          </a:xfrm>
        </p:spPr>
        <p:txBody>
          <a:bodyPr/>
          <a:lstStyle/>
          <a:p>
            <a:r>
              <a:rPr lang="en-HK" dirty="0"/>
              <a:t>Type 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0A7B-89D9-8E05-7DB7-74B0740F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11983"/>
            <a:ext cx="5111750" cy="4232635"/>
          </a:xfrm>
        </p:spPr>
        <p:txBody>
          <a:bodyPr/>
          <a:lstStyle/>
          <a:p>
            <a:r>
              <a:rPr lang="en-HK" dirty="0"/>
              <a:t>Widening Casting</a:t>
            </a:r>
          </a:p>
          <a:p>
            <a:r>
              <a:rPr lang="en-US" dirty="0"/>
              <a:t>Widening casting is done </a:t>
            </a:r>
            <a:r>
              <a:rPr lang="en-US" b="1" dirty="0"/>
              <a:t>automatically</a:t>
            </a:r>
            <a:r>
              <a:rPr lang="en-US" dirty="0"/>
              <a:t> when passing a smaller size type to a larger size type:</a:t>
            </a:r>
            <a:endParaRPr lang="en-HK" dirty="0"/>
          </a:p>
          <a:p>
            <a:r>
              <a:rPr lang="en-US" b="1" i="1" dirty="0"/>
              <a:t>int </a:t>
            </a:r>
            <a:r>
              <a:rPr lang="en-US" b="1" i="1" dirty="0" err="1"/>
              <a:t>myInt</a:t>
            </a:r>
            <a:r>
              <a:rPr lang="en-US" b="1" i="1" dirty="0"/>
              <a:t> = 9;</a:t>
            </a:r>
          </a:p>
          <a:p>
            <a:r>
              <a:rPr lang="en-US" b="1" i="1" dirty="0"/>
              <a:t>double </a:t>
            </a:r>
            <a:r>
              <a:rPr lang="en-US" b="1" i="1" dirty="0" err="1"/>
              <a:t>myDouble</a:t>
            </a:r>
            <a:r>
              <a:rPr lang="en-US" b="1" i="1" dirty="0"/>
              <a:t> = </a:t>
            </a:r>
            <a:r>
              <a:rPr lang="en-US" b="1" i="1" dirty="0" err="1"/>
              <a:t>myInt</a:t>
            </a:r>
            <a:r>
              <a:rPr lang="en-US" b="1" i="1" dirty="0"/>
              <a:t>; // Automatic casting: int to double</a:t>
            </a:r>
            <a:endParaRPr lang="en-HK" b="1" i="1" dirty="0"/>
          </a:p>
          <a:p>
            <a:endParaRPr lang="en-HK" i="1" dirty="0"/>
          </a:p>
          <a:p>
            <a:r>
              <a:rPr lang="en-HK" dirty="0"/>
              <a:t>Narrowing Casting</a:t>
            </a:r>
          </a:p>
          <a:p>
            <a:r>
              <a:rPr lang="en-US" dirty="0"/>
              <a:t>Narrowing casting must be done </a:t>
            </a:r>
            <a:r>
              <a:rPr lang="en-US" b="1" dirty="0"/>
              <a:t>manually</a:t>
            </a:r>
            <a:r>
              <a:rPr lang="en-US" dirty="0"/>
              <a:t> by placing the type in parentheses in front of the value:</a:t>
            </a:r>
          </a:p>
          <a:p>
            <a:r>
              <a:rPr lang="en-US" b="1" i="1" dirty="0"/>
              <a:t>double </a:t>
            </a:r>
            <a:r>
              <a:rPr lang="en-US" b="1" i="1" dirty="0" err="1"/>
              <a:t>myDouble</a:t>
            </a:r>
            <a:r>
              <a:rPr lang="en-US" b="1" i="1" dirty="0"/>
              <a:t> = 9.78d;</a:t>
            </a:r>
          </a:p>
          <a:p>
            <a:r>
              <a:rPr lang="en-US" b="1" i="1" dirty="0"/>
              <a:t>int </a:t>
            </a:r>
            <a:r>
              <a:rPr lang="en-US" b="1" i="1" dirty="0" err="1"/>
              <a:t>myInt</a:t>
            </a:r>
            <a:r>
              <a:rPr lang="en-US" b="1" i="1" dirty="0"/>
              <a:t> = (int) </a:t>
            </a:r>
            <a:r>
              <a:rPr lang="en-US" b="1" i="1" dirty="0" err="1"/>
              <a:t>myDouble</a:t>
            </a:r>
            <a:r>
              <a:rPr lang="en-US" b="1" i="1" dirty="0"/>
              <a:t>; // Manual </a:t>
            </a:r>
            <a:r>
              <a:rPr lang="en-US" b="1" dirty="0"/>
              <a:t>casting: double to int</a:t>
            </a:r>
            <a:endParaRPr lang="en-HK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3C15-3245-7ED1-2C1C-3424605B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FF7-21DA-A778-F47E-123AB8B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5364C-CF8B-B5A8-7CB2-B810FE5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 to Java</a:t>
            </a:r>
          </a:p>
          <a:p>
            <a:r>
              <a:rPr lang="en-US" dirty="0"/>
              <a:t>Syntax, Comment &amp; 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Type Casting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64" y="103368"/>
            <a:ext cx="5111750" cy="1204912"/>
          </a:xfrm>
        </p:spPr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509665"/>
            <a:ext cx="6160515" cy="3816480"/>
          </a:xfrm>
        </p:spPr>
        <p:txBody>
          <a:bodyPr>
            <a:normAutofit/>
          </a:bodyPr>
          <a:lstStyle/>
          <a:p>
            <a:r>
              <a:rPr lang="en-US" sz="1600" dirty="0"/>
              <a:t>Java is a popular programming language, created in 1995.</a:t>
            </a:r>
          </a:p>
          <a:p>
            <a:r>
              <a:rPr lang="en-US" sz="1600" dirty="0"/>
              <a:t>It is owned by Oracle, and more than 3 billion devices run Java.</a:t>
            </a:r>
          </a:p>
          <a:p>
            <a:r>
              <a:rPr lang="en-US" sz="1600" dirty="0"/>
              <a:t>It is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Mobile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Desktop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 servers and 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connection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270B-8BFB-55B9-3B57-80C7F3A8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86753"/>
            <a:ext cx="5111750" cy="1204912"/>
          </a:xfrm>
        </p:spPr>
        <p:txBody>
          <a:bodyPr/>
          <a:lstStyle/>
          <a:p>
            <a:r>
              <a:rPr lang="en-HK" dirty="0"/>
              <a:t>Java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7C64-6ED5-1AC0-25E6-65C18E63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49691"/>
            <a:ext cx="5111750" cy="233784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/>
              <a:t>Download Installer from </a:t>
            </a:r>
            <a:r>
              <a:rPr lang="en-HK" sz="1600" dirty="0">
                <a:hlinkClick r:id="rId2"/>
              </a:rPr>
              <a:t>here</a:t>
            </a:r>
            <a:r>
              <a:rPr lang="en-HK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/>
              <a:t>Go to system properties, </a:t>
            </a:r>
            <a:r>
              <a:rPr lang="en-HK" sz="1600" dirty="0" err="1"/>
              <a:t>win+r</a:t>
            </a:r>
            <a:r>
              <a:rPr lang="en-HK" sz="1600" dirty="0"/>
              <a:t> -&gt; </a:t>
            </a:r>
            <a:r>
              <a:rPr lang="en-HK" sz="1600" dirty="0" err="1"/>
              <a:t>sysdm.cpl</a:t>
            </a:r>
            <a:endParaRPr lang="en-HK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/>
              <a:t>In the advanced tab, click “Environmental Variables”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/>
              <a:t>Add a new system variable with the java\bin as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/>
              <a:t>Run java in command prompt to check if java is installed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BFF42-6F18-AC4D-5861-3D516C8B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138B-2EAD-DB28-78E6-8CC89667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A644-9949-2531-B553-95AF6EB4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8E9F-DE9D-3EC6-41C9-C406F2CB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96179"/>
            <a:ext cx="5111750" cy="1204912"/>
          </a:xfrm>
        </p:spPr>
        <p:txBody>
          <a:bodyPr/>
          <a:lstStyle/>
          <a:p>
            <a:r>
              <a:rPr lang="en-HK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F392-5A14-C7F3-2556-AE7A3F1E8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903411"/>
            <a:ext cx="5111750" cy="2046419"/>
          </a:xfrm>
        </p:spPr>
        <p:txBody>
          <a:bodyPr>
            <a:normAutofit/>
          </a:bodyPr>
          <a:lstStyle/>
          <a:p>
            <a:r>
              <a:rPr lang="en-US" sz="1600" dirty="0"/>
              <a:t>Java is an object-oriented language which gives a clear structure to programs and allows code to be reused, lowering development costs.</a:t>
            </a:r>
          </a:p>
          <a:p>
            <a:endParaRPr lang="en-US" sz="1600" dirty="0"/>
          </a:p>
          <a:p>
            <a:r>
              <a:rPr lang="en-US" sz="1600" dirty="0"/>
              <a:t>As Java is close to C++ and C#, it makes it easy for programmers to switch to Java or vice versa</a:t>
            </a:r>
          </a:p>
          <a:p>
            <a:endParaRPr lang="en-US" sz="1600" dirty="0"/>
          </a:p>
          <a:p>
            <a:endParaRPr lang="en-HK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43BC8-293E-BA05-76A1-D880F760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263A-6583-148B-533D-CBFE89F7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B68F-241B-D6A3-C5EB-6C89C809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20BF-D86A-FE2F-9BC8-A480E08A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67899"/>
            <a:ext cx="5111750" cy="1204912"/>
          </a:xfrm>
        </p:spPr>
        <p:txBody>
          <a:bodyPr/>
          <a:lstStyle/>
          <a:p>
            <a:r>
              <a:rPr lang="en-HK" dirty="0"/>
              <a:t>Syntax, comments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11E04-CD8B-9E98-2766-56D648F3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77971"/>
            <a:ext cx="5111750" cy="4562573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Sample Java Program</a:t>
            </a:r>
          </a:p>
          <a:p>
            <a:br>
              <a:rPr lang="en-HK" dirty="0"/>
            </a:br>
            <a:r>
              <a:rPr lang="en-HK" sz="1600" i="1" dirty="0"/>
              <a:t>public class Main {</a:t>
            </a:r>
          </a:p>
          <a:p>
            <a:r>
              <a:rPr lang="en-HK" sz="1600" i="1" dirty="0"/>
              <a:t>  public static void main(String[] </a:t>
            </a:r>
            <a:r>
              <a:rPr lang="en-HK" sz="1600" i="1" dirty="0" err="1"/>
              <a:t>args</a:t>
            </a:r>
            <a:r>
              <a:rPr lang="en-HK" sz="1600" i="1" dirty="0"/>
              <a:t>) {</a:t>
            </a:r>
          </a:p>
          <a:p>
            <a:r>
              <a:rPr lang="en-HK" sz="1600" i="1" dirty="0"/>
              <a:t>    </a:t>
            </a:r>
            <a:r>
              <a:rPr lang="en-HK" sz="1600" i="1" dirty="0" err="1"/>
              <a:t>System.out.println</a:t>
            </a:r>
            <a:r>
              <a:rPr lang="en-HK" sz="1600" i="1" dirty="0"/>
              <a:t>("Hello World");</a:t>
            </a:r>
          </a:p>
          <a:p>
            <a:r>
              <a:rPr lang="en-HK" sz="1600" i="1" dirty="0"/>
              <a:t>  }</a:t>
            </a:r>
          </a:p>
          <a:p>
            <a:r>
              <a:rPr lang="en-HK" sz="1600" i="1" dirty="0"/>
              <a:t>}</a:t>
            </a:r>
          </a:p>
          <a:p>
            <a:r>
              <a:rPr lang="en-HK" sz="1600" i="1" dirty="0"/>
              <a:t>// this is a comment</a:t>
            </a:r>
          </a:p>
          <a:p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Every .java file must have one public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The name of the .java file and the public class must be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To run the java command, the .java file must have a main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Java uses // and /* */ to write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C2E1-68F8-BFAE-2D78-6D05FFB2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C4C3-A05D-D218-B6DF-464584FC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C98F-461C-9CCD-EDCD-9E1F91C5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3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550F-AA10-067D-2A7A-E36A4F8C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58472"/>
            <a:ext cx="5111750" cy="1204912"/>
          </a:xfrm>
        </p:spPr>
        <p:txBody>
          <a:bodyPr/>
          <a:lstStyle/>
          <a:p>
            <a:r>
              <a:rPr lang="en-HK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45EF-03DE-E81C-5D91-AC774949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59118"/>
            <a:ext cx="5111750" cy="3527244"/>
          </a:xfrm>
        </p:spPr>
        <p:txBody>
          <a:bodyPr>
            <a:normAutofit/>
          </a:bodyPr>
          <a:lstStyle/>
          <a:p>
            <a:r>
              <a:rPr lang="en-US" sz="1600" dirty="0"/>
              <a:t>Variables are containers for storing data values.</a:t>
            </a:r>
          </a:p>
          <a:p>
            <a:r>
              <a:rPr lang="en-US" sz="1600" dirty="0"/>
              <a:t>In Java, there are different types of variables,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String to store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 to store integers (whole numbers)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Float to store floating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Char to store single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Boolean to store true or false</a:t>
            </a:r>
            <a:endParaRPr lang="en-HK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B5C4-EE05-803A-910E-B289DE21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7D55-CC43-16D9-7E17-8ABF111B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A901-09A7-C27D-19E1-E2C1C093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0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C588-25A9-8E6D-0814-388E80A2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48192"/>
            <a:ext cx="5111750" cy="1204912"/>
          </a:xfrm>
        </p:spPr>
        <p:txBody>
          <a:bodyPr/>
          <a:lstStyle/>
          <a:p>
            <a:r>
              <a:rPr lang="en-HK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6F9C-C42B-36ED-3306-6A1B5AE6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649691"/>
            <a:ext cx="5111750" cy="3536671"/>
          </a:xfrm>
        </p:spPr>
        <p:txBody>
          <a:bodyPr>
            <a:normAutofit/>
          </a:bodyPr>
          <a:lstStyle/>
          <a:p>
            <a:r>
              <a:rPr lang="en-HK" sz="1600" dirty="0"/>
              <a:t>Declaring variables can be done two ways</a:t>
            </a:r>
          </a:p>
          <a:p>
            <a:r>
              <a:rPr lang="fr-FR" sz="1600" i="1" dirty="0" err="1"/>
              <a:t>int</a:t>
            </a:r>
            <a:r>
              <a:rPr lang="fr-FR" sz="1600" i="1" dirty="0"/>
              <a:t> x = 5;</a:t>
            </a:r>
          </a:p>
          <a:p>
            <a:r>
              <a:rPr lang="fr-FR" sz="1600" i="1" dirty="0" err="1"/>
              <a:t>int</a:t>
            </a:r>
            <a:r>
              <a:rPr lang="fr-FR" sz="1600" i="1" dirty="0"/>
              <a:t> y = 6;</a:t>
            </a:r>
          </a:p>
          <a:p>
            <a:r>
              <a:rPr lang="fr-FR" sz="1600" i="1" dirty="0" err="1"/>
              <a:t>int</a:t>
            </a:r>
            <a:r>
              <a:rPr lang="fr-FR" sz="1600" i="1" dirty="0"/>
              <a:t> z = 50;</a:t>
            </a:r>
          </a:p>
          <a:p>
            <a:r>
              <a:rPr lang="en-HK" sz="1600" dirty="0"/>
              <a:t>Or </a:t>
            </a:r>
          </a:p>
          <a:p>
            <a:r>
              <a:rPr lang="en-HK" sz="1600" i="1" dirty="0"/>
              <a:t>int x = 5, y = 6, z = 50;</a:t>
            </a:r>
          </a:p>
          <a:p>
            <a:endParaRPr lang="en-HK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9609-E21B-7CDD-2619-4A80F215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2980-809D-D716-08F3-9BD82011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2BB8-92EC-F5F8-AA97-F84927C6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0490-52A0-806B-B0A0-0710F812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38765"/>
            <a:ext cx="5111750" cy="1204912"/>
          </a:xfrm>
        </p:spPr>
        <p:txBody>
          <a:bodyPr/>
          <a:lstStyle/>
          <a:p>
            <a:r>
              <a:rPr lang="en-HK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7256-20D8-BF33-7E69-72A30949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791093"/>
            <a:ext cx="5111750" cy="38555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Java variables must be identified with unique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unique names are called identifiers.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Identifiers can be short names (like x and y) or more descriptive names (age, sum, </a:t>
            </a:r>
            <a:r>
              <a:rPr lang="en-US" sz="1600" dirty="0" err="1"/>
              <a:t>totalVolume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It is recommended to use descriptive names in order to create understandable and maintainable code.</a:t>
            </a:r>
          </a:p>
          <a:p>
            <a:r>
              <a:rPr lang="en-US" sz="1600" b="1" dirty="0"/>
              <a:t>Example:</a:t>
            </a:r>
          </a:p>
          <a:p>
            <a:r>
              <a:rPr lang="en-US" sz="1600" i="1" dirty="0"/>
              <a:t>int </a:t>
            </a:r>
            <a:r>
              <a:rPr lang="en-US" sz="1600" i="1" dirty="0" err="1"/>
              <a:t>totalDaysInALeapYear</a:t>
            </a:r>
            <a:r>
              <a:rPr lang="en-US" sz="1600" i="1" dirty="0"/>
              <a:t> = 366; (Good variable name)</a:t>
            </a:r>
          </a:p>
          <a:p>
            <a:r>
              <a:rPr lang="en-US" sz="1600" i="1" dirty="0"/>
              <a:t>int days = 366;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EBBF-A008-59ED-FC97-2464E56D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7BC3-22C6-F54C-4AE5-6C4B1115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A037-30EE-06F0-C18D-30AC22CB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{0996EEBE-73BF-4135-B52F-C85D5E2419BB}tf67328976_win32</Template>
  <TotalTime>208</TotalTime>
  <Words>854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Tenorite</vt:lpstr>
      <vt:lpstr>Verdana</vt:lpstr>
      <vt:lpstr>Office Theme</vt:lpstr>
      <vt:lpstr>Core Java 1</vt:lpstr>
      <vt:lpstr>AGENDA</vt:lpstr>
      <vt:lpstr>INTRODUCTION to Java</vt:lpstr>
      <vt:lpstr>Java installation</vt:lpstr>
      <vt:lpstr>Cont’d</vt:lpstr>
      <vt:lpstr>Syntax, comments and Variables</vt:lpstr>
      <vt:lpstr>Cont’d</vt:lpstr>
      <vt:lpstr>Cont’d</vt:lpstr>
      <vt:lpstr>Cont’d</vt:lpstr>
      <vt:lpstr>Cont’d</vt:lpstr>
      <vt:lpstr>Data types</vt:lpstr>
      <vt:lpstr>Cont’d</vt:lpstr>
      <vt:lpstr>Type Casting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1</dc:title>
  <dc:creator>Kyaw, Phonn Pyae</dc:creator>
  <cp:lastModifiedBy>Kyaw, Phonn Pyae</cp:lastModifiedBy>
  <cp:revision>2</cp:revision>
  <dcterms:created xsi:type="dcterms:W3CDTF">2023-06-22T04:26:02Z</dcterms:created>
  <dcterms:modified xsi:type="dcterms:W3CDTF">2023-06-22T07:54:09Z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dac7489-8e74-4740-9640-de6a90bd2a80_Enabled">
    <vt:lpwstr>true</vt:lpwstr>
  </property>
  <property fmtid="{D5CDD505-2E9C-101B-9397-08002B2CF9AE}" pid="4" name="MSIP_Label_edac7489-8e74-4740-9640-de6a90bd2a80_SetDate">
    <vt:lpwstr>2023-06-22T07:54:08Z</vt:lpwstr>
  </property>
  <property fmtid="{D5CDD505-2E9C-101B-9397-08002B2CF9AE}" pid="5" name="MSIP_Label_edac7489-8e74-4740-9640-de6a90bd2a80_Method">
    <vt:lpwstr>Standard</vt:lpwstr>
  </property>
  <property fmtid="{D5CDD505-2E9C-101B-9397-08002B2CF9AE}" pid="6" name="MSIP_Label_edac7489-8e74-4740-9640-de6a90bd2a80_Name">
    <vt:lpwstr>edac7489-8e74-4740-9640-de6a90bd2a80</vt:lpwstr>
  </property>
  <property fmtid="{D5CDD505-2E9C-101B-9397-08002B2CF9AE}" pid="7" name="MSIP_Label_edac7489-8e74-4740-9640-de6a90bd2a80_SiteId">
    <vt:lpwstr>7f2c1900-9fd4-4b89-91d3-79a649996f0a</vt:lpwstr>
  </property>
  <property fmtid="{D5CDD505-2E9C-101B-9397-08002B2CF9AE}" pid="8" name="MSIP_Label_edac7489-8e74-4740-9640-de6a90bd2a80_ActionId">
    <vt:lpwstr>db90c04c-4495-47b4-8558-058e4ce196e9</vt:lpwstr>
  </property>
  <property fmtid="{D5CDD505-2E9C-101B-9397-08002B2CF9AE}" pid="9" name="MSIP_Label_edac7489-8e74-4740-9640-de6a90bd2a80_ContentBits">
    <vt:lpwstr>2</vt:lpwstr>
  </property>
</Properties>
</file>