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64" r:id="rId3"/>
    <p:sldId id="265" r:id="rId4"/>
    <p:sldId id="267" r:id="rId5"/>
    <p:sldId id="271" r:id="rId6"/>
    <p:sldId id="269" r:id="rId7"/>
    <p:sldId id="274" r:id="rId8"/>
    <p:sldId id="270" r:id="rId9"/>
    <p:sldId id="272" r:id="rId10"/>
    <p:sldId id="273" r:id="rId11"/>
    <p:sldId id="275" r:id="rId12"/>
    <p:sldId id="260" r:id="rId13"/>
  </p:sldIdLst>
  <p:sldSz cx="9144000" cy="6858000" type="screen4x3"/>
  <p:notesSz cx="6858000" cy="99472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319">
          <p15:clr>
            <a:srgbClr val="A4A3A4"/>
          </p15:clr>
        </p15:guide>
        <p15:guide id="2" pos="5247">
          <p15:clr>
            <a:srgbClr val="A4A3A4"/>
          </p15:clr>
        </p15:guide>
      </p15:sldGuideLst>
    </p:ext>
    <p:ext uri="{2D200454-40CA-4A62-9FC3-DE9A4176ACB9}">
      <p15:notesGuideLst xmlns:p15="http://schemas.microsoft.com/office/powerpoint/2012/main">
        <p15:guide id="1" orient="horz" pos="3133">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EAE"/>
    <a:srgbClr val="0E73B9"/>
    <a:srgbClr val="3E6D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169" autoAdjust="0"/>
  </p:normalViewPr>
  <p:slideViewPr>
    <p:cSldViewPr snapToGrid="0" showGuides="1">
      <p:cViewPr varScale="1">
        <p:scale>
          <a:sx n="79" d="100"/>
          <a:sy n="79" d="100"/>
        </p:scale>
        <p:origin x="1570" y="67"/>
      </p:cViewPr>
      <p:guideLst>
        <p:guide orient="horz" pos="4319"/>
        <p:guide pos="5247"/>
      </p:guideLst>
    </p:cSldViewPr>
  </p:slideViewPr>
  <p:notesTextViewPr>
    <p:cViewPr>
      <p:scale>
        <a:sx n="1" d="1"/>
        <a:sy n="1" d="1"/>
      </p:scale>
      <p:origin x="0" y="0"/>
    </p:cViewPr>
  </p:notesTextViewPr>
  <p:notesViewPr>
    <p:cSldViewPr snapToGrid="0" showGuides="1">
      <p:cViewPr varScale="1">
        <p:scale>
          <a:sx n="91" d="100"/>
          <a:sy n="91" d="100"/>
        </p:scale>
        <p:origin x="-3720" y="-108"/>
      </p:cViewPr>
      <p:guideLst>
        <p:guide orient="horz" pos="3133"/>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942975" y="746125"/>
            <a:ext cx="4972050" cy="3730625"/>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987971" y="4724956"/>
            <a:ext cx="4908331" cy="4476274"/>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Slide Number Placeholder 6"/>
          <p:cNvSpPr>
            <a:spLocks noGrp="1"/>
          </p:cNvSpPr>
          <p:nvPr>
            <p:ph type="sldNum" sz="quarter" idx="5"/>
          </p:nvPr>
        </p:nvSpPr>
        <p:spPr>
          <a:xfrm>
            <a:off x="6022876" y="9449911"/>
            <a:ext cx="835124" cy="497364"/>
          </a:xfrm>
          <a:prstGeom prst="rect">
            <a:avLst/>
          </a:prstGeom>
        </p:spPr>
        <p:txBody>
          <a:bodyPr vert="horz" lIns="91440" tIns="45720" rIns="91440" bIns="45720" rtlCol="0" anchor="b"/>
          <a:lstStyle>
            <a:lvl1pPr algn="r">
              <a:defRPr sz="1200">
                <a:latin typeface="+mn-lt"/>
                <a:cs typeface="Arial" panose="020B0604020202020204" pitchFamily="34" charset="0"/>
              </a:defRPr>
            </a:lvl1pPr>
          </a:lstStyle>
          <a:p>
            <a:fld id="{49DD4D23-C98A-435E-AE88-9061F8349B02}" type="slidenum">
              <a:rPr lang="en-GB" smtClean="0"/>
              <a:pPr/>
              <a:t>‹#›</a:t>
            </a:fld>
            <a:endParaRPr lang="en-GB" dirty="0"/>
          </a:p>
        </p:txBody>
      </p:sp>
    </p:spTree>
    <p:extLst>
      <p:ext uri="{BB962C8B-B14F-4D97-AF65-F5344CB8AC3E}">
        <p14:creationId xmlns:p14="http://schemas.microsoft.com/office/powerpoint/2010/main" val="6100334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Arial" panose="020B0604020202020204" pitchFamily="34" charset="0"/>
      </a:defRPr>
    </a:lvl1pPr>
    <a:lvl2pPr marL="457200" algn="l" defTabSz="914400" rtl="0" eaLnBrk="1" latinLnBrk="0" hangingPunct="1">
      <a:defRPr sz="1200" kern="1200">
        <a:solidFill>
          <a:schemeClr val="tx1"/>
        </a:solidFill>
        <a:latin typeface="+mn-lt"/>
        <a:ea typeface="+mn-ea"/>
        <a:cs typeface="Arial" panose="020B0604020202020204" pitchFamily="34" charset="0"/>
      </a:defRPr>
    </a:lvl2pPr>
    <a:lvl3pPr marL="914400" algn="l" defTabSz="914400" rtl="0" eaLnBrk="1" latinLnBrk="0" hangingPunct="1">
      <a:defRPr sz="1200" kern="1200">
        <a:solidFill>
          <a:schemeClr val="tx1"/>
        </a:solidFill>
        <a:latin typeface="+mn-lt"/>
        <a:ea typeface="+mn-ea"/>
        <a:cs typeface="Arial" panose="020B0604020202020204" pitchFamily="34" charset="0"/>
      </a:defRPr>
    </a:lvl3pPr>
    <a:lvl4pPr marL="1371600" algn="l" defTabSz="914400" rtl="0" eaLnBrk="1" latinLnBrk="0" hangingPunct="1">
      <a:defRPr sz="1200" kern="1200">
        <a:solidFill>
          <a:schemeClr val="tx1"/>
        </a:solidFill>
        <a:latin typeface="+mn-lt"/>
        <a:ea typeface="+mn-ea"/>
        <a:cs typeface="Arial" panose="020B0604020202020204" pitchFamily="34" charset="0"/>
      </a:defRPr>
    </a:lvl4pPr>
    <a:lvl5pPr marL="1828800" algn="l" defTabSz="914400" rtl="0" eaLnBrk="1" latinLnBrk="0" hangingPunct="1">
      <a:defRPr sz="1200" kern="1200">
        <a:solidFill>
          <a:schemeClr val="tx1"/>
        </a:solidFill>
        <a:latin typeface="+mn-lt"/>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3" name="Rectangle 12"/>
          <p:cNvSpPr/>
          <p:nvPr userDrawn="1"/>
        </p:nvSpPr>
        <p:spPr>
          <a:xfrm>
            <a:off x="0" y="0"/>
            <a:ext cx="9144000" cy="3013200"/>
          </a:xfrm>
          <a:prstGeom prst="rect">
            <a:avLst/>
          </a:prstGeom>
          <a:solidFill>
            <a:srgbClr val="005EAE"/>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828674" y="3819975"/>
            <a:ext cx="7500939" cy="554850"/>
          </a:xfrm>
        </p:spPr>
        <p:txBody>
          <a:bodyPr/>
          <a:lstStyle>
            <a:lvl1pPr algn="l">
              <a:defRPr>
                <a:solidFill>
                  <a:schemeClr val="accent2"/>
                </a:solidFill>
              </a:defRPr>
            </a:lvl1pPr>
          </a:lstStyle>
          <a:p>
            <a:r>
              <a:rPr lang="en-US"/>
              <a:t>Click to edit Master title style</a:t>
            </a:r>
            <a:endParaRPr lang="en-GB" dirty="0"/>
          </a:p>
        </p:txBody>
      </p:sp>
      <p:sp>
        <p:nvSpPr>
          <p:cNvPr id="3" name="Subtitle 2"/>
          <p:cNvSpPr>
            <a:spLocks noGrp="1"/>
          </p:cNvSpPr>
          <p:nvPr>
            <p:ph type="subTitle" idx="1"/>
          </p:nvPr>
        </p:nvSpPr>
        <p:spPr>
          <a:xfrm>
            <a:off x="828675" y="4394175"/>
            <a:ext cx="7500938" cy="361800"/>
          </a:xfrm>
        </p:spPr>
        <p:txBody>
          <a:bodyPr/>
          <a:lstStyle>
            <a:lvl1pPr marL="0" indent="0" algn="l">
              <a:buNone/>
              <a:defRPr sz="1400" b="0">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dirty="0"/>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8675" y="687723"/>
            <a:ext cx="4636800" cy="1239265"/>
          </a:xfrm>
          <a:prstGeom prst="rect">
            <a:avLst/>
          </a:prstGeom>
        </p:spPr>
      </p:pic>
      <p:sp>
        <p:nvSpPr>
          <p:cNvPr id="11" name="Text Placeholder 10"/>
          <p:cNvSpPr>
            <a:spLocks noGrp="1"/>
          </p:cNvSpPr>
          <p:nvPr>
            <p:ph type="body" sz="quarter" idx="10"/>
          </p:nvPr>
        </p:nvSpPr>
        <p:spPr>
          <a:xfrm>
            <a:off x="828675" y="5386500"/>
            <a:ext cx="4679325" cy="979374"/>
          </a:xfrm>
        </p:spPr>
        <p:txBody>
          <a:bodyPr/>
          <a:lstStyle>
            <a:lvl1pPr>
              <a:spcBef>
                <a:spcPts val="0"/>
              </a:spcBef>
              <a:defRPr sz="1400">
                <a:solidFill>
                  <a:srgbClr val="005EAE"/>
                </a:solidFill>
              </a:defRPr>
            </a:lvl1pPr>
            <a:lvl2pPr marL="0" indent="0">
              <a:spcBef>
                <a:spcPts val="0"/>
              </a:spcBef>
              <a:buNone/>
              <a:defRPr sz="1400">
                <a:solidFill>
                  <a:schemeClr val="accent2"/>
                </a:solidFill>
              </a:defRPr>
            </a:lvl2pPr>
            <a:lvl3pPr marL="0" indent="0">
              <a:spcBef>
                <a:spcPts val="567"/>
              </a:spcBef>
              <a:buNone/>
              <a:defRPr sz="1400">
                <a:solidFill>
                  <a:schemeClr val="accent2"/>
                </a:solidFill>
              </a:defRPr>
            </a:lvl3pPr>
            <a:lvl4pPr>
              <a:spcBef>
                <a:spcPts val="0"/>
              </a:spcBef>
              <a:defRPr sz="1400">
                <a:solidFill>
                  <a:schemeClr val="bg1"/>
                </a:solidFill>
              </a:defRPr>
            </a:lvl4pPr>
            <a:lvl5pPr>
              <a:spcBef>
                <a:spcPts val="0"/>
              </a:spcBef>
              <a:defRPr sz="1400">
                <a:solidFill>
                  <a:schemeClr val="bg1"/>
                </a:solidFill>
              </a:defRPr>
            </a:lvl5pPr>
          </a:lstStyle>
          <a:p>
            <a:pPr lvl="0"/>
            <a:r>
              <a:rPr lang="en-US"/>
              <a:t>Click to edit Master text styles</a:t>
            </a:r>
          </a:p>
          <a:p>
            <a:pPr lvl="1"/>
            <a:r>
              <a:rPr lang="en-US"/>
              <a:t>Second level</a:t>
            </a:r>
          </a:p>
          <a:p>
            <a:pPr lvl="2"/>
            <a:r>
              <a:rPr lang="en-US"/>
              <a:t>Third level</a:t>
            </a:r>
          </a:p>
        </p:txBody>
      </p:sp>
      <p:sp>
        <p:nvSpPr>
          <p:cNvPr id="15" name="Rectangle 14"/>
          <p:cNvSpPr/>
          <p:nvPr userDrawn="1"/>
        </p:nvSpPr>
        <p:spPr>
          <a:xfrm>
            <a:off x="0" y="6498000"/>
            <a:ext cx="9144000" cy="360000"/>
          </a:xfrm>
          <a:prstGeom prst="rect">
            <a:avLst/>
          </a:prstGeom>
          <a:solidFill>
            <a:srgbClr val="005EAE"/>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727075" indent="0" algn="l"/>
            <a:endParaRPr lang="en-GB" sz="1000" dirty="0"/>
          </a:p>
        </p:txBody>
      </p:sp>
    </p:spTree>
    <p:extLst>
      <p:ext uri="{BB962C8B-B14F-4D97-AF65-F5344CB8AC3E}">
        <p14:creationId xmlns:p14="http://schemas.microsoft.com/office/powerpoint/2010/main" val="35332796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mp; Content 20p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828675" y="1881075"/>
            <a:ext cx="7500938" cy="40401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8" name="Text Placeholder 5"/>
          <p:cNvSpPr>
            <a:spLocks noGrp="1"/>
          </p:cNvSpPr>
          <p:nvPr>
            <p:ph type="body" sz="quarter" idx="11"/>
          </p:nvPr>
        </p:nvSpPr>
        <p:spPr>
          <a:xfrm>
            <a:off x="828675" y="914400"/>
            <a:ext cx="7500938" cy="276225"/>
          </a:xfrm>
        </p:spPr>
        <p:txBody>
          <a:bodyPr/>
          <a:lstStyle>
            <a:lvl1pPr>
              <a:defRPr sz="1400" b="0">
                <a:solidFill>
                  <a:srgbClr val="005EAE"/>
                </a:solidFill>
              </a:defRPr>
            </a:lvl1pPr>
          </a:lstStyle>
          <a:p>
            <a:pPr lvl="0"/>
            <a:r>
              <a:rPr lang="en-US"/>
              <a:t>Click to edit Master text styles</a:t>
            </a:r>
          </a:p>
        </p:txBody>
      </p:sp>
    </p:spTree>
    <p:extLst>
      <p:ext uri="{BB962C8B-B14F-4D97-AF65-F5344CB8AC3E}">
        <p14:creationId xmlns:p14="http://schemas.microsoft.com/office/powerpoint/2010/main" val="3573000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Content &amp; Image">
    <p:spTree>
      <p:nvGrpSpPr>
        <p:cNvPr id="1" name=""/>
        <p:cNvGrpSpPr/>
        <p:nvPr/>
      </p:nvGrpSpPr>
      <p:grpSpPr>
        <a:xfrm>
          <a:off x="0" y="0"/>
          <a:ext cx="0" cy="0"/>
          <a:chOff x="0" y="0"/>
          <a:chExt cx="0" cy="0"/>
        </a:xfrm>
      </p:grpSpPr>
      <p:sp>
        <p:nvSpPr>
          <p:cNvPr id="5" name="Picture Placeholder 4"/>
          <p:cNvSpPr>
            <a:spLocks noGrp="1"/>
          </p:cNvSpPr>
          <p:nvPr>
            <p:ph type="pic" sz="quarter" idx="12" hasCustomPrompt="1"/>
          </p:nvPr>
        </p:nvSpPr>
        <p:spPr>
          <a:xfrm>
            <a:off x="4939200" y="1943100"/>
            <a:ext cx="4204800" cy="4343400"/>
          </a:xfrm>
          <a:solidFill>
            <a:schemeClr val="accent4"/>
          </a:solidFill>
        </p:spPr>
        <p:txBody>
          <a:bodyPr tIns="0" anchor="ctr" anchorCtr="0"/>
          <a:lstStyle>
            <a:lvl1pPr algn="ctr">
              <a:defRPr sz="1600" b="0">
                <a:solidFill>
                  <a:schemeClr val="accent3"/>
                </a:solidFill>
              </a:defRPr>
            </a:lvl1pPr>
          </a:lstStyle>
          <a:p>
            <a:r>
              <a:rPr lang="en-GB" dirty="0"/>
              <a:t>IMAGE</a:t>
            </a:r>
          </a:p>
        </p:txBody>
      </p:sp>
      <p:sp>
        <p:nvSpPr>
          <p:cNvPr id="2" name="Title 1"/>
          <p:cNvSpPr>
            <a:spLocks noGrp="1"/>
          </p:cNvSpPr>
          <p:nvPr>
            <p:ph type="title"/>
          </p:nvPr>
        </p:nvSpPr>
        <p:spPr/>
        <p:txBody>
          <a:bodyPr/>
          <a:lstStyle>
            <a:lvl1pPr>
              <a:defRPr>
                <a:solidFill>
                  <a:srgbClr val="005EAE"/>
                </a:solidFill>
              </a:defRPr>
            </a:lvl1pPr>
          </a:lstStyle>
          <a:p>
            <a:r>
              <a:rPr lang="en-US"/>
              <a:t>Click to edit Master title style</a:t>
            </a:r>
            <a:endParaRPr lang="en-GB" dirty="0"/>
          </a:p>
        </p:txBody>
      </p:sp>
      <p:sp>
        <p:nvSpPr>
          <p:cNvPr id="4" name="Text Placeholder 3"/>
          <p:cNvSpPr>
            <a:spLocks noGrp="1"/>
          </p:cNvSpPr>
          <p:nvPr>
            <p:ph type="body" sz="quarter" idx="10"/>
          </p:nvPr>
        </p:nvSpPr>
        <p:spPr>
          <a:xfrm>
            <a:off x="828675" y="1905000"/>
            <a:ext cx="3819525" cy="3987688"/>
          </a:xfrm>
        </p:spPr>
        <p:txBody>
          <a:bodyPr/>
          <a:lstStyle>
            <a:lvl1pPr marL="238125" indent="-238125">
              <a:spcBef>
                <a:spcPts val="850"/>
              </a:spcBef>
              <a:buClr>
                <a:schemeClr val="tx2"/>
              </a:buClr>
              <a:buFont typeface="Calibri" panose="020F0502020204030204" pitchFamily="34" charset="0"/>
              <a:buChar char="–"/>
              <a:defRPr sz="1400" b="0"/>
            </a:lvl1pPr>
            <a:lvl2pPr marL="503238" indent="-207963">
              <a:spcBef>
                <a:spcPts val="0"/>
              </a:spcBef>
              <a:spcAft>
                <a:spcPts val="567"/>
              </a:spcAft>
              <a:defRPr sz="1400" b="0"/>
            </a:lvl2pPr>
            <a:lvl3pPr>
              <a:defRPr sz="1400" b="0"/>
            </a:lvl3pPr>
            <a:lvl4pPr>
              <a:defRPr sz="1400" b="0"/>
            </a:lvl4pPr>
            <a:lvl5pPr>
              <a:defRPr sz="1400" b="0"/>
            </a:lvl5pPr>
          </a:lstStyle>
          <a:p>
            <a:pPr lvl="0"/>
            <a:r>
              <a:rPr lang="en-US"/>
              <a:t>Click to edit Master text styles</a:t>
            </a:r>
          </a:p>
          <a:p>
            <a:pPr lvl="1"/>
            <a:r>
              <a:rPr lang="en-US"/>
              <a:t>Second level</a:t>
            </a:r>
          </a:p>
        </p:txBody>
      </p:sp>
      <p:sp>
        <p:nvSpPr>
          <p:cNvPr id="6" name="Text Placeholder 5"/>
          <p:cNvSpPr>
            <a:spLocks noGrp="1"/>
          </p:cNvSpPr>
          <p:nvPr>
            <p:ph type="body" sz="quarter" idx="11"/>
          </p:nvPr>
        </p:nvSpPr>
        <p:spPr>
          <a:xfrm>
            <a:off x="828675" y="914400"/>
            <a:ext cx="7500938" cy="276225"/>
          </a:xfrm>
        </p:spPr>
        <p:txBody>
          <a:bodyPr/>
          <a:lstStyle>
            <a:lvl1pPr>
              <a:defRPr sz="1400" b="0">
                <a:solidFill>
                  <a:srgbClr val="005EAE"/>
                </a:solidFill>
              </a:defRPr>
            </a:lvl1pPr>
          </a:lstStyle>
          <a:p>
            <a:pPr lvl="0"/>
            <a:r>
              <a:rPr lang="en-US"/>
              <a:t>Click to edit Master text styles</a:t>
            </a:r>
          </a:p>
        </p:txBody>
      </p:sp>
      <p:sp>
        <p:nvSpPr>
          <p:cNvPr id="8" name="Rectangle 7"/>
          <p:cNvSpPr/>
          <p:nvPr userDrawn="1"/>
        </p:nvSpPr>
        <p:spPr>
          <a:xfrm>
            <a:off x="0" y="6498000"/>
            <a:ext cx="9144000" cy="360000"/>
          </a:xfrm>
          <a:prstGeom prst="rect">
            <a:avLst/>
          </a:prstGeom>
          <a:solidFill>
            <a:srgbClr val="005EAE"/>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727075" indent="0" algn="l"/>
            <a:r>
              <a:rPr lang="en-GB" sz="1000" b="1" dirty="0"/>
              <a:t>Trinity College Dublin, </a:t>
            </a:r>
            <a:r>
              <a:rPr lang="en-GB" sz="1000" dirty="0"/>
              <a:t>The University of Dublin</a:t>
            </a:r>
          </a:p>
        </p:txBody>
      </p:sp>
    </p:spTree>
    <p:extLst>
      <p:ext uri="{BB962C8B-B14F-4D97-AF65-F5344CB8AC3E}">
        <p14:creationId xmlns:p14="http://schemas.microsoft.com/office/powerpoint/2010/main" val="12823683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amp; Image">
    <p:spTree>
      <p:nvGrpSpPr>
        <p:cNvPr id="1" name=""/>
        <p:cNvGrpSpPr/>
        <p:nvPr/>
      </p:nvGrpSpPr>
      <p:grpSpPr>
        <a:xfrm>
          <a:off x="0" y="0"/>
          <a:ext cx="0" cy="0"/>
          <a:chOff x="0" y="0"/>
          <a:chExt cx="0" cy="0"/>
        </a:xfrm>
      </p:grpSpPr>
      <p:sp>
        <p:nvSpPr>
          <p:cNvPr id="5" name="Picture Placeholder 4"/>
          <p:cNvSpPr>
            <a:spLocks noGrp="1"/>
          </p:cNvSpPr>
          <p:nvPr>
            <p:ph type="pic" sz="quarter" idx="12" hasCustomPrompt="1"/>
          </p:nvPr>
        </p:nvSpPr>
        <p:spPr>
          <a:xfrm>
            <a:off x="0" y="1435835"/>
            <a:ext cx="9144000" cy="4850665"/>
          </a:xfrm>
          <a:solidFill>
            <a:schemeClr val="accent4"/>
          </a:solidFill>
        </p:spPr>
        <p:txBody>
          <a:bodyPr tIns="0" anchor="ctr" anchorCtr="0"/>
          <a:lstStyle>
            <a:lvl1pPr algn="ctr">
              <a:defRPr sz="1600" b="0">
                <a:solidFill>
                  <a:schemeClr val="accent3"/>
                </a:solidFill>
              </a:defRPr>
            </a:lvl1pPr>
          </a:lstStyle>
          <a:p>
            <a:r>
              <a:rPr lang="en-GB" dirty="0"/>
              <a:t>IMAGE</a:t>
            </a:r>
          </a:p>
        </p:txBody>
      </p:sp>
      <p:sp>
        <p:nvSpPr>
          <p:cNvPr id="2" name="Title 1"/>
          <p:cNvSpPr>
            <a:spLocks noGrp="1"/>
          </p:cNvSpPr>
          <p:nvPr>
            <p:ph type="title"/>
          </p:nvPr>
        </p:nvSpPr>
        <p:spPr/>
        <p:txBody>
          <a:bodyPr/>
          <a:lstStyle>
            <a:lvl1pPr>
              <a:defRPr>
                <a:solidFill>
                  <a:srgbClr val="005EAE"/>
                </a:solidFill>
              </a:defRPr>
            </a:lvl1pPr>
          </a:lstStyle>
          <a:p>
            <a:r>
              <a:rPr lang="en-US"/>
              <a:t>Click to edit Master title style</a:t>
            </a:r>
            <a:endParaRPr lang="en-GB" dirty="0"/>
          </a:p>
        </p:txBody>
      </p:sp>
      <p:sp>
        <p:nvSpPr>
          <p:cNvPr id="6" name="Text Placeholder 5"/>
          <p:cNvSpPr>
            <a:spLocks noGrp="1"/>
          </p:cNvSpPr>
          <p:nvPr>
            <p:ph type="body" sz="quarter" idx="11"/>
          </p:nvPr>
        </p:nvSpPr>
        <p:spPr>
          <a:xfrm>
            <a:off x="828675" y="914400"/>
            <a:ext cx="7500938" cy="276225"/>
          </a:xfrm>
        </p:spPr>
        <p:txBody>
          <a:bodyPr/>
          <a:lstStyle>
            <a:lvl1pPr>
              <a:defRPr sz="1400" b="0">
                <a:solidFill>
                  <a:srgbClr val="005EAE"/>
                </a:solidFill>
              </a:defRPr>
            </a:lvl1pPr>
          </a:lstStyle>
          <a:p>
            <a:pPr lvl="0"/>
            <a:r>
              <a:rPr lang="en-US"/>
              <a:t>Click to edit Master text styles</a:t>
            </a:r>
          </a:p>
        </p:txBody>
      </p:sp>
      <p:sp>
        <p:nvSpPr>
          <p:cNvPr id="8" name="Rectangle 7"/>
          <p:cNvSpPr/>
          <p:nvPr userDrawn="1"/>
        </p:nvSpPr>
        <p:spPr>
          <a:xfrm>
            <a:off x="0" y="6498000"/>
            <a:ext cx="9144000" cy="360000"/>
          </a:xfrm>
          <a:prstGeom prst="rect">
            <a:avLst/>
          </a:prstGeom>
          <a:solidFill>
            <a:srgbClr val="005EAE"/>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727075" indent="0" algn="l"/>
            <a:r>
              <a:rPr lang="en-GB" sz="1000" b="1" dirty="0"/>
              <a:t>Trinity College Dublin, </a:t>
            </a:r>
            <a:r>
              <a:rPr lang="en-GB" sz="1000" dirty="0"/>
              <a:t>The University of Dublin</a:t>
            </a:r>
          </a:p>
        </p:txBody>
      </p:sp>
    </p:spTree>
    <p:extLst>
      <p:ext uri="{BB962C8B-B14F-4D97-AF65-F5344CB8AC3E}">
        <p14:creationId xmlns:p14="http://schemas.microsoft.com/office/powerpoint/2010/main" val="31386179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hank You">
    <p:spTree>
      <p:nvGrpSpPr>
        <p:cNvPr id="1" name=""/>
        <p:cNvGrpSpPr/>
        <p:nvPr/>
      </p:nvGrpSpPr>
      <p:grpSpPr>
        <a:xfrm>
          <a:off x="0" y="0"/>
          <a:ext cx="0" cy="0"/>
          <a:chOff x="0" y="0"/>
          <a:chExt cx="0" cy="0"/>
        </a:xfrm>
      </p:grpSpPr>
      <p:sp>
        <p:nvSpPr>
          <p:cNvPr id="2" name="Title 1"/>
          <p:cNvSpPr>
            <a:spLocks noGrp="1"/>
          </p:cNvSpPr>
          <p:nvPr>
            <p:ph type="ctrTitle"/>
          </p:nvPr>
        </p:nvSpPr>
        <p:spPr>
          <a:xfrm>
            <a:off x="828674" y="3715200"/>
            <a:ext cx="7500939" cy="554850"/>
          </a:xfrm>
        </p:spPr>
        <p:txBody>
          <a:bodyPr/>
          <a:lstStyle>
            <a:lvl1pPr algn="l">
              <a:defRPr sz="4200">
                <a:solidFill>
                  <a:srgbClr val="005EAE"/>
                </a:solidFill>
              </a:defRPr>
            </a:lvl1pPr>
          </a:lstStyle>
          <a:p>
            <a:r>
              <a:rPr lang="en-US"/>
              <a:t>Click to edit Master title style</a:t>
            </a:r>
            <a:endParaRPr lang="en-GB" dirty="0"/>
          </a:p>
        </p:txBody>
      </p:sp>
      <p:sp>
        <p:nvSpPr>
          <p:cNvPr id="7" name="Rectangle 6"/>
          <p:cNvSpPr/>
          <p:nvPr userDrawn="1"/>
        </p:nvSpPr>
        <p:spPr>
          <a:xfrm>
            <a:off x="0" y="0"/>
            <a:ext cx="9144000" cy="3013200"/>
          </a:xfrm>
          <a:prstGeom prst="rect">
            <a:avLst/>
          </a:prstGeom>
          <a:solidFill>
            <a:srgbClr val="005EAE"/>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8675" y="687723"/>
            <a:ext cx="4636800" cy="1239265"/>
          </a:xfrm>
          <a:prstGeom prst="rect">
            <a:avLst/>
          </a:prstGeom>
        </p:spPr>
      </p:pic>
      <p:sp>
        <p:nvSpPr>
          <p:cNvPr id="9" name="Rectangle 8"/>
          <p:cNvSpPr/>
          <p:nvPr userDrawn="1"/>
        </p:nvSpPr>
        <p:spPr>
          <a:xfrm>
            <a:off x="0" y="6498000"/>
            <a:ext cx="9144000" cy="360000"/>
          </a:xfrm>
          <a:prstGeom prst="rect">
            <a:avLst/>
          </a:prstGeom>
          <a:solidFill>
            <a:srgbClr val="005EAE"/>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727075" indent="0" algn="l"/>
            <a:endParaRPr lang="en-GB" sz="1000" dirty="0"/>
          </a:p>
        </p:txBody>
      </p:sp>
    </p:spTree>
    <p:extLst>
      <p:ext uri="{BB962C8B-B14F-4D97-AF65-F5344CB8AC3E}">
        <p14:creationId xmlns:p14="http://schemas.microsoft.com/office/powerpoint/2010/main" val="5477896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5EAE"/>
                </a:solidFill>
              </a:defRPr>
            </a:lvl1pPr>
          </a:lstStyle>
          <a:p>
            <a:r>
              <a:rPr lang="en-US"/>
              <a:t>Click to edit Master title style</a:t>
            </a:r>
            <a:endParaRPr lang="en-GB" dirty="0"/>
          </a:p>
        </p:txBody>
      </p:sp>
    </p:spTree>
    <p:extLst>
      <p:ext uri="{BB962C8B-B14F-4D97-AF65-F5344CB8AC3E}">
        <p14:creationId xmlns:p14="http://schemas.microsoft.com/office/powerpoint/2010/main" val="7577435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1_Title &amp; 2 Column Content 20p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828676" y="1881075"/>
            <a:ext cx="7527924" cy="3643425"/>
          </a:xfrm>
        </p:spPr>
        <p:txBody>
          <a:bodyPr/>
          <a:lstStyle>
            <a:lvl1pPr marL="0" indent="0" rtl="0">
              <a:spcBef>
                <a:spcPts val="900"/>
              </a:spcBef>
              <a:buClr>
                <a:schemeClr val="tx2"/>
              </a:buClr>
              <a:buSzPts val="2000"/>
              <a:buFont typeface="Arial"/>
              <a:buNone/>
              <a:defRPr sz="2000" b="1"/>
            </a:lvl1pPr>
            <a:lvl2pPr marL="625475" indent="-233363" rtl="0">
              <a:buSzPts val="2000"/>
              <a:buFont typeface="Minion Pro"/>
              <a:buChar char="‒"/>
              <a:defRPr sz="2000"/>
            </a:lvl2pPr>
            <a:lvl3pPr marL="912813" indent="-222250" rtl="0">
              <a:buSzPts val="2000"/>
              <a:buFont typeface="Arial"/>
              <a:buChar char="»"/>
              <a:defRPr sz="2000"/>
            </a:lvl3pPr>
            <a:lvl4pPr marL="1128713" indent="-190500">
              <a:defRPr sz="2000"/>
            </a:lvl4pPr>
            <a:lvl5pPr marL="1439863" indent="-185738">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Rectangle 4"/>
          <p:cNvSpPr/>
          <p:nvPr userDrawn="1"/>
        </p:nvSpPr>
        <p:spPr>
          <a:xfrm>
            <a:off x="0" y="5819775"/>
            <a:ext cx="9144000" cy="1036637"/>
          </a:xfrm>
          <a:prstGeom prst="rect">
            <a:avLst/>
          </a:prstGeom>
          <a:solidFill>
            <a:srgbClr val="005EAE"/>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727075" indent="0" algn="l"/>
            <a:endParaRPr lang="en-GB" sz="1000"/>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8675" y="6046348"/>
            <a:ext cx="2060224" cy="550631"/>
          </a:xfrm>
          <a:prstGeom prst="rect">
            <a:avLst/>
          </a:prstGeom>
        </p:spPr>
      </p:pic>
      <p:sp>
        <p:nvSpPr>
          <p:cNvPr id="9" name="Text Placeholder 5"/>
          <p:cNvSpPr>
            <a:spLocks noGrp="1"/>
          </p:cNvSpPr>
          <p:nvPr>
            <p:ph type="body" sz="quarter" idx="11"/>
          </p:nvPr>
        </p:nvSpPr>
        <p:spPr>
          <a:xfrm>
            <a:off x="828675" y="914400"/>
            <a:ext cx="7500938" cy="276225"/>
          </a:xfrm>
        </p:spPr>
        <p:txBody>
          <a:bodyPr/>
          <a:lstStyle>
            <a:lvl1pPr>
              <a:defRPr sz="1400" b="0">
                <a:solidFill>
                  <a:srgbClr val="005EAE"/>
                </a:solidFill>
              </a:defRPr>
            </a:lvl1pPr>
          </a:lstStyle>
          <a:p>
            <a:pPr lvl="0"/>
            <a:r>
              <a:rPr lang="en-US"/>
              <a:t>Click to edit Master text styles</a:t>
            </a:r>
          </a:p>
        </p:txBody>
      </p:sp>
    </p:spTree>
    <p:extLst>
      <p:ext uri="{BB962C8B-B14F-4D97-AF65-F5344CB8AC3E}">
        <p14:creationId xmlns:p14="http://schemas.microsoft.com/office/powerpoint/2010/main" val="27867680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28674" y="360000"/>
            <a:ext cx="7500939" cy="561600"/>
          </a:xfrm>
          <a:prstGeom prst="rect">
            <a:avLst/>
          </a:prstGeom>
        </p:spPr>
        <p:txBody>
          <a:bodyPr vert="horz" lIns="0" tIns="0" rIns="0" bIns="0" rtlCol="0" anchor="b" anchorCtr="0">
            <a:noAutofit/>
          </a:bodyPr>
          <a:lstStyle/>
          <a:p>
            <a:r>
              <a:rPr lang="en-US"/>
              <a:t>Click to edit Master title style</a:t>
            </a:r>
            <a:endParaRPr lang="en-GB" dirty="0"/>
          </a:p>
        </p:txBody>
      </p:sp>
      <p:sp>
        <p:nvSpPr>
          <p:cNvPr id="3" name="Text Placeholder 2"/>
          <p:cNvSpPr>
            <a:spLocks noGrp="1"/>
          </p:cNvSpPr>
          <p:nvPr>
            <p:ph type="body" idx="1"/>
          </p:nvPr>
        </p:nvSpPr>
        <p:spPr>
          <a:xfrm>
            <a:off x="828675" y="1871551"/>
            <a:ext cx="7500938" cy="4096800"/>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Rectangle 10"/>
          <p:cNvSpPr/>
          <p:nvPr/>
        </p:nvSpPr>
        <p:spPr>
          <a:xfrm>
            <a:off x="0" y="6498000"/>
            <a:ext cx="9144000" cy="360000"/>
          </a:xfrm>
          <a:prstGeom prst="rect">
            <a:avLst/>
          </a:prstGeom>
          <a:solidFill>
            <a:srgbClr val="005EAE"/>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727075" indent="0" algn="l"/>
            <a:r>
              <a:rPr lang="en-GB" sz="1000" b="1" dirty="0"/>
              <a:t>Trinity College Dublin, </a:t>
            </a:r>
            <a:r>
              <a:rPr lang="en-GB" sz="1000" dirty="0"/>
              <a:t>The University of Dublin</a:t>
            </a:r>
          </a:p>
        </p:txBody>
      </p:sp>
    </p:spTree>
    <p:extLst>
      <p:ext uri="{BB962C8B-B14F-4D97-AF65-F5344CB8AC3E}">
        <p14:creationId xmlns:p14="http://schemas.microsoft.com/office/powerpoint/2010/main" val="1071066575"/>
      </p:ext>
    </p:extLst>
  </p:cSld>
  <p:clrMap bg1="lt1" tx1="dk1" bg2="lt2" tx2="dk2" accent1="accent1" accent2="accent2" accent3="accent3" accent4="accent4" accent5="accent5" accent6="accent6" hlink="hlink" folHlink="folHlink"/>
  <p:sldLayoutIdLst>
    <p:sldLayoutId id="2147483649" r:id="rId1"/>
    <p:sldLayoutId id="2147483656" r:id="rId2"/>
    <p:sldLayoutId id="2147483657" r:id="rId3"/>
    <p:sldLayoutId id="2147483658" r:id="rId4"/>
    <p:sldLayoutId id="2147483659" r:id="rId5"/>
    <p:sldLayoutId id="2147483654" r:id="rId6"/>
    <p:sldLayoutId id="2147483661" r:id="rId7"/>
  </p:sldLayoutIdLst>
  <p:txStyles>
    <p:titleStyle>
      <a:lvl1pPr algn="l" defTabSz="914400" rtl="0" eaLnBrk="1" latinLnBrk="0" hangingPunct="1">
        <a:spcBef>
          <a:spcPct val="0"/>
        </a:spcBef>
        <a:buNone/>
        <a:defRPr sz="3600" b="0" kern="1200">
          <a:solidFill>
            <a:srgbClr val="0E73B9"/>
          </a:solidFill>
          <a:latin typeface="+mj-lt"/>
          <a:ea typeface="+mj-ea"/>
          <a:cs typeface="+mj-cs"/>
        </a:defRPr>
      </a:lvl1pPr>
    </p:titleStyle>
    <p:bodyStyle>
      <a:lvl1pPr marL="0" indent="0" algn="l" defTabSz="914400" rtl="0" eaLnBrk="1" latinLnBrk="0" hangingPunct="1">
        <a:spcBef>
          <a:spcPts val="1417"/>
        </a:spcBef>
        <a:buFont typeface="Arial" pitchFamily="34" charset="0"/>
        <a:buNone/>
        <a:defRPr sz="2000" b="1" kern="1200">
          <a:solidFill>
            <a:schemeClr val="tx1"/>
          </a:solidFill>
          <a:latin typeface="+mn-lt"/>
          <a:ea typeface="+mn-ea"/>
          <a:cs typeface="+mn-cs"/>
        </a:defRPr>
      </a:lvl1pPr>
      <a:lvl2pPr marL="317500" indent="-317500" algn="l" defTabSz="914400" rtl="0" eaLnBrk="1" latinLnBrk="0" hangingPunct="1">
        <a:spcBef>
          <a:spcPts val="1134"/>
        </a:spcBef>
        <a:buClr>
          <a:schemeClr val="tx2"/>
        </a:buClr>
        <a:buFont typeface="Arial" pitchFamily="34" charset="0"/>
        <a:buChar char="–"/>
        <a:defRPr sz="2000" kern="1200">
          <a:solidFill>
            <a:schemeClr val="tx1"/>
          </a:solidFill>
          <a:latin typeface="+mn-lt"/>
          <a:ea typeface="+mn-ea"/>
          <a:cs typeface="+mn-cs"/>
        </a:defRPr>
      </a:lvl2pPr>
      <a:lvl3pPr marL="568325" indent="-222250" algn="l" defTabSz="914400" rtl="0" eaLnBrk="1" latinLnBrk="0" hangingPunct="1">
        <a:spcBef>
          <a:spcPts val="1134"/>
        </a:spcBef>
        <a:buClr>
          <a:schemeClr val="tx2"/>
        </a:buClr>
        <a:buFont typeface="Arial" pitchFamily="34" charset="0"/>
        <a:buChar char="•"/>
        <a:defRPr sz="2000" kern="1200">
          <a:solidFill>
            <a:schemeClr val="tx1"/>
          </a:solidFill>
          <a:latin typeface="+mn-lt"/>
          <a:ea typeface="+mn-ea"/>
          <a:cs typeface="+mn-cs"/>
        </a:defRPr>
      </a:lvl3pPr>
      <a:lvl4pPr marL="784225" indent="-201613" algn="l" defTabSz="914400" rtl="0" eaLnBrk="1" latinLnBrk="0" hangingPunct="1">
        <a:spcBef>
          <a:spcPts val="1134"/>
        </a:spcBef>
        <a:buClr>
          <a:schemeClr val="tx2"/>
        </a:buClr>
        <a:buFont typeface="Minion Pro" pitchFamily="18" charset="0"/>
        <a:buChar char="‒"/>
        <a:defRPr sz="2000" kern="1200">
          <a:solidFill>
            <a:schemeClr val="tx1"/>
          </a:solidFill>
          <a:latin typeface="+mn-lt"/>
          <a:ea typeface="+mn-ea"/>
          <a:cs typeface="+mn-cs"/>
        </a:defRPr>
      </a:lvl4pPr>
      <a:lvl5pPr marL="1000125" indent="-185738" algn="l" defTabSz="914400" rtl="0" eaLnBrk="1" latinLnBrk="0" hangingPunct="1">
        <a:spcBef>
          <a:spcPts val="1134"/>
        </a:spcBef>
        <a:buClr>
          <a:schemeClr val="tx2"/>
        </a:buClr>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8675" y="3429000"/>
            <a:ext cx="7500939" cy="554850"/>
          </a:xfrm>
        </p:spPr>
        <p:txBody>
          <a:bodyPr/>
          <a:lstStyle/>
          <a:p>
            <a:pPr algn="ctr"/>
            <a:r>
              <a:rPr lang="en-GB" dirty="0"/>
              <a:t>Demo Presentation: ASE (Group 9)</a:t>
            </a:r>
          </a:p>
        </p:txBody>
      </p:sp>
      <p:sp>
        <p:nvSpPr>
          <p:cNvPr id="4" name="Text Placeholder 2">
            <a:extLst>
              <a:ext uri="{FF2B5EF4-FFF2-40B4-BE49-F238E27FC236}">
                <a16:creationId xmlns:a16="http://schemas.microsoft.com/office/drawing/2014/main" id="{BC784751-820E-43B2-BB36-727969F6AF7A}"/>
              </a:ext>
            </a:extLst>
          </p:cNvPr>
          <p:cNvSpPr>
            <a:spLocks noGrp="1"/>
          </p:cNvSpPr>
          <p:nvPr>
            <p:ph type="body" sz="quarter" idx="10"/>
          </p:nvPr>
        </p:nvSpPr>
        <p:spPr>
          <a:xfrm>
            <a:off x="828675" y="4747098"/>
            <a:ext cx="7500938" cy="1721796"/>
          </a:xfrm>
        </p:spPr>
        <p:txBody>
          <a:bodyPr/>
          <a:lstStyle/>
          <a:p>
            <a:endParaRPr lang="en-GB" dirty="0">
              <a:solidFill>
                <a:schemeClr val="tx1"/>
              </a:solidFill>
            </a:endParaRPr>
          </a:p>
          <a:p>
            <a:pPr algn="ctr"/>
            <a:r>
              <a:rPr lang="en-GB" dirty="0">
                <a:solidFill>
                  <a:schemeClr val="tx1"/>
                </a:solidFill>
              </a:rPr>
              <a:t>Aditya Misra	Anirban Bhattacharjee		Pavan PSS</a:t>
            </a:r>
          </a:p>
          <a:p>
            <a:pPr algn="ctr"/>
            <a:r>
              <a:rPr lang="en-GB" dirty="0">
                <a:solidFill>
                  <a:schemeClr val="tx1"/>
                </a:solidFill>
              </a:rPr>
              <a:t>18302706		17338070			18305688</a:t>
            </a:r>
          </a:p>
          <a:p>
            <a:pPr algn="ctr"/>
            <a:endParaRPr lang="en-GB" dirty="0">
              <a:solidFill>
                <a:schemeClr val="tx1"/>
              </a:solidFill>
            </a:endParaRPr>
          </a:p>
          <a:p>
            <a:pPr algn="ctr"/>
            <a:r>
              <a:rPr lang="en-GB" dirty="0">
                <a:solidFill>
                  <a:schemeClr val="tx1"/>
                </a:solidFill>
              </a:rPr>
              <a:t>Rajat Sharma	Shubham Pandey		Xin Chen</a:t>
            </a:r>
          </a:p>
          <a:p>
            <a:pPr algn="ctr"/>
            <a:r>
              <a:rPr lang="en-GB" dirty="0">
                <a:solidFill>
                  <a:schemeClr val="tx1"/>
                </a:solidFill>
              </a:rPr>
              <a:t>18306585		18304352			13326741</a:t>
            </a:r>
          </a:p>
        </p:txBody>
      </p:sp>
      <p:sp>
        <p:nvSpPr>
          <p:cNvPr id="5" name="Text Placeholder 2">
            <a:extLst>
              <a:ext uri="{FF2B5EF4-FFF2-40B4-BE49-F238E27FC236}">
                <a16:creationId xmlns:a16="http://schemas.microsoft.com/office/drawing/2014/main" id="{B1B614CB-B63E-4B7C-8643-7D202034B3CA}"/>
              </a:ext>
            </a:extLst>
          </p:cNvPr>
          <p:cNvSpPr txBox="1">
            <a:spLocks/>
          </p:cNvSpPr>
          <p:nvPr/>
        </p:nvSpPr>
        <p:spPr>
          <a:xfrm>
            <a:off x="932436" y="4144729"/>
            <a:ext cx="7500938" cy="393597"/>
          </a:xfrm>
          <a:prstGeom prst="rect">
            <a:avLst/>
          </a:prstGeom>
        </p:spPr>
        <p:txBody>
          <a:bodyPr vert="horz" lIns="0" tIns="0" rIns="0" bIns="0" rtlCol="0">
            <a:noAutofit/>
          </a:bodyPr>
          <a:lstStyle>
            <a:lvl1pPr marL="0" indent="0" algn="l" defTabSz="914400" rtl="0" eaLnBrk="1" latinLnBrk="0" hangingPunct="1">
              <a:spcBef>
                <a:spcPts val="0"/>
              </a:spcBef>
              <a:buFont typeface="Arial" pitchFamily="34" charset="0"/>
              <a:buNone/>
              <a:defRPr sz="1400" b="1" kern="1200">
                <a:solidFill>
                  <a:srgbClr val="005EAE"/>
                </a:solidFill>
                <a:latin typeface="+mn-lt"/>
                <a:ea typeface="+mn-ea"/>
                <a:cs typeface="+mn-cs"/>
              </a:defRPr>
            </a:lvl1pPr>
            <a:lvl2pPr marL="0" indent="0" algn="l" defTabSz="914400" rtl="0" eaLnBrk="1" latinLnBrk="0" hangingPunct="1">
              <a:spcBef>
                <a:spcPts val="0"/>
              </a:spcBef>
              <a:buClr>
                <a:schemeClr val="tx2"/>
              </a:buClr>
              <a:buFont typeface="Arial" pitchFamily="34" charset="0"/>
              <a:buNone/>
              <a:defRPr sz="1400" kern="1200">
                <a:solidFill>
                  <a:schemeClr val="accent2"/>
                </a:solidFill>
                <a:latin typeface="+mn-lt"/>
                <a:ea typeface="+mn-ea"/>
                <a:cs typeface="+mn-cs"/>
              </a:defRPr>
            </a:lvl2pPr>
            <a:lvl3pPr marL="0" indent="0" algn="l" defTabSz="914400" rtl="0" eaLnBrk="1" latinLnBrk="0" hangingPunct="1">
              <a:spcBef>
                <a:spcPts val="567"/>
              </a:spcBef>
              <a:buClr>
                <a:schemeClr val="tx2"/>
              </a:buClr>
              <a:buFont typeface="Arial" pitchFamily="34" charset="0"/>
              <a:buNone/>
              <a:defRPr sz="1400" kern="1200">
                <a:solidFill>
                  <a:schemeClr val="accent2"/>
                </a:solidFill>
                <a:latin typeface="+mn-lt"/>
                <a:ea typeface="+mn-ea"/>
                <a:cs typeface="+mn-cs"/>
              </a:defRPr>
            </a:lvl3pPr>
            <a:lvl4pPr marL="784225" indent="-201613" algn="l" defTabSz="914400" rtl="0" eaLnBrk="1" latinLnBrk="0" hangingPunct="1">
              <a:spcBef>
                <a:spcPts val="0"/>
              </a:spcBef>
              <a:buClr>
                <a:schemeClr val="tx2"/>
              </a:buClr>
              <a:buFont typeface="Minion Pro" pitchFamily="18" charset="0"/>
              <a:buChar char="‒"/>
              <a:defRPr sz="1400" kern="1200">
                <a:solidFill>
                  <a:schemeClr val="bg1"/>
                </a:solidFill>
                <a:latin typeface="+mn-lt"/>
                <a:ea typeface="+mn-ea"/>
                <a:cs typeface="+mn-cs"/>
              </a:defRPr>
            </a:lvl4pPr>
            <a:lvl5pPr marL="1000125" indent="-185738" algn="l" defTabSz="914400" rtl="0" eaLnBrk="1" latinLnBrk="0" hangingPunct="1">
              <a:spcBef>
                <a:spcPts val="0"/>
              </a:spcBef>
              <a:buClr>
                <a:schemeClr val="tx2"/>
              </a:buClr>
              <a:buFont typeface="Arial" pitchFamily="34" charset="0"/>
              <a:buChar char="»"/>
              <a:defRPr sz="14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GB" sz="2800" dirty="0"/>
              <a:t>Problem 3 - Fantasy Traveller</a:t>
            </a:r>
          </a:p>
        </p:txBody>
      </p:sp>
    </p:spTree>
    <p:extLst>
      <p:ext uri="{BB962C8B-B14F-4D97-AF65-F5344CB8AC3E}">
        <p14:creationId xmlns:p14="http://schemas.microsoft.com/office/powerpoint/2010/main" val="17727920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B1B24-4B7C-4F8E-AF0D-F3221992B536}"/>
              </a:ext>
            </a:extLst>
          </p:cNvPr>
          <p:cNvSpPr>
            <a:spLocks noGrp="1"/>
          </p:cNvSpPr>
          <p:nvPr>
            <p:ph type="title"/>
          </p:nvPr>
        </p:nvSpPr>
        <p:spPr/>
        <p:txBody>
          <a:bodyPr/>
          <a:lstStyle/>
          <a:p>
            <a:r>
              <a:rPr lang="en-GB" u="sng" dirty="0"/>
              <a:t>Novelty in the approach</a:t>
            </a:r>
          </a:p>
        </p:txBody>
      </p:sp>
      <p:sp>
        <p:nvSpPr>
          <p:cNvPr id="3" name="Text Placeholder 2">
            <a:extLst>
              <a:ext uri="{FF2B5EF4-FFF2-40B4-BE49-F238E27FC236}">
                <a16:creationId xmlns:a16="http://schemas.microsoft.com/office/drawing/2014/main" id="{0E9B7B1F-B483-48DB-AA5C-A4FF361FB2F0}"/>
              </a:ext>
            </a:extLst>
          </p:cNvPr>
          <p:cNvSpPr>
            <a:spLocks noGrp="1"/>
          </p:cNvSpPr>
          <p:nvPr>
            <p:ph type="body" sz="quarter" idx="10"/>
          </p:nvPr>
        </p:nvSpPr>
        <p:spPr>
          <a:xfrm>
            <a:off x="828675" y="1079770"/>
            <a:ext cx="7500938" cy="4841493"/>
          </a:xfrm>
        </p:spPr>
        <p:txBody>
          <a:bodyPr/>
          <a:lstStyle/>
          <a:p>
            <a:pPr marL="342900" indent="-342900">
              <a:buFont typeface="Arial" panose="020B0604020202020204" pitchFamily="34" charset="0"/>
              <a:buChar char="•"/>
            </a:pPr>
            <a:r>
              <a:rPr lang="en-GB" b="0" dirty="0"/>
              <a:t>UI built from scratch, no pre-provided template used.</a:t>
            </a:r>
          </a:p>
          <a:p>
            <a:pPr marL="342900" indent="-342900">
              <a:buFont typeface="Arial" panose="020B0604020202020204" pitchFamily="34" charset="0"/>
              <a:buChar char="•"/>
            </a:pPr>
            <a:r>
              <a:rPr lang="en-GB" b="0" dirty="0"/>
              <a:t>Use of minimal API’s(Google Maps) and not using readymade frameworks(ex; firebase, GCP – application development platform).</a:t>
            </a:r>
          </a:p>
          <a:p>
            <a:pPr marL="342900" indent="-342900">
              <a:buFont typeface="Arial" panose="020B0604020202020204" pitchFamily="34" charset="0"/>
              <a:buChar char="•"/>
            </a:pPr>
            <a:r>
              <a:rPr lang="en-GB" b="0" dirty="0"/>
              <a:t>Self configured load balancers with thorough load testing.</a:t>
            </a:r>
          </a:p>
          <a:p>
            <a:pPr marL="342900" indent="-342900">
              <a:buFont typeface="Arial" panose="020B0604020202020204" pitchFamily="34" charset="0"/>
              <a:buChar char="•"/>
            </a:pPr>
            <a:r>
              <a:rPr lang="en-GB" b="0" dirty="0"/>
              <a:t>No use of Backend as a Service(BaaS) – Firebase (disadvantage: limited query ability due to Firebase DataStream model, self deployed backend (over Kafka)</a:t>
            </a:r>
          </a:p>
          <a:p>
            <a:pPr marL="342900" indent="-342900">
              <a:buFont typeface="Arial" panose="020B0604020202020204" pitchFamily="34" charset="0"/>
              <a:buChar char="•"/>
            </a:pPr>
            <a:r>
              <a:rPr lang="en-GB" b="0" dirty="0"/>
              <a:t>2 step authentication, OTP service used to enhance user security.</a:t>
            </a:r>
          </a:p>
          <a:p>
            <a:pPr marL="342900" indent="-342900">
              <a:buFont typeface="Arial" panose="020B0604020202020204" pitchFamily="34" charset="0"/>
              <a:buChar char="•"/>
            </a:pPr>
            <a:r>
              <a:rPr lang="en-GB" b="0" dirty="0"/>
              <a:t>MongoDB was used for it’s high availability and scalability over SQL.</a:t>
            </a:r>
          </a:p>
          <a:p>
            <a:pPr marL="342900" indent="-342900">
              <a:buFont typeface="Arial" panose="020B0604020202020204" pitchFamily="34" charset="0"/>
              <a:buChar char="•"/>
            </a:pPr>
            <a:r>
              <a:rPr lang="en-GB" b="0" dirty="0"/>
              <a:t>Our application caters the user even without internet(Offline).</a:t>
            </a:r>
          </a:p>
          <a:p>
            <a:endParaRPr lang="en-GB" dirty="0"/>
          </a:p>
        </p:txBody>
      </p:sp>
    </p:spTree>
    <p:extLst>
      <p:ext uri="{BB962C8B-B14F-4D97-AF65-F5344CB8AC3E}">
        <p14:creationId xmlns:p14="http://schemas.microsoft.com/office/powerpoint/2010/main" val="21597056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79AD7-82E0-4190-9011-004EA9238094}"/>
              </a:ext>
            </a:extLst>
          </p:cNvPr>
          <p:cNvSpPr>
            <a:spLocks noGrp="1"/>
          </p:cNvSpPr>
          <p:nvPr>
            <p:ph type="title"/>
          </p:nvPr>
        </p:nvSpPr>
        <p:spPr/>
        <p:txBody>
          <a:bodyPr/>
          <a:lstStyle/>
          <a:p>
            <a:r>
              <a:rPr lang="en-GB" u="sng" dirty="0"/>
              <a:t>Limitations and Future Works</a:t>
            </a:r>
          </a:p>
        </p:txBody>
      </p:sp>
      <p:sp>
        <p:nvSpPr>
          <p:cNvPr id="3" name="Text Placeholder 2">
            <a:extLst>
              <a:ext uri="{FF2B5EF4-FFF2-40B4-BE49-F238E27FC236}">
                <a16:creationId xmlns:a16="http://schemas.microsoft.com/office/drawing/2014/main" id="{5EBC1EB8-1F77-45EE-9A3B-AD47E9F60581}"/>
              </a:ext>
            </a:extLst>
          </p:cNvPr>
          <p:cNvSpPr>
            <a:spLocks noGrp="1"/>
          </p:cNvSpPr>
          <p:nvPr>
            <p:ph type="body" sz="quarter" idx="10"/>
          </p:nvPr>
        </p:nvSpPr>
        <p:spPr>
          <a:xfrm>
            <a:off x="828675" y="1167319"/>
            <a:ext cx="7500938" cy="4753944"/>
          </a:xfrm>
        </p:spPr>
        <p:txBody>
          <a:bodyPr/>
          <a:lstStyle/>
          <a:p>
            <a:pPr marL="342900" indent="-342900">
              <a:buFont typeface="Arial" panose="020B0604020202020204" pitchFamily="34" charset="0"/>
              <a:buChar char="•"/>
            </a:pPr>
            <a:r>
              <a:rPr lang="en-GB" b="0" dirty="0"/>
              <a:t>Chat box functionality for users for communication.</a:t>
            </a:r>
          </a:p>
          <a:p>
            <a:pPr marL="342900" indent="-342900">
              <a:buFont typeface="Arial" panose="020B0604020202020204" pitchFamily="34" charset="0"/>
              <a:buChar char="•"/>
            </a:pPr>
            <a:r>
              <a:rPr lang="en-GB" b="0" dirty="0"/>
              <a:t>Detailed demo videos and guides for usage of the app.</a:t>
            </a:r>
          </a:p>
          <a:p>
            <a:pPr marL="342900" indent="-342900">
              <a:buFont typeface="Arial" panose="020B0604020202020204" pitchFamily="34" charset="0"/>
              <a:buChar char="•"/>
            </a:pPr>
            <a:r>
              <a:rPr lang="en-GB" b="0" dirty="0"/>
              <a:t>Wallet Function to facilitate payment of the users.</a:t>
            </a:r>
          </a:p>
          <a:p>
            <a:pPr marL="342900" indent="-342900">
              <a:buFont typeface="Arial" panose="020B0604020202020204" pitchFamily="34" charset="0"/>
              <a:buChar char="•"/>
            </a:pPr>
            <a:r>
              <a:rPr lang="en-GB" b="0" dirty="0"/>
              <a:t>Notification to users at their preferred time entered to notify their daily commute. (Proactively helping them plan their commute in advance)</a:t>
            </a:r>
          </a:p>
          <a:p>
            <a:pPr marL="342900" indent="-342900">
              <a:buFont typeface="Arial" panose="020B0604020202020204" pitchFamily="34" charset="0"/>
              <a:buChar char="•"/>
            </a:pPr>
            <a:r>
              <a:rPr lang="en-GB" b="0" dirty="0"/>
              <a:t>Message override problem in P2P </a:t>
            </a:r>
          </a:p>
          <a:p>
            <a:pPr marL="342900" indent="-342900">
              <a:buFont typeface="Arial" panose="020B0604020202020204" pitchFamily="34" charset="0"/>
              <a:buChar char="•"/>
            </a:pPr>
            <a:r>
              <a:rPr lang="en-GB" b="0" dirty="0"/>
              <a:t>Refinement needed after service discovery in P2P.</a:t>
            </a:r>
          </a:p>
          <a:p>
            <a:pPr marL="342900" indent="-342900">
              <a:buFont typeface="Arial" panose="020B0604020202020204" pitchFamily="34" charset="0"/>
              <a:buChar char="•"/>
            </a:pPr>
            <a:r>
              <a:rPr lang="en-GB" b="0" dirty="0"/>
              <a:t>Unable to provide common starting location to users, it can be implemented using Dijkstra algorithm in future.</a:t>
            </a:r>
          </a:p>
          <a:p>
            <a:pPr marL="342900" indent="-342900">
              <a:buFont typeface="Arial" panose="020B0604020202020204" pitchFamily="34" charset="0"/>
              <a:buChar char="•"/>
            </a:pPr>
            <a:endParaRPr lang="en-GB" b="0" dirty="0"/>
          </a:p>
          <a:p>
            <a:pPr marL="342900" indent="-342900">
              <a:buFont typeface="Arial" panose="020B0604020202020204" pitchFamily="34" charset="0"/>
              <a:buChar char="•"/>
            </a:pPr>
            <a:endParaRPr lang="en-GB" b="0" dirty="0"/>
          </a:p>
          <a:p>
            <a:pPr marL="342900" indent="-342900">
              <a:buFont typeface="Arial" panose="020B0604020202020204" pitchFamily="34" charset="0"/>
              <a:buChar char="•"/>
            </a:pPr>
            <a:endParaRPr lang="en-GB" b="0" dirty="0"/>
          </a:p>
          <a:p>
            <a:pPr marL="342900" indent="-342900">
              <a:buFont typeface="Arial" panose="020B0604020202020204" pitchFamily="34" charset="0"/>
              <a:buChar char="•"/>
            </a:pPr>
            <a:endParaRPr lang="en-GB" b="0" dirty="0"/>
          </a:p>
        </p:txBody>
      </p:sp>
    </p:spTree>
    <p:extLst>
      <p:ext uri="{BB962C8B-B14F-4D97-AF65-F5344CB8AC3E}">
        <p14:creationId xmlns:p14="http://schemas.microsoft.com/office/powerpoint/2010/main" val="24493147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Thank You! Questions?</a:t>
            </a:r>
          </a:p>
        </p:txBody>
      </p:sp>
    </p:spTree>
    <p:extLst>
      <p:ext uri="{BB962C8B-B14F-4D97-AF65-F5344CB8AC3E}">
        <p14:creationId xmlns:p14="http://schemas.microsoft.com/office/powerpoint/2010/main" val="1734621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7A37A-5BCB-4E59-903A-D0901B23B943}"/>
              </a:ext>
            </a:extLst>
          </p:cNvPr>
          <p:cNvSpPr>
            <a:spLocks noGrp="1"/>
          </p:cNvSpPr>
          <p:nvPr>
            <p:ph type="title"/>
          </p:nvPr>
        </p:nvSpPr>
        <p:spPr/>
        <p:txBody>
          <a:bodyPr/>
          <a:lstStyle/>
          <a:p>
            <a:r>
              <a:rPr lang="en-GB" u="sng" dirty="0"/>
              <a:t>Focus Points</a:t>
            </a:r>
          </a:p>
        </p:txBody>
      </p:sp>
      <p:sp>
        <p:nvSpPr>
          <p:cNvPr id="3" name="Text Placeholder 2">
            <a:extLst>
              <a:ext uri="{FF2B5EF4-FFF2-40B4-BE49-F238E27FC236}">
                <a16:creationId xmlns:a16="http://schemas.microsoft.com/office/drawing/2014/main" id="{96FC1480-19BC-4F70-B20A-3C53734988AD}"/>
              </a:ext>
            </a:extLst>
          </p:cNvPr>
          <p:cNvSpPr>
            <a:spLocks noGrp="1"/>
          </p:cNvSpPr>
          <p:nvPr>
            <p:ph type="body" sz="quarter" idx="10"/>
          </p:nvPr>
        </p:nvSpPr>
        <p:spPr>
          <a:xfrm>
            <a:off x="828675" y="2071991"/>
            <a:ext cx="7500938" cy="3849271"/>
          </a:xfrm>
        </p:spPr>
        <p:txBody>
          <a:bodyPr/>
          <a:lstStyle/>
          <a:p>
            <a:pPr marL="457200" indent="-457200">
              <a:buAutoNum type="arabicPeriod"/>
            </a:pPr>
            <a:r>
              <a:rPr lang="en-GB" dirty="0"/>
              <a:t>Application of agile process to group project</a:t>
            </a:r>
          </a:p>
          <a:p>
            <a:pPr marL="457200" indent="-457200">
              <a:buAutoNum type="arabicPeriod"/>
            </a:pPr>
            <a:r>
              <a:rPr lang="en-GB" dirty="0"/>
              <a:t>Application of distributed systems in group project</a:t>
            </a:r>
          </a:p>
          <a:p>
            <a:pPr marL="457200" indent="-457200">
              <a:buAutoNum type="arabicPeriod"/>
            </a:pPr>
            <a:r>
              <a:rPr lang="en-GB" dirty="0"/>
              <a:t>Code quality within group project code-base</a:t>
            </a:r>
          </a:p>
        </p:txBody>
      </p:sp>
    </p:spTree>
    <p:extLst>
      <p:ext uri="{BB962C8B-B14F-4D97-AF65-F5344CB8AC3E}">
        <p14:creationId xmlns:p14="http://schemas.microsoft.com/office/powerpoint/2010/main" val="33274445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62AAC-8F65-4498-B709-BEE2B408E4D3}"/>
              </a:ext>
            </a:extLst>
          </p:cNvPr>
          <p:cNvSpPr>
            <a:spLocks noGrp="1"/>
          </p:cNvSpPr>
          <p:nvPr>
            <p:ph type="title"/>
          </p:nvPr>
        </p:nvSpPr>
        <p:spPr>
          <a:xfrm>
            <a:off x="828674" y="360000"/>
            <a:ext cx="7819215" cy="561600"/>
          </a:xfrm>
        </p:spPr>
        <p:txBody>
          <a:bodyPr/>
          <a:lstStyle/>
          <a:p>
            <a:r>
              <a:rPr lang="en-GB" u="sng" dirty="0"/>
              <a:t>Application of Agile Process in the project</a:t>
            </a:r>
          </a:p>
        </p:txBody>
      </p:sp>
      <p:sp>
        <p:nvSpPr>
          <p:cNvPr id="3" name="Text Placeholder 2">
            <a:extLst>
              <a:ext uri="{FF2B5EF4-FFF2-40B4-BE49-F238E27FC236}">
                <a16:creationId xmlns:a16="http://schemas.microsoft.com/office/drawing/2014/main" id="{03DA2656-1CD8-4388-B8F8-10C7A2183A3A}"/>
              </a:ext>
            </a:extLst>
          </p:cNvPr>
          <p:cNvSpPr>
            <a:spLocks noGrp="1"/>
          </p:cNvSpPr>
          <p:nvPr>
            <p:ph type="body" sz="quarter" idx="10"/>
          </p:nvPr>
        </p:nvSpPr>
        <p:spPr>
          <a:xfrm>
            <a:off x="828675" y="1476000"/>
            <a:ext cx="7500938" cy="4445263"/>
          </a:xfrm>
        </p:spPr>
        <p:txBody>
          <a:bodyPr/>
          <a:lstStyle/>
          <a:p>
            <a:pPr marL="342900" indent="-342900">
              <a:buFont typeface="Arial" panose="020B0604020202020204" pitchFamily="34" charset="0"/>
              <a:buChar char="•"/>
            </a:pPr>
            <a:endParaRPr lang="en-GB" u="sng" dirty="0"/>
          </a:p>
          <a:p>
            <a:pPr marL="342900" indent="-342900">
              <a:buFont typeface="Arial" panose="020B0604020202020204" pitchFamily="34" charset="0"/>
              <a:buChar char="•"/>
            </a:pPr>
            <a:r>
              <a:rPr lang="en-GB" u="sng" dirty="0"/>
              <a:t>Team Work and Planning </a:t>
            </a:r>
            <a:r>
              <a:rPr lang="en-GB" b="0" dirty="0"/>
              <a:t>(Team Planning plan provided)</a:t>
            </a:r>
          </a:p>
          <a:p>
            <a:pPr marL="342900" indent="-342900">
              <a:buFont typeface="Arial" panose="020B0604020202020204" pitchFamily="34" charset="0"/>
              <a:buChar char="•"/>
            </a:pPr>
            <a:r>
              <a:rPr lang="en-GB" u="sng" dirty="0"/>
              <a:t>Pair Programming and Collective Code Ownership </a:t>
            </a:r>
            <a:r>
              <a:rPr lang="en-GB" b="0" dirty="0"/>
              <a:t>(Iteration Plan Provided)</a:t>
            </a:r>
          </a:p>
          <a:p>
            <a:pPr marL="342900" indent="-342900">
              <a:buFont typeface="Arial" panose="020B0604020202020204" pitchFamily="34" charset="0"/>
              <a:buChar char="•"/>
            </a:pPr>
            <a:r>
              <a:rPr lang="en-GB" u="sng" dirty="0"/>
              <a:t>Simple Design and Design Improvements</a:t>
            </a:r>
          </a:p>
          <a:p>
            <a:r>
              <a:rPr lang="en-GB" b="0" dirty="0"/>
              <a:t>(Example: Keeping the UI simple, focusing more on Distributed System Algorithms and P2P problem, Refactoring stuff from time to time.)</a:t>
            </a:r>
          </a:p>
          <a:p>
            <a:pPr marL="342900" indent="-342900">
              <a:buFont typeface="Arial" panose="020B0604020202020204" pitchFamily="34" charset="0"/>
              <a:buChar char="•"/>
            </a:pPr>
            <a:r>
              <a:rPr lang="en-GB" u="sng" dirty="0"/>
              <a:t>Test Driven Development </a:t>
            </a:r>
            <a:r>
              <a:rPr lang="en-GB" b="0" dirty="0"/>
              <a:t>(Test Cases for different operations provided)</a:t>
            </a:r>
          </a:p>
          <a:p>
            <a:endParaRPr lang="en-GB" dirty="0"/>
          </a:p>
          <a:p>
            <a:pPr marL="342900" indent="-342900">
              <a:buFont typeface="Arial" panose="020B0604020202020204" pitchFamily="34" charset="0"/>
              <a:buChar char="•"/>
            </a:pPr>
            <a:endParaRPr lang="en-GB" dirty="0"/>
          </a:p>
          <a:p>
            <a:pPr marL="342900" indent="-342900">
              <a:buFont typeface="Arial" panose="020B0604020202020204" pitchFamily="34" charset="0"/>
              <a:buChar char="•"/>
            </a:pPr>
            <a:endParaRPr lang="en-GB" dirty="0"/>
          </a:p>
          <a:p>
            <a:pPr marL="342900" indent="-342900">
              <a:buFont typeface="Arial" panose="020B0604020202020204" pitchFamily="34" charset="0"/>
              <a:buChar char="•"/>
            </a:pPr>
            <a:endParaRPr lang="en-GB" dirty="0"/>
          </a:p>
        </p:txBody>
      </p:sp>
      <p:sp>
        <p:nvSpPr>
          <p:cNvPr id="4" name="Text Placeholder 3">
            <a:extLst>
              <a:ext uri="{FF2B5EF4-FFF2-40B4-BE49-F238E27FC236}">
                <a16:creationId xmlns:a16="http://schemas.microsoft.com/office/drawing/2014/main" id="{40B045BB-DB12-4580-8F7A-D43C65DA8F46}"/>
              </a:ext>
            </a:extLst>
          </p:cNvPr>
          <p:cNvSpPr>
            <a:spLocks noGrp="1"/>
          </p:cNvSpPr>
          <p:nvPr>
            <p:ph type="body" sz="quarter" idx="11"/>
          </p:nvPr>
        </p:nvSpPr>
        <p:spPr/>
        <p:txBody>
          <a:bodyPr/>
          <a:lstStyle/>
          <a:p>
            <a:r>
              <a:rPr lang="en-GB" dirty="0"/>
              <a:t>Using Extreme Programming (XP) approach</a:t>
            </a:r>
          </a:p>
        </p:txBody>
      </p:sp>
    </p:spTree>
    <p:extLst>
      <p:ext uri="{BB962C8B-B14F-4D97-AF65-F5344CB8AC3E}">
        <p14:creationId xmlns:p14="http://schemas.microsoft.com/office/powerpoint/2010/main" val="20888880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F877713-4FEC-4575-BA74-67D2AF0B4E98}"/>
              </a:ext>
            </a:extLst>
          </p:cNvPr>
          <p:cNvSpPr>
            <a:spLocks noGrp="1"/>
          </p:cNvSpPr>
          <p:nvPr>
            <p:ph type="body" sz="quarter" idx="10"/>
          </p:nvPr>
        </p:nvSpPr>
        <p:spPr>
          <a:xfrm>
            <a:off x="828675" y="262646"/>
            <a:ext cx="7500938" cy="6060332"/>
          </a:xfrm>
        </p:spPr>
        <p:txBody>
          <a:bodyPr/>
          <a:lstStyle/>
          <a:p>
            <a:pPr marL="342900" indent="-342900">
              <a:buFont typeface="Arial" panose="020B0604020202020204" pitchFamily="34" charset="0"/>
              <a:buChar char="•"/>
            </a:pPr>
            <a:r>
              <a:rPr lang="en-GB" u="sng" dirty="0"/>
              <a:t>Refactoring with some examples</a:t>
            </a:r>
            <a:endParaRPr lang="en-GB" dirty="0"/>
          </a:p>
          <a:p>
            <a:r>
              <a:rPr lang="en-GB" b="0" dirty="0"/>
              <a:t>1. Multiple threads for the same functionality were being used, causing more load on the whole process, due to duplication and redundancy in the approach. Put them on a single thread instead.</a:t>
            </a:r>
          </a:p>
          <a:p>
            <a:r>
              <a:rPr lang="en-GB" b="0" dirty="0"/>
              <a:t>2. Creation of function specific classes in code, example, for data parsing we crated a separate parser class with a parsing function which could handle different types of data, instead of putting different types of data parsers in different classes, thus reducing the latency.</a:t>
            </a:r>
          </a:p>
          <a:p>
            <a:r>
              <a:rPr lang="en-GB" b="0" dirty="0"/>
              <a:t>3. Utilising same map fragment for both commutation modes – Find Fellow Traveller and Daily Commute.</a:t>
            </a:r>
          </a:p>
          <a:p>
            <a:r>
              <a:rPr lang="en-GB" b="0" dirty="0"/>
              <a:t>4. Initially URLs’ call was added to each class for all the services and we would change the IP address each time, later we added the URL class storing all the necessary URL and calling the class.</a:t>
            </a:r>
          </a:p>
          <a:p>
            <a:r>
              <a:rPr lang="en-GB" b="0" dirty="0"/>
              <a:t>5. Used same OTP service for verifying(authentication) the account and while changing the password(identification).</a:t>
            </a:r>
          </a:p>
          <a:p>
            <a:endParaRPr lang="en-GB" dirty="0"/>
          </a:p>
          <a:p>
            <a:endParaRPr lang="en-GB" b="0" dirty="0"/>
          </a:p>
          <a:p>
            <a:endParaRPr lang="en-GB" b="0" dirty="0"/>
          </a:p>
        </p:txBody>
      </p:sp>
    </p:spTree>
    <p:extLst>
      <p:ext uri="{BB962C8B-B14F-4D97-AF65-F5344CB8AC3E}">
        <p14:creationId xmlns:p14="http://schemas.microsoft.com/office/powerpoint/2010/main" val="24429851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98FBD98-C404-422B-A8F0-E572789F6C24}"/>
              </a:ext>
            </a:extLst>
          </p:cNvPr>
          <p:cNvSpPr>
            <a:spLocks noGrp="1"/>
          </p:cNvSpPr>
          <p:nvPr>
            <p:ph type="body" sz="quarter" idx="10"/>
          </p:nvPr>
        </p:nvSpPr>
        <p:spPr>
          <a:xfrm>
            <a:off x="828675" y="398834"/>
            <a:ext cx="7500938" cy="5522429"/>
          </a:xfrm>
        </p:spPr>
        <p:txBody>
          <a:bodyPr/>
          <a:lstStyle/>
          <a:p>
            <a:pPr marL="342900" indent="-342900">
              <a:buFont typeface="Arial" panose="020B0604020202020204" pitchFamily="34" charset="0"/>
              <a:buChar char="•"/>
            </a:pPr>
            <a:r>
              <a:rPr lang="en-GB" u="sng" dirty="0"/>
              <a:t>Continuous Integration</a:t>
            </a:r>
          </a:p>
          <a:p>
            <a:r>
              <a:rPr lang="en-GB" b="0" dirty="0"/>
              <a:t>1. Proper Git versioning for syncing and integration at regular stages.</a:t>
            </a:r>
          </a:p>
          <a:p>
            <a:r>
              <a:rPr lang="en-GB" b="0" dirty="0"/>
              <a:t>2. Use of 2 different environments (Production and Testing), so parallel testing and integration keeps up.</a:t>
            </a:r>
          </a:p>
          <a:p>
            <a:r>
              <a:rPr lang="en-GB" b="0" dirty="0"/>
              <a:t>3. Changes in approach, libraries, API’s and frameworks due to integration issues at places, helped in simplifying the design and code.</a:t>
            </a:r>
          </a:p>
        </p:txBody>
      </p:sp>
    </p:spTree>
    <p:extLst>
      <p:ext uri="{BB962C8B-B14F-4D97-AF65-F5344CB8AC3E}">
        <p14:creationId xmlns:p14="http://schemas.microsoft.com/office/powerpoint/2010/main" val="6343830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62AAC-8F65-4498-B709-BEE2B408E4D3}"/>
              </a:ext>
            </a:extLst>
          </p:cNvPr>
          <p:cNvSpPr>
            <a:spLocks noGrp="1"/>
          </p:cNvSpPr>
          <p:nvPr>
            <p:ph type="title"/>
          </p:nvPr>
        </p:nvSpPr>
        <p:spPr>
          <a:xfrm>
            <a:off x="828674" y="360000"/>
            <a:ext cx="7819215" cy="561600"/>
          </a:xfrm>
        </p:spPr>
        <p:txBody>
          <a:bodyPr/>
          <a:lstStyle/>
          <a:p>
            <a:r>
              <a:rPr lang="en-GB" u="sng" dirty="0"/>
              <a:t>Application of distributed systems</a:t>
            </a:r>
          </a:p>
        </p:txBody>
      </p:sp>
      <p:sp>
        <p:nvSpPr>
          <p:cNvPr id="3" name="Text Placeholder 2">
            <a:extLst>
              <a:ext uri="{FF2B5EF4-FFF2-40B4-BE49-F238E27FC236}">
                <a16:creationId xmlns:a16="http://schemas.microsoft.com/office/drawing/2014/main" id="{03DA2656-1CD8-4388-B8F8-10C7A2183A3A}"/>
              </a:ext>
            </a:extLst>
          </p:cNvPr>
          <p:cNvSpPr>
            <a:spLocks noGrp="1"/>
          </p:cNvSpPr>
          <p:nvPr>
            <p:ph type="body" sz="quarter" idx="10"/>
          </p:nvPr>
        </p:nvSpPr>
        <p:spPr>
          <a:xfrm>
            <a:off x="828675" y="1050588"/>
            <a:ext cx="7500938" cy="5301574"/>
          </a:xfrm>
        </p:spPr>
        <p:txBody>
          <a:bodyPr/>
          <a:lstStyle/>
          <a:p>
            <a:pPr marL="457200" indent="-457200">
              <a:buAutoNum type="arabicPeriod"/>
            </a:pPr>
            <a:r>
              <a:rPr lang="en-GB" u="sng" dirty="0"/>
              <a:t>Load Balancing </a:t>
            </a:r>
            <a:r>
              <a:rPr lang="en-GB" b="0" dirty="0"/>
              <a:t>– Creation of a load balancer with three target groups for 2 servers, working on 3 ports parallelly to distribute the load further.</a:t>
            </a:r>
          </a:p>
          <a:p>
            <a:pPr marL="457200" indent="-457200">
              <a:buAutoNum type="arabicPeriod"/>
            </a:pPr>
            <a:r>
              <a:rPr lang="en-GB" u="sng" dirty="0"/>
              <a:t>KAFKA</a:t>
            </a:r>
            <a:r>
              <a:rPr lang="en-GB" b="0" dirty="0"/>
              <a:t> – </a:t>
            </a:r>
          </a:p>
          <a:p>
            <a:pPr marL="342900" indent="-342900">
              <a:buFont typeface="Arial" panose="020B0604020202020204" pitchFamily="34" charset="0"/>
              <a:buChar char="•"/>
            </a:pPr>
            <a:r>
              <a:rPr lang="en-GB" b="0" dirty="0"/>
              <a:t>Split into multiple nodes working in a single cluster </a:t>
            </a:r>
            <a:r>
              <a:rPr lang="en-GB" dirty="0"/>
              <a:t>(Distributed).</a:t>
            </a:r>
          </a:p>
          <a:p>
            <a:pPr marL="342900" indent="-342900">
              <a:buFont typeface="Arial" panose="020B0604020202020204" pitchFamily="34" charset="0"/>
              <a:buChar char="•"/>
            </a:pPr>
            <a:r>
              <a:rPr lang="en-GB" b="0" dirty="0"/>
              <a:t>Every node has data in the form of topics which are further split in small sized partitions according to the load </a:t>
            </a:r>
            <a:r>
              <a:rPr lang="en-GB" dirty="0"/>
              <a:t>(Scalability and High Performance).</a:t>
            </a:r>
          </a:p>
          <a:p>
            <a:pPr marL="342900" indent="-342900">
              <a:buFont typeface="Arial" panose="020B0604020202020204" pitchFamily="34" charset="0"/>
              <a:buChar char="•"/>
            </a:pPr>
            <a:r>
              <a:rPr lang="en-GB" b="0" dirty="0"/>
              <a:t>Partitioned Data is replicated across multiple nodes in order to preserve the data in case one node dies </a:t>
            </a:r>
            <a:r>
              <a:rPr lang="en-GB" dirty="0"/>
              <a:t>(Fault tolerant).</a:t>
            </a:r>
          </a:p>
          <a:p>
            <a:pPr marL="342900" indent="-342900">
              <a:buFont typeface="Arial" panose="020B0604020202020204" pitchFamily="34" charset="0"/>
              <a:buChar char="•"/>
            </a:pPr>
            <a:r>
              <a:rPr lang="en-GB" b="0" dirty="0"/>
              <a:t>Dumb broker/Smart Consumer Approach, one partition tied to only one consumer process </a:t>
            </a:r>
            <a:r>
              <a:rPr lang="en-GB" dirty="0"/>
              <a:t>(Preventing Redundancy and Duplication).</a:t>
            </a:r>
          </a:p>
          <a:p>
            <a:pPr marL="342900" indent="-342900">
              <a:buFont typeface="Arial" panose="020B0604020202020204" pitchFamily="34" charset="0"/>
              <a:buChar char="•"/>
            </a:pPr>
            <a:r>
              <a:rPr lang="en-GB" b="0" dirty="0"/>
              <a:t>Partition Leader concept for preventing loss of data in transit </a:t>
            </a:r>
            <a:r>
              <a:rPr lang="en-GB" dirty="0"/>
              <a:t>(Enhanced Durability).</a:t>
            </a:r>
          </a:p>
          <a:p>
            <a:endParaRPr lang="en-GB" b="0" dirty="0"/>
          </a:p>
        </p:txBody>
      </p:sp>
    </p:spTree>
    <p:extLst>
      <p:ext uri="{BB962C8B-B14F-4D97-AF65-F5344CB8AC3E}">
        <p14:creationId xmlns:p14="http://schemas.microsoft.com/office/powerpoint/2010/main" val="1440618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FE0BA51-4D61-48F6-986D-77218BE12EA1}"/>
              </a:ext>
            </a:extLst>
          </p:cNvPr>
          <p:cNvSpPr>
            <a:spLocks noGrp="1"/>
          </p:cNvSpPr>
          <p:nvPr>
            <p:ph type="body" sz="quarter" idx="10"/>
          </p:nvPr>
        </p:nvSpPr>
        <p:spPr>
          <a:xfrm>
            <a:off x="828675" y="379379"/>
            <a:ext cx="7500938" cy="5541884"/>
          </a:xfrm>
        </p:spPr>
        <p:txBody>
          <a:bodyPr/>
          <a:lstStyle/>
          <a:p>
            <a:r>
              <a:rPr lang="en-GB" dirty="0"/>
              <a:t>3. </a:t>
            </a:r>
            <a:r>
              <a:rPr lang="en-IE" u="sng" dirty="0"/>
              <a:t>Peer to Peer Functionality</a:t>
            </a:r>
          </a:p>
          <a:p>
            <a:pPr marL="285750" indent="-285750">
              <a:buFont typeface="Arial" panose="020B0604020202020204" pitchFamily="34" charset="0"/>
              <a:buChar char="•"/>
            </a:pPr>
            <a:r>
              <a:rPr lang="en-IE" b="0" dirty="0"/>
              <a:t>Discovering Peers in a range of maximum 300 feet (Range of </a:t>
            </a:r>
            <a:r>
              <a:rPr lang="en-IE" b="0" dirty="0" err="1"/>
              <a:t>WiFi</a:t>
            </a:r>
            <a:r>
              <a:rPr lang="en-IE" b="0" dirty="0"/>
              <a:t> Direct)</a:t>
            </a:r>
          </a:p>
          <a:p>
            <a:pPr marL="285750" indent="-285750">
              <a:buFont typeface="Arial" panose="020B0604020202020204" pitchFamily="34" charset="0"/>
              <a:buChar char="•"/>
            </a:pPr>
            <a:r>
              <a:rPr lang="en-IE" b="0" dirty="0"/>
              <a:t>Connecting to Peers</a:t>
            </a:r>
          </a:p>
          <a:p>
            <a:pPr marL="285750" indent="-285750">
              <a:buFont typeface="Arial" panose="020B0604020202020204" pitchFamily="34" charset="0"/>
              <a:buChar char="•"/>
            </a:pPr>
            <a:r>
              <a:rPr lang="en-IE" b="0" dirty="0"/>
              <a:t>Data Exchange between Peers</a:t>
            </a:r>
          </a:p>
          <a:p>
            <a:pPr marL="285750" indent="-285750">
              <a:buFont typeface="Arial" panose="020B0604020202020204" pitchFamily="34" charset="0"/>
              <a:buChar char="•"/>
            </a:pPr>
            <a:r>
              <a:rPr lang="en-IE" b="0" dirty="0"/>
              <a:t>Registering a Service (Unique for App Users)</a:t>
            </a:r>
          </a:p>
          <a:p>
            <a:pPr marL="285750" indent="-285750">
              <a:buFont typeface="Arial" panose="020B0604020202020204" pitchFamily="34" charset="0"/>
              <a:buChar char="•"/>
            </a:pPr>
            <a:r>
              <a:rPr lang="en-IE" b="0" dirty="0"/>
              <a:t>Broadcasting the service</a:t>
            </a:r>
          </a:p>
          <a:p>
            <a:pPr marL="285750" indent="-285750">
              <a:buFont typeface="Arial" panose="020B0604020202020204" pitchFamily="34" charset="0"/>
              <a:buChar char="•"/>
            </a:pPr>
            <a:r>
              <a:rPr lang="en-IE" b="0" dirty="0"/>
              <a:t>Discovering the Service by using DNS SD (DNS Service Discovery)</a:t>
            </a:r>
          </a:p>
          <a:p>
            <a:r>
              <a:rPr lang="en-IE" b="0" dirty="0"/>
              <a:t>Used WIFI Direct because it allows Wi-Fi enabled devices to connect to each other and exchange data without the need for a central wireless router to relay data packets.</a:t>
            </a:r>
          </a:p>
          <a:p>
            <a:endParaRPr lang="en-GB" dirty="0"/>
          </a:p>
        </p:txBody>
      </p:sp>
    </p:spTree>
    <p:extLst>
      <p:ext uri="{BB962C8B-B14F-4D97-AF65-F5344CB8AC3E}">
        <p14:creationId xmlns:p14="http://schemas.microsoft.com/office/powerpoint/2010/main" val="4161433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62AAC-8F65-4498-B709-BEE2B408E4D3}"/>
              </a:ext>
            </a:extLst>
          </p:cNvPr>
          <p:cNvSpPr>
            <a:spLocks noGrp="1"/>
          </p:cNvSpPr>
          <p:nvPr>
            <p:ph type="title"/>
          </p:nvPr>
        </p:nvSpPr>
        <p:spPr>
          <a:xfrm>
            <a:off x="828674" y="360000"/>
            <a:ext cx="7819215" cy="561600"/>
          </a:xfrm>
        </p:spPr>
        <p:txBody>
          <a:bodyPr/>
          <a:lstStyle/>
          <a:p>
            <a:r>
              <a:rPr lang="en-GB" u="sng" dirty="0"/>
              <a:t>Code Quality Measures</a:t>
            </a:r>
          </a:p>
        </p:txBody>
      </p:sp>
      <p:sp>
        <p:nvSpPr>
          <p:cNvPr id="3" name="Text Placeholder 2">
            <a:extLst>
              <a:ext uri="{FF2B5EF4-FFF2-40B4-BE49-F238E27FC236}">
                <a16:creationId xmlns:a16="http://schemas.microsoft.com/office/drawing/2014/main" id="{03DA2656-1CD8-4388-B8F8-10C7A2183A3A}"/>
              </a:ext>
            </a:extLst>
          </p:cNvPr>
          <p:cNvSpPr>
            <a:spLocks noGrp="1"/>
          </p:cNvSpPr>
          <p:nvPr>
            <p:ph type="body" sz="quarter" idx="10"/>
          </p:nvPr>
        </p:nvSpPr>
        <p:spPr>
          <a:xfrm>
            <a:off x="828675" y="1050588"/>
            <a:ext cx="7500938" cy="5447412"/>
          </a:xfrm>
        </p:spPr>
        <p:txBody>
          <a:bodyPr/>
          <a:lstStyle/>
          <a:p>
            <a:pPr marL="342900" indent="-342900">
              <a:buFont typeface="Arial" panose="020B0604020202020204" pitchFamily="34" charset="0"/>
              <a:buChar char="•"/>
            </a:pPr>
            <a:r>
              <a:rPr lang="en-GB" b="0" dirty="0"/>
              <a:t>Enhancing the readability of the code by spacing it out clearly, using indentation to show the control structure (if, else, while) scope and commenting the code at proper places. </a:t>
            </a:r>
            <a:r>
              <a:rPr lang="en-GB" dirty="0"/>
              <a:t>(Clarity and Documented)</a:t>
            </a:r>
          </a:p>
          <a:p>
            <a:pPr marL="342900" indent="-342900">
              <a:buFont typeface="Arial" panose="020B0604020202020204" pitchFamily="34" charset="0"/>
              <a:buChar char="•"/>
            </a:pPr>
            <a:r>
              <a:rPr lang="en-GB" b="0" dirty="0"/>
              <a:t>Consistent variable naming conventions throughout the code. </a:t>
            </a:r>
            <a:r>
              <a:rPr lang="en-GB" dirty="0"/>
              <a:t>(Maintainable and Extendible)</a:t>
            </a:r>
          </a:p>
          <a:p>
            <a:pPr marL="342900" indent="-342900">
              <a:buFont typeface="Arial" panose="020B0604020202020204" pitchFamily="34" charset="0"/>
              <a:buChar char="•"/>
            </a:pPr>
            <a:r>
              <a:rPr lang="en-GB" b="0" dirty="0"/>
              <a:t>Functions named in accordance with the nature of their scope of work. </a:t>
            </a:r>
            <a:r>
              <a:rPr lang="en-GB" dirty="0"/>
              <a:t>(Properly Refactored and Extendible)</a:t>
            </a:r>
          </a:p>
          <a:p>
            <a:pPr marL="342900" indent="-342900">
              <a:buFont typeface="Arial" panose="020B0604020202020204" pitchFamily="34" charset="0"/>
              <a:buChar char="•"/>
            </a:pPr>
            <a:r>
              <a:rPr lang="en-GB" b="0" dirty="0"/>
              <a:t>Avoiding the use of complex functions and constructs, which are quicker to implement but affect readability and other's understanding in the long run. </a:t>
            </a:r>
            <a:r>
              <a:rPr lang="en-GB" dirty="0"/>
              <a:t>(Maintainable and Efficient)</a:t>
            </a:r>
          </a:p>
          <a:p>
            <a:pPr marL="342900" indent="-342900">
              <a:buFont typeface="Arial" panose="020B0604020202020204" pitchFamily="34" charset="0"/>
              <a:buChar char="•"/>
            </a:pPr>
            <a:r>
              <a:rPr lang="en-GB" b="0" dirty="0"/>
              <a:t>Used loggers for debugging and traceability of the flow of execution. </a:t>
            </a:r>
            <a:r>
              <a:rPr lang="en-GB" dirty="0"/>
              <a:t>(Well Tested) </a:t>
            </a:r>
          </a:p>
          <a:p>
            <a:pPr marL="342900" indent="-342900">
              <a:buFont typeface="Arial" panose="020B0604020202020204" pitchFamily="34" charset="0"/>
              <a:buChar char="•"/>
            </a:pPr>
            <a:endParaRPr lang="en-GB" dirty="0"/>
          </a:p>
        </p:txBody>
      </p:sp>
    </p:spTree>
    <p:extLst>
      <p:ext uri="{BB962C8B-B14F-4D97-AF65-F5344CB8AC3E}">
        <p14:creationId xmlns:p14="http://schemas.microsoft.com/office/powerpoint/2010/main" val="24354110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1A36E-BA6F-4C17-9F1C-17DE987BB9D0}"/>
              </a:ext>
            </a:extLst>
          </p:cNvPr>
          <p:cNvSpPr>
            <a:spLocks noGrp="1"/>
          </p:cNvSpPr>
          <p:nvPr>
            <p:ph type="title"/>
          </p:nvPr>
        </p:nvSpPr>
        <p:spPr/>
        <p:txBody>
          <a:bodyPr/>
          <a:lstStyle/>
          <a:p>
            <a:r>
              <a:rPr lang="en-GB" u="sng" dirty="0"/>
              <a:t>Challenges (some of them)</a:t>
            </a:r>
          </a:p>
        </p:txBody>
      </p:sp>
      <p:sp>
        <p:nvSpPr>
          <p:cNvPr id="3" name="Text Placeholder 2">
            <a:extLst>
              <a:ext uri="{FF2B5EF4-FFF2-40B4-BE49-F238E27FC236}">
                <a16:creationId xmlns:a16="http://schemas.microsoft.com/office/drawing/2014/main" id="{398EAA32-C644-4068-808B-E9E30A77CAD2}"/>
              </a:ext>
            </a:extLst>
          </p:cNvPr>
          <p:cNvSpPr>
            <a:spLocks noGrp="1"/>
          </p:cNvSpPr>
          <p:nvPr>
            <p:ph type="body" sz="quarter" idx="10"/>
          </p:nvPr>
        </p:nvSpPr>
        <p:spPr>
          <a:xfrm>
            <a:off x="828675" y="1060315"/>
            <a:ext cx="7500938" cy="4860948"/>
          </a:xfrm>
        </p:spPr>
        <p:txBody>
          <a:bodyPr/>
          <a:lstStyle/>
          <a:p>
            <a:pPr marL="342900" indent="-342900">
              <a:buFont typeface="Arial" panose="020B0604020202020204" pitchFamily="34" charset="0"/>
              <a:buChar char="•"/>
            </a:pPr>
            <a:r>
              <a:rPr lang="en-GB" b="0" dirty="0"/>
              <a:t>P2P Protocols application and research with different protocols to find the right fit due to integration issues with the other services. </a:t>
            </a:r>
          </a:p>
          <a:p>
            <a:pPr marL="342900" indent="-342900">
              <a:buFont typeface="Arial" panose="020B0604020202020204" pitchFamily="34" charset="0"/>
              <a:buChar char="•"/>
            </a:pPr>
            <a:r>
              <a:rPr lang="en-GB" b="0" dirty="0"/>
              <a:t>Use of KAFKA over NODE JS Gossip protocol and Uber Ring Pop &amp; Hash rings concept for distributed systems.</a:t>
            </a:r>
          </a:p>
          <a:p>
            <a:pPr marL="342900" indent="-342900">
              <a:buFont typeface="Arial" panose="020B0604020202020204" pitchFamily="34" charset="0"/>
              <a:buChar char="•"/>
            </a:pPr>
            <a:r>
              <a:rPr lang="en-GB" b="0" dirty="0"/>
              <a:t>Google S2 library was used in place of GeoHashing due to its better accuracy in tracking location. However, the former was more difficult to implement due to lack of documentation.</a:t>
            </a:r>
          </a:p>
          <a:p>
            <a:pPr marL="342900" indent="-342900">
              <a:buFont typeface="Arial" panose="020B0604020202020204" pitchFamily="34" charset="0"/>
              <a:buChar char="•"/>
            </a:pPr>
            <a:r>
              <a:rPr lang="en-GB" b="0" dirty="0"/>
              <a:t>Lack of adequate documentation for implementing P2P using WIFI direct and managing the unstable connection.</a:t>
            </a:r>
          </a:p>
          <a:p>
            <a:pPr marL="342900" indent="-342900">
              <a:buFont typeface="Arial" panose="020B0604020202020204" pitchFamily="34" charset="0"/>
              <a:buChar char="•"/>
            </a:pPr>
            <a:r>
              <a:rPr lang="en-GB" b="0" dirty="0"/>
              <a:t>Initial challenges in pair programming due to different levels of knowledge but we overcame it to produce a successful output.</a:t>
            </a:r>
          </a:p>
          <a:p>
            <a:endParaRPr lang="en-GB" dirty="0"/>
          </a:p>
        </p:txBody>
      </p:sp>
    </p:spTree>
    <p:extLst>
      <p:ext uri="{BB962C8B-B14F-4D97-AF65-F5344CB8AC3E}">
        <p14:creationId xmlns:p14="http://schemas.microsoft.com/office/powerpoint/2010/main" val="4125935789"/>
      </p:ext>
    </p:extLst>
  </p:cSld>
  <p:clrMapOvr>
    <a:masterClrMapping/>
  </p:clrMapOvr>
</p:sld>
</file>

<file path=ppt/theme/theme1.xml><?xml version="1.0" encoding="utf-8"?>
<a:theme xmlns:a="http://schemas.openxmlformats.org/drawingml/2006/main" name="Trinity_PPT_Calibri_Option2">
  <a:themeElements>
    <a:clrScheme name="Trinity College">
      <a:dk1>
        <a:sysClr val="windowText" lastClr="000000"/>
      </a:dk1>
      <a:lt1>
        <a:sysClr val="window" lastClr="FFFFFF"/>
      </a:lt1>
      <a:dk2>
        <a:srgbClr val="3E6DB2"/>
      </a:dk2>
      <a:lt2>
        <a:srgbClr val="FFFFFF"/>
      </a:lt2>
      <a:accent1>
        <a:srgbClr val="4F81BD"/>
      </a:accent1>
      <a:accent2>
        <a:srgbClr val="0E73B9"/>
      </a:accent2>
      <a:accent3>
        <a:srgbClr val="7C7C7C"/>
      </a:accent3>
      <a:accent4>
        <a:srgbClr val="A6A6A6"/>
      </a:accent4>
      <a:accent5>
        <a:srgbClr val="4F81BD"/>
      </a:accent5>
      <a:accent6>
        <a:srgbClr val="3E6DB2"/>
      </a:accent6>
      <a:hlink>
        <a:srgbClr val="000000"/>
      </a:hlink>
      <a:folHlink>
        <a:srgbClr val="000000"/>
      </a:folHlink>
    </a:clrScheme>
    <a:fontScheme name="Trinity College">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3175">
          <a:solidFill>
            <a:schemeClr val="tx1"/>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Trinity_PPT_Calibri_Option2</Template>
  <TotalTime>814</TotalTime>
  <Words>979</Words>
  <Application>Microsoft Office PowerPoint</Application>
  <PresentationFormat>On-screen Show (4:3)</PresentationFormat>
  <Paragraphs>80</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Minion Pro</vt:lpstr>
      <vt:lpstr>Arial</vt:lpstr>
      <vt:lpstr>Calibri</vt:lpstr>
      <vt:lpstr>Trinity_PPT_Calibri_Option2</vt:lpstr>
      <vt:lpstr>Demo Presentation: ASE (Group 9)</vt:lpstr>
      <vt:lpstr>Focus Points</vt:lpstr>
      <vt:lpstr>Application of Agile Process in the project</vt:lpstr>
      <vt:lpstr>PowerPoint Presentation</vt:lpstr>
      <vt:lpstr>PowerPoint Presentation</vt:lpstr>
      <vt:lpstr>Application of distributed systems</vt:lpstr>
      <vt:lpstr>PowerPoint Presentation</vt:lpstr>
      <vt:lpstr>Code Quality Measures</vt:lpstr>
      <vt:lpstr>Challenges (some of them)</vt:lpstr>
      <vt:lpstr>Novelty in the approach</vt:lpstr>
      <vt:lpstr>Limitations and Future Works</vt:lpstr>
      <vt:lpstr>Thank You!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 Calibri Regular 36pt</dc:title>
  <dc:creator>Administrator</dc:creator>
  <cp:lastModifiedBy>Aditya Misra</cp:lastModifiedBy>
  <cp:revision>42</cp:revision>
  <cp:lastPrinted>2014-12-16T10:33:11Z</cp:lastPrinted>
  <dcterms:created xsi:type="dcterms:W3CDTF">2015-04-21T16:55:50Z</dcterms:created>
  <dcterms:modified xsi:type="dcterms:W3CDTF">2019-04-08T20:24:15Z</dcterms:modified>
</cp:coreProperties>
</file>