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7" r:id="rId5"/>
    <p:sldId id="271" r:id="rId6"/>
    <p:sldId id="269" r:id="rId7"/>
    <p:sldId id="274" r:id="rId8"/>
    <p:sldId id="270" r:id="rId9"/>
    <p:sldId id="272" r:id="rId10"/>
    <p:sldId id="273" r:id="rId11"/>
    <p:sldId id="260" r:id="rId12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9" autoAdjust="0"/>
  </p:normalViewPr>
  <p:slideViewPr>
    <p:cSldViewPr snapToGrid="0" showGuides="1">
      <p:cViewPr varScale="1">
        <p:scale>
          <a:sx n="79" d="100"/>
          <a:sy n="79" d="100"/>
        </p:scale>
        <p:origin x="1570" y="67"/>
      </p:cViewPr>
      <p:guideLst>
        <p:guide orient="horz" pos="431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819975"/>
            <a:ext cx="7500939" cy="554850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394175"/>
            <a:ext cx="7500938" cy="361800"/>
          </a:xfrm>
        </p:spPr>
        <p:txBody>
          <a:bodyPr/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38650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943100"/>
            <a:ext cx="4204800" cy="434340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5835"/>
            <a:ext cx="9144000" cy="485066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7527924" cy="3643425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48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Presentation: ASE (Group 9)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75" y="5386500"/>
            <a:ext cx="7809487" cy="979374"/>
          </a:xfrm>
        </p:spPr>
        <p:txBody>
          <a:bodyPr/>
          <a:lstStyle/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1B24-4B7C-4F8E-AF0D-F322199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Novelty in the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7B1F-B483-48DB-AA5C-A4FF361FB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079770"/>
            <a:ext cx="7500938" cy="484149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b="0" dirty="0"/>
              <a:t>UI built from scratch, no pre-provided template used.</a:t>
            </a:r>
          </a:p>
          <a:p>
            <a:pPr marL="457200" indent="-457200">
              <a:buAutoNum type="arabicPeriod"/>
            </a:pPr>
            <a:r>
              <a:rPr lang="en-GB" b="0" dirty="0"/>
              <a:t>Use of minimal API’s(Google Maps and readymade frameworks(ex; firebase – application development platform).</a:t>
            </a:r>
          </a:p>
          <a:p>
            <a:pPr marL="457200" indent="-457200">
              <a:buAutoNum type="arabicPeriod"/>
            </a:pPr>
            <a:r>
              <a:rPr lang="en-GB" b="0" dirty="0"/>
              <a:t>Self configured load balancers with thorough load testing.</a:t>
            </a:r>
          </a:p>
          <a:p>
            <a:pPr marL="457200" indent="-457200">
              <a:buAutoNum type="arabicPeriod"/>
            </a:pPr>
            <a:r>
              <a:rPr lang="en-GB" b="0" dirty="0"/>
              <a:t>No use of Backend as a service(Baas) – Firebase (disadvantage: limited query ability due to firebase DataStream model, self deployed backend (over Kafka)</a:t>
            </a:r>
          </a:p>
          <a:p>
            <a:pPr marL="457200" indent="-457200">
              <a:buAutoNum type="arabicPeriod" startAt="5"/>
            </a:pPr>
            <a:r>
              <a:rPr lang="en-GB" b="0" dirty="0"/>
              <a:t>2 step authentication, OTP service used to enhance user security.</a:t>
            </a:r>
          </a:p>
          <a:p>
            <a:pPr marL="457200" indent="-457200">
              <a:buAutoNum type="arabicPeriod" startAt="5"/>
            </a:pPr>
            <a:r>
              <a:rPr lang="en-GB" b="0" dirty="0"/>
              <a:t>MongoDB was used for it’s high availability and scalability over SQL.</a:t>
            </a:r>
          </a:p>
          <a:p>
            <a:pPr marL="457200" indent="-457200">
              <a:buAutoNum type="arabicPeriod" startAt="5"/>
            </a:pPr>
            <a:r>
              <a:rPr lang="en-GB" b="0" dirty="0"/>
              <a:t>Maximum exploitation of the KAFKA service for different purposes (scalability, fault tolerance, durability, high performance, etc.) for keeping the design and functionality simplistic.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A37A-5BCB-4E59-903A-D0901B23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Criteria Points of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1480-19BC-4F70-B20A-3C5373498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2071991"/>
            <a:ext cx="7500938" cy="384927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Application of agile process to group project</a:t>
            </a:r>
          </a:p>
          <a:p>
            <a:pPr marL="457200" indent="-457200">
              <a:buAutoNum type="arabicPeriod"/>
            </a:pPr>
            <a:r>
              <a:rPr lang="en-GB" dirty="0"/>
              <a:t>Application of appropriate systems’ algorithms in group project</a:t>
            </a:r>
          </a:p>
          <a:p>
            <a:pPr marL="457200" indent="-457200">
              <a:buAutoNum type="arabicPeriod"/>
            </a:pPr>
            <a:r>
              <a:rPr lang="en-GB" dirty="0"/>
              <a:t>Code quality within group project code-base</a:t>
            </a:r>
          </a:p>
        </p:txBody>
      </p:sp>
    </p:spTree>
    <p:extLst>
      <p:ext uri="{BB962C8B-B14F-4D97-AF65-F5344CB8AC3E}">
        <p14:creationId xmlns:p14="http://schemas.microsoft.com/office/powerpoint/2010/main" val="33274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AAC-8F65-4498-B709-BEE2B40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360000"/>
            <a:ext cx="7819215" cy="561600"/>
          </a:xfrm>
        </p:spPr>
        <p:txBody>
          <a:bodyPr/>
          <a:lstStyle/>
          <a:p>
            <a:r>
              <a:rPr lang="en-GB" u="sng" dirty="0"/>
              <a:t>Application of Agile Process in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2656-1CD8-4388-B8F8-10C7A2183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476000"/>
            <a:ext cx="7500938" cy="4445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Metaphor, Team Work and Planning </a:t>
            </a:r>
            <a:r>
              <a:rPr lang="en-GB" b="0" dirty="0"/>
              <a:t>(Team Planning plan provided)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Pair Programming and Collective Code Ownership </a:t>
            </a:r>
            <a:r>
              <a:rPr lang="en-GB" b="0" dirty="0"/>
              <a:t>(Iteration Plan Provided)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Simple Design and Design Improvements</a:t>
            </a:r>
          </a:p>
          <a:p>
            <a:r>
              <a:rPr lang="en-GB" b="0" dirty="0"/>
              <a:t>(Example: Keeping the UI simple, focusing more on Distributed System Algorithms and P2P problem, Refactoring stuff from time to time.)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Test Driven Development </a:t>
            </a:r>
            <a:r>
              <a:rPr lang="en-GB" b="0" dirty="0"/>
              <a:t>(Test Cases for different operations provided)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045BB-DB12-4580-8F7A-D43C65DA8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Extreme Programming (XP) approach</a:t>
            </a:r>
          </a:p>
        </p:txBody>
      </p:sp>
    </p:spTree>
    <p:extLst>
      <p:ext uri="{BB962C8B-B14F-4D97-AF65-F5344CB8AC3E}">
        <p14:creationId xmlns:p14="http://schemas.microsoft.com/office/powerpoint/2010/main" val="20888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7713-4FEC-4575-BA74-67D2AF0B4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301557"/>
            <a:ext cx="7500938" cy="6060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Refactoring with some examples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0" u="sng" dirty="0"/>
              <a:t>Distributed System Implementation</a:t>
            </a:r>
          </a:p>
          <a:p>
            <a:r>
              <a:rPr lang="en-GB" b="0" dirty="0"/>
              <a:t>1. Use of Kafka (its partitioning system) : Earlier we were syncing current location every 10 seconds with DB, but this was putting effect on load balancer so we used Kafka Data streaming services in between.</a:t>
            </a:r>
          </a:p>
          <a:p>
            <a:r>
              <a:rPr lang="en-GB" b="0" dirty="0"/>
              <a:t>2. Golang and C++ avoided for Google S2 Library implementation, instead implemented using Kafka(JAVA), so that its easy for everyone.</a:t>
            </a:r>
          </a:p>
          <a:p>
            <a:r>
              <a:rPr lang="en-GB" b="0" dirty="0"/>
              <a:t>3. Initially in the load balancer, there was only one target group for two instances, with 6 REST services deployed on it, but it was getting very complex and bulky with faults , thus we created 3 Target Groups for 2 instances, instead of 1 after load testing.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0" u="sng" dirty="0"/>
              <a:t>Database</a:t>
            </a:r>
          </a:p>
          <a:p>
            <a:r>
              <a:rPr lang="en-GB" b="0" dirty="0"/>
              <a:t>Earlier, the data was being synced to our DB for every interaction, unnecessary referring to our DB and putting more load on the service, so we started storing a copy of important data in our apps cache memory which improved the speed and turnaround of our processes. </a:t>
            </a:r>
          </a:p>
          <a:p>
            <a:endParaRPr lang="en-GB" dirty="0"/>
          </a:p>
          <a:p>
            <a:endParaRPr lang="en-GB" b="0" dirty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4429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BD98-C404-422B-A8F0-E572789F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398834"/>
            <a:ext cx="7500938" cy="55224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0" u="sng" dirty="0"/>
              <a:t>UI and Backend</a:t>
            </a:r>
          </a:p>
          <a:p>
            <a:r>
              <a:rPr lang="en-GB" b="0" dirty="0"/>
              <a:t>1. Multiple threads for the same functionality (example: maps) were being used, causing more load on the whole process, due to duplication and redundancy in the approach. Put them on a single thread instead.</a:t>
            </a:r>
          </a:p>
          <a:p>
            <a:r>
              <a:rPr lang="en-GB" b="0" dirty="0"/>
              <a:t>2. Creation of function specific classes in code, example, for data parsing we crated a separate parser class with a parsing function which could handle different types of data, instead of putting different types of data parsers in different classes. Reduced our latency.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Continuous Integration</a:t>
            </a:r>
          </a:p>
          <a:p>
            <a:r>
              <a:rPr lang="en-GB" b="0" dirty="0"/>
              <a:t>1. Proper Git versioning for syncing and integration at regular stages.</a:t>
            </a:r>
          </a:p>
          <a:p>
            <a:r>
              <a:rPr lang="en-GB" b="0" dirty="0"/>
              <a:t>2. Use of 2 different environments (Production and Testing), so parallel testing and integration keeps up.</a:t>
            </a:r>
          </a:p>
          <a:p>
            <a:r>
              <a:rPr lang="en-GB" b="0" dirty="0"/>
              <a:t>3. Changes in approach, libraries, API’s and frameworks due to integration issues at places, helped in simplifying the design and code.</a:t>
            </a:r>
          </a:p>
        </p:txBody>
      </p:sp>
    </p:spTree>
    <p:extLst>
      <p:ext uri="{BB962C8B-B14F-4D97-AF65-F5344CB8AC3E}">
        <p14:creationId xmlns:p14="http://schemas.microsoft.com/office/powerpoint/2010/main" val="63438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AAC-8F65-4498-B709-BEE2B40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360000"/>
            <a:ext cx="7819215" cy="561600"/>
          </a:xfrm>
        </p:spPr>
        <p:txBody>
          <a:bodyPr/>
          <a:lstStyle/>
          <a:p>
            <a:r>
              <a:rPr lang="en-GB" u="sng" dirty="0"/>
              <a:t>Application of distributed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2656-1CD8-4388-B8F8-10C7A2183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050588"/>
            <a:ext cx="7500938" cy="53015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u="sng" dirty="0"/>
              <a:t>Load Balancing </a:t>
            </a:r>
            <a:r>
              <a:rPr lang="en-GB" b="0" dirty="0"/>
              <a:t>– Creation of a load balancer with three target groups for 2 servers, working on 3 ports parallelly to distribute the load further.</a:t>
            </a:r>
          </a:p>
          <a:p>
            <a:pPr marL="457200" indent="-457200">
              <a:buAutoNum type="arabicPeriod"/>
            </a:pPr>
            <a:r>
              <a:rPr lang="en-GB" u="sng" dirty="0"/>
              <a:t>KAFKA</a:t>
            </a:r>
            <a:r>
              <a:rPr lang="en-GB" b="0" dirty="0"/>
              <a:t>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Split into multiple nodes working in a single cluster </a:t>
            </a:r>
            <a:r>
              <a:rPr lang="en-GB" dirty="0"/>
              <a:t>(Distributed).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Every node has data in the form of topics which are further split in small sized partitions according to the load </a:t>
            </a:r>
            <a:r>
              <a:rPr lang="en-GB" dirty="0"/>
              <a:t>(Scalability and High Performance).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Partitioned Data is replicated across multiple nodes in order to preserve the data in case one node dies </a:t>
            </a:r>
            <a:r>
              <a:rPr lang="en-GB" dirty="0"/>
              <a:t>(Fault tolerant).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Dumb broker/Smart Consumer Approach, one partition tied to only one consumer process </a:t>
            </a:r>
            <a:r>
              <a:rPr lang="en-GB" dirty="0"/>
              <a:t>(Preventing Redundancy and Duplication).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Partition Leader concept for preventing loss of data in transit </a:t>
            </a:r>
            <a:r>
              <a:rPr lang="en-GB" dirty="0"/>
              <a:t>(Enhanced Durability).</a:t>
            </a:r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44061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BA51-4D61-48F6-986D-77218BE12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379379"/>
            <a:ext cx="7500938" cy="5541884"/>
          </a:xfrm>
        </p:spPr>
        <p:txBody>
          <a:bodyPr/>
          <a:lstStyle/>
          <a:p>
            <a:r>
              <a:rPr lang="en-GB" dirty="0"/>
              <a:t>3. </a:t>
            </a:r>
            <a:r>
              <a:rPr lang="en-IE" u="sng" dirty="0"/>
              <a:t>Peer to Peer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Discovering Peers in a range of maximum 600 feet (Range of </a:t>
            </a:r>
            <a:r>
              <a:rPr lang="en-IE" b="0" dirty="0" err="1"/>
              <a:t>WiFi</a:t>
            </a:r>
            <a:r>
              <a:rPr lang="en-IE" b="0" dirty="0"/>
              <a:t> Direct)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Connecting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Data Exchange between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Registering a Service (Unique for App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Advertising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Discovering the Service by using DNS SD (DNS Service Discovery)</a:t>
            </a:r>
          </a:p>
          <a:p>
            <a:r>
              <a:rPr lang="en-IE" b="0" dirty="0"/>
              <a:t>Used WIFI Direct because it allows Wi-Fi enabled devices to connect to each other and exchange data without the need for a central wireless router to relay data packets.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AAC-8F65-4498-B709-BEE2B40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360000"/>
            <a:ext cx="7819215" cy="561600"/>
          </a:xfrm>
        </p:spPr>
        <p:txBody>
          <a:bodyPr/>
          <a:lstStyle/>
          <a:p>
            <a:r>
              <a:rPr lang="en-GB" u="sng" dirty="0"/>
              <a:t>Code Quality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2656-1CD8-4388-B8F8-10C7A2183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050588"/>
            <a:ext cx="7500938" cy="54474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Enhancing the readability of the code by spacing it out clearly and commenting the code at proper places.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Separated blocks of code into ‘paragraphs’ so that different sections are easily defined.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Use of indentation to show where control structures (if, else, while and other loops) begin and end, and where the code within them is defined.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Consistent variable naming conventions consistent throughout the code, briefly describing the data that they are containing.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Functions named in accordance with the nature of their scope of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Avoiding the use of complex functions and constructs, which are quicker to implement but affect readability and other's understanding in the long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1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A36E-BA6F-4C17-9F1C-17DE987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Challenges (some of them)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AA32-C644-4068-808B-E9E30A77C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060315"/>
            <a:ext cx="7500938" cy="48609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P2P Protocols application and research with different protocols to find the right fit due to integration issues with the other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Data exchange in the main threads was a challenge, so we se switched to the asynchronous tasks for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Use of KAFKA over NODE JS Gossip protocol and Uber Ring Pop &amp; Hash rings concept for distributed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Google S2 library was used to fetch the latitude and longitude of the user in place of GeoHashing which was much tougher due to lack of documentation for the former.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Lack of adequate documentation for implementing P2P using WIFI direct and managing the unstable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Initial challenges in pair programming due to different levels of knowledge but we overcame it to produce a successful output.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935789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2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Trinity_PPT_Calibri_Option2</Template>
  <TotalTime>674</TotalTime>
  <Words>1013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Minion Pro</vt:lpstr>
      <vt:lpstr>Arial</vt:lpstr>
      <vt:lpstr>Calibri</vt:lpstr>
      <vt:lpstr>Wingdings</vt:lpstr>
      <vt:lpstr>Trinity_PPT_Calibri_Option2</vt:lpstr>
      <vt:lpstr>Demo Presentation: ASE (Group 9)</vt:lpstr>
      <vt:lpstr>Criteria Points of Assessment</vt:lpstr>
      <vt:lpstr>Application of Agile Process in the project</vt:lpstr>
      <vt:lpstr>PowerPoint Presentation</vt:lpstr>
      <vt:lpstr>PowerPoint Presentation</vt:lpstr>
      <vt:lpstr>Application of distributed algorithms</vt:lpstr>
      <vt:lpstr>PowerPoint Presentation</vt:lpstr>
      <vt:lpstr>Code Quality Measures</vt:lpstr>
      <vt:lpstr>Challenges (some of them)</vt:lpstr>
      <vt:lpstr>Novelty in the approach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Regular 36pt</dc:title>
  <dc:creator>Administrator</dc:creator>
  <cp:lastModifiedBy>Aditya Misra</cp:lastModifiedBy>
  <cp:revision>29</cp:revision>
  <cp:lastPrinted>2014-12-16T10:33:11Z</cp:lastPrinted>
  <dcterms:created xsi:type="dcterms:W3CDTF">2015-04-21T16:55:50Z</dcterms:created>
  <dcterms:modified xsi:type="dcterms:W3CDTF">2019-04-07T19:00:17Z</dcterms:modified>
</cp:coreProperties>
</file>