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5" r:id="rId7"/>
    <p:sldId id="266" r:id="rId8"/>
    <p:sldId id="259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0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7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7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2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2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9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8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8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1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B0570-1DB9-46D7-90E2-8C9465E3B71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7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7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D33EDD-4BCA-47F2-A8DF-A25FA879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7506D06-B35A-4C66-AD2C-CD4E360A6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154446"/>
              </p:ext>
            </p:extLst>
          </p:nvPr>
        </p:nvGraphicFramePr>
        <p:xfrm>
          <a:off x="838200" y="1590020"/>
          <a:ext cx="1017654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497">
                  <a:extLst>
                    <a:ext uri="{9D8B030D-6E8A-4147-A177-3AD203B41FA5}">
                      <a16:colId xmlns:a16="http://schemas.microsoft.com/office/drawing/2014/main" val="920462629"/>
                    </a:ext>
                  </a:extLst>
                </a:gridCol>
                <a:gridCol w="8498047">
                  <a:extLst>
                    <a:ext uri="{9D8B030D-6E8A-4147-A177-3AD203B41FA5}">
                      <a16:colId xmlns:a16="http://schemas.microsoft.com/office/drawing/2014/main" val="2457015258"/>
                    </a:ext>
                  </a:extLst>
                </a:gridCol>
              </a:tblGrid>
              <a:tr h="35543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垃圾郵件機率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訊息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148806"/>
                  </a:ext>
                </a:extLst>
              </a:tr>
              <a:tr h="6220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Update_Now</a:t>
                      </a:r>
                      <a:r>
                        <a:rPr lang="en-US" altLang="zh-TW" dirty="0"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- Xmas Offer! Latest Motorola, </a:t>
                      </a:r>
                      <a:r>
                        <a:rPr lang="en-US" altLang="zh-TW" dirty="0" err="1"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SonyEricsson</a:t>
                      </a:r>
                      <a:r>
                        <a:rPr lang="en-US" altLang="zh-TW" dirty="0"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&amp; Nokia &amp; FREE Bluetooth! Double Mins &amp; 1000 Txt on Orange. </a:t>
                      </a:r>
                      <a:endParaRPr lang="zh-TW" altLang="en-US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77251"/>
                  </a:ext>
                </a:extLst>
              </a:tr>
              <a:tr h="8885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You are awarded a SiPix Digital Camera! call 09061221061 from landline. Delivery within 28days. T Cs Box177. M221BP. 2yr warranty. 150ppm. 16 . p p£3.99</a:t>
                      </a:r>
                      <a:endParaRPr lang="zh-TW" altLang="en-US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29981"/>
                  </a:ext>
                </a:extLst>
              </a:tr>
              <a:tr h="8885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Urgent -call 09066649731from Landline. Your complimentary 4* Ibiza Holiday or £10,000 cash await collection SAE T&amp;Cs PO BOX 434 SK3 8WP 150ppm 18+</a:t>
                      </a:r>
                      <a:endParaRPr lang="zh-TW" altLang="en-US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29985"/>
                  </a:ext>
                </a:extLst>
              </a:tr>
              <a:tr h="8885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Get the official ENGLAND poly ringtone or </a:t>
                      </a:r>
                      <a:r>
                        <a:rPr lang="en-US" altLang="zh-TW" dirty="0" err="1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colour</a:t>
                      </a:r>
                      <a:r>
                        <a:rPr lang="en-US" altLang="zh-TW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flag on </a:t>
                      </a:r>
                      <a:r>
                        <a:rPr lang="en-US" altLang="zh-TW" dirty="0" err="1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yer</a:t>
                      </a:r>
                      <a:r>
                        <a:rPr lang="en-US" altLang="zh-TW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mobile for </a:t>
                      </a:r>
                      <a:r>
                        <a:rPr lang="en-US" altLang="zh-TW" dirty="0" err="1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tonights</a:t>
                      </a:r>
                      <a:r>
                        <a:rPr lang="en-US" altLang="zh-TW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game! Text TONE or FLAG to 84199. Optout txt ENG STOP Box39822 W111WX £1.50</a:t>
                      </a:r>
                      <a:endParaRPr lang="zh-TW" altLang="en-US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829847"/>
                  </a:ext>
                </a:extLst>
              </a:tr>
              <a:tr h="8885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We tried to contact you re our offer of New Video Phone 750 anytime any network mins HALF PRICE Rental camcorder call 08000930705 or reply for delivery Wed</a:t>
                      </a:r>
                      <a:endParaRPr lang="zh-TW" altLang="en-US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797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3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196F0-A5E3-46CD-8214-57983A0E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A6F8F42-ED2F-4022-8EDE-D562221B6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787" y="1783680"/>
            <a:ext cx="9278426" cy="4351338"/>
          </a:xfrm>
        </p:spPr>
      </p:pic>
    </p:spTree>
    <p:extLst>
      <p:ext uri="{BB962C8B-B14F-4D97-AF65-F5344CB8AC3E}">
        <p14:creationId xmlns:p14="http://schemas.microsoft.com/office/powerpoint/2010/main" val="147579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904" y="31827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172873" y="1896815"/>
                <a:ext cx="3227927" cy="8824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sz="3600" i="1" dirty="0">
                    <a:latin typeface="Cambria Math" panose="02040503050406030204" pitchFamily="18" charset="0"/>
                  </a:rPr>
                  <a:t>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TW" altLang="en-US" sz="3600" dirty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873" y="1896815"/>
                <a:ext cx="3227927" cy="882486"/>
              </a:xfrm>
              <a:prstGeom prst="rect">
                <a:avLst/>
              </a:prstGeom>
              <a:blipFill>
                <a:blip r:embed="rId2"/>
                <a:stretch>
                  <a:fillRect t="-1379" b="-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172873" y="2852194"/>
                <a:ext cx="5111591" cy="14364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3600" i="1" dirty="0">
                    <a:latin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sz="3600" dirty="0"/>
              </a:p>
              <a:p>
                <a14:m>
                  <m:oMath xmlns:m="http://schemas.openxmlformats.org/officeDocument/2006/math"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= </a:t>
                </a:r>
                <a14:m>
                  <m:oMath xmlns:m="http://schemas.openxmlformats.org/officeDocument/2006/math"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3600" i="1" dirty="0">
                    <a:latin typeface="Cambria Math" panose="02040503050406030204" pitchFamily="18" charset="0"/>
                  </a:rPr>
                  <a:t>) </a:t>
                </a:r>
                <a:r>
                  <a:rPr lang="en-US" sz="3600" dirty="0"/>
                  <a:t>P(A)  </a:t>
                </a: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873" y="2852194"/>
                <a:ext cx="5111591" cy="1436483"/>
              </a:xfrm>
              <a:prstGeom prst="rect">
                <a:avLst/>
              </a:prstGeom>
              <a:blipFill>
                <a:blip r:embed="rId3"/>
                <a:stretch>
                  <a:fillRect t="-847" b="-18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531571" y="4361570"/>
                <a:ext cx="6958680" cy="8824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sz="3600" i="1" dirty="0">
                    <a:latin typeface="Cambria Math" panose="02040503050406030204" pitchFamily="18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altLang="zh-TW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3600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36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571" y="4361570"/>
                <a:ext cx="6958680" cy="882486"/>
              </a:xfrm>
              <a:prstGeom prst="rect">
                <a:avLst/>
              </a:prstGeom>
              <a:blipFill>
                <a:blip r:embed="rId4"/>
                <a:stretch>
                  <a:fillRect t="-1379" b="-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弧形向右箭號 7"/>
          <p:cNvSpPr/>
          <p:nvPr/>
        </p:nvSpPr>
        <p:spPr>
          <a:xfrm>
            <a:off x="2642616" y="3291840"/>
            <a:ext cx="347472" cy="67665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61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223211" y="1904499"/>
                <a:ext cx="6958680" cy="9410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⃑"/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sz="3600" i="1" dirty="0">
                    <a:latin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zh-TW" sz="3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36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zh-TW" sz="3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211" y="1904499"/>
                <a:ext cx="6958680" cy="941091"/>
              </a:xfrm>
              <a:prstGeom prst="rect">
                <a:avLst/>
              </a:prstGeom>
              <a:blipFill>
                <a:blip r:embed="rId2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04801" y="3081436"/>
                <a:ext cx="10808207" cy="6951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TW" altLang="en-US" sz="2400" i="0">
                        <a:latin typeface="Cambria Math" panose="02040503050406030204" pitchFamily="18" charset="0"/>
                      </a:rPr>
                      <m:t>垃圾訊息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zh-TW" altLang="en-US" sz="2400" i="0">
                        <a:latin typeface="Cambria Math" panose="02040503050406030204" pitchFamily="18" charset="0"/>
                      </a:rPr>
                      <m:t>優惠</m:t>
                    </m:r>
                    <m:r>
                      <a:rPr lang="en-US" altLang="zh-TW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zh-TW" altLang="en-US" sz="2400" dirty="0">
                    <a:latin typeface="Cambria Math" panose="02040503050406030204" pitchFamily="18" charset="0"/>
                  </a:rPr>
                  <a:t>特價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=1)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優惠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特價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=1|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垃圾訊息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垃圾訊息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優惠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特價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=1)</m:t>
                        </m:r>
                      </m:den>
                    </m:f>
                  </m:oMath>
                </a14:m>
                <a:endParaRPr lang="en-US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3081436"/>
                <a:ext cx="10808207" cy="695127"/>
              </a:xfrm>
              <a:prstGeom prst="rect">
                <a:avLst/>
              </a:prstGeom>
              <a:blipFill>
                <a:blip r:embed="rId3"/>
                <a:stretch>
                  <a:fillRect b="-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15" y="2146434"/>
            <a:ext cx="2514729" cy="457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53C5323-23F6-47D1-8098-042ECC2A57B8}"/>
                  </a:ext>
                </a:extLst>
              </p:cNvPr>
              <p:cNvSpPr txBox="1"/>
              <p:nvPr/>
            </p:nvSpPr>
            <p:spPr>
              <a:xfrm>
                <a:off x="-48936" y="4724897"/>
                <a:ext cx="12289871" cy="579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TW" altLang="en-US" sz="2000" i="0">
                        <a:latin typeface="Cambria Math" panose="02040503050406030204" pitchFamily="18" charset="0"/>
                      </a:rPr>
                      <m:t>垃圾訊息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zh-TW" altLang="en-US" sz="2000" i="0">
                        <a:latin typeface="Cambria Math" panose="02040503050406030204" pitchFamily="18" charset="0"/>
                      </a:rPr>
                      <m:t>優惠</m:t>
                    </m:r>
                    <m:r>
                      <a:rPr lang="en-US" altLang="zh-TW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zh-TW" altLang="en-US" sz="2000" dirty="0">
                    <a:latin typeface="Cambria Math" panose="02040503050406030204" pitchFamily="18" charset="0"/>
                  </a:rPr>
                  <a:t>特價</a:t>
                </a:r>
                <a:r>
                  <a:rPr lang="en-US" altLang="zh-TW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=1)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優惠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特價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=1|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垃圾訊息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垃圾訊息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優惠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特價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=1|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垃圾訊息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)+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優惠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特價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=1|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非垃圾訊息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53C5323-23F6-47D1-8098-042ECC2A5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936" y="4724897"/>
                <a:ext cx="12289871" cy="579198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F93A1E38-7BE6-4BC6-8A61-F9634CB50B86}"/>
                  </a:ext>
                </a:extLst>
              </p:cNvPr>
              <p:cNvSpPr txBox="1"/>
              <p:nvPr/>
            </p:nvSpPr>
            <p:spPr>
              <a:xfrm>
                <a:off x="304801" y="5721292"/>
                <a:ext cx="1233880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優惠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垃圾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訊息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特價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垃圾訊息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優惠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非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垃圾訊息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特價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=1|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非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垃圾訊息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F93A1E38-7BE6-4BC6-8A61-F9634CB50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5721292"/>
                <a:ext cx="12338806" cy="307777"/>
              </a:xfrm>
              <a:prstGeom prst="rect">
                <a:avLst/>
              </a:prstGeom>
              <a:blipFill>
                <a:blip r:embed="rId6"/>
                <a:stretch>
                  <a:fillRect t="-26000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260EBD8-5DC2-47F3-AF39-F840BA363EC5}"/>
              </a:ext>
            </a:extLst>
          </p:cNvPr>
          <p:cNvSpPr/>
          <p:nvPr/>
        </p:nvSpPr>
        <p:spPr>
          <a:xfrm>
            <a:off x="4806892" y="5040479"/>
            <a:ext cx="6300132" cy="38068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028B07B-2C8B-4368-9044-F554CD9E3CC5}"/>
              </a:ext>
            </a:extLst>
          </p:cNvPr>
          <p:cNvCxnSpPr/>
          <p:nvPr/>
        </p:nvCxnSpPr>
        <p:spPr>
          <a:xfrm flipH="1">
            <a:off x="5360565" y="5421164"/>
            <a:ext cx="58723" cy="30012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FB88AC7-2B2F-4A86-895C-C56FB84A63CD}"/>
                  </a:ext>
                </a:extLst>
              </p:cNvPr>
              <p:cNvSpPr txBox="1"/>
              <p:nvPr/>
            </p:nvSpPr>
            <p:spPr>
              <a:xfrm>
                <a:off x="304801" y="3853321"/>
                <a:ext cx="6958680" cy="71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⃑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sz="2800" i="1" dirty="0">
                    <a:latin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FB88AC7-2B2F-4A86-895C-C56FB84A6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3853321"/>
                <a:ext cx="6958680" cy="713785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1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9AE68F-9F58-4F37-BD47-60EA566E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537F8C5-AEF2-402D-9E27-05483DAFBEBA}"/>
                  </a:ext>
                </a:extLst>
              </p:cNvPr>
              <p:cNvSpPr txBox="1"/>
              <p:nvPr/>
            </p:nvSpPr>
            <p:spPr>
              <a:xfrm>
                <a:off x="-73403" y="4496499"/>
                <a:ext cx="1233880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優惠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垃圾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訊息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特價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垃圾訊息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優惠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非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垃圾訊息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特價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=1|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非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垃圾訊息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537F8C5-AEF2-402D-9E27-05483DAFB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403" y="4496499"/>
                <a:ext cx="12338806" cy="307777"/>
              </a:xfrm>
              <a:prstGeom prst="rect">
                <a:avLst/>
              </a:prstGeom>
              <a:blipFill>
                <a:blip r:embed="rId2"/>
                <a:stretch>
                  <a:fillRect t="-26000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58ACE38-0E11-4E64-AAC1-A341BCDF7C92}"/>
                  </a:ext>
                </a:extLst>
              </p:cNvPr>
              <p:cNvSpPr txBox="1"/>
              <p:nvPr/>
            </p:nvSpPr>
            <p:spPr>
              <a:xfrm>
                <a:off x="336959" y="3990661"/>
                <a:ext cx="1101684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(垃圾訊息)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優惠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特價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=1|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垃圾訊息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(非垃圾訊息)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優惠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特價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=1|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非垃圾訊息</m:t>
                    </m:r>
                  </m:oMath>
                </a14:m>
                <a:r>
                  <a:rPr lang="en-US" altLang="zh-TW" sz="2000" dirty="0"/>
                  <a:t>)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58ACE38-0E11-4E64-AAC1-A341BCDF7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59" y="3990661"/>
                <a:ext cx="11016841" cy="400110"/>
              </a:xfrm>
              <a:prstGeom prst="rect">
                <a:avLst/>
              </a:prstGeom>
              <a:blipFill>
                <a:blip r:embed="rId3"/>
                <a:stretch>
                  <a:fillRect t="-9231" r="-1272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DD93FFE-669E-4608-BBE2-C4E97E1ACEFC}"/>
                  </a:ext>
                </a:extLst>
              </p:cNvPr>
              <p:cNvSpPr txBox="1"/>
              <p:nvPr/>
            </p:nvSpPr>
            <p:spPr>
              <a:xfrm>
                <a:off x="618688" y="3590551"/>
                <a:ext cx="617010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TW" altLang="en-US" sz="2000" b="0" i="1" smtClean="0">
                        <a:latin typeface="Cambria Math" panose="02040503050406030204" pitchFamily="18" charset="0"/>
                      </a:rPr>
                      <m:t>優惠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特價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sz="2000" dirty="0"/>
                  <a:t>)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DD93FFE-669E-4608-BBE2-C4E97E1AC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88" y="3590551"/>
                <a:ext cx="6170102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>
            <a:extLst>
              <a:ext uri="{FF2B5EF4-FFF2-40B4-BE49-F238E27FC236}">
                <a16:creationId xmlns:a16="http://schemas.microsoft.com/office/drawing/2014/main" id="{63818AB6-C8FA-4723-9664-386A9B9792C5}"/>
              </a:ext>
            </a:extLst>
          </p:cNvPr>
          <p:cNvGrpSpPr/>
          <p:nvPr/>
        </p:nvGrpSpPr>
        <p:grpSpPr>
          <a:xfrm>
            <a:off x="0" y="1796416"/>
            <a:ext cx="12192000" cy="1379431"/>
            <a:chOff x="0" y="1796416"/>
            <a:chExt cx="12192000" cy="1379431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3AF89F7C-7CC0-42EA-A396-06FA74F6B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796416"/>
              <a:ext cx="12192000" cy="1379431"/>
            </a:xfrm>
            <a:prstGeom prst="rect">
              <a:avLst/>
            </a:prstGeom>
          </p:spPr>
        </p:pic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7D152AFC-AAF2-4C14-8C8A-C59AF7866BDA}"/>
                </a:ext>
              </a:extLst>
            </p:cNvPr>
            <p:cNvCxnSpPr/>
            <p:nvPr/>
          </p:nvCxnSpPr>
          <p:spPr>
            <a:xfrm>
              <a:off x="1133912" y="2268017"/>
              <a:ext cx="486561" cy="4362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4C887B14-CA7B-4039-AC30-AC2A8521D7D7}"/>
                </a:ext>
              </a:extLst>
            </p:cNvPr>
            <p:cNvCxnSpPr/>
            <p:nvPr/>
          </p:nvCxnSpPr>
          <p:spPr>
            <a:xfrm>
              <a:off x="6419675" y="2197915"/>
              <a:ext cx="486561" cy="4362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754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1555A3-5CFF-45EE-B95B-3049EB5C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3EEE85-4ACC-4BEE-9D15-0FA826684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301"/>
            <a:ext cx="3181514" cy="5334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96A4EDE-0DFD-4B04-B05A-1D7A22DBDFE0}"/>
                  </a:ext>
                </a:extLst>
              </p:cNvPr>
              <p:cNvSpPr txBox="1"/>
              <p:nvPr/>
            </p:nvSpPr>
            <p:spPr>
              <a:xfrm>
                <a:off x="2616660" y="3574981"/>
                <a:ext cx="6958680" cy="9337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⃑"/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sz="3600" i="1" dirty="0">
                    <a:latin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zh-TW" sz="3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sz="36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96A4EDE-0DFD-4B04-B05A-1D7A22DBD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660" y="3574981"/>
                <a:ext cx="6958680" cy="933717"/>
              </a:xfrm>
              <a:prstGeom prst="rect">
                <a:avLst/>
              </a:prstGeom>
              <a:blipFill>
                <a:blip r:embed="rId3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A0CE18DE-D38E-4940-99C7-82E9ECD1C6E0}"/>
                  </a:ext>
                </a:extLst>
              </p:cNvPr>
              <p:cNvSpPr txBox="1"/>
              <p:nvPr/>
            </p:nvSpPr>
            <p:spPr>
              <a:xfrm>
                <a:off x="2616660" y="2021050"/>
                <a:ext cx="6958680" cy="9410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⃑"/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sz="3600" i="1" dirty="0">
                    <a:latin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zh-TW" sz="3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36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zh-TW" sz="3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A0CE18DE-D38E-4940-99C7-82E9ECD1C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660" y="2021050"/>
                <a:ext cx="6958680" cy="941091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群組 14">
            <a:extLst>
              <a:ext uri="{FF2B5EF4-FFF2-40B4-BE49-F238E27FC236}">
                <a16:creationId xmlns:a16="http://schemas.microsoft.com/office/drawing/2014/main" id="{D1CE1759-635A-4E7C-93E8-696DA38398DA}"/>
              </a:ext>
            </a:extLst>
          </p:cNvPr>
          <p:cNvGrpSpPr/>
          <p:nvPr/>
        </p:nvGrpSpPr>
        <p:grpSpPr>
          <a:xfrm>
            <a:off x="2428957" y="4685310"/>
            <a:ext cx="6962235" cy="1007586"/>
            <a:chOff x="2428957" y="4685310"/>
            <a:chExt cx="6962235" cy="1007586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6231EA14-A7A6-4866-83C7-E27E6C0CA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8957" y="4705258"/>
              <a:ext cx="6962235" cy="987638"/>
            </a:xfrm>
            <a:prstGeom prst="rect">
              <a:avLst/>
            </a:prstGeom>
          </p:spPr>
        </p:pic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0F713482-FA47-4D4F-A2ED-B6251D1D0E37}"/>
                </a:ext>
              </a:extLst>
            </p:cNvPr>
            <p:cNvCxnSpPr/>
            <p:nvPr/>
          </p:nvCxnSpPr>
          <p:spPr>
            <a:xfrm>
              <a:off x="4959292" y="5234730"/>
              <a:ext cx="486561" cy="4362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4F127655-B85B-48E3-9621-71361BB5EAEB}"/>
                </a:ext>
              </a:extLst>
            </p:cNvPr>
            <p:cNvCxnSpPr/>
            <p:nvPr/>
          </p:nvCxnSpPr>
          <p:spPr>
            <a:xfrm>
              <a:off x="7232709" y="4685310"/>
              <a:ext cx="486561" cy="4362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055BF91-0E3E-47C3-95F0-108C5E039566}"/>
                </a:ext>
              </a:extLst>
            </p:cNvPr>
            <p:cNvCxnSpPr/>
            <p:nvPr/>
          </p:nvCxnSpPr>
          <p:spPr>
            <a:xfrm>
              <a:off x="7232709" y="5234730"/>
              <a:ext cx="486561" cy="4362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353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04E25-B03F-4988-A09E-88E67D72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DF4CF4D9-27FE-48FC-908D-7626A97773BC}"/>
              </a:ext>
            </a:extLst>
          </p:cNvPr>
          <p:cNvGrpSpPr/>
          <p:nvPr/>
        </p:nvGrpSpPr>
        <p:grpSpPr>
          <a:xfrm>
            <a:off x="-167780" y="2171232"/>
            <a:ext cx="11738997" cy="1374243"/>
            <a:chOff x="913693" y="2406123"/>
            <a:chExt cx="11738997" cy="137424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D4A402D6-9F11-4AA1-B2B6-0AE4D4810399}"/>
                    </a:ext>
                  </a:extLst>
                </p:cNvPr>
                <p:cNvSpPr txBox="1"/>
                <p:nvPr/>
              </p:nvSpPr>
              <p:spPr>
                <a:xfrm>
                  <a:off x="913693" y="2820357"/>
                  <a:ext cx="6958680" cy="9337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⃑"/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altLang="zh-TW" sz="3600" i="1" dirty="0">
                      <a:latin typeface="Cambria Math" panose="02040503050406030204" pitchFamily="18" charset="0"/>
                    </a:rPr>
                    <a:t>) </a:t>
                  </a:r>
                  <a14:m>
                    <m:oMath xmlns:m="http://schemas.openxmlformats.org/officeDocument/2006/math">
                      <m:r>
                        <a:rPr lang="en-US" altLang="zh-TW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altLang="zh-TW" sz="3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3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a14:m>
                  <a:endParaRPr lang="en-US" sz="36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D4A402D6-9F11-4AA1-B2B6-0AE4D48103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693" y="2820357"/>
                  <a:ext cx="6958680" cy="933717"/>
                </a:xfrm>
                <a:prstGeom prst="rect">
                  <a:avLst/>
                </a:prstGeom>
                <a:blipFill>
                  <a:blip r:embed="rId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C7DAF623-B6D9-45B6-A957-93C24F173EB2}"/>
                    </a:ext>
                  </a:extLst>
                </p:cNvPr>
                <p:cNvSpPr txBox="1"/>
                <p:nvPr/>
              </p:nvSpPr>
              <p:spPr>
                <a:xfrm>
                  <a:off x="6809062" y="2406123"/>
                  <a:ext cx="5843628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垃圾訊息中出現該單詞組合機率</a:t>
                  </a:r>
                  <a:endPara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r>
                    <a:rPr lang="en-US" altLang="zh-TW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=p(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TW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|</a:t>
                  </a:r>
                  <a:r>
                    <a:rPr lang="en-US" altLang="zh-TW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TW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)*p(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TW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|</a:t>
                  </a:r>
                  <a:r>
                    <a:rPr lang="en-US" altLang="zh-TW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TW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)*… p(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TW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|</a:t>
                  </a:r>
                  <a:r>
                    <a:rPr lang="en-US" altLang="zh-TW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TW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)</a:t>
                  </a:r>
                </a:p>
                <a:p>
                  <a:r>
                    <a:rPr lang="en-US" altLang="zh-TW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=exp(log (p(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TW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|</a:t>
                  </a:r>
                  <a:r>
                    <a:rPr lang="en-US" altLang="zh-TW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TW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))+log(p(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TW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|</a:t>
                  </a:r>
                  <a:r>
                    <a:rPr lang="en-US" altLang="zh-TW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TW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))…log(p(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TW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|</a:t>
                  </a:r>
                  <a:r>
                    <a:rPr lang="en-US" altLang="zh-TW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TW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)))</a:t>
                  </a:r>
                  <a:endPara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C7DAF623-B6D9-45B6-A957-93C24F173E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9062" y="2406123"/>
                  <a:ext cx="5843628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939" t="-3289" b="-855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73EECD7-C71D-4554-9C33-595294179C37}"/>
                </a:ext>
              </a:extLst>
            </p:cNvPr>
            <p:cNvSpPr/>
            <p:nvPr/>
          </p:nvSpPr>
          <p:spPr>
            <a:xfrm>
              <a:off x="4035105" y="3337549"/>
              <a:ext cx="1233181" cy="41652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5D5AF5E-C8C0-42F6-8BF1-CD74781B42AA}"/>
                </a:ext>
              </a:extLst>
            </p:cNvPr>
            <p:cNvSpPr/>
            <p:nvPr/>
          </p:nvSpPr>
          <p:spPr>
            <a:xfrm>
              <a:off x="4664278" y="2837135"/>
              <a:ext cx="1431721" cy="41652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1AFF59A-D426-494C-ACAC-7F53CEB23DBA}"/>
                </a:ext>
              </a:extLst>
            </p:cNvPr>
            <p:cNvCxnSpPr/>
            <p:nvPr/>
          </p:nvCxnSpPr>
          <p:spPr>
            <a:xfrm flipV="1">
              <a:off x="6199464" y="2709644"/>
              <a:ext cx="369116" cy="10166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963EF3E-86AE-44C7-8874-0C008D42F0F3}"/>
                </a:ext>
              </a:extLst>
            </p:cNvPr>
            <p:cNvSpPr/>
            <p:nvPr/>
          </p:nvSpPr>
          <p:spPr>
            <a:xfrm>
              <a:off x="5508769" y="3337549"/>
              <a:ext cx="1233181" cy="44281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27" name="圖片 26">
            <a:extLst>
              <a:ext uri="{FF2B5EF4-FFF2-40B4-BE49-F238E27FC236}">
                <a16:creationId xmlns:a16="http://schemas.microsoft.com/office/drawing/2014/main" id="{80D1FE99-6777-4DC0-A8DE-E7E50E1FEF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42"/>
          <a:stretch/>
        </p:blipFill>
        <p:spPr>
          <a:xfrm>
            <a:off x="955125" y="4416884"/>
            <a:ext cx="10281749" cy="21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5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CB972-423D-4464-9A39-50B99255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C690983-AEEC-4C85-9D0C-A876ABA8C7E6}"/>
                  </a:ext>
                </a:extLst>
              </p:cNvPr>
              <p:cNvSpPr txBox="1"/>
              <p:nvPr/>
            </p:nvSpPr>
            <p:spPr>
              <a:xfrm>
                <a:off x="1043027" y="1825227"/>
                <a:ext cx="606244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垃圾訊息中出現該單詞組合機率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)*p(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)*…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  <a:p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=exp(log (p(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))+log(p(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))…log(p(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))</a:t>
                </a:r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C690983-AEEC-4C85-9D0C-A876ABA8C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027" y="1825227"/>
                <a:ext cx="6062448" cy="923330"/>
              </a:xfrm>
              <a:prstGeom prst="rect">
                <a:avLst/>
              </a:prstGeom>
              <a:blipFill>
                <a:blip r:embed="rId2"/>
                <a:stretch>
                  <a:fillRect l="-804" t="-3289" b="-85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28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8AF4F-229A-4506-A194-4411A28E2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97814C8-32A3-41D8-B871-5C6296737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046170"/>
              </p:ext>
            </p:extLst>
          </p:nvPr>
        </p:nvGraphicFramePr>
        <p:xfrm>
          <a:off x="838200" y="2316480"/>
          <a:ext cx="590655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425">
                  <a:extLst>
                    <a:ext uri="{9D8B030D-6E8A-4147-A177-3AD203B41FA5}">
                      <a16:colId xmlns:a16="http://schemas.microsoft.com/office/drawing/2014/main" val="1639945056"/>
                    </a:ext>
                  </a:extLst>
                </a:gridCol>
                <a:gridCol w="984425">
                  <a:extLst>
                    <a:ext uri="{9D8B030D-6E8A-4147-A177-3AD203B41FA5}">
                      <a16:colId xmlns:a16="http://schemas.microsoft.com/office/drawing/2014/main" val="3977751680"/>
                    </a:ext>
                  </a:extLst>
                </a:gridCol>
                <a:gridCol w="984425">
                  <a:extLst>
                    <a:ext uri="{9D8B030D-6E8A-4147-A177-3AD203B41FA5}">
                      <a16:colId xmlns:a16="http://schemas.microsoft.com/office/drawing/2014/main" val="340943360"/>
                    </a:ext>
                  </a:extLst>
                </a:gridCol>
                <a:gridCol w="984425">
                  <a:extLst>
                    <a:ext uri="{9D8B030D-6E8A-4147-A177-3AD203B41FA5}">
                      <a16:colId xmlns:a16="http://schemas.microsoft.com/office/drawing/2014/main" val="560559895"/>
                    </a:ext>
                  </a:extLst>
                </a:gridCol>
                <a:gridCol w="984425">
                  <a:extLst>
                    <a:ext uri="{9D8B030D-6E8A-4147-A177-3AD203B41FA5}">
                      <a16:colId xmlns:a16="http://schemas.microsoft.com/office/drawing/2014/main" val="338733222"/>
                    </a:ext>
                  </a:extLst>
                </a:gridCol>
                <a:gridCol w="984425">
                  <a:extLst>
                    <a:ext uri="{9D8B030D-6E8A-4147-A177-3AD203B41FA5}">
                      <a16:colId xmlns:a16="http://schemas.microsoft.com/office/drawing/2014/main" val="4072134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今日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大拍賣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特價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跳樓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76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82318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4863896E-1748-452F-957C-954D3AE93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156" y="4011239"/>
            <a:ext cx="5944115" cy="93276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5DC4B07-43A8-476F-A051-6DC625307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942" y="2962615"/>
            <a:ext cx="5944115" cy="9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8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32F3E-DCB6-4BFC-8732-F3E502A6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Confusion matrix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87C9BC-C4C2-41F6-A1E1-676BE38DA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588915"/>
              </p:ext>
            </p:extLst>
          </p:nvPr>
        </p:nvGraphicFramePr>
        <p:xfrm>
          <a:off x="1410564" y="3107758"/>
          <a:ext cx="7582517" cy="1285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5510">
                  <a:extLst>
                    <a:ext uri="{9D8B030D-6E8A-4147-A177-3AD203B41FA5}">
                      <a16:colId xmlns:a16="http://schemas.microsoft.com/office/drawing/2014/main" val="2285019889"/>
                    </a:ext>
                  </a:extLst>
                </a:gridCol>
                <a:gridCol w="2414726">
                  <a:extLst>
                    <a:ext uri="{9D8B030D-6E8A-4147-A177-3AD203B41FA5}">
                      <a16:colId xmlns:a16="http://schemas.microsoft.com/office/drawing/2014/main" val="245910050"/>
                    </a:ext>
                  </a:extLst>
                </a:gridCol>
                <a:gridCol w="2592281">
                  <a:extLst>
                    <a:ext uri="{9D8B030D-6E8A-4147-A177-3AD203B41FA5}">
                      <a16:colId xmlns:a16="http://schemas.microsoft.com/office/drawing/2014/main" val="2962224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非垃圾訊息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垃圾訊息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77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非垃圾訊息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Consolas" panose="020B0609020204030204" pitchFamily="49" charset="0"/>
                        </a:rPr>
                        <a:t>957</a:t>
                      </a:r>
                      <a:endParaRPr lang="zh-TW" altLang="en-US" sz="24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Consolas" panose="020B0609020204030204" pitchFamily="49" charset="0"/>
                        </a:rPr>
                        <a:t>15</a:t>
                      </a:r>
                      <a:endParaRPr lang="zh-TW" altLang="en-US" sz="24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71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垃圾訊息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Consolas" panose="020B0609020204030204" pitchFamily="49" charset="0"/>
                        </a:rPr>
                        <a:t>2</a:t>
                      </a:r>
                      <a:endParaRPr lang="zh-TW" altLang="en-US" sz="24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Consolas" panose="020B0609020204030204" pitchFamily="49" charset="0"/>
                        </a:rPr>
                        <a:t>141</a:t>
                      </a:r>
                      <a:endParaRPr lang="zh-TW" altLang="en-US" sz="24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66028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7E86D06-9DD3-4DBE-9210-2B7EAE5D72F2}"/>
              </a:ext>
            </a:extLst>
          </p:cNvPr>
          <p:cNvSpPr txBox="1"/>
          <p:nvPr/>
        </p:nvSpPr>
        <p:spPr>
          <a:xfrm>
            <a:off x="1651244" y="3178782"/>
            <a:ext cx="71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98D25B9-BA15-466D-9F50-5EF0DD2D4FB3}"/>
              </a:ext>
            </a:extLst>
          </p:cNvPr>
          <p:cNvSpPr txBox="1"/>
          <p:nvPr/>
        </p:nvSpPr>
        <p:spPr>
          <a:xfrm>
            <a:off x="3295092" y="3098880"/>
            <a:ext cx="71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2E91910-7690-4595-AE1B-98EB4A335130}"/>
              </a:ext>
            </a:extLst>
          </p:cNvPr>
          <p:cNvSpPr txBox="1"/>
          <p:nvPr/>
        </p:nvSpPr>
        <p:spPr>
          <a:xfrm>
            <a:off x="1366838" y="4562116"/>
            <a:ext cx="7094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Precision (957+141)/</a:t>
            </a:r>
            <a:r>
              <a:rPr lang="en-US" altLang="zh-TW" dirty="0">
                <a:latin typeface="Consolas" panose="020B0609020204030204" pitchFamily="49" charset="0"/>
                <a:sym typeface="Wingdings" panose="05000000000000000000" pitchFamily="2" charset="2"/>
              </a:rPr>
              <a:t>(957</a:t>
            </a:r>
            <a:r>
              <a:rPr lang="en-US" altLang="zh-TW" dirty="0">
                <a:latin typeface="Consolas" panose="020B0609020204030204" pitchFamily="49" charset="0"/>
              </a:rPr>
              <a:t>+15+2+141) = 98.48%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Recall 141/(15+141)= 90.38%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038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505</Words>
  <Application>Microsoft Office PowerPoint</Application>
  <PresentationFormat>寬螢幕</PresentationFormat>
  <Paragraphs>58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Arial</vt:lpstr>
      <vt:lpstr>Calibri</vt:lpstr>
      <vt:lpstr>Calibri Light</vt:lpstr>
      <vt:lpstr>Cambria Math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Confusion matrix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秉誠 邱</dc:creator>
  <cp:lastModifiedBy>秉誠 邱</cp:lastModifiedBy>
  <cp:revision>39</cp:revision>
  <dcterms:created xsi:type="dcterms:W3CDTF">2020-08-22T06:48:07Z</dcterms:created>
  <dcterms:modified xsi:type="dcterms:W3CDTF">2020-08-26T14:37:54Z</dcterms:modified>
</cp:coreProperties>
</file>