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6" r:id="rId3"/>
    <p:sldId id="261" r:id="rId4"/>
    <p:sldId id="264" r:id="rId5"/>
    <p:sldId id="271" r:id="rId6"/>
    <p:sldId id="262" r:id="rId7"/>
    <p:sldId id="266" r:id="rId8"/>
    <p:sldId id="267" r:id="rId9"/>
    <p:sldId id="257" r:id="rId10"/>
    <p:sldId id="258" r:id="rId11"/>
    <p:sldId id="268" r:id="rId12"/>
    <p:sldId id="269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CC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590"/>
  </p:normalViewPr>
  <p:slideViewPr>
    <p:cSldViewPr>
      <p:cViewPr>
        <p:scale>
          <a:sx n="80" d="100"/>
          <a:sy n="80" d="100"/>
        </p:scale>
        <p:origin x="103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830BB-CF08-0844-A2FE-DEA008972926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2B823-CDD0-B945-ADAE-7C8C34ED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08E6-314D-F345-ABD0-B2B7352FE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53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8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26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59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19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9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50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9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5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0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7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BB5B-F630-43B0-9FE5-8C3574B7500B}" type="datetimeFigureOut">
              <a:rPr lang="id-ID" smtClean="0"/>
              <a:t>18/11/2017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D45C-E868-41DF-B8A2-35514A06B8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85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270"/>
                    </a14:imgEffect>
                    <a14:imgEffect>
                      <a14:saturation sa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" t="11" r="245" b="20724"/>
          <a:stretch/>
        </p:blipFill>
        <p:spPr>
          <a:xfrm>
            <a:off x="0" y="870750"/>
            <a:ext cx="9144000" cy="5130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675120" y="5537485"/>
            <a:ext cx="2468880" cy="276999"/>
          </a:xfrm>
          <a:prstGeom prst="rect">
            <a:avLst/>
          </a:prstGeom>
          <a:noFill/>
          <a:effectLst>
            <a:outerShdw blurRad="50800" dist="50800" dir="5400000" sx="155000" sy="155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Dipersembahkan</a:t>
            </a:r>
            <a:r>
              <a:rPr lang="en-US" sz="12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oleh</a:t>
            </a:r>
            <a:r>
              <a:rPr lang="en-US" sz="1200" b="1" dirty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generICT</a:t>
            </a:r>
            <a:endParaRPr lang="en-US" sz="12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12" y="1497902"/>
            <a:ext cx="2322576" cy="290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8648" y="4450820"/>
            <a:ext cx="34735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Sahabat</a:t>
            </a:r>
            <a:r>
              <a:rPr lang="en-US" sz="1500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Finansial</a:t>
            </a:r>
            <a:r>
              <a:rPr lang="en-US" sz="1500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Keluarga</a:t>
            </a:r>
            <a:r>
              <a:rPr lang="en-US" sz="1500" dirty="0"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en-US" sz="1500" dirty="0" err="1">
                <a:latin typeface="Segoe Print" charset="0"/>
                <a:ea typeface="Segoe Print" charset="0"/>
                <a:cs typeface="Segoe Print" charset="0"/>
              </a:rPr>
              <a:t>Anda</a:t>
            </a:r>
            <a:endParaRPr lang="en-US" sz="15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221" t="26375" r="22328" b="11610"/>
          <a:stretch/>
        </p:blipFill>
        <p:spPr>
          <a:xfrm>
            <a:off x="608130" y="1628800"/>
            <a:ext cx="792773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User Acceptance Testing</a:t>
            </a:r>
            <a:br>
              <a:rPr lang="id-ID" dirty="0" smtClean="0"/>
            </a:br>
            <a:r>
              <a:rPr lang="id-ID" dirty="0" smtClean="0"/>
              <a:t>(continue)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221" t="26375" r="22328" b="35234"/>
          <a:stretch/>
        </p:blipFill>
        <p:spPr>
          <a:xfrm>
            <a:off x="617098" y="1916832"/>
            <a:ext cx="79098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755576" y="1700808"/>
            <a:ext cx="398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https://github.com/blinkbink/operkredit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410659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https://www.lucidchart.com/pages/uml/class-diagram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3172182"/>
            <a:ext cx="27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http://elearning2.uai.ac.id/</a:t>
            </a:r>
          </a:p>
        </p:txBody>
      </p:sp>
    </p:spTree>
    <p:extLst>
      <p:ext uri="{BB962C8B-B14F-4D97-AF65-F5344CB8AC3E}">
        <p14:creationId xmlns:p14="http://schemas.microsoft.com/office/powerpoint/2010/main" val="5499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d-ID" sz="7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generICT</a:t>
            </a:r>
            <a:endParaRPr lang="id-ID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tx1"/>
                </a:solidFill>
              </a:rPr>
              <a:t>Sprint 1:</a:t>
            </a:r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4240817" y="506704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Iqbal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0054" y="5382408"/>
            <a:ext cx="62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Umy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1508" y="44952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Endah</a:t>
            </a:r>
            <a:endParaRPr lang="id-ID" b="1" dirty="0">
              <a:solidFill>
                <a:srgbClr val="0099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054" y="47625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99FF"/>
                </a:solidFill>
              </a:rPr>
              <a:t>Hani</a:t>
            </a:r>
            <a:endParaRPr lang="id-ID" b="1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Autofit/>
          </a:bodyPr>
          <a:lstStyle/>
          <a:p>
            <a:r>
              <a:rPr lang="id-ID" sz="8800" dirty="0" smtClean="0">
                <a:latin typeface="Franklin Gothic Demi Cond" panose="020B0706030402020204" pitchFamily="34" charset="0"/>
              </a:rPr>
              <a:t>USER STORIES</a:t>
            </a:r>
            <a:endParaRPr lang="id-ID" sz="88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8520" y="476672"/>
            <a:ext cx="9361040" cy="8640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General </a:t>
            </a:r>
            <a:r>
              <a:rPr lang="id-ID" sz="4000" dirty="0" err="1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User</a:t>
            </a:r>
            <a:endParaRPr lang="id-ID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9832" y="1844824"/>
            <a:ext cx="5871018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b="1" i="1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US01</a:t>
            </a:r>
            <a:r>
              <a:rPr lang="en-US" i="1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Sebagai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general user,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saya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melihat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general home page yang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berisi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barang-barang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yang di </a:t>
            </a:r>
            <a:r>
              <a:rPr lang="en-US" dirty="0" err="1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tawarkan</a:t>
            </a:r>
            <a:r>
              <a:rPr lang="id-ID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 untuk dioper kredit sehingga daya dapat menemukan referensi barang.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US02</a:t>
            </a: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. </a:t>
            </a:r>
            <a:r>
              <a:rPr lang="id-ID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Sebagai general user, saya diberi kesempatan menjadi registered sehingga saya dapat melakukan pengoperan dan pengambilan barang dengan mudah.</a:t>
            </a:r>
            <a:endParaRPr lang="en-US" dirty="0"/>
          </a:p>
        </p:txBody>
      </p:sp>
      <p:pic>
        <p:nvPicPr>
          <p:cNvPr id="1026" name="Picture 2" descr="https://www.igcseict.info/theory/1/uis/files/stacks_image_6031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7"/>
            <a:ext cx="2602607" cy="28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08520" y="476672"/>
            <a:ext cx="9361040" cy="8640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Registered</a:t>
            </a:r>
            <a:r>
              <a:rPr lang="id-ID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 </a:t>
            </a:r>
            <a:r>
              <a:rPr lang="id-ID" sz="4000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User</a:t>
            </a:r>
            <a:endParaRPr lang="id-ID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9792" y="1772816"/>
            <a:ext cx="6231058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US01. </a:t>
            </a:r>
            <a:r>
              <a:rPr lang="en-US" dirty="0" err="1"/>
              <a:t>Sebagai</a:t>
            </a:r>
            <a:r>
              <a:rPr lang="en-US" dirty="0"/>
              <a:t> register user,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id-ID" dirty="0"/>
              <a:t>barang yang akan dioper kredit sehingga masalah kredit macet atau alasan lain berkaitan dengan barang dapat teratasi.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US02. </a:t>
            </a:r>
            <a:r>
              <a:rPr lang="id-ID" dirty="0"/>
              <a:t>Sebagai registered user saya dapat mengambil barang yang dioper kredit sehingga saya dengan mudah mendapatkan barang yang saya inginkan dan dengan harga atau dp yang lebih murah.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US03.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registered user, </a:t>
            </a:r>
            <a:r>
              <a:rPr lang="id-ID" dirty="0"/>
              <a:t>saya ingin semua transaksi yang saya lakukan disimpan. Sehingga jika terjadi hal-hal yang tidak diingkan saya mempunyai bukti yang kuat.</a:t>
            </a:r>
            <a:endParaRPr lang="en-US" dirty="0"/>
          </a:p>
        </p:txBody>
      </p:sp>
      <p:pic>
        <p:nvPicPr>
          <p:cNvPr id="2050" name="Picture 2" descr="https://marketplace.canva.com/MAB7lHHOi10/1/thumbnail/canva-man-laptop-computer-technology-education-icon-vector-graphic-MAB7lHHOi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060848"/>
            <a:ext cx="3168352" cy="30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Tim Pengesahan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3635896" y="1628800"/>
            <a:ext cx="4572000" cy="43311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latin typeface="Calibri" panose="020F0502020204030204" pitchFamily="34" charset="0"/>
                <a:ea typeface="MS Mincho" panose="02020609040205080304" pitchFamily="49" charset="-128"/>
              </a:rPr>
              <a:t>US01. </a:t>
            </a:r>
            <a:r>
              <a:rPr lang="id-ID" dirty="0">
                <a:latin typeface="Calibri" panose="020F0502020204030204" pitchFamily="34" charset="0"/>
                <a:ea typeface="MS Mincho" panose="02020609040205080304" pitchFamily="49" charset="-128"/>
              </a:rPr>
              <a:t>Sebagai Tim pengesahan, saya memiliki hak untuk menentukan menerima atau menolak segala aktifitas yang dilakukan user sehingga transaksi yang dilakukan user bersifat legal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id-ID" b="1" dirty="0">
                <a:latin typeface="Calibri" panose="020F0502020204030204" pitchFamily="34" charset="0"/>
                <a:ea typeface="MS Mincho" panose="02020609040205080304" pitchFamily="49" charset="-128"/>
              </a:rPr>
              <a:t>US02. </a:t>
            </a:r>
            <a:r>
              <a:rPr lang="id-ID" dirty="0">
                <a:latin typeface="Calibri" panose="020F0502020204030204" pitchFamily="34" charset="0"/>
                <a:ea typeface="MS Mincho" panose="02020609040205080304" pitchFamily="49" charset="-128"/>
              </a:rPr>
              <a:t>Sebagai tim pengesahan, saya dapat melihat laporan segala aktifitas user sehingga saya dapat memberikan laporan kepada pihak manajemen sebagai dasar pengambilan keputusan.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5" y="1988840"/>
            <a:ext cx="3024336" cy="30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85" y="-18256"/>
            <a:ext cx="8229600" cy="1143000"/>
          </a:xfrm>
        </p:spPr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Relationship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23" t="27360" r="21774" b="10625"/>
          <a:stretch/>
        </p:blipFill>
        <p:spPr>
          <a:xfrm>
            <a:off x="494485" y="980728"/>
            <a:ext cx="822959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Demi Cond" panose="020B0706030402020204" pitchFamily="34" charset="0"/>
              </a:rPr>
              <a:t>Class Diagram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72" t="32282" r="5172" b="5703"/>
          <a:stretch/>
        </p:blipFill>
        <p:spPr>
          <a:xfrm>
            <a:off x="179512" y="1844824"/>
            <a:ext cx="8706511" cy="3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User Acceptance Testing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221" t="29329" r="22328" b="11610"/>
          <a:stretch/>
        </p:blipFill>
        <p:spPr>
          <a:xfrm>
            <a:off x="852329" y="1700808"/>
            <a:ext cx="783447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235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Mincho</vt:lpstr>
      <vt:lpstr>Arial</vt:lpstr>
      <vt:lpstr>Arial Hebrew</vt:lpstr>
      <vt:lpstr>Arial Rounded MT Bold</vt:lpstr>
      <vt:lpstr>Calibri</vt:lpstr>
      <vt:lpstr>Franklin Gothic Demi Cond</vt:lpstr>
      <vt:lpstr>Segoe Print</vt:lpstr>
      <vt:lpstr>Times New Roman</vt:lpstr>
      <vt:lpstr>Office Theme</vt:lpstr>
      <vt:lpstr>PowerPoint Presentation</vt:lpstr>
      <vt:lpstr>generICT</vt:lpstr>
      <vt:lpstr>USER STORIES</vt:lpstr>
      <vt:lpstr>PowerPoint Presentation</vt:lpstr>
      <vt:lpstr>PowerPoint Presentation</vt:lpstr>
      <vt:lpstr>Tim Pengesahan</vt:lpstr>
      <vt:lpstr>Relationship Diagram</vt:lpstr>
      <vt:lpstr>Class Diagram</vt:lpstr>
      <vt:lpstr>User Acceptance Testing</vt:lpstr>
      <vt:lpstr>User Acceptance Testing (continue)</vt:lpstr>
      <vt:lpstr>User Acceptance Testing (continue)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generICT</dc:title>
  <dc:creator>Mia</dc:creator>
  <cp:lastModifiedBy>Hesti Mahanani</cp:lastModifiedBy>
  <cp:revision>53</cp:revision>
  <dcterms:created xsi:type="dcterms:W3CDTF">2017-11-05T05:28:29Z</dcterms:created>
  <dcterms:modified xsi:type="dcterms:W3CDTF">2017-11-18T14:29:43Z</dcterms:modified>
</cp:coreProperties>
</file>