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6" r:id="rId2"/>
    <p:sldId id="302" r:id="rId3"/>
    <p:sldId id="298" r:id="rId4"/>
    <p:sldId id="305" r:id="rId5"/>
    <p:sldId id="301" r:id="rId6"/>
    <p:sldId id="300" r:id="rId7"/>
    <p:sldId id="306" r:id="rId8"/>
    <p:sldId id="30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8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Közepesen sötét stílus 2 – 4.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Közepesen sötét stílus 4 – 4. jelölőszín">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Világos stílus 1 – 4. jelölőszín">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éma alapján készült stílus 1 – 1. jelölőszín">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smtClean="0"/>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smtClean="0"/>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smtClean="0"/>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smtClean="0"/>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smtClean="0"/>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9796027F-7875-4030-9381-8BD8C4F21935}" type="datetimeFigureOut">
              <a:rPr lang="en-US" dirty="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smtClean="0"/>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7" name="Date Placeholder 4"/>
          <p:cNvSpPr>
            <a:spLocks noGrp="1"/>
          </p:cNvSpPr>
          <p:nvPr>
            <p:ph type="dt" sz="half" idx="10"/>
          </p:nvPr>
        </p:nvSpPr>
        <p:spPr/>
        <p:txBody>
          <a:bodyPr/>
          <a:lstStyle/>
          <a:p>
            <a:fld id="{4509A250-FF31-4206-8172-F9D3106AACB1}" type="datetimeFigureOut">
              <a:rPr lang="en-US" dirty="0"/>
              <a:t>4/24/2019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smtClean="0"/>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518984" y="1447800"/>
            <a:ext cx="11233991" cy="3284838"/>
          </a:xfrm>
        </p:spPr>
        <p:txBody>
          <a:bodyPr/>
          <a:lstStyle/>
          <a:p>
            <a:r>
              <a:rPr lang="en-US" b="1" dirty="0"/>
              <a:t>Java </a:t>
            </a:r>
            <a:r>
              <a:rPr lang="hu-HU" b="1" dirty="0" smtClean="0"/>
              <a:t>P</a:t>
            </a:r>
            <a:r>
              <a:rPr lang="en-US" b="1" dirty="0" err="1" smtClean="0"/>
              <a:t>rogra</a:t>
            </a:r>
            <a:r>
              <a:rPr lang="hu-HU" b="1" dirty="0" smtClean="0"/>
              <a:t>m</a:t>
            </a:r>
            <a:r>
              <a:rPr lang="en-US" b="1" dirty="0" err="1" smtClean="0"/>
              <a:t>ming</a:t>
            </a:r>
            <a:r>
              <a:rPr lang="en-US" b="1" dirty="0"/>
              <a:t>: </a:t>
            </a:r>
            <a:r>
              <a:rPr lang="hu-HU" b="1" dirty="0"/>
              <a:t/>
            </a:r>
            <a:br>
              <a:rPr lang="hu-HU" b="1" dirty="0"/>
            </a:br>
            <a:r>
              <a:rPr lang="en-US" b="1" dirty="0"/>
              <a:t>Step by Step from A to Z</a:t>
            </a:r>
            <a:r>
              <a:rPr lang="hu-HU" sz="4400" b="1" dirty="0" smtClean="0"/>
              <a:t/>
            </a:r>
            <a:br>
              <a:rPr lang="hu-HU" sz="4400" b="1" dirty="0" smtClean="0"/>
            </a:br>
            <a:r>
              <a:rPr lang="hu-HU" dirty="0" err="1">
                <a:solidFill>
                  <a:schemeClr val="bg2">
                    <a:lumMod val="40000"/>
                    <a:lumOff val="60000"/>
                  </a:schemeClr>
                </a:solidFill>
              </a:rPr>
              <a:t>Exceptions</a:t>
            </a:r>
            <a:endParaRPr lang="hu-HU" sz="4400" dirty="0">
              <a:solidFill>
                <a:schemeClr val="bg2">
                  <a:lumMod val="40000"/>
                  <a:lumOff val="60000"/>
                </a:schemeClr>
              </a:solidFill>
            </a:endParaRPr>
          </a:p>
        </p:txBody>
      </p:sp>
    </p:spTree>
    <p:extLst>
      <p:ext uri="{BB962C8B-B14F-4D97-AF65-F5344CB8AC3E}">
        <p14:creationId xmlns:p14="http://schemas.microsoft.com/office/powerpoint/2010/main" val="2836827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57782" y="452718"/>
            <a:ext cx="10104267" cy="807671"/>
          </a:xfrm>
        </p:spPr>
        <p:txBody>
          <a:bodyPr/>
          <a:lstStyle/>
          <a:p>
            <a:r>
              <a:rPr lang="en-US" sz="4000" dirty="0" smtClean="0"/>
              <a:t>Exceptions</a:t>
            </a:r>
            <a:r>
              <a:rPr lang="hu-HU" sz="4000" dirty="0" smtClean="0"/>
              <a:t> </a:t>
            </a:r>
            <a:r>
              <a:rPr lang="hu-HU" sz="4000" dirty="0" err="1" smtClean="0"/>
              <a:t>overview</a:t>
            </a:r>
            <a:endParaRPr lang="hu-HU" sz="4000" dirty="0"/>
          </a:p>
        </p:txBody>
      </p:sp>
      <p:sp>
        <p:nvSpPr>
          <p:cNvPr id="9" name="Folyamatábra: Befejezés 8"/>
          <p:cNvSpPr/>
          <p:nvPr/>
        </p:nvSpPr>
        <p:spPr>
          <a:xfrm rot="1976181">
            <a:off x="10028306" y="566797"/>
            <a:ext cx="1952368" cy="494270"/>
          </a:xfrm>
          <a:prstGeom prst="flowChartTermina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Reminder</a:t>
            </a:r>
            <a:endParaRPr lang="hu-HU" dirty="0"/>
          </a:p>
        </p:txBody>
      </p:sp>
      <p:sp>
        <p:nvSpPr>
          <p:cNvPr id="16" name="Szövegdoboz 15"/>
          <p:cNvSpPr txBox="1"/>
          <p:nvPr/>
        </p:nvSpPr>
        <p:spPr>
          <a:xfrm>
            <a:off x="498391" y="2472537"/>
            <a:ext cx="5280240" cy="2308324"/>
          </a:xfrm>
          <a:prstGeom prst="rect">
            <a:avLst/>
          </a:prstGeom>
          <a:solidFill>
            <a:schemeClr val="accent5">
              <a:lumMod val="50000"/>
            </a:schemeClr>
          </a:solidFill>
          <a:ln w="12700">
            <a:solidFill>
              <a:schemeClr val="tx1"/>
            </a:solidFill>
          </a:ln>
        </p:spPr>
        <p:txBody>
          <a:bodyPr wrap="square" rtlCol="0">
            <a:spAutoFit/>
          </a:bodyPr>
          <a:lstStyle/>
          <a:p>
            <a:r>
              <a:rPr lang="en-US" b="1" dirty="0" err="1" smtClean="0"/>
              <a:t>int</a:t>
            </a:r>
            <a:r>
              <a:rPr lang="en-US" b="1" dirty="0" smtClean="0"/>
              <a:t> </a:t>
            </a:r>
            <a:r>
              <a:rPr lang="hu-HU" dirty="0" err="1" smtClean="0"/>
              <a:t>num</a:t>
            </a:r>
            <a:r>
              <a:rPr lang="hu-HU" dirty="0" smtClean="0"/>
              <a:t> </a:t>
            </a:r>
            <a:r>
              <a:rPr lang="en-US" dirty="0" smtClean="0"/>
              <a:t>= </a:t>
            </a:r>
            <a:r>
              <a:rPr lang="hu-HU" dirty="0"/>
              <a:t>22</a:t>
            </a:r>
            <a:r>
              <a:rPr lang="en-US" dirty="0"/>
              <a:t> / 0</a:t>
            </a:r>
            <a:r>
              <a:rPr lang="en-US" b="1" dirty="0"/>
              <a:t>; </a:t>
            </a:r>
            <a:r>
              <a:rPr lang="en-US" b="1" dirty="0">
                <a:solidFill>
                  <a:schemeClr val="tx1">
                    <a:lumMod val="65000"/>
                  </a:schemeClr>
                </a:solidFill>
              </a:rPr>
              <a:t>// </a:t>
            </a:r>
            <a:r>
              <a:rPr lang="en-US" dirty="0">
                <a:solidFill>
                  <a:schemeClr val="tx1">
                    <a:lumMod val="65000"/>
                  </a:schemeClr>
                </a:solidFill>
              </a:rPr>
              <a:t>may throw exception</a:t>
            </a:r>
          </a:p>
          <a:p>
            <a:endParaRPr lang="hu-HU" dirty="0"/>
          </a:p>
          <a:p>
            <a:r>
              <a:rPr lang="en-US" dirty="0" err="1"/>
              <a:t>System.</a:t>
            </a:r>
            <a:r>
              <a:rPr lang="en-US" b="1" i="1" dirty="0" err="1"/>
              <a:t>out.</a:t>
            </a:r>
            <a:r>
              <a:rPr lang="en-US" dirty="0" err="1"/>
              <a:t>println</a:t>
            </a:r>
            <a:r>
              <a:rPr lang="en-US" dirty="0"/>
              <a:t>("rest of the code</a:t>
            </a:r>
            <a:r>
              <a:rPr lang="en-US" dirty="0" smtClean="0"/>
              <a:t>");</a:t>
            </a:r>
            <a:endParaRPr lang="hu-HU" dirty="0" smtClean="0"/>
          </a:p>
          <a:p>
            <a:endParaRPr lang="hu-HU" b="1" i="1" dirty="0"/>
          </a:p>
          <a:p>
            <a:endParaRPr lang="hu-HU" b="1" i="1" dirty="0" smtClean="0"/>
          </a:p>
          <a:p>
            <a:endParaRPr lang="hu-HU" b="1" i="1" dirty="0"/>
          </a:p>
          <a:p>
            <a:endParaRPr lang="hu-HU" b="1" i="1" dirty="0" smtClean="0"/>
          </a:p>
          <a:p>
            <a:endParaRPr lang="hu-HU" dirty="0"/>
          </a:p>
        </p:txBody>
      </p:sp>
      <p:cxnSp>
        <p:nvCxnSpPr>
          <p:cNvPr id="17" name="Egyenes összekötő nyíllal 16"/>
          <p:cNvCxnSpPr/>
          <p:nvPr/>
        </p:nvCxnSpPr>
        <p:spPr>
          <a:xfrm>
            <a:off x="2623732" y="4713740"/>
            <a:ext cx="0" cy="329514"/>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Lekerekített téglalap 12"/>
          <p:cNvSpPr/>
          <p:nvPr/>
        </p:nvSpPr>
        <p:spPr>
          <a:xfrm>
            <a:off x="169429" y="4940326"/>
            <a:ext cx="6878594" cy="1902942"/>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a:solidFill>
              <a:schemeClr val="bg1"/>
            </a:solidFill>
          </a:ln>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rgbClr val="FF0000"/>
                </a:solidFill>
              </a:rPr>
              <a:t>Exception in thread "main" </a:t>
            </a:r>
            <a:endParaRPr lang="hu-HU" sz="2400" dirty="0">
              <a:solidFill>
                <a:srgbClr val="FF0000"/>
              </a:solidFill>
            </a:endParaRPr>
          </a:p>
          <a:p>
            <a:r>
              <a:rPr lang="en-US" sz="2400" u="sng" dirty="0" err="1">
                <a:solidFill>
                  <a:srgbClr val="002060"/>
                </a:solidFill>
              </a:rPr>
              <a:t>java.lang.ArithmeticException</a:t>
            </a:r>
            <a:r>
              <a:rPr lang="en-US" sz="2400" u="sng" dirty="0">
                <a:solidFill>
                  <a:srgbClr val="FF0000"/>
                </a:solidFill>
              </a:rPr>
              <a:t>: / by zero</a:t>
            </a:r>
          </a:p>
          <a:p>
            <a:r>
              <a:rPr lang="hu-HU" sz="2400" dirty="0" err="1">
                <a:solidFill>
                  <a:srgbClr val="FF0000"/>
                </a:solidFill>
              </a:rPr>
              <a:t>at</a:t>
            </a:r>
            <a:r>
              <a:rPr lang="hu-HU" sz="2400" dirty="0">
                <a:solidFill>
                  <a:srgbClr val="FF0000"/>
                </a:solidFill>
              </a:rPr>
              <a:t> </a:t>
            </a:r>
            <a:r>
              <a:rPr lang="hu-HU" sz="2400" dirty="0" err="1">
                <a:solidFill>
                  <a:srgbClr val="FF0000"/>
                </a:solidFill>
              </a:rPr>
              <a:t>com.udemy.app.App.main</a:t>
            </a:r>
            <a:r>
              <a:rPr lang="hu-HU" sz="2400" dirty="0">
                <a:solidFill>
                  <a:srgbClr val="FF0000"/>
                </a:solidFill>
              </a:rPr>
              <a:t>(</a:t>
            </a:r>
            <a:r>
              <a:rPr lang="hu-HU" sz="2400" u="sng" dirty="0" err="1">
                <a:solidFill>
                  <a:srgbClr val="002060"/>
                </a:solidFill>
              </a:rPr>
              <a:t>App.java</a:t>
            </a:r>
            <a:r>
              <a:rPr lang="hu-HU" sz="2400" u="sng" dirty="0">
                <a:solidFill>
                  <a:srgbClr val="002060"/>
                </a:solidFill>
              </a:rPr>
              <a:t>:11</a:t>
            </a:r>
            <a:r>
              <a:rPr lang="hu-HU" sz="2400" u="sng" dirty="0">
                <a:solidFill>
                  <a:srgbClr val="FF0000"/>
                </a:solidFill>
              </a:rPr>
              <a:t>)</a:t>
            </a:r>
            <a:endParaRPr lang="hu-HU" sz="2400" dirty="0">
              <a:solidFill>
                <a:srgbClr val="FF0000"/>
              </a:solidFill>
            </a:endParaRPr>
          </a:p>
        </p:txBody>
      </p:sp>
      <p:sp>
        <p:nvSpPr>
          <p:cNvPr id="10" name="Szövegdoboz 9"/>
          <p:cNvSpPr txBox="1"/>
          <p:nvPr/>
        </p:nvSpPr>
        <p:spPr>
          <a:xfrm>
            <a:off x="6478772" y="2477002"/>
            <a:ext cx="5210719" cy="2308324"/>
          </a:xfrm>
          <a:prstGeom prst="rect">
            <a:avLst/>
          </a:prstGeom>
          <a:solidFill>
            <a:schemeClr val="accent5">
              <a:lumMod val="50000"/>
            </a:schemeClr>
          </a:solidFill>
          <a:ln w="12700">
            <a:solidFill>
              <a:schemeClr val="tx1"/>
            </a:solidFill>
          </a:ln>
        </p:spPr>
        <p:txBody>
          <a:bodyPr wrap="square" rtlCol="0">
            <a:spAutoFit/>
          </a:bodyPr>
          <a:lstStyle/>
          <a:p>
            <a:r>
              <a:rPr lang="hu-HU" b="1" dirty="0" err="1"/>
              <a:t>try</a:t>
            </a:r>
            <a:r>
              <a:rPr lang="hu-HU" b="1" dirty="0"/>
              <a:t> {</a:t>
            </a:r>
          </a:p>
          <a:p>
            <a:r>
              <a:rPr lang="hu-HU" b="1" dirty="0" smtClean="0"/>
              <a:t>	</a:t>
            </a:r>
            <a:r>
              <a:rPr lang="en-US" b="1" dirty="0" err="1" smtClean="0"/>
              <a:t>int</a:t>
            </a:r>
            <a:r>
              <a:rPr lang="en-US" b="1" dirty="0" smtClean="0"/>
              <a:t> </a:t>
            </a:r>
            <a:r>
              <a:rPr lang="hu-HU" dirty="0" err="1" smtClean="0"/>
              <a:t>num</a:t>
            </a:r>
            <a:r>
              <a:rPr lang="hu-HU" dirty="0" smtClean="0"/>
              <a:t> </a:t>
            </a:r>
            <a:r>
              <a:rPr lang="en-US" dirty="0" smtClean="0"/>
              <a:t>= </a:t>
            </a:r>
            <a:r>
              <a:rPr lang="hu-HU" dirty="0" smtClean="0"/>
              <a:t>22</a:t>
            </a:r>
            <a:r>
              <a:rPr lang="en-US" dirty="0" smtClean="0"/>
              <a:t> </a:t>
            </a:r>
            <a:r>
              <a:rPr lang="en-US" dirty="0"/>
              <a:t>/ 0</a:t>
            </a:r>
            <a:r>
              <a:rPr lang="en-US" b="1" dirty="0"/>
              <a:t>; </a:t>
            </a:r>
            <a:r>
              <a:rPr lang="en-US" b="1" dirty="0">
                <a:solidFill>
                  <a:schemeClr val="tx1">
                    <a:lumMod val="65000"/>
                  </a:schemeClr>
                </a:solidFill>
              </a:rPr>
              <a:t>// </a:t>
            </a:r>
            <a:r>
              <a:rPr lang="en-US" dirty="0">
                <a:solidFill>
                  <a:schemeClr val="tx1">
                    <a:lumMod val="65000"/>
                  </a:schemeClr>
                </a:solidFill>
              </a:rPr>
              <a:t>may throw exception</a:t>
            </a:r>
          </a:p>
          <a:p>
            <a:r>
              <a:rPr lang="hu-HU" dirty="0"/>
              <a:t>}</a:t>
            </a:r>
          </a:p>
          <a:p>
            <a:r>
              <a:rPr lang="hu-HU" dirty="0">
                <a:solidFill>
                  <a:schemeClr val="tx1">
                    <a:lumMod val="65000"/>
                  </a:schemeClr>
                </a:solidFill>
              </a:rPr>
              <a:t>// </a:t>
            </a:r>
            <a:r>
              <a:rPr lang="hu-HU" dirty="0" err="1">
                <a:solidFill>
                  <a:schemeClr val="tx1">
                    <a:lumMod val="65000"/>
                  </a:schemeClr>
                </a:solidFill>
              </a:rPr>
              <a:t>handling</a:t>
            </a:r>
            <a:r>
              <a:rPr lang="hu-HU" dirty="0">
                <a:solidFill>
                  <a:schemeClr val="tx1">
                    <a:lumMod val="65000"/>
                  </a:schemeClr>
                </a:solidFill>
              </a:rPr>
              <a:t> </a:t>
            </a:r>
            <a:r>
              <a:rPr lang="hu-HU" dirty="0" err="1">
                <a:solidFill>
                  <a:schemeClr val="tx1">
                    <a:lumMod val="65000"/>
                  </a:schemeClr>
                </a:solidFill>
              </a:rPr>
              <a:t>the</a:t>
            </a:r>
            <a:r>
              <a:rPr lang="hu-HU" dirty="0">
                <a:solidFill>
                  <a:schemeClr val="tx1">
                    <a:lumMod val="65000"/>
                  </a:schemeClr>
                </a:solidFill>
              </a:rPr>
              <a:t> </a:t>
            </a:r>
            <a:r>
              <a:rPr lang="hu-HU" dirty="0" err="1">
                <a:solidFill>
                  <a:schemeClr val="tx1">
                    <a:lumMod val="65000"/>
                  </a:schemeClr>
                </a:solidFill>
              </a:rPr>
              <a:t>exception</a:t>
            </a:r>
            <a:endParaRPr lang="hu-HU" dirty="0">
              <a:solidFill>
                <a:schemeClr val="tx1">
                  <a:lumMod val="65000"/>
                </a:schemeClr>
              </a:solidFill>
            </a:endParaRPr>
          </a:p>
          <a:p>
            <a:r>
              <a:rPr lang="hu-HU" b="1" dirty="0" err="1"/>
              <a:t>catch</a:t>
            </a:r>
            <a:r>
              <a:rPr lang="hu-HU" b="1" dirty="0"/>
              <a:t> </a:t>
            </a:r>
            <a:r>
              <a:rPr lang="hu-HU" dirty="0"/>
              <a:t>(</a:t>
            </a:r>
            <a:r>
              <a:rPr lang="hu-HU" dirty="0" err="1"/>
              <a:t>ArithmeticException</a:t>
            </a:r>
            <a:r>
              <a:rPr lang="hu-HU" dirty="0"/>
              <a:t> e) {</a:t>
            </a:r>
          </a:p>
          <a:p>
            <a:r>
              <a:rPr lang="hu-HU" dirty="0" smtClean="0"/>
              <a:t>	</a:t>
            </a:r>
            <a:r>
              <a:rPr lang="hu-HU" dirty="0" err="1" smtClean="0"/>
              <a:t>System.</a:t>
            </a:r>
            <a:r>
              <a:rPr lang="hu-HU" b="1" i="1" dirty="0" err="1" smtClean="0"/>
              <a:t>out.</a:t>
            </a:r>
            <a:r>
              <a:rPr lang="hu-HU" dirty="0" err="1" smtClean="0"/>
              <a:t>println</a:t>
            </a:r>
            <a:r>
              <a:rPr lang="hu-HU" dirty="0" smtClean="0"/>
              <a:t>(e</a:t>
            </a:r>
            <a:r>
              <a:rPr lang="hu-HU" dirty="0"/>
              <a:t>);</a:t>
            </a:r>
          </a:p>
          <a:p>
            <a:r>
              <a:rPr lang="hu-HU" dirty="0"/>
              <a:t>}</a:t>
            </a:r>
          </a:p>
          <a:p>
            <a:r>
              <a:rPr lang="en-US" dirty="0" err="1"/>
              <a:t>System.</a:t>
            </a:r>
            <a:r>
              <a:rPr lang="en-US" b="1" i="1" dirty="0" err="1"/>
              <a:t>out.</a:t>
            </a:r>
            <a:r>
              <a:rPr lang="en-US" dirty="0" err="1"/>
              <a:t>println</a:t>
            </a:r>
            <a:r>
              <a:rPr lang="en-US" dirty="0"/>
              <a:t>("rest of the code");</a:t>
            </a:r>
            <a:endParaRPr lang="hu-HU" dirty="0" smtClean="0"/>
          </a:p>
        </p:txBody>
      </p:sp>
      <p:cxnSp>
        <p:nvCxnSpPr>
          <p:cNvPr id="11" name="Egyenes összekötő nyíllal 10"/>
          <p:cNvCxnSpPr/>
          <p:nvPr/>
        </p:nvCxnSpPr>
        <p:spPr>
          <a:xfrm>
            <a:off x="8628847" y="4715455"/>
            <a:ext cx="0" cy="329514"/>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Lekerekített téglalap 13"/>
          <p:cNvSpPr/>
          <p:nvPr/>
        </p:nvSpPr>
        <p:spPr>
          <a:xfrm>
            <a:off x="6063029" y="4940326"/>
            <a:ext cx="6878594" cy="1902942"/>
          </a:xfrm>
          <a:prstGeom prst="round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a:solidFill>
              <a:schemeClr val="bg1"/>
            </a:solidFill>
          </a:ln>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hu-HU" sz="2400" u="sng" dirty="0" err="1">
                <a:solidFill>
                  <a:schemeClr val="bg1"/>
                </a:solidFill>
              </a:rPr>
              <a:t>java.lang.ArithmeticException</a:t>
            </a:r>
            <a:r>
              <a:rPr lang="hu-HU" sz="2400" u="sng" dirty="0">
                <a:solidFill>
                  <a:schemeClr val="bg1"/>
                </a:solidFill>
              </a:rPr>
              <a:t>: / </a:t>
            </a:r>
            <a:r>
              <a:rPr lang="hu-HU" sz="2400" u="sng" dirty="0" err="1">
                <a:solidFill>
                  <a:schemeClr val="bg1"/>
                </a:solidFill>
              </a:rPr>
              <a:t>by</a:t>
            </a:r>
            <a:r>
              <a:rPr lang="hu-HU" sz="2400" u="sng" dirty="0">
                <a:solidFill>
                  <a:schemeClr val="bg1"/>
                </a:solidFill>
              </a:rPr>
              <a:t> </a:t>
            </a:r>
            <a:r>
              <a:rPr lang="hu-HU" sz="2400" u="sng" dirty="0" err="1">
                <a:solidFill>
                  <a:schemeClr val="bg1"/>
                </a:solidFill>
              </a:rPr>
              <a:t>zero</a:t>
            </a:r>
            <a:endParaRPr lang="hu-HU" sz="2400" u="sng" dirty="0">
              <a:solidFill>
                <a:schemeClr val="bg1"/>
              </a:solidFill>
            </a:endParaRPr>
          </a:p>
          <a:p>
            <a:r>
              <a:rPr lang="hu-HU" sz="2400" dirty="0">
                <a:solidFill>
                  <a:schemeClr val="bg1"/>
                </a:solidFill>
              </a:rPr>
              <a:t>rest of </a:t>
            </a:r>
            <a:r>
              <a:rPr lang="hu-HU" sz="2400" dirty="0" err="1">
                <a:solidFill>
                  <a:schemeClr val="bg1"/>
                </a:solidFill>
              </a:rPr>
              <a:t>the</a:t>
            </a:r>
            <a:r>
              <a:rPr lang="hu-HU" sz="2400" dirty="0">
                <a:solidFill>
                  <a:schemeClr val="bg1"/>
                </a:solidFill>
              </a:rPr>
              <a:t> </a:t>
            </a:r>
            <a:r>
              <a:rPr lang="hu-HU" sz="2400" dirty="0" err="1">
                <a:solidFill>
                  <a:schemeClr val="bg1"/>
                </a:solidFill>
              </a:rPr>
              <a:t>code</a:t>
            </a:r>
            <a:endParaRPr lang="hu-HU" sz="2400" dirty="0">
              <a:solidFill>
                <a:schemeClr val="bg1"/>
              </a:solidFill>
            </a:endParaRPr>
          </a:p>
        </p:txBody>
      </p:sp>
      <p:sp>
        <p:nvSpPr>
          <p:cNvPr id="3" name="Szövegdoboz 2"/>
          <p:cNvSpPr txBox="1"/>
          <p:nvPr/>
        </p:nvSpPr>
        <p:spPr>
          <a:xfrm>
            <a:off x="357782" y="1137769"/>
            <a:ext cx="11331710" cy="1200329"/>
          </a:xfrm>
          <a:prstGeom prst="rect">
            <a:avLst/>
          </a:prstGeom>
          <a:noFill/>
        </p:spPr>
        <p:txBody>
          <a:bodyPr wrap="square" rtlCol="0">
            <a:spAutoFit/>
          </a:bodyPr>
          <a:lstStyle/>
          <a:p>
            <a:r>
              <a:rPr lang="en-US" dirty="0"/>
              <a:t>Java uses exceptions to handle errors and other exceptional events. When an error occurs during the code execution Java will normally stop and generate an error message. The technical term for this </a:t>
            </a:r>
            <a:r>
              <a:rPr lang="en-US" dirty="0" smtClean="0"/>
              <a:t>is</a:t>
            </a:r>
            <a:r>
              <a:rPr lang="hu-HU" dirty="0" smtClean="0"/>
              <a:t> </a:t>
            </a:r>
            <a:r>
              <a:rPr lang="hu-HU" dirty="0" err="1" smtClean="0"/>
              <a:t>that</a:t>
            </a:r>
            <a:r>
              <a:rPr lang="en-US" dirty="0" smtClean="0"/>
              <a:t> </a:t>
            </a:r>
            <a:r>
              <a:rPr lang="en-US" dirty="0"/>
              <a:t>Java will </a:t>
            </a:r>
            <a:r>
              <a:rPr lang="en-US" b="1" dirty="0"/>
              <a:t>throw an exception</a:t>
            </a:r>
            <a:r>
              <a:rPr lang="en-US" dirty="0"/>
              <a:t> </a:t>
            </a:r>
            <a:r>
              <a:rPr lang="en-US" dirty="0" smtClean="0"/>
              <a:t>(show </a:t>
            </a:r>
            <a:r>
              <a:rPr lang="en-US" dirty="0"/>
              <a:t>an error</a:t>
            </a:r>
            <a:r>
              <a:rPr lang="en-US" dirty="0" smtClean="0"/>
              <a:t>).</a:t>
            </a:r>
            <a:r>
              <a:rPr lang="hu-HU" dirty="0" smtClean="0"/>
              <a:t> O</a:t>
            </a:r>
            <a:r>
              <a:rPr lang="en-US" dirty="0"/>
              <a:t>ne of the aims of </a:t>
            </a:r>
            <a:r>
              <a:rPr lang="hu-HU" dirty="0"/>
              <a:t>t</a:t>
            </a:r>
            <a:r>
              <a:rPr lang="en-US" dirty="0"/>
              <a:t>he Exception Handling mechanism </a:t>
            </a:r>
            <a:r>
              <a:rPr lang="hu-HU" dirty="0" smtClean="0"/>
              <a:t>is </a:t>
            </a:r>
            <a:r>
              <a:rPr lang="en-US" dirty="0" smtClean="0"/>
              <a:t>to </a:t>
            </a:r>
            <a:r>
              <a:rPr lang="en-US" dirty="0"/>
              <a:t>handle the runtime errors so that normal flow of the application can be maintained</a:t>
            </a:r>
            <a:r>
              <a:rPr lang="hu-HU" dirty="0" smtClean="0"/>
              <a:t>.</a:t>
            </a:r>
            <a:endParaRPr lang="hu-HU" dirty="0"/>
          </a:p>
        </p:txBody>
      </p:sp>
    </p:spTree>
    <p:extLst>
      <p:ext uri="{BB962C8B-B14F-4D97-AF65-F5344CB8AC3E}">
        <p14:creationId xmlns:p14="http://schemas.microsoft.com/office/powerpoint/2010/main" val="162071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6" grpId="0" animBg="1"/>
      <p:bldP spid="13" grpId="0" animBg="1"/>
      <p:bldP spid="10" grpId="0" animBg="1"/>
      <p:bldP spid="14"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57782" y="452718"/>
            <a:ext cx="10104267" cy="807671"/>
          </a:xfrm>
        </p:spPr>
        <p:txBody>
          <a:bodyPr/>
          <a:lstStyle/>
          <a:p>
            <a:r>
              <a:rPr lang="en-US" sz="4000" dirty="0" smtClean="0"/>
              <a:t>Exceptions</a:t>
            </a:r>
            <a:r>
              <a:rPr lang="hu-HU" sz="4000" dirty="0" smtClean="0"/>
              <a:t> </a:t>
            </a:r>
            <a:r>
              <a:rPr lang="hu-HU" sz="4000" dirty="0" err="1" smtClean="0"/>
              <a:t>overview</a:t>
            </a:r>
            <a:endParaRPr lang="hu-HU" sz="4000" dirty="0"/>
          </a:p>
        </p:txBody>
      </p:sp>
      <p:sp>
        <p:nvSpPr>
          <p:cNvPr id="15" name="Szövegdoboz 14"/>
          <p:cNvSpPr txBox="1"/>
          <p:nvPr/>
        </p:nvSpPr>
        <p:spPr>
          <a:xfrm>
            <a:off x="357782" y="1252117"/>
            <a:ext cx="11228173" cy="369332"/>
          </a:xfrm>
          <a:prstGeom prst="rect">
            <a:avLst/>
          </a:prstGeom>
          <a:noFill/>
        </p:spPr>
        <p:txBody>
          <a:bodyPr wrap="square" rtlCol="0">
            <a:spAutoFit/>
          </a:bodyPr>
          <a:lstStyle/>
          <a:p>
            <a:r>
              <a:rPr lang="hu-HU" dirty="0" err="1"/>
              <a:t>Try-catch</a:t>
            </a:r>
            <a:r>
              <a:rPr lang="hu-HU" dirty="0"/>
              <a:t> and </a:t>
            </a:r>
            <a:r>
              <a:rPr lang="hu-HU" dirty="0" err="1"/>
              <a:t>finally</a:t>
            </a:r>
            <a:r>
              <a:rPr lang="hu-HU" dirty="0"/>
              <a:t> </a:t>
            </a:r>
            <a:r>
              <a:rPr lang="hu-HU" dirty="0" err="1"/>
              <a:t>block</a:t>
            </a:r>
            <a:endParaRPr lang="hu-HU" dirty="0" smtClean="0"/>
          </a:p>
        </p:txBody>
      </p:sp>
      <p:sp>
        <p:nvSpPr>
          <p:cNvPr id="9" name="Folyamatábra: Befejezés 8"/>
          <p:cNvSpPr/>
          <p:nvPr/>
        </p:nvSpPr>
        <p:spPr>
          <a:xfrm rot="1976181">
            <a:off x="10028306" y="566797"/>
            <a:ext cx="1952368" cy="494270"/>
          </a:xfrm>
          <a:prstGeom prst="flowChartTermina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Reminder</a:t>
            </a:r>
            <a:endParaRPr lang="hu-HU" dirty="0"/>
          </a:p>
        </p:txBody>
      </p:sp>
      <p:sp>
        <p:nvSpPr>
          <p:cNvPr id="6" name="Folyamatábra: Másik feldolgozás 5"/>
          <p:cNvSpPr/>
          <p:nvPr/>
        </p:nvSpPr>
        <p:spPr>
          <a:xfrm>
            <a:off x="9276541" y="5476974"/>
            <a:ext cx="2681605"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Hint! </a:t>
            </a:r>
            <a:r>
              <a:rPr lang="hu-HU" dirty="0" smtClean="0"/>
              <a:t>P</a:t>
            </a:r>
            <a:r>
              <a:rPr lang="en-US" dirty="0" err="1" smtClean="0"/>
              <a:t>reviously</a:t>
            </a:r>
            <a:r>
              <a:rPr lang="hu-HU" dirty="0" smtClean="0"/>
              <a:t> </a:t>
            </a:r>
            <a:r>
              <a:rPr lang="hu-HU" dirty="0" err="1" smtClean="0"/>
              <a:t>in</a:t>
            </a:r>
            <a:r>
              <a:rPr lang="en-US" dirty="0" smtClean="0">
                <a:solidFill>
                  <a:schemeClr val="tx1"/>
                </a:solidFill>
              </a:rPr>
              <a:t>: </a:t>
            </a:r>
            <a:endParaRPr lang="hu-HU" dirty="0" smtClean="0">
              <a:solidFill>
                <a:schemeClr val="tx1"/>
              </a:solidFill>
            </a:endParaRPr>
          </a:p>
          <a:p>
            <a:pPr algn="ctr"/>
            <a:r>
              <a:rPr lang="en-US" dirty="0" smtClean="0">
                <a:solidFill>
                  <a:srgbClr val="FFFF00"/>
                </a:solidFill>
              </a:rPr>
              <a:t>First </a:t>
            </a:r>
            <a:r>
              <a:rPr lang="en-US" dirty="0">
                <a:solidFill>
                  <a:srgbClr val="FFFF00"/>
                </a:solidFill>
              </a:rPr>
              <a:t>Steps in Java, lecture </a:t>
            </a:r>
            <a:r>
              <a:rPr lang="hu-HU" dirty="0" smtClean="0">
                <a:solidFill>
                  <a:srgbClr val="FFFF00"/>
                </a:solidFill>
              </a:rPr>
              <a:t>23</a:t>
            </a:r>
            <a:r>
              <a:rPr lang="en-US" dirty="0" smtClean="0">
                <a:solidFill>
                  <a:srgbClr val="FFFF00"/>
                </a:solidFill>
              </a:rPr>
              <a:t>, </a:t>
            </a:r>
            <a:endParaRPr lang="hu-HU" dirty="0" smtClean="0">
              <a:solidFill>
                <a:srgbClr val="FFFF00"/>
              </a:solidFill>
            </a:endParaRPr>
          </a:p>
          <a:p>
            <a:pPr algn="ctr"/>
            <a:r>
              <a:rPr lang="en-US" dirty="0" smtClean="0">
                <a:solidFill>
                  <a:srgbClr val="FFFF00"/>
                </a:solidFill>
              </a:rPr>
              <a:t>„</a:t>
            </a:r>
            <a:r>
              <a:rPr lang="hu-HU" dirty="0" err="1">
                <a:solidFill>
                  <a:srgbClr val="FFFF00"/>
                </a:solidFill>
              </a:rPr>
              <a:t>Exceptions</a:t>
            </a:r>
            <a:r>
              <a:rPr lang="en-US" dirty="0" smtClean="0">
                <a:solidFill>
                  <a:srgbClr val="FFFF00"/>
                </a:solidFill>
              </a:rPr>
              <a:t>"</a:t>
            </a:r>
            <a:endParaRPr lang="hu-HU" dirty="0">
              <a:solidFill>
                <a:srgbClr val="FFFF00"/>
              </a:solidFill>
            </a:endParaRPr>
          </a:p>
        </p:txBody>
      </p:sp>
      <p:sp>
        <p:nvSpPr>
          <p:cNvPr id="12" name="Szövegdoboz 11"/>
          <p:cNvSpPr txBox="1"/>
          <p:nvPr/>
        </p:nvSpPr>
        <p:spPr>
          <a:xfrm>
            <a:off x="357781" y="1957919"/>
            <a:ext cx="5326581" cy="1200329"/>
          </a:xfrm>
          <a:prstGeom prst="rect">
            <a:avLst/>
          </a:prstGeom>
          <a:solidFill>
            <a:schemeClr val="accent4">
              <a:lumMod val="50000"/>
            </a:schemeClr>
          </a:solidFill>
          <a:ln w="12700">
            <a:solidFill>
              <a:schemeClr val="tx1"/>
            </a:solidFill>
          </a:ln>
        </p:spPr>
        <p:txBody>
          <a:bodyPr wrap="square" rtlCol="0">
            <a:spAutoFit/>
          </a:bodyPr>
          <a:lstStyle/>
          <a:p>
            <a:pPr algn="just"/>
            <a:r>
              <a:rPr lang="en-US" dirty="0"/>
              <a:t>The </a:t>
            </a:r>
            <a:r>
              <a:rPr lang="en-US" b="1" dirty="0">
                <a:solidFill>
                  <a:srgbClr val="FFC000"/>
                </a:solidFill>
              </a:rPr>
              <a:t>try</a:t>
            </a:r>
            <a:r>
              <a:rPr lang="en-US" dirty="0"/>
              <a:t> statement allows you to define a block of code to be tested for errors while it is being executed.</a:t>
            </a:r>
            <a:r>
              <a:rPr lang="hu-HU" dirty="0"/>
              <a:t> </a:t>
            </a:r>
            <a:r>
              <a:rPr lang="en-US" dirty="0"/>
              <a:t>The try block must be followed by either catch or finally.</a:t>
            </a:r>
          </a:p>
        </p:txBody>
      </p:sp>
      <p:sp>
        <p:nvSpPr>
          <p:cNvPr id="14" name="Szövegdoboz 13"/>
          <p:cNvSpPr txBox="1"/>
          <p:nvPr/>
        </p:nvSpPr>
        <p:spPr>
          <a:xfrm>
            <a:off x="357782" y="3511035"/>
            <a:ext cx="5326580" cy="1200329"/>
          </a:xfrm>
          <a:prstGeom prst="rect">
            <a:avLst/>
          </a:prstGeom>
          <a:solidFill>
            <a:schemeClr val="accent4">
              <a:lumMod val="50000"/>
            </a:schemeClr>
          </a:solidFill>
          <a:ln w="12700">
            <a:solidFill>
              <a:schemeClr val="tx1"/>
            </a:solidFill>
          </a:ln>
        </p:spPr>
        <p:txBody>
          <a:bodyPr wrap="square" rtlCol="0">
            <a:spAutoFit/>
          </a:bodyPr>
          <a:lstStyle/>
          <a:p>
            <a:pPr algn="just"/>
            <a:r>
              <a:rPr lang="en-US" dirty="0"/>
              <a:t>The </a:t>
            </a:r>
            <a:r>
              <a:rPr lang="en-US" b="1" dirty="0">
                <a:solidFill>
                  <a:srgbClr val="00B0F0"/>
                </a:solidFill>
              </a:rPr>
              <a:t>catch</a:t>
            </a:r>
            <a:r>
              <a:rPr lang="en-US" dirty="0"/>
              <a:t> statement allows you to define a block of code to be executed, if an error occurs in the try block.</a:t>
            </a:r>
            <a:r>
              <a:rPr lang="hu-HU" dirty="0"/>
              <a:t> </a:t>
            </a:r>
            <a:r>
              <a:rPr lang="en-US" dirty="0"/>
              <a:t>It can be followed by finally block later</a:t>
            </a:r>
            <a:r>
              <a:rPr lang="en-US" dirty="0" smtClean="0"/>
              <a:t>.</a:t>
            </a:r>
            <a:endParaRPr lang="hu-HU" dirty="0"/>
          </a:p>
        </p:txBody>
      </p:sp>
      <p:sp>
        <p:nvSpPr>
          <p:cNvPr id="16" name="Szövegdoboz 15"/>
          <p:cNvSpPr txBox="1"/>
          <p:nvPr/>
        </p:nvSpPr>
        <p:spPr>
          <a:xfrm>
            <a:off x="357782" y="5064152"/>
            <a:ext cx="5326580" cy="923330"/>
          </a:xfrm>
          <a:prstGeom prst="rect">
            <a:avLst/>
          </a:prstGeom>
          <a:solidFill>
            <a:schemeClr val="accent4">
              <a:lumMod val="50000"/>
            </a:schemeClr>
          </a:solidFill>
          <a:ln w="12700">
            <a:solidFill>
              <a:schemeClr val="tx1"/>
            </a:solidFill>
          </a:ln>
        </p:spPr>
        <p:txBody>
          <a:bodyPr wrap="square" rtlCol="0">
            <a:spAutoFit/>
          </a:bodyPr>
          <a:lstStyle/>
          <a:p>
            <a:pPr algn="just"/>
            <a:r>
              <a:rPr lang="en-US" dirty="0"/>
              <a:t>The </a:t>
            </a:r>
            <a:r>
              <a:rPr lang="en-US" b="1" dirty="0">
                <a:solidFill>
                  <a:srgbClr val="92D050"/>
                </a:solidFill>
              </a:rPr>
              <a:t>finally</a:t>
            </a:r>
            <a:r>
              <a:rPr lang="en-US" dirty="0"/>
              <a:t> block is used to execute the important code of the program. It is executed whether an exception is handled or not</a:t>
            </a:r>
            <a:r>
              <a:rPr lang="en-US" dirty="0" smtClean="0"/>
              <a:t>.</a:t>
            </a:r>
            <a:endParaRPr lang="hu-HU" dirty="0"/>
          </a:p>
        </p:txBody>
      </p:sp>
      <p:sp>
        <p:nvSpPr>
          <p:cNvPr id="19" name="Szövegdoboz 18"/>
          <p:cNvSpPr txBox="1"/>
          <p:nvPr/>
        </p:nvSpPr>
        <p:spPr>
          <a:xfrm>
            <a:off x="6056530" y="1957919"/>
            <a:ext cx="5745830" cy="2862322"/>
          </a:xfrm>
          <a:prstGeom prst="rect">
            <a:avLst/>
          </a:prstGeom>
          <a:solidFill>
            <a:schemeClr val="accent5">
              <a:lumMod val="50000"/>
            </a:schemeClr>
          </a:solidFill>
          <a:ln w="12700">
            <a:solidFill>
              <a:schemeClr val="tx1"/>
            </a:solidFill>
          </a:ln>
        </p:spPr>
        <p:txBody>
          <a:bodyPr wrap="square" rtlCol="0">
            <a:spAutoFit/>
          </a:bodyPr>
          <a:lstStyle/>
          <a:p>
            <a:r>
              <a:rPr lang="hu-HU" b="1" dirty="0" err="1">
                <a:solidFill>
                  <a:srgbClr val="FFC000"/>
                </a:solidFill>
              </a:rPr>
              <a:t>try</a:t>
            </a:r>
            <a:r>
              <a:rPr lang="hu-HU" b="1" dirty="0"/>
              <a:t> {</a:t>
            </a:r>
          </a:p>
          <a:p>
            <a:r>
              <a:rPr lang="hu-HU" b="1" dirty="0" smtClean="0"/>
              <a:t>	</a:t>
            </a:r>
            <a:r>
              <a:rPr lang="hu-HU" b="1" dirty="0" smtClean="0">
                <a:solidFill>
                  <a:schemeClr val="tx1">
                    <a:lumMod val="75000"/>
                  </a:schemeClr>
                </a:solidFill>
              </a:rPr>
              <a:t>//</a:t>
            </a:r>
            <a:r>
              <a:rPr lang="en-US" dirty="0">
                <a:solidFill>
                  <a:schemeClr val="tx1">
                    <a:lumMod val="75000"/>
                  </a:schemeClr>
                </a:solidFill>
              </a:rPr>
              <a:t> </a:t>
            </a:r>
            <a:r>
              <a:rPr lang="en-US" dirty="0" smtClean="0">
                <a:solidFill>
                  <a:schemeClr val="tx1">
                    <a:lumMod val="75000"/>
                  </a:schemeClr>
                </a:solidFill>
              </a:rPr>
              <a:t>code</a:t>
            </a:r>
            <a:r>
              <a:rPr lang="en-US" dirty="0">
                <a:solidFill>
                  <a:schemeClr val="tx1">
                    <a:lumMod val="75000"/>
                  </a:schemeClr>
                </a:solidFill>
              </a:rPr>
              <a:t> that may throw an exception</a:t>
            </a:r>
          </a:p>
          <a:p>
            <a:r>
              <a:rPr lang="hu-HU" dirty="0"/>
              <a:t>}</a:t>
            </a:r>
          </a:p>
          <a:p>
            <a:r>
              <a:rPr lang="hu-HU" b="1" dirty="0" err="1" smtClean="0">
                <a:solidFill>
                  <a:srgbClr val="00B0F0"/>
                </a:solidFill>
              </a:rPr>
              <a:t>catch</a:t>
            </a:r>
            <a:r>
              <a:rPr lang="hu-HU" b="1" dirty="0" smtClean="0"/>
              <a:t> </a:t>
            </a:r>
            <a:r>
              <a:rPr lang="hu-HU" dirty="0" smtClean="0"/>
              <a:t>(</a:t>
            </a:r>
            <a:r>
              <a:rPr lang="hu-HU" dirty="0" err="1" smtClean="0"/>
              <a:t>Exception</a:t>
            </a:r>
            <a:r>
              <a:rPr lang="hu-HU" dirty="0" smtClean="0"/>
              <a:t> </a:t>
            </a:r>
            <a:r>
              <a:rPr lang="hu-HU" dirty="0"/>
              <a:t>e) {</a:t>
            </a:r>
          </a:p>
          <a:p>
            <a:r>
              <a:rPr lang="hu-HU" dirty="0" smtClean="0"/>
              <a:t>	</a:t>
            </a:r>
            <a:r>
              <a:rPr lang="hu-HU" dirty="0">
                <a:solidFill>
                  <a:schemeClr val="tx1">
                    <a:lumMod val="65000"/>
                  </a:schemeClr>
                </a:solidFill>
              </a:rPr>
              <a:t>// </a:t>
            </a:r>
            <a:r>
              <a:rPr lang="hu-HU" dirty="0" err="1">
                <a:solidFill>
                  <a:schemeClr val="tx1">
                    <a:lumMod val="65000"/>
                  </a:schemeClr>
                </a:solidFill>
              </a:rPr>
              <a:t>handling</a:t>
            </a:r>
            <a:r>
              <a:rPr lang="hu-HU" dirty="0">
                <a:solidFill>
                  <a:schemeClr val="tx1">
                    <a:lumMod val="65000"/>
                  </a:schemeClr>
                </a:solidFill>
              </a:rPr>
              <a:t> </a:t>
            </a:r>
            <a:r>
              <a:rPr lang="hu-HU" dirty="0" err="1">
                <a:solidFill>
                  <a:schemeClr val="tx1">
                    <a:lumMod val="65000"/>
                  </a:schemeClr>
                </a:solidFill>
              </a:rPr>
              <a:t>the</a:t>
            </a:r>
            <a:r>
              <a:rPr lang="hu-HU" dirty="0">
                <a:solidFill>
                  <a:schemeClr val="tx1">
                    <a:lumMod val="65000"/>
                  </a:schemeClr>
                </a:solidFill>
              </a:rPr>
              <a:t> </a:t>
            </a:r>
            <a:r>
              <a:rPr lang="hu-HU" dirty="0" err="1">
                <a:solidFill>
                  <a:schemeClr val="tx1">
                    <a:lumMod val="65000"/>
                  </a:schemeClr>
                </a:solidFill>
              </a:rPr>
              <a:t>exception</a:t>
            </a:r>
            <a:endParaRPr lang="hu-HU" dirty="0">
              <a:solidFill>
                <a:schemeClr val="tx1">
                  <a:lumMod val="65000"/>
                </a:schemeClr>
              </a:solidFill>
            </a:endParaRPr>
          </a:p>
          <a:p>
            <a:r>
              <a:rPr lang="hu-HU" dirty="0" smtClean="0"/>
              <a:t>}</a:t>
            </a:r>
            <a:endParaRPr lang="hu-HU" i="1" dirty="0" smtClean="0"/>
          </a:p>
          <a:p>
            <a:r>
              <a:rPr lang="hu-HU" b="1" dirty="0" err="1">
                <a:solidFill>
                  <a:srgbClr val="92D050"/>
                </a:solidFill>
              </a:rPr>
              <a:t>finally</a:t>
            </a:r>
            <a:r>
              <a:rPr lang="hu-HU" b="1" dirty="0"/>
              <a:t> {</a:t>
            </a:r>
          </a:p>
          <a:p>
            <a:r>
              <a:rPr lang="hu-HU" dirty="0" smtClean="0"/>
              <a:t>	</a:t>
            </a:r>
            <a:r>
              <a:rPr lang="hu-HU" dirty="0" smtClean="0">
                <a:solidFill>
                  <a:schemeClr val="tx1">
                    <a:lumMod val="75000"/>
                  </a:schemeClr>
                </a:solidFill>
              </a:rPr>
              <a:t>// </a:t>
            </a:r>
            <a:r>
              <a:rPr lang="hu-HU" dirty="0">
                <a:solidFill>
                  <a:schemeClr val="tx1">
                    <a:lumMod val="75000"/>
                  </a:schemeClr>
                </a:solidFill>
              </a:rPr>
              <a:t>f</a:t>
            </a:r>
            <a:r>
              <a:rPr lang="en-US" dirty="0" err="1" smtClean="0">
                <a:solidFill>
                  <a:schemeClr val="tx1">
                    <a:lumMod val="75000"/>
                  </a:schemeClr>
                </a:solidFill>
              </a:rPr>
              <a:t>inally</a:t>
            </a:r>
            <a:r>
              <a:rPr lang="hu-HU" dirty="0" smtClean="0">
                <a:solidFill>
                  <a:schemeClr val="tx1">
                    <a:lumMod val="75000"/>
                  </a:schemeClr>
                </a:solidFill>
              </a:rPr>
              <a:t> </a:t>
            </a:r>
            <a:r>
              <a:rPr lang="hu-HU" dirty="0" err="1" smtClean="0">
                <a:solidFill>
                  <a:schemeClr val="tx1">
                    <a:lumMod val="75000"/>
                  </a:schemeClr>
                </a:solidFill>
              </a:rPr>
              <a:t>block</a:t>
            </a:r>
            <a:r>
              <a:rPr lang="en-US" dirty="0" smtClean="0">
                <a:solidFill>
                  <a:schemeClr val="tx1">
                    <a:lumMod val="75000"/>
                  </a:schemeClr>
                </a:solidFill>
              </a:rPr>
              <a:t> </a:t>
            </a:r>
            <a:r>
              <a:rPr lang="en-US" dirty="0">
                <a:solidFill>
                  <a:schemeClr val="tx1">
                    <a:lumMod val="75000"/>
                  </a:schemeClr>
                </a:solidFill>
              </a:rPr>
              <a:t>is always </a:t>
            </a:r>
            <a:r>
              <a:rPr lang="en-US" dirty="0" smtClean="0">
                <a:solidFill>
                  <a:schemeClr val="tx1">
                    <a:lumMod val="75000"/>
                  </a:schemeClr>
                </a:solidFill>
              </a:rPr>
              <a:t>executed</a:t>
            </a:r>
            <a:endParaRPr lang="hu-HU" dirty="0" smtClean="0">
              <a:solidFill>
                <a:schemeClr val="tx1">
                  <a:lumMod val="75000"/>
                </a:schemeClr>
              </a:solidFill>
            </a:endParaRPr>
          </a:p>
          <a:p>
            <a:r>
              <a:rPr lang="hu-HU" dirty="0" smtClean="0"/>
              <a:t>	</a:t>
            </a:r>
            <a:r>
              <a:rPr lang="hu-HU" dirty="0" smtClean="0">
                <a:solidFill>
                  <a:schemeClr val="tx1">
                    <a:lumMod val="75000"/>
                  </a:schemeClr>
                </a:solidFill>
              </a:rPr>
              <a:t>// </a:t>
            </a:r>
            <a:r>
              <a:rPr lang="en-US" dirty="0" smtClean="0">
                <a:solidFill>
                  <a:schemeClr val="tx1">
                    <a:lumMod val="75000"/>
                  </a:schemeClr>
                </a:solidFill>
              </a:rPr>
              <a:t>whether </a:t>
            </a:r>
            <a:r>
              <a:rPr lang="en-US" dirty="0">
                <a:solidFill>
                  <a:schemeClr val="tx1">
                    <a:lumMod val="75000"/>
                  </a:schemeClr>
                </a:solidFill>
              </a:rPr>
              <a:t>exception is handled or not</a:t>
            </a:r>
          </a:p>
          <a:p>
            <a:r>
              <a:rPr lang="hu-HU" dirty="0" smtClean="0"/>
              <a:t>}</a:t>
            </a:r>
            <a:endParaRPr lang="hu-HU" i="1" dirty="0"/>
          </a:p>
        </p:txBody>
      </p:sp>
    </p:spTree>
    <p:extLst>
      <p:ext uri="{BB962C8B-B14F-4D97-AF65-F5344CB8AC3E}">
        <p14:creationId xmlns:p14="http://schemas.microsoft.com/office/powerpoint/2010/main" val="100965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45" presetClass="entr" presetSubtype="0"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anim calcmode="lin" valueType="num">
                                      <p:cBhvr>
                                        <p:cTn id="23" dur="2000" fill="hold"/>
                                        <p:tgtEl>
                                          <p:spTgt spid="6"/>
                                        </p:tgtEl>
                                        <p:attrNameLst>
                                          <p:attrName>ppt_w</p:attrName>
                                        </p:attrNameLst>
                                      </p:cBhvr>
                                      <p:tavLst>
                                        <p:tav tm="0" fmla="#ppt_w*sin(2.5*pi*$)">
                                          <p:val>
                                            <p:fltVal val="0"/>
                                          </p:val>
                                        </p:tav>
                                        <p:tav tm="100000">
                                          <p:val>
                                            <p:fltVal val="1"/>
                                          </p:val>
                                        </p:tav>
                                      </p:tavLst>
                                    </p:anim>
                                    <p:anim calcmode="lin" valueType="num">
                                      <p:cBhvr>
                                        <p:cTn id="24"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animBg="1"/>
      <p:bldP spid="12" grpId="0" animBg="1"/>
      <p:bldP spid="14" grpId="0" animBg="1"/>
      <p:bldP spid="16"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57782" y="452718"/>
            <a:ext cx="10104267" cy="807671"/>
          </a:xfrm>
        </p:spPr>
        <p:txBody>
          <a:bodyPr/>
          <a:lstStyle/>
          <a:p>
            <a:r>
              <a:rPr lang="en-US" sz="4000" dirty="0" smtClean="0"/>
              <a:t>Exceptions</a:t>
            </a:r>
            <a:r>
              <a:rPr lang="hu-HU" sz="4000" dirty="0" smtClean="0"/>
              <a:t> </a:t>
            </a:r>
            <a:r>
              <a:rPr lang="hu-HU" sz="4000" dirty="0" err="1" smtClean="0"/>
              <a:t>overview</a:t>
            </a:r>
            <a:endParaRPr lang="hu-HU" sz="4000" dirty="0"/>
          </a:p>
        </p:txBody>
      </p:sp>
      <p:sp>
        <p:nvSpPr>
          <p:cNvPr id="15" name="Szövegdoboz 14"/>
          <p:cNvSpPr txBox="1"/>
          <p:nvPr/>
        </p:nvSpPr>
        <p:spPr>
          <a:xfrm>
            <a:off x="357782" y="1252117"/>
            <a:ext cx="11228173" cy="369332"/>
          </a:xfrm>
          <a:prstGeom prst="rect">
            <a:avLst/>
          </a:prstGeom>
          <a:noFill/>
        </p:spPr>
        <p:txBody>
          <a:bodyPr wrap="square" rtlCol="0">
            <a:spAutoFit/>
          </a:bodyPr>
          <a:lstStyle/>
          <a:p>
            <a:r>
              <a:rPr lang="hu-HU" dirty="0" err="1"/>
              <a:t>Throw</a:t>
            </a:r>
            <a:r>
              <a:rPr lang="hu-HU" dirty="0"/>
              <a:t> and </a:t>
            </a:r>
            <a:r>
              <a:rPr lang="hu-HU" dirty="0" err="1"/>
              <a:t>throws</a:t>
            </a:r>
            <a:r>
              <a:rPr lang="hu-HU" dirty="0"/>
              <a:t> </a:t>
            </a:r>
            <a:r>
              <a:rPr lang="hu-HU" dirty="0" err="1"/>
              <a:t>keyword</a:t>
            </a:r>
            <a:endParaRPr lang="hu-HU" dirty="0" smtClean="0"/>
          </a:p>
        </p:txBody>
      </p:sp>
      <p:sp>
        <p:nvSpPr>
          <p:cNvPr id="9" name="Folyamatábra: Befejezés 8"/>
          <p:cNvSpPr/>
          <p:nvPr/>
        </p:nvSpPr>
        <p:spPr>
          <a:xfrm rot="1976181">
            <a:off x="10028306" y="566797"/>
            <a:ext cx="1952368" cy="494270"/>
          </a:xfrm>
          <a:prstGeom prst="flowChartTermina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Reminder</a:t>
            </a:r>
            <a:endParaRPr lang="hu-HU" dirty="0"/>
          </a:p>
        </p:txBody>
      </p:sp>
      <p:sp>
        <p:nvSpPr>
          <p:cNvPr id="12" name="Szövegdoboz 11"/>
          <p:cNvSpPr txBox="1"/>
          <p:nvPr/>
        </p:nvSpPr>
        <p:spPr>
          <a:xfrm>
            <a:off x="291794" y="2042762"/>
            <a:ext cx="5345434" cy="1477328"/>
          </a:xfrm>
          <a:prstGeom prst="rect">
            <a:avLst/>
          </a:prstGeom>
          <a:solidFill>
            <a:schemeClr val="accent4">
              <a:lumMod val="50000"/>
            </a:schemeClr>
          </a:solidFill>
          <a:ln w="12700">
            <a:solidFill>
              <a:schemeClr val="tx1"/>
            </a:solidFill>
          </a:ln>
        </p:spPr>
        <p:txBody>
          <a:bodyPr wrap="square" rtlCol="0">
            <a:spAutoFit/>
          </a:bodyPr>
          <a:lstStyle/>
          <a:p>
            <a:r>
              <a:rPr lang="en-US" dirty="0"/>
              <a:t>The </a:t>
            </a:r>
            <a:r>
              <a:rPr lang="en-US" b="1" dirty="0">
                <a:solidFill>
                  <a:srgbClr val="FFC000"/>
                </a:solidFill>
              </a:rPr>
              <a:t>throw</a:t>
            </a:r>
            <a:r>
              <a:rPr lang="en-US" dirty="0"/>
              <a:t> keyword is used to throw an exception. This statement is used together with an exception type. e.g. </a:t>
            </a:r>
            <a:r>
              <a:rPr lang="en-US" dirty="0" err="1"/>
              <a:t>ArithmeticException</a:t>
            </a:r>
            <a:r>
              <a:rPr lang="en-US" dirty="0"/>
              <a:t>, </a:t>
            </a:r>
            <a:r>
              <a:rPr lang="en-US" dirty="0" err="1"/>
              <a:t>ClassNotFoundException</a:t>
            </a:r>
            <a:r>
              <a:rPr lang="en-US" dirty="0"/>
              <a:t>, </a:t>
            </a:r>
            <a:r>
              <a:rPr lang="en-US" dirty="0" err="1"/>
              <a:t>ArrayIndexOutOfBoundsException</a:t>
            </a:r>
            <a:r>
              <a:rPr lang="en-US" dirty="0"/>
              <a:t>, etc.</a:t>
            </a:r>
            <a:endParaRPr lang="hu-HU" dirty="0"/>
          </a:p>
        </p:txBody>
      </p:sp>
      <p:sp>
        <p:nvSpPr>
          <p:cNvPr id="16" name="Szövegdoboz 15"/>
          <p:cNvSpPr txBox="1"/>
          <p:nvPr/>
        </p:nvSpPr>
        <p:spPr>
          <a:xfrm>
            <a:off x="291793" y="3771717"/>
            <a:ext cx="4600717" cy="1477328"/>
          </a:xfrm>
          <a:prstGeom prst="rect">
            <a:avLst/>
          </a:prstGeom>
          <a:solidFill>
            <a:schemeClr val="accent4">
              <a:lumMod val="50000"/>
            </a:schemeClr>
          </a:solidFill>
          <a:ln w="12700">
            <a:solidFill>
              <a:schemeClr val="tx1"/>
            </a:solidFill>
          </a:ln>
        </p:spPr>
        <p:txBody>
          <a:bodyPr wrap="square" rtlCol="0">
            <a:spAutoFit/>
          </a:bodyPr>
          <a:lstStyle/>
          <a:p>
            <a:r>
              <a:rPr lang="en-US" dirty="0"/>
              <a:t>The </a:t>
            </a:r>
            <a:r>
              <a:rPr lang="en-US" b="1" dirty="0">
                <a:solidFill>
                  <a:srgbClr val="00B0F0"/>
                </a:solidFill>
              </a:rPr>
              <a:t>throws</a:t>
            </a:r>
            <a:r>
              <a:rPr lang="en-US" dirty="0"/>
              <a:t> keyword indicates what exception type may be thrown by a method</a:t>
            </a:r>
            <a:r>
              <a:rPr lang="en-US" dirty="0" smtClean="0"/>
              <a:t>.</a:t>
            </a:r>
            <a:endParaRPr lang="hu-HU" dirty="0" smtClean="0"/>
          </a:p>
          <a:p>
            <a:endParaRPr lang="hu-HU" dirty="0"/>
          </a:p>
          <a:p>
            <a:endParaRPr lang="hu-HU" dirty="0"/>
          </a:p>
        </p:txBody>
      </p:sp>
      <p:sp>
        <p:nvSpPr>
          <p:cNvPr id="19" name="Szövegdoboz 18"/>
          <p:cNvSpPr txBox="1"/>
          <p:nvPr/>
        </p:nvSpPr>
        <p:spPr>
          <a:xfrm>
            <a:off x="5849139" y="2042762"/>
            <a:ext cx="6009779" cy="1477328"/>
          </a:xfrm>
          <a:prstGeom prst="rect">
            <a:avLst/>
          </a:prstGeom>
          <a:solidFill>
            <a:schemeClr val="accent5">
              <a:lumMod val="50000"/>
            </a:schemeClr>
          </a:solidFill>
          <a:ln w="12700">
            <a:solidFill>
              <a:schemeClr val="tx1"/>
            </a:solidFill>
          </a:ln>
        </p:spPr>
        <p:txBody>
          <a:bodyPr wrap="square" rtlCol="0">
            <a:spAutoFit/>
          </a:bodyPr>
          <a:lstStyle/>
          <a:p>
            <a:r>
              <a:rPr lang="hu-HU" dirty="0" err="1"/>
              <a:t>static</a:t>
            </a:r>
            <a:r>
              <a:rPr lang="hu-HU" dirty="0"/>
              <a:t> </a:t>
            </a:r>
            <a:r>
              <a:rPr lang="hu-HU" dirty="0" err="1"/>
              <a:t>void</a:t>
            </a:r>
            <a:r>
              <a:rPr lang="hu-HU" dirty="0"/>
              <a:t> </a:t>
            </a:r>
            <a:r>
              <a:rPr lang="hu-HU" dirty="0" err="1"/>
              <a:t>checkAge</a:t>
            </a:r>
            <a:r>
              <a:rPr lang="hu-HU" dirty="0"/>
              <a:t>(int </a:t>
            </a:r>
            <a:r>
              <a:rPr lang="hu-HU" dirty="0" err="1"/>
              <a:t>age</a:t>
            </a:r>
            <a:r>
              <a:rPr lang="hu-HU" dirty="0" smtClean="0"/>
              <a:t>) {</a:t>
            </a:r>
          </a:p>
          <a:p>
            <a:r>
              <a:rPr lang="hu-HU" dirty="0"/>
              <a:t> </a:t>
            </a:r>
            <a:r>
              <a:rPr lang="hu-HU" dirty="0" smtClean="0"/>
              <a:t>   </a:t>
            </a:r>
            <a:r>
              <a:rPr lang="en-US" dirty="0" smtClean="0"/>
              <a:t>if </a:t>
            </a:r>
            <a:r>
              <a:rPr lang="en-US" dirty="0"/>
              <a:t>(age &lt; 18) {</a:t>
            </a:r>
            <a:br>
              <a:rPr lang="en-US" dirty="0"/>
            </a:br>
            <a:r>
              <a:rPr lang="en-US" dirty="0"/>
              <a:t>      </a:t>
            </a:r>
            <a:r>
              <a:rPr lang="en-US" b="1" dirty="0">
                <a:solidFill>
                  <a:srgbClr val="FFC000"/>
                </a:solidFill>
              </a:rPr>
              <a:t>throw</a:t>
            </a:r>
            <a:r>
              <a:rPr lang="en-US" dirty="0"/>
              <a:t> new </a:t>
            </a:r>
            <a:r>
              <a:rPr lang="en-US" dirty="0" err="1"/>
              <a:t>ArithmeticException</a:t>
            </a:r>
            <a:r>
              <a:rPr lang="en-US" dirty="0" smtClean="0"/>
              <a:t>(„</a:t>
            </a:r>
            <a:r>
              <a:rPr lang="hu-HU" dirty="0" err="1" smtClean="0"/>
              <a:t>Not</a:t>
            </a:r>
            <a:r>
              <a:rPr lang="hu-HU" dirty="0"/>
              <a:t> </a:t>
            </a:r>
            <a:r>
              <a:rPr lang="hu-HU" dirty="0" err="1" smtClean="0"/>
              <a:t>valid</a:t>
            </a:r>
            <a:r>
              <a:rPr lang="hu-HU" dirty="0" smtClean="0"/>
              <a:t> </a:t>
            </a:r>
            <a:r>
              <a:rPr lang="hu-HU" dirty="0" err="1" smtClean="0"/>
              <a:t>age</a:t>
            </a:r>
            <a:r>
              <a:rPr lang="en-US" dirty="0" smtClean="0"/>
              <a:t>"); </a:t>
            </a:r>
            <a:r>
              <a:rPr lang="en-US" dirty="0"/>
              <a:t/>
            </a:r>
            <a:br>
              <a:rPr lang="en-US" dirty="0"/>
            </a:br>
            <a:r>
              <a:rPr lang="en-US" dirty="0"/>
              <a:t>    </a:t>
            </a:r>
            <a:r>
              <a:rPr lang="en-US" dirty="0" smtClean="0"/>
              <a:t>}</a:t>
            </a:r>
            <a:endParaRPr lang="hu-HU" dirty="0" smtClean="0"/>
          </a:p>
          <a:p>
            <a:r>
              <a:rPr lang="hu-HU" dirty="0"/>
              <a:t> </a:t>
            </a:r>
            <a:r>
              <a:rPr lang="hu-HU" dirty="0" smtClean="0"/>
              <a:t>   </a:t>
            </a:r>
            <a:r>
              <a:rPr lang="hu-HU" dirty="0" smtClean="0">
                <a:solidFill>
                  <a:schemeClr val="tx1">
                    <a:lumMod val="75000"/>
                  </a:schemeClr>
                </a:solidFill>
              </a:rPr>
              <a:t>//more </a:t>
            </a:r>
            <a:r>
              <a:rPr lang="hu-HU" dirty="0" err="1" smtClean="0">
                <a:solidFill>
                  <a:schemeClr val="tx1">
                    <a:lumMod val="75000"/>
                  </a:schemeClr>
                </a:solidFill>
              </a:rPr>
              <a:t>code</a:t>
            </a:r>
            <a:endParaRPr lang="hu-HU" dirty="0" smtClean="0">
              <a:solidFill>
                <a:schemeClr val="tx1">
                  <a:lumMod val="75000"/>
                </a:schemeClr>
              </a:solidFill>
            </a:endParaRPr>
          </a:p>
        </p:txBody>
      </p:sp>
      <p:sp>
        <p:nvSpPr>
          <p:cNvPr id="10" name="Folyamatábra: Másik feldolgozás 9"/>
          <p:cNvSpPr/>
          <p:nvPr/>
        </p:nvSpPr>
        <p:spPr>
          <a:xfrm>
            <a:off x="9263289" y="5476974"/>
            <a:ext cx="2681605" cy="1143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Hint! </a:t>
            </a:r>
            <a:r>
              <a:rPr lang="hu-HU" dirty="0" smtClean="0"/>
              <a:t>P</a:t>
            </a:r>
            <a:r>
              <a:rPr lang="en-US" dirty="0" err="1" smtClean="0"/>
              <a:t>reviously</a:t>
            </a:r>
            <a:r>
              <a:rPr lang="hu-HU" dirty="0" smtClean="0"/>
              <a:t> </a:t>
            </a:r>
            <a:r>
              <a:rPr lang="hu-HU" dirty="0" err="1" smtClean="0"/>
              <a:t>in</a:t>
            </a:r>
            <a:r>
              <a:rPr lang="en-US" dirty="0" smtClean="0">
                <a:solidFill>
                  <a:schemeClr val="tx1"/>
                </a:solidFill>
              </a:rPr>
              <a:t>: </a:t>
            </a:r>
            <a:endParaRPr lang="hu-HU" dirty="0" smtClean="0">
              <a:solidFill>
                <a:schemeClr val="tx1"/>
              </a:solidFill>
            </a:endParaRPr>
          </a:p>
          <a:p>
            <a:pPr algn="ctr"/>
            <a:r>
              <a:rPr lang="en-US" dirty="0" smtClean="0">
                <a:solidFill>
                  <a:srgbClr val="FFFF00"/>
                </a:solidFill>
              </a:rPr>
              <a:t>First </a:t>
            </a:r>
            <a:r>
              <a:rPr lang="en-US" dirty="0">
                <a:solidFill>
                  <a:srgbClr val="FFFF00"/>
                </a:solidFill>
              </a:rPr>
              <a:t>Steps in Java, lecture </a:t>
            </a:r>
            <a:r>
              <a:rPr lang="hu-HU" dirty="0" smtClean="0">
                <a:solidFill>
                  <a:srgbClr val="FFFF00"/>
                </a:solidFill>
              </a:rPr>
              <a:t>24</a:t>
            </a:r>
            <a:r>
              <a:rPr lang="en-US" dirty="0" smtClean="0">
                <a:solidFill>
                  <a:srgbClr val="FFFF00"/>
                </a:solidFill>
              </a:rPr>
              <a:t>, </a:t>
            </a:r>
            <a:endParaRPr lang="hu-HU" dirty="0" smtClean="0">
              <a:solidFill>
                <a:srgbClr val="FFFF00"/>
              </a:solidFill>
            </a:endParaRPr>
          </a:p>
          <a:p>
            <a:pPr algn="ctr"/>
            <a:r>
              <a:rPr lang="en-US" dirty="0" smtClean="0">
                <a:solidFill>
                  <a:srgbClr val="FFFF00"/>
                </a:solidFill>
              </a:rPr>
              <a:t>„</a:t>
            </a:r>
            <a:r>
              <a:rPr lang="hu-HU" dirty="0" err="1">
                <a:solidFill>
                  <a:srgbClr val="FFFF00"/>
                </a:solidFill>
              </a:rPr>
              <a:t>Throws</a:t>
            </a:r>
            <a:r>
              <a:rPr lang="hu-HU" dirty="0">
                <a:solidFill>
                  <a:srgbClr val="FFFF00"/>
                </a:solidFill>
              </a:rPr>
              <a:t> and </a:t>
            </a:r>
            <a:r>
              <a:rPr lang="hu-HU" dirty="0" err="1">
                <a:solidFill>
                  <a:srgbClr val="FFFF00"/>
                </a:solidFill>
              </a:rPr>
              <a:t>throw</a:t>
            </a:r>
            <a:r>
              <a:rPr lang="en-US" dirty="0" smtClean="0">
                <a:solidFill>
                  <a:srgbClr val="FFFF00"/>
                </a:solidFill>
              </a:rPr>
              <a:t>"</a:t>
            </a:r>
            <a:endParaRPr lang="hu-HU" dirty="0">
              <a:solidFill>
                <a:srgbClr val="FFFF00"/>
              </a:solidFill>
            </a:endParaRPr>
          </a:p>
        </p:txBody>
      </p:sp>
      <p:sp>
        <p:nvSpPr>
          <p:cNvPr id="3" name="Szövegdoboz 2"/>
          <p:cNvSpPr txBox="1"/>
          <p:nvPr/>
        </p:nvSpPr>
        <p:spPr>
          <a:xfrm>
            <a:off x="5117620" y="3771717"/>
            <a:ext cx="6741298" cy="1477328"/>
          </a:xfrm>
          <a:prstGeom prst="rect">
            <a:avLst/>
          </a:prstGeom>
          <a:solidFill>
            <a:schemeClr val="accent5">
              <a:lumMod val="50000"/>
            </a:schemeClr>
          </a:solidFill>
          <a:ln w="12700">
            <a:solidFill>
              <a:schemeClr val="tx1"/>
            </a:solidFill>
          </a:ln>
        </p:spPr>
        <p:txBody>
          <a:bodyPr wrap="square" rtlCol="0">
            <a:spAutoFit/>
          </a:bodyPr>
          <a:lstStyle/>
          <a:p>
            <a:r>
              <a:rPr lang="en-US" dirty="0"/>
              <a:t>static void </a:t>
            </a:r>
            <a:r>
              <a:rPr lang="en-US" dirty="0" err="1"/>
              <a:t>checkAge</a:t>
            </a:r>
            <a:r>
              <a:rPr lang="en-US" dirty="0"/>
              <a:t>(</a:t>
            </a:r>
            <a:r>
              <a:rPr lang="en-US" dirty="0" err="1"/>
              <a:t>int</a:t>
            </a:r>
            <a:r>
              <a:rPr lang="en-US" dirty="0"/>
              <a:t> age) </a:t>
            </a:r>
            <a:r>
              <a:rPr lang="en-US" b="1" dirty="0">
                <a:solidFill>
                  <a:srgbClr val="00B0F0"/>
                </a:solidFill>
              </a:rPr>
              <a:t>throws</a:t>
            </a:r>
            <a:r>
              <a:rPr lang="en-US" dirty="0">
                <a:solidFill>
                  <a:srgbClr val="00B0F0"/>
                </a:solidFill>
              </a:rPr>
              <a:t> </a:t>
            </a:r>
            <a:r>
              <a:rPr lang="en-US" dirty="0" err="1"/>
              <a:t>ArithmeticException</a:t>
            </a:r>
            <a:r>
              <a:rPr lang="en-US" dirty="0"/>
              <a:t> { </a:t>
            </a:r>
            <a:br>
              <a:rPr lang="en-US" dirty="0"/>
            </a:br>
            <a:r>
              <a:rPr lang="en-US" dirty="0"/>
              <a:t>    if (age &lt; 18) {</a:t>
            </a:r>
            <a:br>
              <a:rPr lang="en-US" dirty="0"/>
            </a:br>
            <a:r>
              <a:rPr lang="en-US" dirty="0"/>
              <a:t>      </a:t>
            </a:r>
            <a:r>
              <a:rPr lang="en-US" b="1" dirty="0">
                <a:solidFill>
                  <a:srgbClr val="FFC000"/>
                </a:solidFill>
              </a:rPr>
              <a:t>throw</a:t>
            </a:r>
            <a:r>
              <a:rPr lang="en-US" dirty="0"/>
              <a:t> new </a:t>
            </a:r>
            <a:r>
              <a:rPr lang="en-US" dirty="0" err="1"/>
              <a:t>ArithmeticException</a:t>
            </a:r>
            <a:r>
              <a:rPr lang="en-US" dirty="0" smtClean="0"/>
              <a:t>("</a:t>
            </a:r>
            <a:r>
              <a:rPr lang="hu-HU" dirty="0"/>
              <a:t> </a:t>
            </a:r>
            <a:r>
              <a:rPr lang="hu-HU" dirty="0" err="1"/>
              <a:t>Not</a:t>
            </a:r>
            <a:r>
              <a:rPr lang="hu-HU" dirty="0"/>
              <a:t> </a:t>
            </a:r>
            <a:r>
              <a:rPr lang="hu-HU" dirty="0" err="1"/>
              <a:t>valid</a:t>
            </a:r>
            <a:r>
              <a:rPr lang="hu-HU" dirty="0"/>
              <a:t> </a:t>
            </a:r>
            <a:r>
              <a:rPr lang="hu-HU" dirty="0" err="1"/>
              <a:t>age</a:t>
            </a:r>
            <a:r>
              <a:rPr lang="hu-HU" dirty="0"/>
              <a:t> </a:t>
            </a:r>
            <a:r>
              <a:rPr lang="en-US" dirty="0" smtClean="0"/>
              <a:t>"); </a:t>
            </a:r>
            <a:r>
              <a:rPr lang="en-US" dirty="0"/>
              <a:t/>
            </a:r>
            <a:br>
              <a:rPr lang="en-US" dirty="0"/>
            </a:br>
            <a:r>
              <a:rPr lang="en-US" dirty="0"/>
              <a:t>    </a:t>
            </a:r>
            <a:r>
              <a:rPr lang="hu-HU" dirty="0" smtClean="0"/>
              <a:t>}</a:t>
            </a:r>
          </a:p>
          <a:p>
            <a:r>
              <a:rPr lang="hu-HU" dirty="0" smtClean="0">
                <a:solidFill>
                  <a:schemeClr val="tx1">
                    <a:lumMod val="75000"/>
                  </a:schemeClr>
                </a:solidFill>
              </a:rPr>
              <a:t>    //more </a:t>
            </a:r>
            <a:r>
              <a:rPr lang="hu-HU" dirty="0" err="1" smtClean="0">
                <a:solidFill>
                  <a:schemeClr val="tx1">
                    <a:lumMod val="75000"/>
                  </a:schemeClr>
                </a:solidFill>
              </a:rPr>
              <a:t>code</a:t>
            </a:r>
            <a:endParaRPr lang="hu-HU" dirty="0" smtClean="0">
              <a:solidFill>
                <a:schemeClr val="tx1">
                  <a:lumMod val="75000"/>
                </a:schemeClr>
              </a:solidFill>
            </a:endParaRPr>
          </a:p>
        </p:txBody>
      </p:sp>
    </p:spTree>
    <p:extLst>
      <p:ext uri="{BB962C8B-B14F-4D97-AF65-F5344CB8AC3E}">
        <p14:creationId xmlns:p14="http://schemas.microsoft.com/office/powerpoint/2010/main" val="660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45" presetClass="entr" presetSubtype="0" fill="hold" grpId="0" nodeType="withEffect">
                                  <p:stCondLst>
                                    <p:cond delay="50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000"/>
                                        <p:tgtEl>
                                          <p:spTgt spid="10"/>
                                        </p:tgtEl>
                                      </p:cBhvr>
                                    </p:animEffect>
                                    <p:anim calcmode="lin" valueType="num">
                                      <p:cBhvr>
                                        <p:cTn id="25" dur="2000" fill="hold"/>
                                        <p:tgtEl>
                                          <p:spTgt spid="10"/>
                                        </p:tgtEl>
                                        <p:attrNameLst>
                                          <p:attrName>ppt_w</p:attrName>
                                        </p:attrNameLst>
                                      </p:cBhvr>
                                      <p:tavLst>
                                        <p:tav tm="0" fmla="#ppt_w*sin(2.5*pi*$)">
                                          <p:val>
                                            <p:fltVal val="0"/>
                                          </p:val>
                                        </p:tav>
                                        <p:tav tm="100000">
                                          <p:val>
                                            <p:fltVal val="1"/>
                                          </p:val>
                                        </p:tav>
                                      </p:tavLst>
                                    </p:anim>
                                    <p:anim calcmode="lin" valueType="num">
                                      <p:cBhvr>
                                        <p:cTn id="26"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animBg="1"/>
      <p:bldP spid="16" grpId="0" animBg="1"/>
      <p:bldP spid="19" grpId="0" animBg="1"/>
      <p:bldP spid="10"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57782" y="452718"/>
            <a:ext cx="10104267" cy="807671"/>
          </a:xfrm>
        </p:spPr>
        <p:txBody>
          <a:bodyPr/>
          <a:lstStyle/>
          <a:p>
            <a:r>
              <a:rPr lang="en-US" sz="4000" dirty="0" smtClean="0"/>
              <a:t>Exceptions</a:t>
            </a:r>
            <a:r>
              <a:rPr lang="hu-HU" sz="4000" dirty="0" smtClean="0"/>
              <a:t> </a:t>
            </a:r>
            <a:r>
              <a:rPr lang="hu-HU" sz="4000" dirty="0" err="1" smtClean="0"/>
              <a:t>overview</a:t>
            </a:r>
            <a:r>
              <a:rPr lang="hu-HU" sz="4000" dirty="0" smtClean="0"/>
              <a:t> </a:t>
            </a:r>
            <a:r>
              <a:rPr lang="hu-HU" sz="4000" dirty="0"/>
              <a:t>- </a:t>
            </a:r>
            <a:r>
              <a:rPr lang="hu-HU" sz="4000" dirty="0" err="1"/>
              <a:t>Hierarchy</a:t>
            </a:r>
            <a:endParaRPr lang="hu-HU" sz="4000" dirty="0"/>
          </a:p>
        </p:txBody>
      </p:sp>
      <p:sp>
        <p:nvSpPr>
          <p:cNvPr id="9" name="Folyamatábra: Befejezés 8"/>
          <p:cNvSpPr/>
          <p:nvPr/>
        </p:nvSpPr>
        <p:spPr>
          <a:xfrm rot="1976181">
            <a:off x="10028306" y="566797"/>
            <a:ext cx="1952368" cy="494270"/>
          </a:xfrm>
          <a:prstGeom prst="flowChartTermina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t>Reminder</a:t>
            </a:r>
            <a:endParaRPr lang="hu-HU" dirty="0"/>
          </a:p>
        </p:txBody>
      </p:sp>
      <p:sp>
        <p:nvSpPr>
          <p:cNvPr id="6" name="Folyamatábra: Feldolgozás 5"/>
          <p:cNvSpPr/>
          <p:nvPr/>
        </p:nvSpPr>
        <p:spPr>
          <a:xfrm>
            <a:off x="8053599" y="4175764"/>
            <a:ext cx="1787611" cy="549513"/>
          </a:xfrm>
          <a:prstGeom prst="flowChartProcess">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solidFill>
                  <a:schemeClr val="tx1"/>
                </a:solidFill>
              </a:rPr>
              <a:t>Exceptions</a:t>
            </a:r>
            <a:endParaRPr lang="hu-HU" dirty="0">
              <a:solidFill>
                <a:schemeClr val="tx1"/>
              </a:solidFill>
            </a:endParaRPr>
          </a:p>
        </p:txBody>
      </p:sp>
      <p:sp>
        <p:nvSpPr>
          <p:cNvPr id="7" name="Folyamatábra: Feldolgozás 6"/>
          <p:cNvSpPr/>
          <p:nvPr/>
        </p:nvSpPr>
        <p:spPr>
          <a:xfrm>
            <a:off x="9083369" y="3265747"/>
            <a:ext cx="1787611" cy="539825"/>
          </a:xfrm>
          <a:prstGeom prst="flowChartProcess">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Throwable</a:t>
            </a:r>
            <a:endParaRPr lang="hu-HU" dirty="0"/>
          </a:p>
        </p:txBody>
      </p:sp>
      <p:sp>
        <p:nvSpPr>
          <p:cNvPr id="11" name="Folyamatábra: Feldolgozás 10"/>
          <p:cNvSpPr/>
          <p:nvPr/>
        </p:nvSpPr>
        <p:spPr>
          <a:xfrm>
            <a:off x="10188548" y="4175763"/>
            <a:ext cx="1787611" cy="549514"/>
          </a:xfrm>
          <a:prstGeom prst="flowChartProcess">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Errors</a:t>
            </a:r>
            <a:endParaRPr lang="hu-HU" dirty="0">
              <a:solidFill>
                <a:schemeClr val="tx1"/>
              </a:solidFill>
            </a:endParaRPr>
          </a:p>
        </p:txBody>
      </p:sp>
      <p:cxnSp>
        <p:nvCxnSpPr>
          <p:cNvPr id="16" name="Szögletes összekötő 15"/>
          <p:cNvCxnSpPr/>
          <p:nvPr/>
        </p:nvCxnSpPr>
        <p:spPr>
          <a:xfrm rot="16200000" flipV="1">
            <a:off x="9968781" y="3023762"/>
            <a:ext cx="180000" cy="2124000"/>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olyamatábra: Feldolgozás 16"/>
          <p:cNvSpPr/>
          <p:nvPr/>
        </p:nvSpPr>
        <p:spPr>
          <a:xfrm>
            <a:off x="9083369" y="2490839"/>
            <a:ext cx="1787611" cy="549514"/>
          </a:xfrm>
          <a:prstGeom prst="flowChartProcess">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Object</a:t>
            </a:r>
            <a:endParaRPr lang="hu-HU" dirty="0"/>
          </a:p>
        </p:txBody>
      </p:sp>
      <p:cxnSp>
        <p:nvCxnSpPr>
          <p:cNvPr id="22" name="Egyenes összekötő 21"/>
          <p:cNvCxnSpPr>
            <a:stCxn id="17" idx="2"/>
            <a:endCxn id="7" idx="0"/>
          </p:cNvCxnSpPr>
          <p:nvPr/>
        </p:nvCxnSpPr>
        <p:spPr>
          <a:xfrm>
            <a:off x="9977175" y="3040353"/>
            <a:ext cx="0" cy="2253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gyenes összekötő 25"/>
          <p:cNvCxnSpPr/>
          <p:nvPr/>
        </p:nvCxnSpPr>
        <p:spPr>
          <a:xfrm>
            <a:off x="9988467" y="3815261"/>
            <a:ext cx="0" cy="144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Folyamatábra: Feldolgozás 29"/>
          <p:cNvSpPr/>
          <p:nvPr/>
        </p:nvSpPr>
        <p:spPr>
          <a:xfrm>
            <a:off x="7409470" y="5097148"/>
            <a:ext cx="1847655" cy="549512"/>
          </a:xfrm>
          <a:prstGeom prst="flowChartProcess">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Runtime</a:t>
            </a:r>
            <a:endParaRPr lang="hu-HU" dirty="0">
              <a:solidFill>
                <a:schemeClr val="tx1"/>
              </a:solidFill>
            </a:endParaRPr>
          </a:p>
          <a:p>
            <a:pPr algn="ctr"/>
            <a:r>
              <a:rPr lang="hu-HU" dirty="0" err="1" smtClean="0">
                <a:solidFill>
                  <a:schemeClr val="tx1"/>
                </a:solidFill>
              </a:rPr>
              <a:t>Exceptions</a:t>
            </a:r>
            <a:endParaRPr lang="hu-HU" dirty="0">
              <a:solidFill>
                <a:schemeClr val="tx1"/>
              </a:solidFill>
            </a:endParaRPr>
          </a:p>
        </p:txBody>
      </p:sp>
      <p:sp>
        <p:nvSpPr>
          <p:cNvPr id="31" name="Folyamatábra: Feldolgozás 30"/>
          <p:cNvSpPr/>
          <p:nvPr/>
        </p:nvSpPr>
        <p:spPr>
          <a:xfrm>
            <a:off x="9756745" y="5097146"/>
            <a:ext cx="1875933" cy="549514"/>
          </a:xfrm>
          <a:prstGeom prst="flowChartProcess">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tx1"/>
                </a:solidFill>
              </a:rPr>
              <a:t>Compile</a:t>
            </a:r>
            <a:r>
              <a:rPr lang="hu-HU" dirty="0" smtClean="0">
                <a:solidFill>
                  <a:schemeClr val="tx1"/>
                </a:solidFill>
              </a:rPr>
              <a:t> Time</a:t>
            </a:r>
          </a:p>
          <a:p>
            <a:pPr algn="ctr"/>
            <a:r>
              <a:rPr lang="hu-HU" dirty="0" err="1" smtClean="0">
                <a:solidFill>
                  <a:schemeClr val="tx1"/>
                </a:solidFill>
              </a:rPr>
              <a:t>Exceptions</a:t>
            </a:r>
            <a:endParaRPr lang="hu-HU" dirty="0">
              <a:solidFill>
                <a:schemeClr val="tx1"/>
              </a:solidFill>
            </a:endParaRPr>
          </a:p>
        </p:txBody>
      </p:sp>
      <p:cxnSp>
        <p:nvCxnSpPr>
          <p:cNvPr id="32" name="Szögletes összekötő 31"/>
          <p:cNvCxnSpPr/>
          <p:nvPr/>
        </p:nvCxnSpPr>
        <p:spPr>
          <a:xfrm rot="5400000" flipH="1" flipV="1">
            <a:off x="9283350" y="3962008"/>
            <a:ext cx="185089" cy="2085192"/>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zögletes összekötő 32"/>
          <p:cNvCxnSpPr/>
          <p:nvPr/>
        </p:nvCxnSpPr>
        <p:spPr>
          <a:xfrm rot="16200000" flipV="1">
            <a:off x="9426809" y="3820409"/>
            <a:ext cx="185095" cy="2368380"/>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Egyenes összekötő 51"/>
          <p:cNvCxnSpPr/>
          <p:nvPr/>
        </p:nvCxnSpPr>
        <p:spPr>
          <a:xfrm>
            <a:off x="8990796" y="4005369"/>
            <a:ext cx="0" cy="18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Egyenes összekötő 52"/>
          <p:cNvCxnSpPr/>
          <p:nvPr/>
        </p:nvCxnSpPr>
        <p:spPr>
          <a:xfrm>
            <a:off x="8989992" y="4725277"/>
            <a:ext cx="0" cy="18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Szövegdoboz 54"/>
          <p:cNvSpPr txBox="1"/>
          <p:nvPr/>
        </p:nvSpPr>
        <p:spPr>
          <a:xfrm>
            <a:off x="438027" y="1631741"/>
            <a:ext cx="7134171" cy="1200329"/>
          </a:xfrm>
          <a:prstGeom prst="rect">
            <a:avLst/>
          </a:prstGeom>
          <a:noFill/>
        </p:spPr>
        <p:txBody>
          <a:bodyPr wrap="square" rtlCol="0">
            <a:spAutoFit/>
          </a:bodyPr>
          <a:lstStyle/>
          <a:p>
            <a:pPr algn="just"/>
            <a:r>
              <a:rPr lang="en-US" dirty="0"/>
              <a:t>A </a:t>
            </a:r>
            <a:r>
              <a:rPr lang="en-US" b="1" dirty="0">
                <a:solidFill>
                  <a:srgbClr val="FFC000"/>
                </a:solidFill>
              </a:rPr>
              <a:t>checked </a:t>
            </a:r>
            <a:r>
              <a:rPr lang="en-US" b="1" dirty="0" smtClean="0">
                <a:solidFill>
                  <a:srgbClr val="FFC000"/>
                </a:solidFill>
              </a:rPr>
              <a:t>exception</a:t>
            </a:r>
            <a:r>
              <a:rPr lang="hu-HU" b="1" dirty="0">
                <a:solidFill>
                  <a:srgbClr val="FFC000"/>
                </a:solidFill>
              </a:rPr>
              <a:t> </a:t>
            </a:r>
            <a:r>
              <a:rPr lang="hu-HU" dirty="0"/>
              <a:t>is </a:t>
            </a:r>
            <a:r>
              <a:rPr lang="en-US" dirty="0" smtClean="0"/>
              <a:t>checked by </a:t>
            </a:r>
            <a:r>
              <a:rPr lang="en-US" dirty="0"/>
              <a:t>the compiler at </a:t>
            </a:r>
            <a:r>
              <a:rPr lang="en-US" dirty="0" smtClean="0"/>
              <a:t>compilation-time</a:t>
            </a:r>
            <a:r>
              <a:rPr lang="hu-HU" dirty="0"/>
              <a:t> (</a:t>
            </a:r>
            <a:r>
              <a:rPr lang="hu-HU" dirty="0" err="1"/>
              <a:t>also</a:t>
            </a:r>
            <a:r>
              <a:rPr lang="hu-HU" dirty="0"/>
              <a:t> </a:t>
            </a:r>
            <a:r>
              <a:rPr lang="hu-HU" dirty="0" err="1"/>
              <a:t>known</a:t>
            </a:r>
            <a:r>
              <a:rPr lang="hu-HU" dirty="0"/>
              <a:t> </a:t>
            </a:r>
            <a:r>
              <a:rPr lang="hu-HU" dirty="0" err="1" smtClean="0"/>
              <a:t>as</a:t>
            </a:r>
            <a:r>
              <a:rPr lang="hu-HU" dirty="0" smtClean="0"/>
              <a:t> </a:t>
            </a:r>
            <a:r>
              <a:rPr lang="en-US" dirty="0" smtClean="0">
                <a:solidFill>
                  <a:srgbClr val="FFC000"/>
                </a:solidFill>
              </a:rPr>
              <a:t>compile </a:t>
            </a:r>
            <a:r>
              <a:rPr lang="en-US" dirty="0">
                <a:solidFill>
                  <a:srgbClr val="FFC000"/>
                </a:solidFill>
              </a:rPr>
              <a:t>time </a:t>
            </a:r>
            <a:r>
              <a:rPr lang="en-US" dirty="0" smtClean="0">
                <a:solidFill>
                  <a:srgbClr val="FFC000"/>
                </a:solidFill>
              </a:rPr>
              <a:t>exceptions</a:t>
            </a:r>
            <a:r>
              <a:rPr lang="hu-HU" dirty="0" smtClean="0"/>
              <a:t>)</a:t>
            </a:r>
            <a:r>
              <a:rPr lang="en-US" dirty="0" smtClean="0"/>
              <a:t>. </a:t>
            </a:r>
            <a:r>
              <a:rPr lang="hu-HU" dirty="0" smtClean="0"/>
              <a:t>T</a:t>
            </a:r>
            <a:r>
              <a:rPr lang="en-US" dirty="0" smtClean="0"/>
              <a:t>he </a:t>
            </a:r>
            <a:r>
              <a:rPr lang="en-US" dirty="0"/>
              <a:t>programmer should </a:t>
            </a:r>
            <a:r>
              <a:rPr lang="en-US" dirty="0" smtClean="0"/>
              <a:t>handle </a:t>
            </a:r>
            <a:r>
              <a:rPr lang="en-US" dirty="0"/>
              <a:t>these exceptions</a:t>
            </a:r>
            <a:r>
              <a:rPr lang="en-US" dirty="0" smtClean="0"/>
              <a:t>.</a:t>
            </a:r>
            <a:r>
              <a:rPr lang="hu-HU" dirty="0"/>
              <a:t> </a:t>
            </a:r>
            <a:endParaRPr lang="hu-HU" dirty="0" smtClean="0"/>
          </a:p>
          <a:p>
            <a:pPr algn="just"/>
            <a:r>
              <a:rPr lang="hu-HU" dirty="0" err="1" smtClean="0">
                <a:solidFill>
                  <a:schemeClr val="accent2">
                    <a:lumMod val="60000"/>
                    <a:lumOff val="40000"/>
                  </a:schemeClr>
                </a:solidFill>
              </a:rPr>
              <a:t>E.g</a:t>
            </a:r>
            <a:r>
              <a:rPr lang="hu-HU" dirty="0">
                <a:solidFill>
                  <a:schemeClr val="accent2">
                    <a:lumMod val="60000"/>
                    <a:lumOff val="40000"/>
                  </a:schemeClr>
                </a:solidFill>
              </a:rPr>
              <a:t>.: </a:t>
            </a:r>
            <a:r>
              <a:rPr lang="hu-HU" dirty="0" err="1">
                <a:solidFill>
                  <a:schemeClr val="accent2">
                    <a:lumMod val="60000"/>
                    <a:lumOff val="40000"/>
                  </a:schemeClr>
                </a:solidFill>
              </a:rPr>
              <a:t>IOException</a:t>
            </a:r>
            <a:r>
              <a:rPr lang="hu-HU" dirty="0">
                <a:solidFill>
                  <a:schemeClr val="accent2">
                    <a:lumMod val="60000"/>
                    <a:lumOff val="40000"/>
                  </a:schemeClr>
                </a:solidFill>
              </a:rPr>
              <a:t>, </a:t>
            </a:r>
            <a:r>
              <a:rPr lang="hu-HU" dirty="0" err="1" smtClean="0">
                <a:solidFill>
                  <a:schemeClr val="accent2">
                    <a:lumMod val="60000"/>
                    <a:lumOff val="40000"/>
                  </a:schemeClr>
                </a:solidFill>
              </a:rPr>
              <a:t>SQLException</a:t>
            </a:r>
            <a:r>
              <a:rPr lang="hu-HU" dirty="0" smtClean="0">
                <a:solidFill>
                  <a:schemeClr val="accent2">
                    <a:lumMod val="60000"/>
                    <a:lumOff val="40000"/>
                  </a:schemeClr>
                </a:solidFill>
              </a:rPr>
              <a:t>, </a:t>
            </a:r>
            <a:r>
              <a:rPr lang="hu-HU" dirty="0">
                <a:solidFill>
                  <a:schemeClr val="accent2">
                    <a:lumMod val="60000"/>
                    <a:lumOff val="40000"/>
                  </a:schemeClr>
                </a:solidFill>
              </a:rPr>
              <a:t>etc. </a:t>
            </a:r>
          </a:p>
        </p:txBody>
      </p:sp>
      <p:sp>
        <p:nvSpPr>
          <p:cNvPr id="56" name="Szövegdoboz 55"/>
          <p:cNvSpPr txBox="1"/>
          <p:nvPr/>
        </p:nvSpPr>
        <p:spPr>
          <a:xfrm>
            <a:off x="438026" y="3114799"/>
            <a:ext cx="7134172" cy="923330"/>
          </a:xfrm>
          <a:prstGeom prst="rect">
            <a:avLst/>
          </a:prstGeom>
          <a:noFill/>
        </p:spPr>
        <p:txBody>
          <a:bodyPr wrap="square" rtlCol="0">
            <a:spAutoFit/>
          </a:bodyPr>
          <a:lstStyle/>
          <a:p>
            <a:pPr algn="just"/>
            <a:r>
              <a:rPr lang="en-US" dirty="0"/>
              <a:t>An </a:t>
            </a:r>
            <a:r>
              <a:rPr lang="en-US" b="1" dirty="0">
                <a:solidFill>
                  <a:srgbClr val="00B0F0"/>
                </a:solidFill>
              </a:rPr>
              <a:t>unchecked exception </a:t>
            </a:r>
            <a:r>
              <a:rPr lang="en-US" dirty="0"/>
              <a:t>is an exception that occurs at the time of execution. These are also called as </a:t>
            </a:r>
            <a:r>
              <a:rPr lang="hu-HU" dirty="0" smtClean="0">
                <a:solidFill>
                  <a:srgbClr val="00B0F0"/>
                </a:solidFill>
              </a:rPr>
              <a:t>r</a:t>
            </a:r>
            <a:r>
              <a:rPr lang="en-US" dirty="0" err="1" smtClean="0">
                <a:solidFill>
                  <a:srgbClr val="00B0F0"/>
                </a:solidFill>
              </a:rPr>
              <a:t>untime</a:t>
            </a:r>
            <a:r>
              <a:rPr lang="en-US" dirty="0" smtClean="0">
                <a:solidFill>
                  <a:srgbClr val="00B0F0"/>
                </a:solidFill>
              </a:rPr>
              <a:t> </a:t>
            </a:r>
            <a:r>
              <a:rPr lang="hu-HU" dirty="0" smtClean="0">
                <a:solidFill>
                  <a:srgbClr val="00B0F0"/>
                </a:solidFill>
              </a:rPr>
              <a:t>e</a:t>
            </a:r>
            <a:r>
              <a:rPr lang="en-US" dirty="0" err="1" smtClean="0">
                <a:solidFill>
                  <a:srgbClr val="00B0F0"/>
                </a:solidFill>
              </a:rPr>
              <a:t>xceptions</a:t>
            </a:r>
            <a:r>
              <a:rPr lang="en-US" dirty="0"/>
              <a:t>. </a:t>
            </a:r>
            <a:r>
              <a:rPr lang="hu-HU" dirty="0" err="1">
                <a:solidFill>
                  <a:schemeClr val="accent2">
                    <a:lumMod val="60000"/>
                    <a:lumOff val="40000"/>
                  </a:schemeClr>
                </a:solidFill>
              </a:rPr>
              <a:t>E.g</a:t>
            </a:r>
            <a:r>
              <a:rPr lang="hu-HU" dirty="0">
                <a:solidFill>
                  <a:schemeClr val="accent2">
                    <a:lumMod val="60000"/>
                    <a:lumOff val="40000"/>
                  </a:schemeClr>
                </a:solidFill>
              </a:rPr>
              <a:t>.: </a:t>
            </a:r>
            <a:r>
              <a:rPr lang="hu-HU" dirty="0" err="1" smtClean="0">
                <a:solidFill>
                  <a:schemeClr val="accent2">
                    <a:lumMod val="60000"/>
                    <a:lumOff val="40000"/>
                  </a:schemeClr>
                </a:solidFill>
              </a:rPr>
              <a:t>ArithmeticException</a:t>
            </a:r>
            <a:r>
              <a:rPr lang="hu-HU" dirty="0">
                <a:solidFill>
                  <a:schemeClr val="accent2">
                    <a:lumMod val="60000"/>
                    <a:lumOff val="40000"/>
                  </a:schemeClr>
                </a:solidFill>
              </a:rPr>
              <a:t>, </a:t>
            </a:r>
            <a:r>
              <a:rPr lang="hu-HU" dirty="0" err="1">
                <a:solidFill>
                  <a:schemeClr val="accent2">
                    <a:lumMod val="60000"/>
                    <a:lumOff val="40000"/>
                  </a:schemeClr>
                </a:solidFill>
              </a:rPr>
              <a:t>NullPointerException</a:t>
            </a:r>
            <a:r>
              <a:rPr lang="hu-HU" dirty="0">
                <a:solidFill>
                  <a:schemeClr val="accent2">
                    <a:lumMod val="60000"/>
                    <a:lumOff val="40000"/>
                  </a:schemeClr>
                </a:solidFill>
              </a:rPr>
              <a:t>, </a:t>
            </a:r>
            <a:r>
              <a:rPr lang="hu-HU" dirty="0" smtClean="0">
                <a:solidFill>
                  <a:schemeClr val="accent2">
                    <a:lumMod val="60000"/>
                    <a:lumOff val="40000"/>
                  </a:schemeClr>
                </a:solidFill>
              </a:rPr>
              <a:t>etc</a:t>
            </a:r>
            <a:r>
              <a:rPr lang="hu-HU" dirty="0">
                <a:solidFill>
                  <a:schemeClr val="accent2">
                    <a:lumMod val="60000"/>
                    <a:lumOff val="40000"/>
                  </a:schemeClr>
                </a:solidFill>
              </a:rPr>
              <a:t>. </a:t>
            </a:r>
          </a:p>
        </p:txBody>
      </p:sp>
      <p:sp>
        <p:nvSpPr>
          <p:cNvPr id="57" name="Szövegdoboz 56"/>
          <p:cNvSpPr txBox="1"/>
          <p:nvPr/>
        </p:nvSpPr>
        <p:spPr>
          <a:xfrm>
            <a:off x="395930" y="4320858"/>
            <a:ext cx="7193752" cy="1200329"/>
          </a:xfrm>
          <a:prstGeom prst="rect">
            <a:avLst/>
          </a:prstGeom>
          <a:noFill/>
        </p:spPr>
        <p:txBody>
          <a:bodyPr wrap="square" rtlCol="0">
            <a:spAutoFit/>
          </a:bodyPr>
          <a:lstStyle/>
          <a:p>
            <a:pPr algn="just"/>
            <a:r>
              <a:rPr lang="hu-HU" b="1" dirty="0" err="1" smtClean="0">
                <a:solidFill>
                  <a:srgbClr val="92D050"/>
                </a:solidFill>
              </a:rPr>
              <a:t>Errors</a:t>
            </a:r>
            <a:r>
              <a:rPr lang="hu-HU" dirty="0" smtClean="0"/>
              <a:t>. </a:t>
            </a:r>
            <a:r>
              <a:rPr lang="en-US" dirty="0" smtClean="0"/>
              <a:t>Problems </a:t>
            </a:r>
            <a:r>
              <a:rPr lang="en-US" dirty="0"/>
              <a:t>arise beyond the control of the user or </a:t>
            </a:r>
            <a:r>
              <a:rPr lang="hu-HU" dirty="0" err="1" smtClean="0"/>
              <a:t>the</a:t>
            </a:r>
            <a:r>
              <a:rPr lang="hu-HU" dirty="0" smtClean="0"/>
              <a:t> </a:t>
            </a:r>
            <a:r>
              <a:rPr lang="en-US" dirty="0" err="1" smtClean="0"/>
              <a:t>programer</a:t>
            </a:r>
            <a:r>
              <a:rPr lang="en-US" dirty="0"/>
              <a:t>. Errors are generated to indicate errors generated by the runtime environment. </a:t>
            </a:r>
            <a:endParaRPr lang="hu-HU" dirty="0" smtClean="0"/>
          </a:p>
          <a:p>
            <a:pPr algn="just"/>
            <a:r>
              <a:rPr lang="en-US" dirty="0" err="1" smtClean="0">
                <a:solidFill>
                  <a:schemeClr val="accent2">
                    <a:lumMod val="60000"/>
                    <a:lumOff val="40000"/>
                  </a:schemeClr>
                </a:solidFill>
              </a:rPr>
              <a:t>E.g</a:t>
            </a:r>
            <a:r>
              <a:rPr lang="en-US" dirty="0">
                <a:solidFill>
                  <a:schemeClr val="accent2">
                    <a:lumMod val="60000"/>
                    <a:lumOff val="40000"/>
                  </a:schemeClr>
                </a:solidFill>
              </a:rPr>
              <a:t>: </a:t>
            </a:r>
            <a:r>
              <a:rPr lang="en-US" dirty="0" err="1" smtClean="0">
                <a:solidFill>
                  <a:schemeClr val="accent2">
                    <a:lumMod val="60000"/>
                    <a:lumOff val="40000"/>
                  </a:schemeClr>
                </a:solidFill>
              </a:rPr>
              <a:t>OutOfMemoryError</a:t>
            </a:r>
            <a:r>
              <a:rPr lang="hu-HU" dirty="0">
                <a:solidFill>
                  <a:schemeClr val="accent2">
                    <a:lumMod val="60000"/>
                    <a:lumOff val="40000"/>
                  </a:schemeClr>
                </a:solidFill>
              </a:rPr>
              <a:t>, </a:t>
            </a:r>
            <a:r>
              <a:rPr lang="hu-HU" dirty="0" err="1" smtClean="0">
                <a:solidFill>
                  <a:schemeClr val="accent2">
                    <a:lumMod val="60000"/>
                    <a:lumOff val="40000"/>
                  </a:schemeClr>
                </a:solidFill>
              </a:rPr>
              <a:t>VirtualMachineError</a:t>
            </a:r>
            <a:r>
              <a:rPr lang="hu-HU" dirty="0" smtClean="0">
                <a:solidFill>
                  <a:schemeClr val="accent2">
                    <a:lumMod val="60000"/>
                    <a:lumOff val="40000"/>
                  </a:schemeClr>
                </a:solidFill>
              </a:rPr>
              <a:t>, etc.</a:t>
            </a:r>
            <a:endParaRPr lang="hu-HU" dirty="0">
              <a:solidFill>
                <a:schemeClr val="accent2">
                  <a:lumMod val="60000"/>
                  <a:lumOff val="40000"/>
                </a:schemeClr>
              </a:solidFill>
            </a:endParaRPr>
          </a:p>
        </p:txBody>
      </p:sp>
      <p:sp>
        <p:nvSpPr>
          <p:cNvPr id="58" name="Folyamatábra: Feldolgozás 57"/>
          <p:cNvSpPr/>
          <p:nvPr/>
        </p:nvSpPr>
        <p:spPr>
          <a:xfrm>
            <a:off x="9083369" y="1715931"/>
            <a:ext cx="1787611" cy="549514"/>
          </a:xfrm>
          <a:prstGeom prst="flowChartProcess">
            <a:avLst/>
          </a:prstGeom>
          <a:solidFill>
            <a:schemeClr val="accent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java.lang</a:t>
            </a:r>
            <a:endParaRPr lang="hu-HU" dirty="0"/>
          </a:p>
        </p:txBody>
      </p:sp>
      <p:cxnSp>
        <p:nvCxnSpPr>
          <p:cNvPr id="59" name="Egyenes összekötő 58"/>
          <p:cNvCxnSpPr>
            <a:stCxn id="58" idx="2"/>
          </p:cNvCxnSpPr>
          <p:nvPr/>
        </p:nvCxnSpPr>
        <p:spPr>
          <a:xfrm>
            <a:off x="9977175" y="2265445"/>
            <a:ext cx="0" cy="2253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Szövegdoboz 59"/>
          <p:cNvSpPr txBox="1"/>
          <p:nvPr/>
        </p:nvSpPr>
        <p:spPr>
          <a:xfrm>
            <a:off x="0" y="5891752"/>
            <a:ext cx="12192000" cy="646331"/>
          </a:xfrm>
          <a:prstGeom prst="rect">
            <a:avLst/>
          </a:prstGeom>
          <a:solidFill>
            <a:schemeClr val="accent5">
              <a:lumMod val="50000"/>
            </a:schemeClr>
          </a:solidFill>
          <a:ln w="12700">
            <a:noFill/>
          </a:ln>
        </p:spPr>
        <p:txBody>
          <a:bodyPr wrap="square" rtlCol="0">
            <a:spAutoFit/>
          </a:bodyPr>
          <a:lstStyle/>
          <a:p>
            <a:pPr algn="ctr"/>
            <a:r>
              <a:rPr lang="hu-HU" dirty="0"/>
              <a:t>E</a:t>
            </a:r>
            <a:r>
              <a:rPr lang="en-US" dirty="0" err="1" smtClean="0"/>
              <a:t>xceptions</a:t>
            </a:r>
            <a:r>
              <a:rPr lang="en-US" dirty="0" smtClean="0"/>
              <a:t> </a:t>
            </a:r>
            <a:r>
              <a:rPr lang="en-US" dirty="0"/>
              <a:t>under Error and </a:t>
            </a:r>
            <a:r>
              <a:rPr lang="en-US" dirty="0" err="1"/>
              <a:t>RuntimeException</a:t>
            </a:r>
            <a:r>
              <a:rPr lang="en-US" dirty="0"/>
              <a:t> classes </a:t>
            </a:r>
            <a:r>
              <a:rPr lang="en-US" dirty="0" smtClean="0"/>
              <a:t>are </a:t>
            </a:r>
            <a:r>
              <a:rPr lang="en-US" dirty="0"/>
              <a:t>unchecked exceptions, everything else under </a:t>
            </a:r>
            <a:r>
              <a:rPr lang="en-US" dirty="0" err="1"/>
              <a:t>throwable</a:t>
            </a:r>
            <a:r>
              <a:rPr lang="en-US" dirty="0"/>
              <a:t> is </a:t>
            </a:r>
            <a:r>
              <a:rPr lang="en-US" dirty="0" smtClean="0"/>
              <a:t>checked.</a:t>
            </a:r>
            <a:endParaRPr lang="hu-HU" dirty="0" smtClean="0"/>
          </a:p>
        </p:txBody>
      </p:sp>
    </p:spTree>
    <p:extLst>
      <p:ext uri="{BB962C8B-B14F-4D97-AF65-F5344CB8AC3E}">
        <p14:creationId xmlns:p14="http://schemas.microsoft.com/office/powerpoint/2010/main" val="309317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10" presetClass="entr" presetSubtype="0" fill="hold"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11" grpId="0" animBg="1"/>
      <p:bldP spid="17" grpId="0" animBg="1"/>
      <p:bldP spid="30" grpId="0" animBg="1"/>
      <p:bldP spid="31" grpId="0" animBg="1"/>
      <p:bldP spid="55" grpId="0"/>
      <p:bldP spid="56" grpId="0"/>
      <p:bldP spid="57" grpId="0"/>
      <p:bldP spid="58" grpId="0" animBg="1"/>
      <p:bldP spid="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57782" y="452718"/>
            <a:ext cx="10104267" cy="807671"/>
          </a:xfrm>
        </p:spPr>
        <p:txBody>
          <a:bodyPr/>
          <a:lstStyle/>
          <a:p>
            <a:r>
              <a:rPr lang="hu-HU" sz="4000" dirty="0"/>
              <a:t>M</a:t>
            </a:r>
            <a:r>
              <a:rPr lang="en-US" sz="4000" dirty="0" err="1" smtClean="0"/>
              <a:t>ultiple</a:t>
            </a:r>
            <a:r>
              <a:rPr lang="en-US" sz="4000" dirty="0" smtClean="0"/>
              <a:t> </a:t>
            </a:r>
            <a:r>
              <a:rPr lang="en-US" sz="4000" dirty="0"/>
              <a:t>exceptions</a:t>
            </a:r>
            <a:endParaRPr lang="hu-HU" sz="4000" dirty="0"/>
          </a:p>
        </p:txBody>
      </p:sp>
      <p:sp>
        <p:nvSpPr>
          <p:cNvPr id="11" name="Szövegdoboz 10"/>
          <p:cNvSpPr txBox="1"/>
          <p:nvPr/>
        </p:nvSpPr>
        <p:spPr>
          <a:xfrm>
            <a:off x="452487" y="1630837"/>
            <a:ext cx="11180189" cy="923330"/>
          </a:xfrm>
          <a:prstGeom prst="rect">
            <a:avLst/>
          </a:prstGeom>
          <a:noFill/>
        </p:spPr>
        <p:txBody>
          <a:bodyPr wrap="square" rtlCol="0">
            <a:spAutoFit/>
          </a:bodyPr>
          <a:lstStyle/>
          <a:p>
            <a:pPr algn="just"/>
            <a:r>
              <a:rPr lang="en-US" dirty="0"/>
              <a:t>A try block can be followed by one or more catch blocks. Each catch block must contain a different exception handler. So, if you have to perform different tasks at the occurrence of different exceptions, use java multi-catch block.</a:t>
            </a:r>
            <a:endParaRPr lang="hu-HU" dirty="0"/>
          </a:p>
        </p:txBody>
      </p:sp>
      <p:sp>
        <p:nvSpPr>
          <p:cNvPr id="12" name="Szövegdoboz 11"/>
          <p:cNvSpPr txBox="1"/>
          <p:nvPr/>
        </p:nvSpPr>
        <p:spPr>
          <a:xfrm>
            <a:off x="3220995" y="3509318"/>
            <a:ext cx="5058033" cy="2031325"/>
          </a:xfrm>
          <a:prstGeom prst="rect">
            <a:avLst/>
          </a:prstGeom>
          <a:solidFill>
            <a:schemeClr val="accent5">
              <a:lumMod val="50000"/>
            </a:schemeClr>
          </a:solidFill>
          <a:ln w="12700">
            <a:solidFill>
              <a:schemeClr val="tx1"/>
            </a:solidFill>
          </a:ln>
        </p:spPr>
        <p:txBody>
          <a:bodyPr wrap="square" rtlCol="0">
            <a:spAutoFit/>
          </a:bodyPr>
          <a:lstStyle/>
          <a:p>
            <a:r>
              <a:rPr lang="hu-HU" dirty="0" err="1"/>
              <a:t>t</a:t>
            </a:r>
            <a:r>
              <a:rPr lang="hu-HU" dirty="0" err="1" smtClean="0"/>
              <a:t>ry</a:t>
            </a:r>
            <a:r>
              <a:rPr lang="hu-HU" dirty="0" smtClean="0"/>
              <a:t> { </a:t>
            </a:r>
            <a:endParaRPr lang="hu-HU" dirty="0"/>
          </a:p>
          <a:p>
            <a:r>
              <a:rPr lang="en-US" dirty="0"/>
              <a:t> </a:t>
            </a:r>
            <a:r>
              <a:rPr lang="hu-HU" dirty="0" smtClean="0"/>
              <a:t>	</a:t>
            </a:r>
            <a:r>
              <a:rPr lang="hu-HU" b="1" dirty="0" smtClean="0">
                <a:solidFill>
                  <a:schemeClr val="tx1">
                    <a:lumMod val="75000"/>
                  </a:schemeClr>
                </a:solidFill>
              </a:rPr>
              <a:t>//</a:t>
            </a:r>
            <a:r>
              <a:rPr lang="en-US" dirty="0" smtClean="0">
                <a:solidFill>
                  <a:schemeClr val="tx1">
                    <a:lumMod val="75000"/>
                  </a:schemeClr>
                </a:solidFill>
              </a:rPr>
              <a:t> </a:t>
            </a:r>
            <a:r>
              <a:rPr lang="en-US" dirty="0">
                <a:solidFill>
                  <a:schemeClr val="tx1">
                    <a:lumMod val="75000"/>
                  </a:schemeClr>
                </a:solidFill>
              </a:rPr>
              <a:t>code that may throw an exception</a:t>
            </a:r>
            <a:r>
              <a:rPr lang="hu-HU" dirty="0" smtClean="0"/>
              <a:t>       </a:t>
            </a:r>
          </a:p>
          <a:p>
            <a:r>
              <a:rPr lang="hu-HU" dirty="0" smtClean="0"/>
              <a:t>} </a:t>
            </a:r>
            <a:r>
              <a:rPr lang="hu-HU" dirty="0" err="1" smtClean="0"/>
              <a:t>catch</a:t>
            </a:r>
            <a:r>
              <a:rPr lang="hu-HU" dirty="0" smtClean="0"/>
              <a:t> </a:t>
            </a:r>
            <a:r>
              <a:rPr lang="hu-HU" dirty="0"/>
              <a:t>(</a:t>
            </a:r>
            <a:r>
              <a:rPr lang="hu-HU" dirty="0" err="1"/>
              <a:t>ArithmeticException</a:t>
            </a:r>
            <a:r>
              <a:rPr lang="hu-HU" dirty="0"/>
              <a:t> </a:t>
            </a:r>
            <a:r>
              <a:rPr lang="hu-HU" dirty="0" smtClean="0"/>
              <a:t>e) { </a:t>
            </a:r>
            <a:endParaRPr lang="hu-HU" dirty="0"/>
          </a:p>
          <a:p>
            <a:r>
              <a:rPr lang="hu-HU" dirty="0"/>
              <a:t> </a:t>
            </a:r>
            <a:r>
              <a:rPr lang="hu-HU" dirty="0" smtClean="0"/>
              <a:t>	</a:t>
            </a:r>
            <a:r>
              <a:rPr lang="hu-HU" dirty="0" smtClean="0">
                <a:solidFill>
                  <a:schemeClr val="tx1">
                    <a:lumMod val="65000"/>
                  </a:schemeClr>
                </a:solidFill>
              </a:rPr>
              <a:t>// </a:t>
            </a:r>
            <a:r>
              <a:rPr lang="hu-HU" dirty="0" err="1">
                <a:solidFill>
                  <a:schemeClr val="tx1">
                    <a:lumMod val="65000"/>
                  </a:schemeClr>
                </a:solidFill>
              </a:rPr>
              <a:t>handling</a:t>
            </a:r>
            <a:r>
              <a:rPr lang="hu-HU" dirty="0">
                <a:solidFill>
                  <a:schemeClr val="tx1">
                    <a:lumMod val="65000"/>
                  </a:schemeClr>
                </a:solidFill>
              </a:rPr>
              <a:t> </a:t>
            </a:r>
            <a:r>
              <a:rPr lang="hu-HU" dirty="0" err="1">
                <a:solidFill>
                  <a:schemeClr val="tx1">
                    <a:lumMod val="65000"/>
                  </a:schemeClr>
                </a:solidFill>
              </a:rPr>
              <a:t>the</a:t>
            </a:r>
            <a:r>
              <a:rPr lang="hu-HU" dirty="0">
                <a:solidFill>
                  <a:schemeClr val="tx1">
                    <a:lumMod val="65000"/>
                  </a:schemeClr>
                </a:solidFill>
              </a:rPr>
              <a:t> </a:t>
            </a:r>
            <a:r>
              <a:rPr lang="hu-HU" dirty="0" err="1">
                <a:solidFill>
                  <a:schemeClr val="tx1">
                    <a:lumMod val="65000"/>
                  </a:schemeClr>
                </a:solidFill>
              </a:rPr>
              <a:t>exception</a:t>
            </a:r>
            <a:r>
              <a:rPr lang="hu-HU" dirty="0" smtClean="0"/>
              <a:t>        </a:t>
            </a:r>
          </a:p>
          <a:p>
            <a:r>
              <a:rPr lang="hu-HU" dirty="0" smtClean="0"/>
              <a:t>} </a:t>
            </a:r>
            <a:r>
              <a:rPr lang="hu-HU" dirty="0" err="1" smtClean="0"/>
              <a:t>catch</a:t>
            </a:r>
            <a:r>
              <a:rPr lang="hu-HU" dirty="0" smtClean="0"/>
              <a:t> </a:t>
            </a:r>
            <a:r>
              <a:rPr lang="hu-HU" dirty="0"/>
              <a:t>(</a:t>
            </a:r>
            <a:r>
              <a:rPr lang="hu-HU" dirty="0" err="1"/>
              <a:t>NumberFormatException</a:t>
            </a:r>
            <a:r>
              <a:rPr lang="hu-HU" dirty="0"/>
              <a:t> </a:t>
            </a:r>
            <a:r>
              <a:rPr lang="hu-HU" dirty="0" smtClean="0"/>
              <a:t>e) { </a:t>
            </a:r>
            <a:endParaRPr lang="hu-HU" dirty="0"/>
          </a:p>
          <a:p>
            <a:r>
              <a:rPr lang="hu-HU" dirty="0"/>
              <a:t> </a:t>
            </a:r>
            <a:r>
              <a:rPr lang="hu-HU" dirty="0" smtClean="0"/>
              <a:t>	</a:t>
            </a:r>
            <a:r>
              <a:rPr lang="hu-HU" dirty="0" smtClean="0">
                <a:solidFill>
                  <a:schemeClr val="tx1">
                    <a:lumMod val="65000"/>
                  </a:schemeClr>
                </a:solidFill>
              </a:rPr>
              <a:t>// </a:t>
            </a:r>
            <a:r>
              <a:rPr lang="hu-HU" dirty="0" err="1">
                <a:solidFill>
                  <a:schemeClr val="tx1">
                    <a:lumMod val="65000"/>
                  </a:schemeClr>
                </a:solidFill>
              </a:rPr>
              <a:t>handling</a:t>
            </a:r>
            <a:r>
              <a:rPr lang="hu-HU" dirty="0">
                <a:solidFill>
                  <a:schemeClr val="tx1">
                    <a:lumMod val="65000"/>
                  </a:schemeClr>
                </a:solidFill>
              </a:rPr>
              <a:t> </a:t>
            </a:r>
            <a:r>
              <a:rPr lang="hu-HU" dirty="0" err="1">
                <a:solidFill>
                  <a:schemeClr val="tx1">
                    <a:lumMod val="65000"/>
                  </a:schemeClr>
                </a:solidFill>
              </a:rPr>
              <a:t>the</a:t>
            </a:r>
            <a:r>
              <a:rPr lang="hu-HU" dirty="0">
                <a:solidFill>
                  <a:schemeClr val="tx1">
                    <a:lumMod val="65000"/>
                  </a:schemeClr>
                </a:solidFill>
              </a:rPr>
              <a:t> </a:t>
            </a:r>
            <a:r>
              <a:rPr lang="hu-HU" dirty="0" err="1">
                <a:solidFill>
                  <a:schemeClr val="tx1">
                    <a:lumMod val="65000"/>
                  </a:schemeClr>
                </a:solidFill>
              </a:rPr>
              <a:t>exception</a:t>
            </a:r>
            <a:r>
              <a:rPr lang="hu-HU" dirty="0" smtClean="0"/>
              <a:t>      </a:t>
            </a:r>
          </a:p>
          <a:p>
            <a:r>
              <a:rPr lang="hu-HU" dirty="0" smtClean="0"/>
              <a:t>}</a:t>
            </a:r>
            <a:endParaRPr lang="hu-HU" dirty="0"/>
          </a:p>
        </p:txBody>
      </p:sp>
    </p:spTree>
    <p:extLst>
      <p:ext uri="{BB962C8B-B14F-4D97-AF65-F5344CB8AC3E}">
        <p14:creationId xmlns:p14="http://schemas.microsoft.com/office/powerpoint/2010/main" val="115397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57782" y="452718"/>
            <a:ext cx="10104267" cy="807671"/>
          </a:xfrm>
        </p:spPr>
        <p:txBody>
          <a:bodyPr/>
          <a:lstStyle/>
          <a:p>
            <a:r>
              <a:rPr lang="hu-HU" sz="4000" dirty="0" err="1"/>
              <a:t>Nested</a:t>
            </a:r>
            <a:r>
              <a:rPr lang="hu-HU" sz="4000" dirty="0"/>
              <a:t> </a:t>
            </a:r>
            <a:r>
              <a:rPr lang="hu-HU" sz="4000" dirty="0" err="1"/>
              <a:t>try</a:t>
            </a:r>
            <a:r>
              <a:rPr lang="hu-HU" sz="4000" dirty="0"/>
              <a:t> </a:t>
            </a:r>
            <a:r>
              <a:rPr lang="hu-HU" sz="4000" dirty="0" err="1"/>
              <a:t>block</a:t>
            </a:r>
            <a:endParaRPr lang="hu-HU" sz="4000" dirty="0"/>
          </a:p>
        </p:txBody>
      </p:sp>
      <p:sp>
        <p:nvSpPr>
          <p:cNvPr id="11" name="Szövegdoboz 10"/>
          <p:cNvSpPr txBox="1"/>
          <p:nvPr/>
        </p:nvSpPr>
        <p:spPr>
          <a:xfrm>
            <a:off x="452487" y="1235419"/>
            <a:ext cx="11319383" cy="646331"/>
          </a:xfrm>
          <a:prstGeom prst="rect">
            <a:avLst/>
          </a:prstGeom>
          <a:noFill/>
        </p:spPr>
        <p:txBody>
          <a:bodyPr wrap="square" rtlCol="0">
            <a:spAutoFit/>
          </a:bodyPr>
          <a:lstStyle/>
          <a:p>
            <a:r>
              <a:rPr lang="en-US" dirty="0"/>
              <a:t>Exception handling can be nested. This can become necessary when methods are used in a </a:t>
            </a:r>
            <a:r>
              <a:rPr lang="en-US" dirty="0" smtClean="0"/>
              <a:t>catch </a:t>
            </a:r>
            <a:r>
              <a:rPr lang="en-US" dirty="0"/>
              <a:t>or finally block that also throws exceptions</a:t>
            </a:r>
            <a:r>
              <a:rPr lang="en-US" dirty="0" smtClean="0"/>
              <a:t>.</a:t>
            </a:r>
            <a:r>
              <a:rPr lang="hu-HU" dirty="0" smtClean="0"/>
              <a:t> </a:t>
            </a:r>
            <a:endParaRPr lang="hu-HU" dirty="0"/>
          </a:p>
        </p:txBody>
      </p:sp>
      <p:sp>
        <p:nvSpPr>
          <p:cNvPr id="3" name="Szövegdoboz 2"/>
          <p:cNvSpPr txBox="1"/>
          <p:nvPr/>
        </p:nvSpPr>
        <p:spPr>
          <a:xfrm>
            <a:off x="3125455" y="2103919"/>
            <a:ext cx="5458372" cy="4524315"/>
          </a:xfrm>
          <a:prstGeom prst="rect">
            <a:avLst/>
          </a:prstGeom>
          <a:solidFill>
            <a:schemeClr val="accent5">
              <a:lumMod val="50000"/>
            </a:schemeClr>
          </a:solidFill>
          <a:ln w="12700">
            <a:solidFill>
              <a:schemeClr val="tx1"/>
            </a:solidFill>
          </a:ln>
        </p:spPr>
        <p:txBody>
          <a:bodyPr wrap="square" rtlCol="0">
            <a:spAutoFit/>
          </a:bodyPr>
          <a:lstStyle/>
          <a:p>
            <a:endParaRPr lang="hu-HU" dirty="0" smtClean="0">
              <a:solidFill>
                <a:schemeClr val="tx1">
                  <a:lumMod val="75000"/>
                </a:schemeClr>
              </a:solidFill>
            </a:endParaRPr>
          </a:p>
          <a:p>
            <a:r>
              <a:rPr lang="en-US" dirty="0" smtClean="0">
                <a:solidFill>
                  <a:srgbClr val="FFC000"/>
                </a:solidFill>
              </a:rPr>
              <a:t>//</a:t>
            </a:r>
            <a:r>
              <a:rPr lang="en-US" dirty="0" smtClean="0">
                <a:solidFill>
                  <a:schemeClr val="tx1">
                    <a:lumMod val="75000"/>
                  </a:schemeClr>
                </a:solidFill>
              </a:rPr>
              <a:t> </a:t>
            </a:r>
            <a:r>
              <a:rPr lang="hu-HU" dirty="0" err="1" smtClean="0">
                <a:solidFill>
                  <a:srgbClr val="FFC000"/>
                </a:solidFill>
              </a:rPr>
              <a:t>Outer</a:t>
            </a:r>
            <a:r>
              <a:rPr lang="hu-HU" dirty="0" smtClean="0">
                <a:solidFill>
                  <a:srgbClr val="FFC000"/>
                </a:solidFill>
              </a:rPr>
              <a:t> </a:t>
            </a:r>
            <a:r>
              <a:rPr lang="hu-HU" dirty="0" err="1">
                <a:solidFill>
                  <a:srgbClr val="FFC000"/>
                </a:solidFill>
              </a:rPr>
              <a:t>try-catch</a:t>
            </a:r>
            <a:r>
              <a:rPr lang="hu-HU" dirty="0">
                <a:solidFill>
                  <a:srgbClr val="FFC000"/>
                </a:solidFill>
              </a:rPr>
              <a:t> </a:t>
            </a:r>
            <a:r>
              <a:rPr lang="hu-HU" dirty="0" err="1">
                <a:solidFill>
                  <a:srgbClr val="FFC000"/>
                </a:solidFill>
              </a:rPr>
              <a:t>block</a:t>
            </a:r>
            <a:endParaRPr lang="en-US" dirty="0">
              <a:solidFill>
                <a:srgbClr val="FFC000"/>
              </a:solidFill>
            </a:endParaRPr>
          </a:p>
          <a:p>
            <a:r>
              <a:rPr lang="en-US" dirty="0"/>
              <a:t>try {</a:t>
            </a:r>
          </a:p>
          <a:p>
            <a:r>
              <a:rPr lang="en-US" dirty="0"/>
              <a:t> </a:t>
            </a:r>
            <a:r>
              <a:rPr lang="hu-HU" dirty="0" smtClean="0"/>
              <a:t>		</a:t>
            </a:r>
            <a:r>
              <a:rPr lang="hu-HU" b="1" dirty="0" smtClean="0">
                <a:solidFill>
                  <a:schemeClr val="tx1">
                    <a:lumMod val="75000"/>
                  </a:schemeClr>
                </a:solidFill>
              </a:rPr>
              <a:t>//</a:t>
            </a:r>
            <a:r>
              <a:rPr lang="en-US" dirty="0" smtClean="0">
                <a:solidFill>
                  <a:schemeClr val="tx1">
                    <a:lumMod val="75000"/>
                  </a:schemeClr>
                </a:solidFill>
              </a:rPr>
              <a:t> </a:t>
            </a:r>
            <a:r>
              <a:rPr lang="en-US" dirty="0">
                <a:solidFill>
                  <a:schemeClr val="tx1">
                    <a:lumMod val="75000"/>
                  </a:schemeClr>
                </a:solidFill>
              </a:rPr>
              <a:t>code that may throw an </a:t>
            </a:r>
            <a:r>
              <a:rPr lang="en-US" dirty="0" smtClean="0">
                <a:solidFill>
                  <a:schemeClr val="tx1">
                    <a:lumMod val="75000"/>
                  </a:schemeClr>
                </a:solidFill>
              </a:rPr>
              <a:t>exception</a:t>
            </a:r>
            <a:endParaRPr lang="hu-HU" dirty="0" smtClean="0">
              <a:solidFill>
                <a:schemeClr val="tx1">
                  <a:lumMod val="75000"/>
                </a:schemeClr>
              </a:solidFill>
            </a:endParaRPr>
          </a:p>
          <a:p>
            <a:endParaRPr lang="en-US" dirty="0"/>
          </a:p>
          <a:p>
            <a:r>
              <a:rPr lang="hu-HU" dirty="0"/>
              <a:t> </a:t>
            </a:r>
            <a:r>
              <a:rPr lang="hu-HU" dirty="0" smtClean="0"/>
              <a:t>   </a:t>
            </a:r>
            <a:r>
              <a:rPr lang="en-US" dirty="0" smtClean="0">
                <a:solidFill>
                  <a:srgbClr val="00B0F0"/>
                </a:solidFill>
              </a:rPr>
              <a:t>//</a:t>
            </a:r>
            <a:r>
              <a:rPr lang="en-US" dirty="0" smtClean="0">
                <a:solidFill>
                  <a:schemeClr val="tx1">
                    <a:lumMod val="75000"/>
                  </a:schemeClr>
                </a:solidFill>
              </a:rPr>
              <a:t> </a:t>
            </a:r>
            <a:r>
              <a:rPr lang="en-US" dirty="0">
                <a:solidFill>
                  <a:srgbClr val="00B0F0"/>
                </a:solidFill>
              </a:rPr>
              <a:t>Inner try-catch block</a:t>
            </a:r>
            <a:r>
              <a:rPr lang="en-US" dirty="0" smtClean="0">
                <a:solidFill>
                  <a:srgbClr val="00B0F0"/>
                </a:solidFill>
              </a:rPr>
              <a:t>    </a:t>
            </a:r>
            <a:endParaRPr lang="hu-HU" dirty="0" smtClean="0">
              <a:solidFill>
                <a:srgbClr val="00B0F0"/>
              </a:solidFill>
            </a:endParaRPr>
          </a:p>
          <a:p>
            <a:r>
              <a:rPr lang="hu-HU" dirty="0"/>
              <a:t> </a:t>
            </a:r>
            <a:r>
              <a:rPr lang="hu-HU" dirty="0" smtClean="0"/>
              <a:t>   </a:t>
            </a:r>
            <a:r>
              <a:rPr lang="en-US" dirty="0" smtClean="0"/>
              <a:t>try </a:t>
            </a:r>
            <a:r>
              <a:rPr lang="en-US" dirty="0"/>
              <a:t>{</a:t>
            </a:r>
          </a:p>
          <a:p>
            <a:r>
              <a:rPr lang="en-US" dirty="0"/>
              <a:t>      </a:t>
            </a:r>
            <a:r>
              <a:rPr lang="hu-HU" dirty="0" smtClean="0"/>
              <a:t>	     </a:t>
            </a:r>
            <a:r>
              <a:rPr lang="en-US" dirty="0" smtClean="0"/>
              <a:t>  </a:t>
            </a:r>
            <a:r>
              <a:rPr lang="hu-HU" b="1" dirty="0">
                <a:solidFill>
                  <a:schemeClr val="tx1">
                    <a:lumMod val="75000"/>
                  </a:schemeClr>
                </a:solidFill>
              </a:rPr>
              <a:t>//</a:t>
            </a:r>
            <a:r>
              <a:rPr lang="en-US" dirty="0">
                <a:solidFill>
                  <a:schemeClr val="tx1">
                    <a:lumMod val="75000"/>
                  </a:schemeClr>
                </a:solidFill>
              </a:rPr>
              <a:t> code that may throw an </a:t>
            </a:r>
            <a:r>
              <a:rPr lang="en-US" dirty="0" smtClean="0">
                <a:solidFill>
                  <a:schemeClr val="tx1">
                    <a:lumMod val="75000"/>
                  </a:schemeClr>
                </a:solidFill>
              </a:rPr>
              <a:t>exception</a:t>
            </a:r>
            <a:endParaRPr lang="en-US" dirty="0"/>
          </a:p>
          <a:p>
            <a:r>
              <a:rPr lang="en-US" dirty="0"/>
              <a:t>    </a:t>
            </a:r>
            <a:r>
              <a:rPr lang="en-US" dirty="0" smtClean="0"/>
              <a:t>}</a:t>
            </a:r>
            <a:r>
              <a:rPr lang="hu-HU" dirty="0" smtClean="0"/>
              <a:t> </a:t>
            </a:r>
            <a:r>
              <a:rPr lang="en-US" dirty="0" smtClean="0"/>
              <a:t>catch(</a:t>
            </a:r>
            <a:r>
              <a:rPr lang="en-US" dirty="0" err="1" smtClean="0"/>
              <a:t>RuntimeException</a:t>
            </a:r>
            <a:r>
              <a:rPr lang="en-US" dirty="0" smtClean="0"/>
              <a:t> </a:t>
            </a:r>
            <a:r>
              <a:rPr lang="en-US" dirty="0" err="1"/>
              <a:t>rtex</a:t>
            </a:r>
            <a:r>
              <a:rPr lang="en-US" dirty="0"/>
              <a:t>) {</a:t>
            </a:r>
          </a:p>
          <a:p>
            <a:r>
              <a:rPr lang="en-US" dirty="0"/>
              <a:t> </a:t>
            </a:r>
            <a:r>
              <a:rPr lang="hu-HU" dirty="0" smtClean="0"/>
              <a:t>	       </a:t>
            </a:r>
            <a:r>
              <a:rPr lang="hu-HU" dirty="0" smtClean="0">
                <a:solidFill>
                  <a:schemeClr val="tx1">
                    <a:lumMod val="65000"/>
                  </a:schemeClr>
                </a:solidFill>
              </a:rPr>
              <a:t>// </a:t>
            </a:r>
            <a:r>
              <a:rPr lang="hu-HU" dirty="0" err="1">
                <a:solidFill>
                  <a:schemeClr val="tx1">
                    <a:lumMod val="65000"/>
                  </a:schemeClr>
                </a:solidFill>
              </a:rPr>
              <a:t>handling</a:t>
            </a:r>
            <a:r>
              <a:rPr lang="hu-HU" dirty="0">
                <a:solidFill>
                  <a:schemeClr val="tx1">
                    <a:lumMod val="65000"/>
                  </a:schemeClr>
                </a:solidFill>
              </a:rPr>
              <a:t> </a:t>
            </a:r>
            <a:r>
              <a:rPr lang="hu-HU" dirty="0" err="1">
                <a:solidFill>
                  <a:schemeClr val="tx1">
                    <a:lumMod val="65000"/>
                  </a:schemeClr>
                </a:solidFill>
              </a:rPr>
              <a:t>the</a:t>
            </a:r>
            <a:r>
              <a:rPr lang="hu-HU" dirty="0">
                <a:solidFill>
                  <a:schemeClr val="tx1">
                    <a:lumMod val="65000"/>
                  </a:schemeClr>
                </a:solidFill>
              </a:rPr>
              <a:t> </a:t>
            </a:r>
            <a:r>
              <a:rPr lang="hu-HU" dirty="0" err="1">
                <a:solidFill>
                  <a:schemeClr val="tx1">
                    <a:lumMod val="65000"/>
                  </a:schemeClr>
                </a:solidFill>
              </a:rPr>
              <a:t>exception</a:t>
            </a:r>
            <a:endParaRPr lang="en-US" dirty="0"/>
          </a:p>
          <a:p>
            <a:r>
              <a:rPr lang="en-US" dirty="0"/>
              <a:t>    </a:t>
            </a:r>
            <a:r>
              <a:rPr lang="en-US" dirty="0" smtClean="0"/>
              <a:t>}</a:t>
            </a:r>
            <a:endParaRPr lang="hu-HU" dirty="0" smtClean="0"/>
          </a:p>
          <a:p>
            <a:endParaRPr lang="en-US" dirty="0"/>
          </a:p>
          <a:p>
            <a:r>
              <a:rPr lang="en-US" dirty="0" smtClean="0"/>
              <a:t>}</a:t>
            </a:r>
            <a:r>
              <a:rPr lang="hu-HU" dirty="0" smtClean="0"/>
              <a:t> </a:t>
            </a:r>
            <a:r>
              <a:rPr lang="en-US" dirty="0" smtClean="0"/>
              <a:t>catch(Exception </a:t>
            </a:r>
            <a:r>
              <a:rPr lang="en-US" dirty="0"/>
              <a:t>ex) {</a:t>
            </a:r>
          </a:p>
          <a:p>
            <a:r>
              <a:rPr lang="en-US" dirty="0"/>
              <a:t> </a:t>
            </a:r>
            <a:r>
              <a:rPr lang="hu-HU" dirty="0">
                <a:solidFill>
                  <a:schemeClr val="tx1">
                    <a:lumMod val="65000"/>
                  </a:schemeClr>
                </a:solidFill>
              </a:rPr>
              <a:t>// </a:t>
            </a:r>
            <a:r>
              <a:rPr lang="hu-HU" dirty="0" err="1">
                <a:solidFill>
                  <a:schemeClr val="tx1">
                    <a:lumMod val="65000"/>
                  </a:schemeClr>
                </a:solidFill>
              </a:rPr>
              <a:t>handling</a:t>
            </a:r>
            <a:r>
              <a:rPr lang="hu-HU" dirty="0">
                <a:solidFill>
                  <a:schemeClr val="tx1">
                    <a:lumMod val="65000"/>
                  </a:schemeClr>
                </a:solidFill>
              </a:rPr>
              <a:t> </a:t>
            </a:r>
            <a:r>
              <a:rPr lang="hu-HU" dirty="0" err="1">
                <a:solidFill>
                  <a:schemeClr val="tx1">
                    <a:lumMod val="65000"/>
                  </a:schemeClr>
                </a:solidFill>
              </a:rPr>
              <a:t>the</a:t>
            </a:r>
            <a:r>
              <a:rPr lang="hu-HU" dirty="0">
                <a:solidFill>
                  <a:schemeClr val="tx1">
                    <a:lumMod val="65000"/>
                  </a:schemeClr>
                </a:solidFill>
              </a:rPr>
              <a:t> </a:t>
            </a:r>
            <a:r>
              <a:rPr lang="hu-HU" dirty="0" err="1" smtClean="0">
                <a:solidFill>
                  <a:schemeClr val="tx1">
                    <a:lumMod val="65000"/>
                  </a:schemeClr>
                </a:solidFill>
              </a:rPr>
              <a:t>exception</a:t>
            </a:r>
            <a:endParaRPr lang="hu-HU" dirty="0" smtClean="0">
              <a:solidFill>
                <a:schemeClr val="tx1">
                  <a:lumMod val="65000"/>
                </a:schemeClr>
              </a:solidFill>
            </a:endParaRPr>
          </a:p>
          <a:p>
            <a:r>
              <a:rPr lang="en-US" dirty="0" smtClean="0"/>
              <a:t>}</a:t>
            </a:r>
            <a:endParaRPr lang="hu-HU" dirty="0" smtClean="0"/>
          </a:p>
          <a:p>
            <a:endParaRPr lang="hu-HU" dirty="0"/>
          </a:p>
        </p:txBody>
      </p:sp>
      <p:sp>
        <p:nvSpPr>
          <p:cNvPr id="6" name="Téglalap 5"/>
          <p:cNvSpPr/>
          <p:nvPr/>
        </p:nvSpPr>
        <p:spPr>
          <a:xfrm>
            <a:off x="2001795" y="2697402"/>
            <a:ext cx="7718854" cy="361278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Téglalap 7"/>
          <p:cNvSpPr/>
          <p:nvPr/>
        </p:nvSpPr>
        <p:spPr>
          <a:xfrm>
            <a:off x="2464771" y="3797643"/>
            <a:ext cx="6779740" cy="146633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413280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21" presetClass="entr" presetSubtype="1"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par>
                                <p:cTn id="17" presetID="21" presetClass="entr" presetSubtype="1" fill="hold" grpId="0" nodeType="withEffect">
                                  <p:stCondLst>
                                    <p:cond delay="50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3" grpId="0" animBg="1"/>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57783" y="452718"/>
            <a:ext cx="10021893" cy="807671"/>
          </a:xfrm>
        </p:spPr>
        <p:txBody>
          <a:bodyPr/>
          <a:lstStyle/>
          <a:p>
            <a:r>
              <a:rPr lang="hu-HU" sz="4000" dirty="0" err="1" smtClean="0"/>
              <a:t>Exception</a:t>
            </a:r>
            <a:r>
              <a:rPr lang="hu-HU" sz="4000" dirty="0" smtClean="0"/>
              <a:t> </a:t>
            </a:r>
            <a:r>
              <a:rPr lang="hu-HU" sz="4000" dirty="0" err="1" smtClean="0"/>
              <a:t>Handling</a:t>
            </a:r>
            <a:r>
              <a:rPr lang="hu-HU" sz="4000" dirty="0" smtClean="0"/>
              <a:t> </a:t>
            </a:r>
            <a:r>
              <a:rPr lang="hu-HU" sz="4000" dirty="0" err="1"/>
              <a:t>with</a:t>
            </a:r>
            <a:r>
              <a:rPr lang="hu-HU" sz="4000" dirty="0"/>
              <a:t> </a:t>
            </a:r>
            <a:r>
              <a:rPr lang="hu-HU" sz="4000" dirty="0" smtClean="0"/>
              <a:t/>
            </a:r>
            <a:br>
              <a:rPr lang="hu-HU" sz="4000" dirty="0" smtClean="0"/>
            </a:br>
            <a:r>
              <a:rPr lang="hu-HU" sz="4000" dirty="0" err="1" smtClean="0"/>
              <a:t>Method</a:t>
            </a:r>
            <a:r>
              <a:rPr lang="hu-HU" sz="4000" dirty="0" smtClean="0"/>
              <a:t> </a:t>
            </a:r>
            <a:r>
              <a:rPr lang="hu-HU" sz="4000" dirty="0" err="1" smtClean="0"/>
              <a:t>Overriding</a:t>
            </a:r>
            <a:endParaRPr lang="hu-HU" sz="4000" dirty="0"/>
          </a:p>
        </p:txBody>
      </p:sp>
      <p:sp>
        <p:nvSpPr>
          <p:cNvPr id="11" name="Szövegdoboz 10"/>
          <p:cNvSpPr txBox="1"/>
          <p:nvPr/>
        </p:nvSpPr>
        <p:spPr>
          <a:xfrm>
            <a:off x="490194" y="2168165"/>
            <a:ext cx="11180189" cy="3139321"/>
          </a:xfrm>
          <a:prstGeom prst="rect">
            <a:avLst/>
          </a:prstGeom>
          <a:noFill/>
        </p:spPr>
        <p:txBody>
          <a:bodyPr wrap="square" rtlCol="0">
            <a:spAutoFit/>
          </a:bodyPr>
          <a:lstStyle/>
          <a:p>
            <a:pPr algn="just"/>
            <a:r>
              <a:rPr lang="en-US" dirty="0"/>
              <a:t>An overriding method (the method of child class) can throw any unchecked exceptions, regardless of whether the overridden method (method of </a:t>
            </a:r>
            <a:r>
              <a:rPr lang="hu-HU" dirty="0" err="1" smtClean="0"/>
              <a:t>parent</a:t>
            </a:r>
            <a:r>
              <a:rPr lang="hu-HU" dirty="0" smtClean="0"/>
              <a:t>, </a:t>
            </a:r>
            <a:r>
              <a:rPr lang="hu-HU" dirty="0" err="1" smtClean="0"/>
              <a:t>super</a:t>
            </a:r>
            <a:r>
              <a:rPr lang="en-US" dirty="0" smtClean="0"/>
              <a:t> </a:t>
            </a:r>
            <a:r>
              <a:rPr lang="en-US" dirty="0"/>
              <a:t>class) throws exceptions or not. </a:t>
            </a:r>
            <a:endParaRPr lang="hu-HU" dirty="0" smtClean="0"/>
          </a:p>
          <a:p>
            <a:endParaRPr lang="hu-HU" dirty="0"/>
          </a:p>
          <a:p>
            <a:pPr algn="just"/>
            <a:r>
              <a:rPr lang="en-US" dirty="0" smtClean="0"/>
              <a:t>However </a:t>
            </a:r>
            <a:r>
              <a:rPr lang="en-US" dirty="0"/>
              <a:t>the overriding method should not throw checked exceptions that are new or broader than the ones declared by the overridden method. The overriding method can throw those checked exceptions, which have less scope than the exception(s) declared in the overridden method</a:t>
            </a:r>
            <a:r>
              <a:rPr lang="en-US" dirty="0" smtClean="0"/>
              <a:t>.</a:t>
            </a:r>
            <a:endParaRPr lang="hu-HU" dirty="0" smtClean="0"/>
          </a:p>
          <a:p>
            <a:endParaRPr lang="hu-HU" dirty="0"/>
          </a:p>
          <a:p>
            <a:r>
              <a:rPr lang="en-US" dirty="0"/>
              <a:t>Simply put, subclasses can throw fewer checked exceptions than their superclass, but not more.</a:t>
            </a:r>
            <a:endParaRPr lang="hu-HU" dirty="0"/>
          </a:p>
          <a:p>
            <a:endParaRPr lang="hu-HU" dirty="0"/>
          </a:p>
        </p:txBody>
      </p:sp>
      <p:sp>
        <p:nvSpPr>
          <p:cNvPr id="3" name="Szövegdoboz 2"/>
          <p:cNvSpPr txBox="1"/>
          <p:nvPr/>
        </p:nvSpPr>
        <p:spPr>
          <a:xfrm>
            <a:off x="0" y="5439291"/>
            <a:ext cx="12191999" cy="646331"/>
          </a:xfrm>
          <a:prstGeom prst="rect">
            <a:avLst/>
          </a:prstGeom>
          <a:solidFill>
            <a:schemeClr val="accent5">
              <a:lumMod val="50000"/>
            </a:schemeClr>
          </a:solidFill>
        </p:spPr>
        <p:txBody>
          <a:bodyPr wrap="square" rtlCol="0">
            <a:spAutoFit/>
          </a:bodyPr>
          <a:lstStyle/>
          <a:p>
            <a:pPr algn="ctr"/>
            <a:r>
              <a:rPr lang="en-US" dirty="0"/>
              <a:t>In the next chapters we will look at the </a:t>
            </a:r>
            <a:r>
              <a:rPr lang="en-US" dirty="0">
                <a:solidFill>
                  <a:srgbClr val="FFC000"/>
                </a:solidFill>
              </a:rPr>
              <a:t>Multiple </a:t>
            </a:r>
            <a:r>
              <a:rPr lang="hu-HU" dirty="0" smtClean="0">
                <a:solidFill>
                  <a:srgbClr val="FFC000"/>
                </a:solidFill>
              </a:rPr>
              <a:t>E</a:t>
            </a:r>
            <a:r>
              <a:rPr lang="en-US" dirty="0" err="1" smtClean="0">
                <a:solidFill>
                  <a:srgbClr val="FFC000"/>
                </a:solidFill>
              </a:rPr>
              <a:t>xceptions</a:t>
            </a:r>
            <a:r>
              <a:rPr lang="en-US" dirty="0"/>
              <a:t>, the </a:t>
            </a:r>
            <a:r>
              <a:rPr lang="en-US" dirty="0">
                <a:solidFill>
                  <a:srgbClr val="FFC000"/>
                </a:solidFill>
              </a:rPr>
              <a:t>Nested try block</a:t>
            </a:r>
            <a:r>
              <a:rPr lang="en-US" dirty="0"/>
              <a:t> and </a:t>
            </a:r>
            <a:endParaRPr lang="hu-HU" dirty="0" smtClean="0"/>
          </a:p>
          <a:p>
            <a:pPr algn="ctr"/>
            <a:r>
              <a:rPr lang="en-US" dirty="0" smtClean="0">
                <a:solidFill>
                  <a:srgbClr val="FFC000"/>
                </a:solidFill>
              </a:rPr>
              <a:t>Exception</a:t>
            </a:r>
            <a:r>
              <a:rPr lang="hu-HU" dirty="0" smtClean="0">
                <a:solidFill>
                  <a:srgbClr val="FFC000"/>
                </a:solidFill>
              </a:rPr>
              <a:t> </a:t>
            </a:r>
            <a:r>
              <a:rPr lang="en-US" dirty="0" smtClean="0">
                <a:solidFill>
                  <a:srgbClr val="FFC000"/>
                </a:solidFill>
              </a:rPr>
              <a:t>Handling </a:t>
            </a:r>
            <a:r>
              <a:rPr lang="en-US" dirty="0">
                <a:solidFill>
                  <a:srgbClr val="FFC000"/>
                </a:solidFill>
              </a:rPr>
              <a:t>with </a:t>
            </a:r>
            <a:r>
              <a:rPr lang="en-US" dirty="0" smtClean="0">
                <a:solidFill>
                  <a:srgbClr val="FFC000"/>
                </a:solidFill>
              </a:rPr>
              <a:t>Method</a:t>
            </a:r>
            <a:r>
              <a:rPr lang="hu-HU" dirty="0" smtClean="0">
                <a:solidFill>
                  <a:srgbClr val="FFC000"/>
                </a:solidFill>
              </a:rPr>
              <a:t> </a:t>
            </a:r>
            <a:r>
              <a:rPr lang="en-US" dirty="0" smtClean="0">
                <a:solidFill>
                  <a:srgbClr val="FFC000"/>
                </a:solidFill>
              </a:rPr>
              <a:t>Overriding</a:t>
            </a:r>
            <a:r>
              <a:rPr lang="en-US" dirty="0" smtClean="0"/>
              <a:t>  </a:t>
            </a:r>
            <a:r>
              <a:rPr lang="en-US" dirty="0"/>
              <a:t>in practice.</a:t>
            </a:r>
            <a:endParaRPr lang="hu-HU" dirty="0"/>
          </a:p>
        </p:txBody>
      </p:sp>
    </p:spTree>
    <p:extLst>
      <p:ext uri="{BB962C8B-B14F-4D97-AF65-F5344CB8AC3E}">
        <p14:creationId xmlns:p14="http://schemas.microsoft.com/office/powerpoint/2010/main" val="282892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11430</TotalTime>
  <Words>682</Words>
  <Application>Microsoft Office PowerPoint</Application>
  <PresentationFormat>Widescreen</PresentationFormat>
  <Paragraphs>106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Java Programming:  Step by Step from A to Z Exceptions</vt:lpstr>
      <vt:lpstr>Exceptions overview</vt:lpstr>
      <vt:lpstr>Exceptions overview</vt:lpstr>
      <vt:lpstr>Exceptions overview</vt:lpstr>
      <vt:lpstr>Exceptions overview - Hierarchy</vt:lpstr>
      <vt:lpstr>Multiple exceptions</vt:lpstr>
      <vt:lpstr>Nested try block</vt:lpstr>
      <vt:lpstr>Exception Handling with  Method Overriding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Operators</dc:title>
  <dc:creator>. Eliot</dc:creator>
  <cp:lastModifiedBy>User</cp:lastModifiedBy>
  <cp:revision>412</cp:revision>
  <dcterms:created xsi:type="dcterms:W3CDTF">2019-02-12T21:35:40Z</dcterms:created>
  <dcterms:modified xsi:type="dcterms:W3CDTF">2019-04-25T07:40:06Z</dcterms:modified>
</cp:coreProperties>
</file>