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07" r:id="rId3"/>
    <p:sldId id="951" r:id="rId5"/>
    <p:sldId id="949" r:id="rId6"/>
    <p:sldId id="997" r:id="rId7"/>
    <p:sldId id="996" r:id="rId8"/>
    <p:sldId id="995" r:id="rId9"/>
    <p:sldId id="1006" r:id="rId10"/>
    <p:sldId id="992" r:id="rId11"/>
    <p:sldId id="948" r:id="rId12"/>
    <p:sldId id="993" r:id="rId13"/>
    <p:sldId id="994" r:id="rId14"/>
    <p:sldId id="970" r:id="rId15"/>
    <p:sldId id="953" r:id="rId16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>
      <p:cViewPr varScale="1">
        <p:scale>
          <a:sx n="108" d="100"/>
          <a:sy n="108" d="100"/>
        </p:scale>
        <p:origin x="667" y="82"/>
      </p:cViewPr>
      <p:guideLst>
        <p:guide orient="horz" pos="1584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14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12646-107E-4EAD-9573-39087FBC26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4061718"/>
            <a:ext cx="2160240" cy="2163563"/>
          </a:xfrm>
          <a:prstGeom prst="rect">
            <a:avLst/>
          </a:prstGeom>
          <a:noFill/>
        </p:spPr>
      </p:pic>
      <p:pic>
        <p:nvPicPr>
          <p:cNvPr id="9" name="Picture 2" descr="C:\Users\Administrator\Desktop\75bab28f863d378bb007a7537ede48fc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23478"/>
            <a:ext cx="647077" cy="648072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524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524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326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8326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259138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67"/>
          </p:nvPr>
        </p:nvSpPr>
        <p:spPr>
          <a:xfrm>
            <a:off x="3259138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3" name="Rounded Rectangle 28"/>
          <p:cNvSpPr/>
          <p:nvPr userDrawn="1"/>
        </p:nvSpPr>
        <p:spPr>
          <a:xfrm>
            <a:off x="3259138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3639329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3639329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71" hasCustomPrompt="1"/>
          </p:nvPr>
        </p:nvSpPr>
        <p:spPr>
          <a:xfrm>
            <a:off x="6236837" y="3601883"/>
            <a:ext cx="2445202" cy="6310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72"/>
          </p:nvPr>
        </p:nvSpPr>
        <p:spPr>
          <a:xfrm>
            <a:off x="6236837" y="1184914"/>
            <a:ext cx="2445202" cy="1581148"/>
          </a:xfrm>
          <a:custGeom>
            <a:avLst/>
            <a:gdLst/>
            <a:ahLst/>
            <a:cxnLst/>
            <a:rect l="l" t="t" r="r" b="b"/>
            <a:pathLst>
              <a:path w="2445202" h="1756831">
                <a:moveTo>
                  <a:pt x="327483" y="0"/>
                </a:moveTo>
                <a:lnTo>
                  <a:pt x="2117719" y="0"/>
                </a:lnTo>
                <a:cubicBezTo>
                  <a:pt x="2298583" y="0"/>
                  <a:pt x="2445202" y="146619"/>
                  <a:pt x="2445202" y="327483"/>
                </a:cubicBezTo>
                <a:lnTo>
                  <a:pt x="2445202" y="1756831"/>
                </a:lnTo>
                <a:lnTo>
                  <a:pt x="0" y="1756831"/>
                </a:lnTo>
                <a:lnTo>
                  <a:pt x="0" y="327483"/>
                </a:lnTo>
                <a:cubicBezTo>
                  <a:pt x="0" y="146619"/>
                  <a:pt x="146619" y="0"/>
                  <a:pt x="327483" y="0"/>
                </a:cubicBezTo>
                <a:close/>
              </a:path>
            </a:pathLst>
          </a:custGeom>
          <a:effectLst/>
        </p:spPr>
        <p:txBody>
          <a:bodyPr vert="horz" lIns="67595" tIns="33798" rIns="67595" bIns="33798"/>
          <a:lstStyle>
            <a:lvl1pPr marL="0" indent="0" algn="ctr">
              <a:buNone/>
              <a:defRPr sz="8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39" name="Rounded Rectangle 28"/>
          <p:cNvSpPr/>
          <p:nvPr userDrawn="1"/>
        </p:nvSpPr>
        <p:spPr>
          <a:xfrm>
            <a:off x="6236837" y="2777492"/>
            <a:ext cx="2445202" cy="582928"/>
          </a:xfrm>
          <a:custGeom>
            <a:avLst/>
            <a:gdLst/>
            <a:ahLst/>
            <a:cxnLst/>
            <a:rect l="l" t="t" r="r" b="b"/>
            <a:pathLst>
              <a:path w="2445202" h="647698">
                <a:moveTo>
                  <a:pt x="0" y="0"/>
                </a:moveTo>
                <a:lnTo>
                  <a:pt x="2445202" y="0"/>
                </a:lnTo>
                <a:lnTo>
                  <a:pt x="2445202" y="289024"/>
                </a:lnTo>
                <a:cubicBezTo>
                  <a:pt x="2445202" y="487114"/>
                  <a:pt x="2284618" y="647698"/>
                  <a:pt x="2086528" y="647698"/>
                </a:cubicBezTo>
                <a:lnTo>
                  <a:pt x="358674" y="647698"/>
                </a:lnTo>
                <a:cubicBezTo>
                  <a:pt x="160584" y="647698"/>
                  <a:pt x="0" y="487114"/>
                  <a:pt x="0" y="289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617027" y="2833760"/>
            <a:ext cx="1694390" cy="259035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RESULT 1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6617027" y="3114854"/>
            <a:ext cx="1694390" cy="171338"/>
          </a:xfrm>
          <a:prstGeom prst="rect">
            <a:avLst/>
          </a:prstGeom>
        </p:spPr>
        <p:txBody>
          <a:bodyPr vert="horz" lIns="0" tIns="28802" rIns="0" bIns="28802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000">
        <p:fade/>
      </p:transition>
    </mc:Choice>
    <mc:Fallback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300"/>
                            </p:stCondLst>
                            <p:childTnLst>
                              <p:par>
                                <p:cTn id="7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animBg="1"/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8DD4-A9AD-4113-82BD-DB389D9CB6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EA383-4DC3-49F8-8A34-8517224E53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344726" cy="37951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111614" y="339502"/>
            <a:ext cx="1796090" cy="25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相关标题文字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1550670" cy="31051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b="1" dirty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才思果</a:t>
            </a:r>
            <a:r>
              <a:rPr lang="en-US" altLang="zh-CN" sz="1400" b="1" dirty="0">
                <a:solidFill>
                  <a:srgbClr val="FFC000"/>
                </a:solidFill>
                <a:latin typeface="Malgun Gothic Semilight" panose="020B0502040204020203" charset="-122"/>
                <a:ea typeface="Malgun Gothic Semilight" panose="020B0502040204020203" charset="-122"/>
                <a:cs typeface="Malgun Gothic Semilight" panose="020B0502040204020203" charset="-122"/>
                <a:sym typeface="+mn-lt"/>
              </a:rPr>
              <a:t>·ChiSchool</a:t>
            </a:r>
            <a:endParaRPr lang="en-US" altLang="zh-CN" sz="1400" b="1" dirty="0">
              <a:solidFill>
                <a:srgbClr val="FFC000"/>
              </a:solidFill>
              <a:latin typeface="Malgun Gothic Semilight" panose="020B0502040204020203" charset="-122"/>
              <a:ea typeface="Malgun Gothic Semilight" panose="020B0502040204020203" charset="-122"/>
              <a:cs typeface="Malgun Gothic Semilight" panose="020B0502040204020203" charset="-122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产品介绍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市场分析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67494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未来规划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267494"/>
            <a:ext cx="432048" cy="2880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</a:fld>
            <a:endParaRPr lang="zh-CN" altLang="en-US"/>
          </a:p>
        </p:txBody>
      </p:sp>
      <p:pic>
        <p:nvPicPr>
          <p:cNvPr id="2050" name="Picture 2" descr="C:\Users\Administrator\Desktop\j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microsoft.com/office/2007/relationships/media" Target="file:///E:\&#21253;&#22270;&#35774;&#35745;\PPT&#37197;&#20048;\&#31185;&#25216;&#24863;&#12289;&#21160;&#24863;&#37197;&#20048;\Dirty%20Dropouts%20-%20Unity.mp3" TargetMode="External"/><Relationship Id="rId2" Type="http://schemas.openxmlformats.org/officeDocument/2006/relationships/audio" Target="file:///E:\&#21253;&#22270;&#35774;&#35745;\PPT&#37197;&#20048;\&#31185;&#25216;&#24863;&#12289;&#21160;&#24863;&#37197;&#20048;\Dirty%20Dropouts%20-%20Unity.mp3" TargetMode="Externa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56102" y="1554669"/>
            <a:ext cx="3488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才思果</a:t>
            </a:r>
            <a:r>
              <a:rPr lang="en-US" altLang="zh-CN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第四课</a:t>
            </a:r>
            <a:endParaRPr lang="zh-CN" altLang="en-US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55998" y="2261210"/>
            <a:ext cx="403453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Welcome Back!!!</a:t>
            </a:r>
            <a:endParaRPr lang="en-US" sz="3200" b="1" dirty="0">
              <a:solidFill>
                <a:srgbClr val="92D050"/>
              </a:solidFill>
            </a:endParaRPr>
          </a:p>
        </p:txBody>
      </p:sp>
      <p:pic>
        <p:nvPicPr>
          <p:cNvPr id="21" name="Dirty Dropouts - Unity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-3048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med" advClick="0" advTm="6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99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27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rgbClr val="FFC000"/>
                </a:solidFill>
                <a:latin typeface="华文行楷" panose="02010800040101010101" charset="-122"/>
                <a:ea typeface="华文行楷" panose="02010800040101010101" charset="-122"/>
              </a:rPr>
              <a:t>常用字体修饰标签</a:t>
            </a:r>
            <a:endParaRPr lang="zh-CN" altLang="en-US" sz="2800" b="1">
              <a:solidFill>
                <a:srgbClr val="FFC00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0460" y="1519555"/>
            <a:ext cx="68637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&lt;big&gt;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big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标签修饰的文字会放大字体</a:t>
            </a:r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&lt;/big&gt;</a:t>
            </a:r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&lt;small&gt;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small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修饰的文字会缩小字体</a:t>
            </a:r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&lt;/small&gt;</a:t>
            </a:r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&lt;sup&gt;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sup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修饰的符号会作为上标使用</a:t>
            </a:r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&lt;/sup&gt;</a:t>
            </a:r>
            <a:endParaRPr 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endParaRPr 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&lt;sub&gt;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sub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修饰的符号会作为上标使用</a:t>
            </a:r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&lt;/sub&gt;</a:t>
            </a:r>
            <a:endParaRPr 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rgbClr val="FFC000"/>
                </a:solidFill>
                <a:latin typeface="华文行楷" panose="02010800040101010101" charset="-122"/>
                <a:ea typeface="华文行楷" panose="02010800040101010101" charset="-122"/>
              </a:rPr>
              <a:t>常用字体修饰标签</a:t>
            </a:r>
            <a:endParaRPr lang="zh-CN" altLang="en-US" sz="2800" b="1">
              <a:solidFill>
                <a:srgbClr val="FFC00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7435" y="1757045"/>
            <a:ext cx="70961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&lt;center&gt;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center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标签修饰的文字会居中显示</a:t>
            </a:r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&lt;/center&gt;</a:t>
            </a:r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&lt;del&gt;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del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标签修饰的文字会被删除显示</a:t>
            </a:r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&lt;/del&gt;</a:t>
            </a:r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&lt;mark&gt;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mark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标签修饰的文字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背景色会显示为黄色</a:t>
            </a:r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&lt;/mark&gt;</a:t>
            </a:r>
            <a:endParaRPr 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&lt;u&gt;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u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标签修饰的文字</a:t>
            </a:r>
            <a:r>
              <a:rPr lang="en-US" altLang="zh-CN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在文字下方会出现一条线</a:t>
            </a:r>
            <a:r>
              <a:rPr lang="en-US" sz="20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&lt;/u&gt;</a:t>
            </a:r>
            <a:endParaRPr lang="en-US" sz="2000" b="1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7"/>
          <p:cNvSpPr/>
          <p:nvPr/>
        </p:nvSpPr>
        <p:spPr>
          <a:xfrm>
            <a:off x="2536140" y="2869763"/>
            <a:ext cx="3856079" cy="906479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3" tIns="34287" rIns="68573" bIns="34287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461411" y="2420562"/>
            <a:ext cx="2768" cy="13556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676508" y="1130755"/>
            <a:ext cx="1563386" cy="1563386"/>
            <a:chOff x="2848131" y="1860029"/>
            <a:chExt cx="3807502" cy="3807502"/>
          </a:xfrm>
        </p:grpSpPr>
        <p:sp>
          <p:nvSpPr>
            <p:cNvPr id="6" name="椭圆 5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64B4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91"/>
            <p:cNvSpPr txBox="1"/>
            <p:nvPr/>
          </p:nvSpPr>
          <p:spPr>
            <a:xfrm>
              <a:off x="3979951" y="2869024"/>
              <a:ext cx="1558864" cy="15712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课后</a:t>
              </a:r>
              <a:endParaRPr 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25411" y="2515670"/>
            <a:ext cx="666198" cy="666198"/>
            <a:chOff x="2170416" y="2515670"/>
            <a:chExt cx="666198" cy="666198"/>
          </a:xfrm>
        </p:grpSpPr>
        <p:sp>
          <p:nvSpPr>
            <p:cNvPr id="12" name="椭圆 11"/>
            <p:cNvSpPr/>
            <p:nvPr/>
          </p:nvSpPr>
          <p:spPr>
            <a:xfrm>
              <a:off x="2170416" y="2515670"/>
              <a:ext cx="666198" cy="6661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91"/>
            <p:cNvSpPr txBox="1"/>
            <p:nvPr/>
          </p:nvSpPr>
          <p:spPr>
            <a:xfrm>
              <a:off x="2258939" y="261861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34329" y="3178200"/>
            <a:ext cx="666198" cy="666198"/>
            <a:chOff x="3279334" y="3178200"/>
            <a:chExt cx="666198" cy="666198"/>
          </a:xfrm>
        </p:grpSpPr>
        <p:sp>
          <p:nvSpPr>
            <p:cNvPr id="15" name="椭圆 14"/>
            <p:cNvSpPr/>
            <p:nvPr/>
          </p:nvSpPr>
          <p:spPr>
            <a:xfrm>
              <a:off x="3279334" y="3178200"/>
              <a:ext cx="666198" cy="6661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91"/>
            <p:cNvSpPr txBox="1"/>
            <p:nvPr/>
          </p:nvSpPr>
          <p:spPr>
            <a:xfrm>
              <a:off x="3368371" y="3297572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13292" y="3256248"/>
            <a:ext cx="666198" cy="666198"/>
            <a:chOff x="4958297" y="3256248"/>
            <a:chExt cx="666198" cy="666198"/>
          </a:xfrm>
        </p:grpSpPr>
        <p:sp>
          <p:nvSpPr>
            <p:cNvPr id="18" name="椭圆 17"/>
            <p:cNvSpPr/>
            <p:nvPr/>
          </p:nvSpPr>
          <p:spPr>
            <a:xfrm>
              <a:off x="4958297" y="3256248"/>
              <a:ext cx="666198" cy="6661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91"/>
            <p:cNvSpPr txBox="1"/>
            <p:nvPr/>
          </p:nvSpPr>
          <p:spPr>
            <a:xfrm>
              <a:off x="5047356" y="3352661"/>
              <a:ext cx="487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单双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80708" y="2511860"/>
            <a:ext cx="666198" cy="666198"/>
            <a:chOff x="6104123" y="2515670"/>
            <a:chExt cx="666198" cy="666198"/>
          </a:xfrm>
        </p:grpSpPr>
        <p:sp>
          <p:nvSpPr>
            <p:cNvPr id="21" name="椭圆 20"/>
            <p:cNvSpPr/>
            <p:nvPr/>
          </p:nvSpPr>
          <p:spPr>
            <a:xfrm>
              <a:off x="6104123" y="2515670"/>
              <a:ext cx="666198" cy="6661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5677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91"/>
            <p:cNvSpPr txBox="1"/>
            <p:nvPr/>
          </p:nvSpPr>
          <p:spPr>
            <a:xfrm>
              <a:off x="6117223" y="2715409"/>
              <a:ext cx="64008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快捷键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 advClick="0" advTm="5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iqiren副本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2540"/>
            <a:ext cx="9144000" cy="514826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4492297" y="2291269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4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2972" y="1059582"/>
            <a:ext cx="22040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pc="-300" dirty="0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END</a:t>
            </a:r>
            <a:endParaRPr lang="en-US" sz="7200" b="1" spc="-300" dirty="0">
              <a:solidFill>
                <a:srgbClr val="FFC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/>
          <p:cNvSpPr/>
          <p:nvPr/>
        </p:nvSpPr>
        <p:spPr>
          <a:xfrm>
            <a:off x="3900094" y="1328491"/>
            <a:ext cx="3840258" cy="1747315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93405" y="1275602"/>
            <a:ext cx="2362673" cy="179038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2006600" y="1879600"/>
            <a:ext cx="1136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FFC000"/>
                </a:solidFill>
              </a:rPr>
              <a:t>回顾</a:t>
            </a:r>
            <a:endParaRPr lang="zh-CN" altLang="en-US" sz="36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1605957"/>
            <a:ext cx="448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安装编辑器</a:t>
            </a:r>
            <a:endParaRPr lang="zh-CN" altLang="en-US" sz="4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1605957"/>
            <a:ext cx="448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创建工程目录</a:t>
            </a:r>
            <a:endParaRPr lang="zh-CN" altLang="en-US" sz="4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5039" y="1235492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3794" y="39824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属性介绍</a:t>
            </a:r>
            <a:endParaRPr lang="zh-CN" altLang="en-US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7664" y="1258242"/>
            <a:ext cx="613981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什么是属性？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描述事物的一些标记或者标志，如人的姓名，性别等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1283" y="2538675"/>
            <a:ext cx="6139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属性的类别？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原生属性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自定义属性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7664" y="3511332"/>
            <a:ext cx="6139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常用属性？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id   class    name –value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（成对出现）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表单提交</a:t>
            </a:r>
            <a:endParaRPr lang="zh-CN" altLang="en-US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1398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&lt;form&gt;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表单标签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form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不可以用来修饰文字，它用来包裹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一组其它标签，用以形成一张表单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&lt;/form&gt;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表单属性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zh-CN" altLang="en-US" sz="2000" b="1" dirty="0">
                <a:solidFill>
                  <a:srgbClr val="92D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小写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id	action		method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2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8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1398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&lt;form&gt;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表单标签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form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不可以用来修饰文字，它用来包裹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一组其它标签，用以形成一张表单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&lt;/form&gt;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表单属性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</a:t>
            </a:r>
            <a:r>
              <a:rPr lang="zh-CN" altLang="en-US" sz="2000" b="1" dirty="0">
                <a:solidFill>
                  <a:srgbClr val="92D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小写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id	action		method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2132965" y="1329055"/>
            <a:ext cx="49644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1720" y="895985"/>
            <a:ext cx="4480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Input</a:t>
            </a:r>
            <a:r>
              <a:rPr lang="zh-CN" altLang="en-US" sz="2800" b="1" dirty="0">
                <a:solidFill>
                  <a:srgbClr val="FFC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标签介绍</a:t>
            </a:r>
            <a:endParaRPr lang="zh-CN" altLang="en-US" sz="2800" b="1" dirty="0">
              <a:solidFill>
                <a:srgbClr val="FFC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5590" y="1526540"/>
            <a:ext cx="686371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&lt;strong&gt;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strong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标签修饰的文字会出现粗体效果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&lt;/strong&gt;  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语义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 strong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在英文中本身就有强调的意思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所以它也是强调其所修饰的文字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&lt;b&gt;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被</a:t>
            </a:r>
            <a:r>
              <a:rPr lang="en-US" altLang="zh-CN" sz="2000" b="1" dirty="0" err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标签修饰的文字也会出现斜体效果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&lt;/b&gt;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语义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 b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bold(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粗体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)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的简写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所以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标签是加粗字体的意思</a:t>
            </a:r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&lt;strong&gt;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标签和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&lt;b&gt;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标签虽然表现的效果都是粗体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但是他们一个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(&lt;strong&gt;)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是用于强调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一个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(&lt;b&gt;)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就是单纯的用于将文字进行粗体修饰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应用的时候要注意</a:t>
            </a:r>
            <a:r>
              <a:rPr lang="en-US" altLang="zh-CN" sz="2000" b="1" dirty="0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!</a:t>
            </a:r>
            <a:endParaRPr lang="en-US" altLang="zh-CN" sz="2000" b="1" dirty="0">
              <a:solidFill>
                <a:srgbClr val="FFC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/>
          <p:nvPr/>
        </p:nvSpPr>
        <p:spPr bwMode="auto">
          <a:xfrm>
            <a:off x="4076862" y="1572787"/>
            <a:ext cx="990451" cy="1260439"/>
          </a:xfrm>
          <a:custGeom>
            <a:avLst/>
            <a:gdLst>
              <a:gd name="T0" fmla="*/ 214 w 427"/>
              <a:gd name="T1" fmla="*/ 0 h 543"/>
              <a:gd name="T2" fmla="*/ 427 w 427"/>
              <a:gd name="T3" fmla="*/ 213 h 543"/>
              <a:gd name="T4" fmla="*/ 326 w 427"/>
              <a:gd name="T5" fmla="*/ 394 h 543"/>
              <a:gd name="T6" fmla="*/ 268 w 427"/>
              <a:gd name="T7" fmla="*/ 444 h 543"/>
              <a:gd name="T8" fmla="*/ 214 w 427"/>
              <a:gd name="T9" fmla="*/ 543 h 543"/>
              <a:gd name="T10" fmla="*/ 159 w 427"/>
              <a:gd name="T11" fmla="*/ 444 h 543"/>
              <a:gd name="T12" fmla="*/ 100 w 427"/>
              <a:gd name="T13" fmla="*/ 393 h 543"/>
              <a:gd name="T14" fmla="*/ 88 w 427"/>
              <a:gd name="T15" fmla="*/ 385 h 543"/>
              <a:gd name="T16" fmla="*/ 88 w 427"/>
              <a:gd name="T17" fmla="*/ 385 h 543"/>
              <a:gd name="T18" fmla="*/ 88 w 427"/>
              <a:gd name="T19" fmla="*/ 385 h 543"/>
              <a:gd name="T20" fmla="*/ 0 w 427"/>
              <a:gd name="T21" fmla="*/ 213 h 543"/>
              <a:gd name="T22" fmla="*/ 214 w 427"/>
              <a:gd name="T23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543">
                <a:moveTo>
                  <a:pt x="214" y="0"/>
                </a:moveTo>
                <a:cubicBezTo>
                  <a:pt x="331" y="0"/>
                  <a:pt x="427" y="95"/>
                  <a:pt x="427" y="213"/>
                </a:cubicBezTo>
                <a:cubicBezTo>
                  <a:pt x="427" y="290"/>
                  <a:pt x="386" y="357"/>
                  <a:pt x="326" y="394"/>
                </a:cubicBezTo>
                <a:cubicBezTo>
                  <a:pt x="312" y="404"/>
                  <a:pt x="289" y="422"/>
                  <a:pt x="268" y="444"/>
                </a:cubicBezTo>
                <a:cubicBezTo>
                  <a:pt x="234" y="479"/>
                  <a:pt x="214" y="543"/>
                  <a:pt x="214" y="543"/>
                </a:cubicBezTo>
                <a:cubicBezTo>
                  <a:pt x="214" y="543"/>
                  <a:pt x="193" y="479"/>
                  <a:pt x="159" y="444"/>
                </a:cubicBezTo>
                <a:cubicBezTo>
                  <a:pt x="137" y="421"/>
                  <a:pt x="114" y="403"/>
                  <a:pt x="100" y="393"/>
                </a:cubicBezTo>
                <a:cubicBezTo>
                  <a:pt x="96" y="391"/>
                  <a:pt x="92" y="388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35" y="346"/>
                  <a:pt x="0" y="284"/>
                  <a:pt x="0" y="213"/>
                </a:cubicBezTo>
                <a:cubicBezTo>
                  <a:pt x="0" y="95"/>
                  <a:pt x="96" y="0"/>
                  <a:pt x="2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172" tIns="215717" rIns="77172" bIns="38586" rtlCol="0" anchor="t"/>
          <a:lstStyle/>
          <a:p>
            <a:pPr algn="ctr"/>
            <a:r>
              <a:rPr 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strong</a:t>
            </a:r>
            <a:r>
              <a:rPr lang="zh-CN" altLang="en-US" sz="16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的强调语气更重一点</a:t>
            </a:r>
            <a:endParaRPr lang="zh-CN" altLang="en-US" sz="16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408103" y="1750536"/>
            <a:ext cx="862967" cy="86364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917944" y="1751171"/>
            <a:ext cx="862967" cy="86364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6" tIns="34284" rIns="68566" bIns="34284" rtlCol="0" anchor="ctr"/>
          <a:lstStyle/>
          <a:p>
            <a:pPr algn="ctr"/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270836" y="2183247"/>
            <a:ext cx="189365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024133" y="2183247"/>
            <a:ext cx="189365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22705" y="1953260"/>
            <a:ext cx="929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FFC000"/>
                </a:solidFill>
              </a:rPr>
              <a:t>&lt;em&gt;</a:t>
            </a:r>
            <a:endParaRPr lang="en-US" altLang="zh-CN" sz="2400" b="1">
              <a:solidFill>
                <a:srgbClr val="FFC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50355" y="1952625"/>
            <a:ext cx="1397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rgbClr val="FFC000"/>
                </a:solidFill>
              </a:rPr>
              <a:t>&lt;strong&gt;</a:t>
            </a:r>
            <a:endParaRPr lang="en-US" altLang="zh-CN" sz="24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23" grpId="0" bldLvl="0" animBg="1"/>
      <p:bldP spid="24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自定义 11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FA2"/>
      </a:accent1>
      <a:accent2>
        <a:srgbClr val="00B0F0"/>
      </a:accent2>
      <a:accent3>
        <a:srgbClr val="007FA2"/>
      </a:accent3>
      <a:accent4>
        <a:srgbClr val="00B0F0"/>
      </a:accent4>
      <a:accent5>
        <a:srgbClr val="007FA2"/>
      </a:accent5>
      <a:accent6>
        <a:srgbClr val="00B0F0"/>
      </a:accent6>
      <a:hlink>
        <a:srgbClr val="007FA2"/>
      </a:hlink>
      <a:folHlink>
        <a:srgbClr val="FF495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WPS 演示</Application>
  <PresentationFormat>全屏显示(16:9)</PresentationFormat>
  <Paragraphs>109</Paragraphs>
  <Slides>13</Slides>
  <Notes>12</Notes>
  <HiddenSlides>0</HiddenSlides>
  <MMClips>1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Open Sans</vt:lpstr>
      <vt:lpstr>冬青黑体简体中文 W3</vt:lpstr>
      <vt:lpstr>Malgun Gothic Semilight</vt:lpstr>
      <vt:lpstr>Lato Regular</vt:lpstr>
      <vt:lpstr>Lato Light</vt:lpstr>
      <vt:lpstr>华文楷体</vt:lpstr>
      <vt:lpstr>仿宋</vt:lpstr>
      <vt:lpstr>华文行楷</vt:lpstr>
      <vt:lpstr>Arial Black</vt:lpstr>
      <vt:lpstr>Calibri</vt:lpstr>
      <vt:lpstr>Arial Unicode MS</vt:lpstr>
      <vt:lpstr>黑体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刘元荣</cp:lastModifiedBy>
  <cp:revision>522</cp:revision>
  <dcterms:created xsi:type="dcterms:W3CDTF">2014-11-09T01:07:00Z</dcterms:created>
  <dcterms:modified xsi:type="dcterms:W3CDTF">2018-09-12T10:54:29Z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