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607" r:id="rId2"/>
    <p:sldId id="951" r:id="rId3"/>
    <p:sldId id="949" r:id="rId4"/>
    <p:sldId id="997" r:id="rId5"/>
    <p:sldId id="996" r:id="rId6"/>
    <p:sldId id="995" r:id="rId7"/>
    <p:sldId id="992" r:id="rId8"/>
    <p:sldId id="948" r:id="rId9"/>
    <p:sldId id="993" r:id="rId10"/>
    <p:sldId id="994" r:id="rId11"/>
    <p:sldId id="970" r:id="rId12"/>
    <p:sldId id="953" r:id="rId13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14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>
      <p:cViewPr varScale="1">
        <p:scale>
          <a:sx n="108" d="100"/>
          <a:sy n="108" d="100"/>
        </p:scale>
        <p:origin x="667" y="82"/>
      </p:cViewPr>
      <p:guideLst>
        <p:guide orient="horz" pos="1584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14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61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29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18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4061718"/>
            <a:ext cx="2160240" cy="2163563"/>
          </a:xfrm>
          <a:prstGeom prst="rect">
            <a:avLst/>
          </a:prstGeom>
          <a:noFill/>
        </p:spPr>
      </p:pic>
      <p:pic>
        <p:nvPicPr>
          <p:cNvPr id="9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3478"/>
            <a:ext cx="647077" cy="648072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524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524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326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8326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2591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32591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3" name="Rounded Rectangle 28"/>
          <p:cNvSpPr/>
          <p:nvPr userDrawn="1"/>
        </p:nvSpPr>
        <p:spPr>
          <a:xfrm>
            <a:off x="32591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36393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36393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6236837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6236837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9" name="Rounded Rectangle 28"/>
          <p:cNvSpPr/>
          <p:nvPr userDrawn="1"/>
        </p:nvSpPr>
        <p:spPr>
          <a:xfrm>
            <a:off x="6236837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617027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6617027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3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344726" cy="37951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111614" y="339502"/>
            <a:ext cx="1796090" cy="2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相关标题文字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1550670" cy="31051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b="1" dirty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才思果</a:t>
            </a:r>
            <a:r>
              <a:rPr lang="en-US" altLang="zh-CN" sz="1400" b="1" dirty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·ChiSchool</a:t>
            </a: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产品介绍</a:t>
            </a: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市场分析</a:t>
            </a: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未来规划</a:t>
            </a: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  <a:t>2018/9/10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 descr="C:\Users\Administrator\Desktop\j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E:\&#21253;&#22270;&#35774;&#35745;\PPT&#37197;&#20048;\&#31185;&#25216;&#24863;&#12289;&#21160;&#24863;&#37197;&#20048;\Dirty%20Dropouts%20-%20Unity.mp3" TargetMode="External"/><Relationship Id="rId1" Type="http://schemas.microsoft.com/office/2007/relationships/media" Target="file:///E:\&#21253;&#22270;&#35774;&#35745;\PPT&#37197;&#20048;\&#31185;&#25216;&#24863;&#12289;&#21160;&#24863;&#37197;&#20048;\Dirty%20Dropouts%20-%20Unity.mp3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56102" y="1554669"/>
            <a:ext cx="3488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才思果</a:t>
            </a: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第四课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55998" y="2261210"/>
            <a:ext cx="403453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Welcome Back!!!</a:t>
            </a:r>
          </a:p>
        </p:txBody>
      </p:sp>
      <p:pic>
        <p:nvPicPr>
          <p:cNvPr id="21" name="Dirty Dropouts - Unity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-3048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 advClick="0" advTm="6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27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rgbClr val="FFC000"/>
                </a:solidFill>
                <a:latin typeface="华文行楷" panose="02010800040101010101" charset="-122"/>
                <a:ea typeface="华文行楷" panose="02010800040101010101" charset="-122"/>
              </a:rPr>
              <a:t>常用字体修饰标签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67435" y="1757045"/>
            <a:ext cx="70961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&lt;center&gt;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center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标签修饰的文字会居中显示</a:t>
            </a:r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&lt;/center&gt;</a:t>
            </a:r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&lt;del&gt;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del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标签修饰的文字会被删除显示</a:t>
            </a:r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&lt;/del&gt;</a:t>
            </a:r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&lt;mark&gt;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mark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标签修饰的文字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背景色会显示为黄色</a:t>
            </a:r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&lt;/mark&gt;</a:t>
            </a:r>
          </a:p>
          <a:p>
            <a:pPr algn="l"/>
            <a:endParaRPr 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&lt;u&gt;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u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标签修饰的文字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在文字下方会出现一条线</a:t>
            </a:r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&lt;/u&gt;</a:t>
            </a: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7"/>
          <p:cNvSpPr/>
          <p:nvPr/>
        </p:nvSpPr>
        <p:spPr>
          <a:xfrm>
            <a:off x="2536140" y="2869763"/>
            <a:ext cx="3856079" cy="906479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61411" y="2420562"/>
            <a:ext cx="2768" cy="13556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676508" y="1130755"/>
            <a:ext cx="1563386" cy="1563386"/>
            <a:chOff x="2848131" y="1860029"/>
            <a:chExt cx="3807502" cy="3807502"/>
          </a:xfrm>
        </p:grpSpPr>
        <p:sp>
          <p:nvSpPr>
            <p:cNvPr id="6" name="椭圆 5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64B4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91"/>
            <p:cNvSpPr txBox="1"/>
            <p:nvPr/>
          </p:nvSpPr>
          <p:spPr>
            <a:xfrm>
              <a:off x="3979951" y="2869024"/>
              <a:ext cx="1558864" cy="157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课后</a:t>
              </a:r>
            </a:p>
            <a:p>
              <a:pPr algn="ctr"/>
              <a:r>
                <a:rPr 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25411" y="2515670"/>
            <a:ext cx="666198" cy="666198"/>
            <a:chOff x="2170416" y="2515670"/>
            <a:chExt cx="666198" cy="666198"/>
          </a:xfrm>
        </p:grpSpPr>
        <p:sp>
          <p:nvSpPr>
            <p:cNvPr id="12" name="椭圆 11"/>
            <p:cNvSpPr/>
            <p:nvPr/>
          </p:nvSpPr>
          <p:spPr>
            <a:xfrm>
              <a:off x="2170416" y="2515670"/>
              <a:ext cx="666198" cy="666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91"/>
            <p:cNvSpPr txBox="1"/>
            <p:nvPr/>
          </p:nvSpPr>
          <p:spPr>
            <a:xfrm>
              <a:off x="2258939" y="261861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34329" y="3178200"/>
            <a:ext cx="666198" cy="666198"/>
            <a:chOff x="3279334" y="3178200"/>
            <a:chExt cx="666198" cy="666198"/>
          </a:xfrm>
        </p:grpSpPr>
        <p:sp>
          <p:nvSpPr>
            <p:cNvPr id="15" name="椭圆 14"/>
            <p:cNvSpPr/>
            <p:nvPr/>
          </p:nvSpPr>
          <p:spPr>
            <a:xfrm>
              <a:off x="3279334" y="3178200"/>
              <a:ext cx="666198" cy="6661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91"/>
            <p:cNvSpPr txBox="1"/>
            <p:nvPr/>
          </p:nvSpPr>
          <p:spPr>
            <a:xfrm>
              <a:off x="3368371" y="3297572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13292" y="3256248"/>
            <a:ext cx="666198" cy="666198"/>
            <a:chOff x="4958297" y="3256248"/>
            <a:chExt cx="666198" cy="666198"/>
          </a:xfrm>
        </p:grpSpPr>
        <p:sp>
          <p:nvSpPr>
            <p:cNvPr id="18" name="椭圆 17"/>
            <p:cNvSpPr/>
            <p:nvPr/>
          </p:nvSpPr>
          <p:spPr>
            <a:xfrm>
              <a:off x="4958297" y="3256248"/>
              <a:ext cx="666198" cy="6661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91"/>
            <p:cNvSpPr txBox="1"/>
            <p:nvPr/>
          </p:nvSpPr>
          <p:spPr>
            <a:xfrm>
              <a:off x="5047356" y="335266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单双</a:t>
              </a: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80708" y="2511860"/>
            <a:ext cx="666198" cy="666198"/>
            <a:chOff x="6104123" y="2515670"/>
            <a:chExt cx="666198" cy="666198"/>
          </a:xfrm>
        </p:grpSpPr>
        <p:sp>
          <p:nvSpPr>
            <p:cNvPr id="21" name="椭圆 20"/>
            <p:cNvSpPr/>
            <p:nvPr/>
          </p:nvSpPr>
          <p:spPr>
            <a:xfrm>
              <a:off x="6104123" y="2515670"/>
              <a:ext cx="666198" cy="666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91"/>
            <p:cNvSpPr txBox="1"/>
            <p:nvPr/>
          </p:nvSpPr>
          <p:spPr>
            <a:xfrm>
              <a:off x="6117223" y="2715409"/>
              <a:ext cx="64008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快捷键</a:t>
              </a:r>
            </a:p>
          </p:txBody>
        </p:sp>
      </p:grpSp>
    </p:spTree>
  </p:cSld>
  <p:clrMapOvr>
    <a:masterClrMapping/>
  </p:clrMapOvr>
  <p:transition spd="med" advClick="0" advTm="5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540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92297" y="2291269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82972" y="1059582"/>
            <a:ext cx="22040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pc="-300" dirty="0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END</a:t>
            </a:r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/>
          <p:cNvSpPr/>
          <p:nvPr/>
        </p:nvSpPr>
        <p:spPr>
          <a:xfrm>
            <a:off x="3900094" y="1328491"/>
            <a:ext cx="3840258" cy="174731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93405" y="1275602"/>
            <a:ext cx="2362673" cy="179038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006600" y="1879600"/>
            <a:ext cx="1136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FFC000"/>
                </a:solidFill>
              </a:rPr>
              <a:t>回顾</a:t>
            </a: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31720" y="1605957"/>
            <a:ext cx="448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安装编辑器</a:t>
            </a: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31720" y="1605957"/>
            <a:ext cx="448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创建工程目录</a:t>
            </a:r>
          </a:p>
        </p:txBody>
      </p:sp>
    </p:spTree>
    <p:extLst>
      <p:ext uri="{BB962C8B-B14F-4D97-AF65-F5344CB8AC3E}">
        <p14:creationId xmlns:p14="http://schemas.microsoft.com/office/powerpoint/2010/main" val="1821222006"/>
      </p:ext>
    </p:extLst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5039" y="1235492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33794" y="39824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47664" y="1258242"/>
            <a:ext cx="61398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什么是属性？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描述事物的一些标记或者标志，如人的姓名，性别等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86AFB6-684C-4E60-8CD0-89EEF9009C9B}"/>
              </a:ext>
            </a:extLst>
          </p:cNvPr>
          <p:cNvSpPr txBox="1"/>
          <p:nvPr/>
        </p:nvSpPr>
        <p:spPr>
          <a:xfrm>
            <a:off x="1551283" y="2538675"/>
            <a:ext cx="6139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属性的类别？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原生属性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自定义属性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61CA18-1049-494A-AF78-5C4CEA33F8BF}"/>
              </a:ext>
            </a:extLst>
          </p:cNvPr>
          <p:cNvSpPr txBox="1"/>
          <p:nvPr/>
        </p:nvSpPr>
        <p:spPr>
          <a:xfrm>
            <a:off x="1547664" y="3511332"/>
            <a:ext cx="6139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常用属性？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id   class    name –value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（成对出现）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150060"/>
      </p:ext>
    </p:extLst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表单提交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1398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&lt;form&gt;</a:t>
            </a: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表单标签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form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不可以用来修饰文字，它用来包裹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一组其它标签，用以形成一张表单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&lt;/form&gt;</a:t>
            </a:r>
          </a:p>
          <a:p>
            <a:pPr algn="l"/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表单属性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zh-CN" altLang="en-US" sz="2000" b="1" dirty="0">
                <a:solidFill>
                  <a:srgbClr val="92D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小写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id	action		method</a:t>
            </a:r>
          </a:p>
        </p:txBody>
      </p:sp>
    </p:spTree>
    <p:extLst>
      <p:ext uri="{BB962C8B-B14F-4D97-AF65-F5344CB8AC3E}">
        <p14:creationId xmlns:p14="http://schemas.microsoft.com/office/powerpoint/2010/main" val="1433600291"/>
      </p:ext>
    </p:extLst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Input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&lt;strong&gt;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strong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标签修饰的文字会出现粗体效果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&lt;/strong&gt;  </a:t>
            </a:r>
          </a:p>
          <a:p>
            <a:pPr algn="l"/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语义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 strong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在英文中本身就有强调的意思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所以它也是强调其所修饰的文字</a:t>
            </a:r>
          </a:p>
          <a:p>
            <a:pPr algn="l"/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&lt;b&gt;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 dirty="0" err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标签修饰的文字也会出现斜体效果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&lt;/b&gt;</a:t>
            </a:r>
          </a:p>
          <a:p>
            <a:pPr algn="l"/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语义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 b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bold(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粗体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的简写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所以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标签是加粗字体的意思</a:t>
            </a:r>
          </a:p>
          <a:p>
            <a:pPr algn="l"/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&lt;strong&gt;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标签和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&lt;b&gt;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标签虽然表现的效果都是粗体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但是他们一个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(&lt;strong&gt;)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是用于强调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一个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(&lt;b&gt;)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就是单纯的用于将文字进行粗体修饰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应用的时候要注意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!</a:t>
            </a: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/>
          <p:nvPr/>
        </p:nvSpPr>
        <p:spPr bwMode="auto">
          <a:xfrm>
            <a:off x="4076862" y="1572787"/>
            <a:ext cx="990451" cy="1260439"/>
          </a:xfrm>
          <a:custGeom>
            <a:avLst/>
            <a:gdLst>
              <a:gd name="T0" fmla="*/ 214 w 427"/>
              <a:gd name="T1" fmla="*/ 0 h 543"/>
              <a:gd name="T2" fmla="*/ 427 w 427"/>
              <a:gd name="T3" fmla="*/ 213 h 543"/>
              <a:gd name="T4" fmla="*/ 326 w 427"/>
              <a:gd name="T5" fmla="*/ 394 h 543"/>
              <a:gd name="T6" fmla="*/ 268 w 427"/>
              <a:gd name="T7" fmla="*/ 444 h 543"/>
              <a:gd name="T8" fmla="*/ 214 w 427"/>
              <a:gd name="T9" fmla="*/ 543 h 543"/>
              <a:gd name="T10" fmla="*/ 159 w 427"/>
              <a:gd name="T11" fmla="*/ 444 h 543"/>
              <a:gd name="T12" fmla="*/ 100 w 427"/>
              <a:gd name="T13" fmla="*/ 393 h 543"/>
              <a:gd name="T14" fmla="*/ 88 w 427"/>
              <a:gd name="T15" fmla="*/ 385 h 543"/>
              <a:gd name="T16" fmla="*/ 88 w 427"/>
              <a:gd name="T17" fmla="*/ 385 h 543"/>
              <a:gd name="T18" fmla="*/ 88 w 427"/>
              <a:gd name="T19" fmla="*/ 385 h 543"/>
              <a:gd name="T20" fmla="*/ 0 w 427"/>
              <a:gd name="T21" fmla="*/ 213 h 543"/>
              <a:gd name="T22" fmla="*/ 214 w 427"/>
              <a:gd name="T23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543">
                <a:moveTo>
                  <a:pt x="214" y="0"/>
                </a:moveTo>
                <a:cubicBezTo>
                  <a:pt x="331" y="0"/>
                  <a:pt x="427" y="95"/>
                  <a:pt x="427" y="213"/>
                </a:cubicBezTo>
                <a:cubicBezTo>
                  <a:pt x="427" y="290"/>
                  <a:pt x="386" y="357"/>
                  <a:pt x="326" y="394"/>
                </a:cubicBezTo>
                <a:cubicBezTo>
                  <a:pt x="312" y="404"/>
                  <a:pt x="289" y="422"/>
                  <a:pt x="268" y="444"/>
                </a:cubicBezTo>
                <a:cubicBezTo>
                  <a:pt x="234" y="479"/>
                  <a:pt x="214" y="543"/>
                  <a:pt x="214" y="543"/>
                </a:cubicBezTo>
                <a:cubicBezTo>
                  <a:pt x="214" y="543"/>
                  <a:pt x="193" y="479"/>
                  <a:pt x="159" y="444"/>
                </a:cubicBezTo>
                <a:cubicBezTo>
                  <a:pt x="137" y="421"/>
                  <a:pt x="114" y="403"/>
                  <a:pt x="100" y="393"/>
                </a:cubicBezTo>
                <a:cubicBezTo>
                  <a:pt x="96" y="391"/>
                  <a:pt x="92" y="388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35" y="346"/>
                  <a:pt x="0" y="284"/>
                  <a:pt x="0" y="213"/>
                </a:cubicBezTo>
                <a:cubicBezTo>
                  <a:pt x="0" y="95"/>
                  <a:pt x="96" y="0"/>
                  <a:pt x="2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215717" rIns="77172" bIns="38586" rtlCol="0" anchor="t"/>
          <a:lstStyle/>
          <a:p>
            <a:pPr algn="ctr"/>
            <a:r>
              <a:rPr 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strong</a:t>
            </a: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的强调语气更重一点</a:t>
            </a:r>
          </a:p>
        </p:txBody>
      </p:sp>
      <p:sp>
        <p:nvSpPr>
          <p:cNvPr id="23" name="椭圆 22"/>
          <p:cNvSpPr/>
          <p:nvPr/>
        </p:nvSpPr>
        <p:spPr>
          <a:xfrm>
            <a:off x="1408103" y="1750536"/>
            <a:ext cx="862967" cy="86364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917944" y="1751171"/>
            <a:ext cx="862967" cy="86364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270836" y="2183247"/>
            <a:ext cx="189365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024133" y="2183247"/>
            <a:ext cx="189365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22705" y="1953260"/>
            <a:ext cx="929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FFC000"/>
                </a:solidFill>
              </a:rPr>
              <a:t>&lt;em&gt;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650355" y="1952625"/>
            <a:ext cx="1397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C000"/>
                </a:solidFill>
              </a:rPr>
              <a:t>&lt;strong&gt;</a:t>
            </a: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23" grpId="0" bldLvl="0" animBg="1"/>
      <p:bldP spid="2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rgbClr val="FFC000"/>
                </a:solidFill>
                <a:latin typeface="华文行楷" panose="02010800040101010101" charset="-122"/>
                <a:ea typeface="华文行楷" panose="02010800040101010101" charset="-122"/>
              </a:rPr>
              <a:t>常用字体修饰标签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40460" y="1519555"/>
            <a:ext cx="68637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&lt;big&gt;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big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标签修饰的文字会放大字体</a:t>
            </a:r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&lt;/big&gt;</a:t>
            </a:r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&lt;small&gt;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small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修饰的文字会缩小字体</a:t>
            </a:r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&lt;/small&gt;</a:t>
            </a:r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&lt;sup&gt;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sup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修饰的符号会作为上标使用</a:t>
            </a:r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&lt;/sup&gt;</a:t>
            </a:r>
          </a:p>
          <a:p>
            <a:pPr algn="ctr"/>
            <a:endParaRPr 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&lt;sub&gt;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sub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修饰的符号会作为上标使用</a:t>
            </a:r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&lt;/sub&gt;</a:t>
            </a: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1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FA2"/>
      </a:accent1>
      <a:accent2>
        <a:srgbClr val="00B0F0"/>
      </a:accent2>
      <a:accent3>
        <a:srgbClr val="007FA2"/>
      </a:accent3>
      <a:accent4>
        <a:srgbClr val="00B0F0"/>
      </a:accent4>
      <a:accent5>
        <a:srgbClr val="007FA2"/>
      </a:accent5>
      <a:accent6>
        <a:srgbClr val="00B0F0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全屏显示(16:9)</PresentationFormat>
  <Paragraphs>76</Paragraphs>
  <Slides>12</Slides>
  <Notes>12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Lato Light</vt:lpstr>
      <vt:lpstr>Lato Regular</vt:lpstr>
      <vt:lpstr>Malgun Gothic Semilight</vt:lpstr>
      <vt:lpstr>仿宋</vt:lpstr>
      <vt:lpstr>华文行楷</vt:lpstr>
      <vt:lpstr>华文楷体</vt:lpstr>
      <vt:lpstr>宋体</vt:lpstr>
      <vt:lpstr>微软雅黑</vt:lpstr>
      <vt:lpstr>Arial</vt:lpstr>
      <vt:lpstr>Arial Black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LIU YUANRONG</cp:lastModifiedBy>
  <cp:revision>520</cp:revision>
  <dcterms:created xsi:type="dcterms:W3CDTF">2014-11-09T01:07:00Z</dcterms:created>
  <dcterms:modified xsi:type="dcterms:W3CDTF">2018-09-10T15:15:28Z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