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</p:sldIdLst>
  <p:sldSz cy="20104100" cx="13398500"/>
  <p:notesSz cx="13398500" cy="20104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0C2E32A-C271-4303-ABC1-54F0C9A7A779}">
  <a:tblStyle styleId="{A0C2E32A-C271-4303-ABC1-54F0C9A7A7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805488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7589838" y="0"/>
            <a:ext cx="5805487" cy="1008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438650" y="2513013"/>
            <a:ext cx="4521200" cy="6784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39850" y="9675813"/>
            <a:ext cx="10718800" cy="791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9096038"/>
            <a:ext cx="5805488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7589838" y="19096038"/>
            <a:ext cx="58054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4438650" y="2513013"/>
            <a:ext cx="4521200" cy="6784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339850" y="9675813"/>
            <a:ext cx="10718800" cy="791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7589838" y="19096038"/>
            <a:ext cx="5805487" cy="1008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body"/>
          </p:nvPr>
        </p:nvSpPr>
        <p:spPr>
          <a:xfrm>
            <a:off x="670242" y="4623943"/>
            <a:ext cx="12064364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1005363" y="6232271"/>
            <a:ext cx="11394123" cy="4221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2010727" y="11258296"/>
            <a:ext cx="9383395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70242" y="4623943"/>
            <a:ext cx="5831110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6903497" y="4623943"/>
            <a:ext cx="5831110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68196" y="307954"/>
            <a:ext cx="1586248" cy="159156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25415" y="2233784"/>
            <a:ext cx="4091304" cy="698500"/>
          </a:xfrm>
          <a:custGeom>
            <a:rect b="b" l="l" r="r" t="t"/>
            <a:pathLst>
              <a:path extrusionOk="0" h="698500" w="4091304">
                <a:moveTo>
                  <a:pt x="4021392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225415" y="2233784"/>
            <a:ext cx="4091304" cy="698500"/>
          </a:xfrm>
          <a:custGeom>
            <a:rect b="b" l="l" r="r" t="t"/>
            <a:pathLst>
              <a:path extrusionOk="0" h="698500" w="4091304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4" y="5485"/>
                </a:lnTo>
                <a:lnTo>
                  <a:pt x="69805" y="0"/>
                </a:lnTo>
                <a:lnTo>
                  <a:pt x="4021392" y="0"/>
                </a:lnTo>
                <a:lnTo>
                  <a:pt x="4060125" y="11729"/>
                </a:lnTo>
                <a:lnTo>
                  <a:pt x="4085882" y="43092"/>
                </a:lnTo>
                <a:lnTo>
                  <a:pt x="4091197" y="69805"/>
                </a:lnTo>
                <a:lnTo>
                  <a:pt x="4091197" y="628251"/>
                </a:lnTo>
                <a:lnTo>
                  <a:pt x="4085712" y="655423"/>
                </a:lnTo>
                <a:lnTo>
                  <a:pt x="4070751" y="677611"/>
                </a:lnTo>
                <a:lnTo>
                  <a:pt x="4048563" y="692571"/>
                </a:lnTo>
                <a:lnTo>
                  <a:pt x="4021392" y="698057"/>
                </a:ln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noFill/>
          <a:ln cap="flat" cmpd="sng" w="9525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2574256" y="278669"/>
            <a:ext cx="8256336" cy="77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70242" y="4623943"/>
            <a:ext cx="12064364" cy="13268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57649" y="18696814"/>
            <a:ext cx="4289552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7024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651492" y="18696814"/>
            <a:ext cx="3083115" cy="1005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transtats.bts.gov/HomeDrillChart.asp" TargetMode="External"/><Relationship Id="rId10" Type="http://schemas.openxmlformats.org/officeDocument/2006/relationships/image" Target="../media/image6.png"/><Relationship Id="rId13" Type="http://schemas.openxmlformats.org/officeDocument/2006/relationships/image" Target="../media/image7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 amt="56000"/>
          </a:blip>
          <a:tile algn="tl" flip="none" tx="0" sx="100000" ty="0" sy="100000"/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/>
        </p:nvSpPr>
        <p:spPr>
          <a:xfrm>
            <a:off x="225415" y="2966877"/>
            <a:ext cx="4100195" cy="17155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noAutofit/>
          </a:bodyPr>
          <a:lstStyle/>
          <a:p>
            <a:pPr indent="-285750" lvl="0" marL="285750" marR="100965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2015, around 21.72 % flights were delayed due to different reasons </a:t>
            </a: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[1]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ED7C31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19304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Thus, we decided to predict what are the factors that effect the airtime delay, and identify important features causing delay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225387" y="6636204"/>
            <a:ext cx="4091304" cy="944880"/>
          </a:xfrm>
          <a:custGeom>
            <a:rect b="b" l="l" r="r" t="t"/>
            <a:pathLst>
              <a:path extrusionOk="0" h="944879" w="4091304">
                <a:moveTo>
                  <a:pt x="0" y="0"/>
                </a:moveTo>
                <a:lnTo>
                  <a:pt x="4091194" y="0"/>
                </a:lnTo>
                <a:lnTo>
                  <a:pt x="4091194" y="944271"/>
                </a:lnTo>
                <a:lnTo>
                  <a:pt x="0" y="94427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92778" y="5822809"/>
            <a:ext cx="3971925" cy="1883657"/>
          </a:xfrm>
          <a:prstGeom prst="rect">
            <a:avLst/>
          </a:prstGeom>
          <a:blipFill rotWithShape="1">
            <a:blip r:embed="rId3">
              <a:alphaModFix amt="56000"/>
            </a:blip>
            <a:tile algn="tl" flip="none" tx="0" sx="100000" ty="0" sy="100000"/>
          </a:blipFill>
          <a:ln>
            <a:noFill/>
          </a:ln>
        </p:spPr>
        <p:txBody>
          <a:bodyPr anchorCtr="0" anchor="t" bIns="0" lIns="0" spcFirstLastPara="1" rIns="0" wrap="square" tIns="11425">
            <a:noAutofit/>
          </a:bodyPr>
          <a:lstStyle/>
          <a:p>
            <a:pPr indent="-285750" lvl="0" marL="29845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Our Dataset consist of 18 features and 5.7M records. It consist of data of year 2015 flight delays across United States.</a:t>
            </a:r>
            <a:r>
              <a:rPr lang="en-US"/>
              <a:t> 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contains a calculated columns 	Airtime_delay which is used as a predictor variable.</a:t>
            </a:r>
            <a:endParaRPr/>
          </a:p>
          <a:p>
            <a:pPr indent="0" lvl="0" marL="12700" marR="5080" rtl="0" algn="l">
              <a:lnSpc>
                <a:spcPct val="101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209031" y="8594172"/>
            <a:ext cx="4121417" cy="7020298"/>
          </a:xfrm>
          <a:custGeom>
            <a:rect b="b" l="l" r="r" t="t"/>
            <a:pathLst>
              <a:path extrusionOk="0" h="3524884" w="4065270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206801" y="8594353"/>
            <a:ext cx="4065270" cy="3536687"/>
          </a:xfrm>
          <a:custGeom>
            <a:rect b="b" l="l" r="r" t="t"/>
            <a:pathLst>
              <a:path extrusionOk="0" h="3524884" w="4065270">
                <a:moveTo>
                  <a:pt x="0" y="0"/>
                </a:moveTo>
                <a:lnTo>
                  <a:pt x="4065228" y="0"/>
                </a:lnTo>
                <a:lnTo>
                  <a:pt x="4065228" y="3524595"/>
                </a:lnTo>
                <a:lnTo>
                  <a:pt x="0" y="352459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214623" y="15462250"/>
            <a:ext cx="4093210" cy="1431480"/>
          </a:xfrm>
          <a:custGeom>
            <a:rect b="b" l="l" r="r" t="t"/>
            <a:pathLst>
              <a:path extrusionOk="0" h="3682365" w="4093210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214623" y="13211367"/>
            <a:ext cx="4093210" cy="3682365"/>
          </a:xfrm>
          <a:custGeom>
            <a:rect b="b" l="l" r="r" t="t"/>
            <a:pathLst>
              <a:path extrusionOk="0" h="3682365" w="4093210">
                <a:moveTo>
                  <a:pt x="0" y="0"/>
                </a:moveTo>
                <a:lnTo>
                  <a:pt x="4093072" y="0"/>
                </a:lnTo>
                <a:lnTo>
                  <a:pt x="4093072" y="3682330"/>
                </a:lnTo>
                <a:lnTo>
                  <a:pt x="0" y="368233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4674374" y="2228364"/>
            <a:ext cx="8538327" cy="698500"/>
          </a:xfrm>
          <a:custGeom>
            <a:rect b="b" l="l" r="r" t="t"/>
            <a:pathLst>
              <a:path extrusionOk="0" h="698500" w="4091304">
                <a:moveTo>
                  <a:pt x="4021388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388" y="0"/>
                </a:lnTo>
                <a:lnTo>
                  <a:pt x="4060113" y="11723"/>
                </a:lnTo>
                <a:lnTo>
                  <a:pt x="4085879" y="43086"/>
                </a:lnTo>
                <a:lnTo>
                  <a:pt x="4091194" y="69805"/>
                </a:lnTo>
                <a:lnTo>
                  <a:pt x="4091194" y="628251"/>
                </a:lnTo>
                <a:lnTo>
                  <a:pt x="4085708" y="655423"/>
                </a:lnTo>
                <a:lnTo>
                  <a:pt x="4070748" y="677611"/>
                </a:lnTo>
                <a:lnTo>
                  <a:pt x="4048560" y="692571"/>
                </a:lnTo>
                <a:lnTo>
                  <a:pt x="4021388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5556250" y="2307375"/>
            <a:ext cx="7016711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Exploration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14628" y="5010508"/>
            <a:ext cx="4091304" cy="698500"/>
          </a:xfrm>
          <a:custGeom>
            <a:rect b="b" l="l" r="r" t="t"/>
            <a:pathLst>
              <a:path extrusionOk="0" h="698500" w="4091304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197853" y="5195611"/>
            <a:ext cx="2175510" cy="342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Description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214628" y="7738378"/>
            <a:ext cx="4091304" cy="698500"/>
          </a:xfrm>
          <a:custGeom>
            <a:rect b="b" l="l" r="r" t="t"/>
            <a:pathLst>
              <a:path extrusionOk="0" h="698500" w="4091304">
                <a:moveTo>
                  <a:pt x="4021384" y="698057"/>
                </a:move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49" y="677611"/>
                </a:lnTo>
                <a:lnTo>
                  <a:pt x="4048562" y="692571"/>
                </a:lnTo>
                <a:lnTo>
                  <a:pt x="402138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214628" y="7738378"/>
            <a:ext cx="4091304" cy="698500"/>
          </a:xfrm>
          <a:custGeom>
            <a:rect b="b" l="l" r="r" t="t"/>
            <a:pathLst>
              <a:path extrusionOk="0" h="698500" w="4091304">
                <a:moveTo>
                  <a:pt x="0" y="69805"/>
                </a:moveTo>
                <a:lnTo>
                  <a:pt x="5485" y="42634"/>
                </a:lnTo>
                <a:lnTo>
                  <a:pt x="20445" y="20445"/>
                </a:lnTo>
                <a:lnTo>
                  <a:pt x="42633" y="5485"/>
                </a:lnTo>
                <a:lnTo>
                  <a:pt x="69805" y="0"/>
                </a:lnTo>
                <a:lnTo>
                  <a:pt x="4021384" y="0"/>
                </a:lnTo>
                <a:lnTo>
                  <a:pt x="4060117" y="11729"/>
                </a:lnTo>
                <a:lnTo>
                  <a:pt x="4085880" y="43098"/>
                </a:lnTo>
                <a:lnTo>
                  <a:pt x="4091190" y="69805"/>
                </a:lnTo>
                <a:lnTo>
                  <a:pt x="4091190" y="628251"/>
                </a:lnTo>
                <a:lnTo>
                  <a:pt x="4085706" y="655423"/>
                </a:lnTo>
                <a:lnTo>
                  <a:pt x="4070750" y="677611"/>
                </a:lnTo>
                <a:lnTo>
                  <a:pt x="4048562" y="692571"/>
                </a:lnTo>
                <a:lnTo>
                  <a:pt x="4021384" y="698057"/>
                </a:lnTo>
                <a:lnTo>
                  <a:pt x="69805" y="698057"/>
                </a:lnTo>
                <a:lnTo>
                  <a:pt x="42633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close/>
              </a:path>
            </a:pathLst>
          </a:custGeom>
          <a:noFill/>
          <a:ln cap="flat" cmpd="sng" w="9525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130587" y="7759324"/>
            <a:ext cx="2323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 Coefficients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4719495" y="8286752"/>
            <a:ext cx="8415100" cy="698500"/>
          </a:xfrm>
          <a:custGeom>
            <a:rect b="b" l="l" r="r" t="t"/>
            <a:pathLst>
              <a:path extrusionOk="0" h="698500" w="4091304">
                <a:moveTo>
                  <a:pt x="4021404" y="698057"/>
                </a:moveTo>
                <a:lnTo>
                  <a:pt x="69805" y="698057"/>
                </a:lnTo>
                <a:lnTo>
                  <a:pt x="42634" y="692571"/>
                </a:lnTo>
                <a:lnTo>
                  <a:pt x="20445" y="677611"/>
                </a:lnTo>
                <a:lnTo>
                  <a:pt x="5485" y="655423"/>
                </a:lnTo>
                <a:lnTo>
                  <a:pt x="0" y="628251"/>
                </a:lnTo>
                <a:lnTo>
                  <a:pt x="0" y="69805"/>
                </a:lnTo>
                <a:lnTo>
                  <a:pt x="5485" y="42634"/>
                </a:lnTo>
                <a:lnTo>
                  <a:pt x="20448" y="20443"/>
                </a:lnTo>
                <a:lnTo>
                  <a:pt x="42634" y="5485"/>
                </a:lnTo>
                <a:lnTo>
                  <a:pt x="69805" y="0"/>
                </a:lnTo>
                <a:lnTo>
                  <a:pt x="4021404" y="0"/>
                </a:lnTo>
                <a:lnTo>
                  <a:pt x="4060122" y="11729"/>
                </a:lnTo>
                <a:lnTo>
                  <a:pt x="4085892" y="43098"/>
                </a:lnTo>
                <a:lnTo>
                  <a:pt x="4091209" y="69805"/>
                </a:lnTo>
                <a:lnTo>
                  <a:pt x="4091209" y="628251"/>
                </a:lnTo>
                <a:lnTo>
                  <a:pt x="4085724" y="655423"/>
                </a:lnTo>
                <a:lnTo>
                  <a:pt x="4070764" y="677611"/>
                </a:lnTo>
                <a:lnTo>
                  <a:pt x="4048575" y="692571"/>
                </a:lnTo>
                <a:lnTo>
                  <a:pt x="4021404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5671408" y="8447488"/>
            <a:ext cx="6412282" cy="385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Description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4719498" y="12414250"/>
            <a:ext cx="3963659" cy="7362757"/>
          </a:xfrm>
          <a:custGeom>
            <a:rect b="b" l="l" r="r" t="t"/>
            <a:pathLst>
              <a:path extrusionOk="0" h="3841115" w="4081779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Cleaning: Handling NAs and derived columns</a:t>
            </a:r>
            <a:endParaRPr/>
          </a:p>
          <a:p>
            <a:pPr indent="-177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Engineering: Converting time into categories and derive columns</a:t>
            </a:r>
            <a:endParaRPr/>
          </a:p>
          <a:p>
            <a:pPr indent="-177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Handling Categorical Variables: Testing the best model for conversion</a:t>
            </a:r>
            <a:endParaRPr/>
          </a:p>
          <a:p>
            <a:pPr indent="-17780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700"/>
              <a:buFont typeface="Noto Sans Symbols"/>
              <a:buChar char="❖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Models: Performed models to predict airtime delay of the flights </a:t>
            </a:r>
            <a:endParaRPr/>
          </a:p>
          <a:p>
            <a:pPr indent="-177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78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4513141" y="13009325"/>
            <a:ext cx="4196632" cy="3909568"/>
          </a:xfrm>
          <a:custGeom>
            <a:rect b="b" l="l" r="r" t="t"/>
            <a:pathLst>
              <a:path extrusionOk="0" h="3841115" w="4081779">
                <a:moveTo>
                  <a:pt x="0" y="0"/>
                </a:moveTo>
                <a:lnTo>
                  <a:pt x="4081346" y="0"/>
                </a:lnTo>
                <a:lnTo>
                  <a:pt x="4081346" y="3840965"/>
                </a:lnTo>
                <a:lnTo>
                  <a:pt x="0" y="384096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9123316" y="3132724"/>
            <a:ext cx="4089400" cy="4487591"/>
          </a:xfrm>
          <a:custGeom>
            <a:rect b="b" l="l" r="r" t="t"/>
            <a:pathLst>
              <a:path extrusionOk="0" h="7748270" w="4089400">
                <a:moveTo>
                  <a:pt x="0" y="0"/>
                </a:moveTo>
                <a:lnTo>
                  <a:pt x="4089164" y="0"/>
                </a:lnTo>
                <a:lnTo>
                  <a:pt x="4089164" y="7747660"/>
                </a:lnTo>
                <a:lnTo>
                  <a:pt x="0" y="77476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8901911" y="12625981"/>
            <a:ext cx="4310801" cy="6493869"/>
          </a:xfrm>
          <a:custGeom>
            <a:rect b="b" l="l" r="r" t="t"/>
            <a:pathLst>
              <a:path extrusionOk="0" h="5001894" w="4089400">
                <a:moveTo>
                  <a:pt x="0" y="0"/>
                </a:moveTo>
                <a:lnTo>
                  <a:pt x="4089225" y="0"/>
                </a:lnTo>
                <a:lnTo>
                  <a:pt x="4089225" y="5001769"/>
                </a:lnTo>
                <a:lnTo>
                  <a:pt x="0" y="5001769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710240" y="3128724"/>
            <a:ext cx="4044950" cy="4429760"/>
          </a:xfrm>
          <a:custGeom>
            <a:rect b="b" l="l" r="r" t="t"/>
            <a:pathLst>
              <a:path extrusionOk="0" h="4429759" w="4044950">
                <a:moveTo>
                  <a:pt x="0" y="0"/>
                </a:moveTo>
                <a:lnTo>
                  <a:pt x="4044581" y="0"/>
                </a:lnTo>
                <a:lnTo>
                  <a:pt x="4044581" y="4429566"/>
                </a:lnTo>
                <a:lnTo>
                  <a:pt x="0" y="442956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223384" y="17036147"/>
            <a:ext cx="4114800" cy="698500"/>
          </a:xfrm>
          <a:custGeom>
            <a:rect b="b" l="l" r="r" t="t"/>
            <a:pathLst>
              <a:path extrusionOk="0" h="698500" w="41148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23384" y="17036147"/>
            <a:ext cx="4114800" cy="698500"/>
          </a:xfrm>
          <a:custGeom>
            <a:rect b="b" l="l" r="r" t="t"/>
            <a:pathLst>
              <a:path extrusionOk="0" h="698500" w="4114800">
                <a:moveTo>
                  <a:pt x="0" y="69775"/>
                </a:move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close/>
              </a:path>
            </a:pathLst>
          </a:custGeom>
          <a:noFill/>
          <a:ln cap="flat" cmpd="sng" w="9525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1331140" y="17138650"/>
            <a:ext cx="1808779" cy="44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2574256" y="278669"/>
            <a:ext cx="7876540" cy="770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IST 718:Big Data Analytics</a:t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10610475" y="178581"/>
            <a:ext cx="2567305" cy="1681480"/>
          </a:xfrm>
          <a:custGeom>
            <a:rect b="b" l="l" r="r" t="t"/>
            <a:pathLst>
              <a:path extrusionOk="0" h="1681480" w="2567305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610475" y="292881"/>
            <a:ext cx="2567305" cy="1681480"/>
          </a:xfrm>
          <a:custGeom>
            <a:rect b="b" l="l" r="r" t="t"/>
            <a:pathLst>
              <a:path extrusionOk="0" h="1681480" w="2567305">
                <a:moveTo>
                  <a:pt x="0" y="0"/>
                </a:moveTo>
                <a:lnTo>
                  <a:pt x="2567071" y="0"/>
                </a:lnTo>
                <a:lnTo>
                  <a:pt x="2567071" y="1681085"/>
                </a:lnTo>
                <a:lnTo>
                  <a:pt x="0" y="16810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2699946" y="738782"/>
            <a:ext cx="72491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Airtime Delays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10610475" y="374650"/>
            <a:ext cx="23513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Palaniappan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Pranay Lulla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Raghav Raheja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Vaibhav Nigam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617" y="8604581"/>
            <a:ext cx="4077132" cy="207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384" y="14861342"/>
            <a:ext cx="4100195" cy="2032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9996" y="3034210"/>
            <a:ext cx="4072713" cy="23339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>
            <a:off x="4719498" y="16529050"/>
            <a:ext cx="3945104" cy="698500"/>
          </a:xfrm>
          <a:custGeom>
            <a:rect b="b" l="l" r="r" t="t"/>
            <a:pathLst>
              <a:path extrusionOk="0" h="698500" w="41148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5581206" y="16616691"/>
            <a:ext cx="20004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689147" y="17327305"/>
            <a:ext cx="388197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Exploratory data analysis to analyze  the dataset for summarizing the main characteristics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Calculating the Airtime Delay by the difference of Elapsed time and  Scheduled time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Applying Regression Modeling techniques</a:t>
            </a:r>
            <a:endParaRPr sz="16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4710239" y="12603059"/>
            <a:ext cx="3922339" cy="698500"/>
          </a:xfrm>
          <a:custGeom>
            <a:rect b="b" l="l" r="r" t="t"/>
            <a:pathLst>
              <a:path extrusionOk="0" h="698500" w="4114800">
                <a:moveTo>
                  <a:pt x="4044889" y="698057"/>
                </a:moveTo>
                <a:lnTo>
                  <a:pt x="69805" y="698057"/>
                </a:lnTo>
                <a:lnTo>
                  <a:pt x="42634" y="692563"/>
                </a:lnTo>
                <a:lnTo>
                  <a:pt x="20445" y="677579"/>
                </a:lnTo>
                <a:lnTo>
                  <a:pt x="5485" y="655352"/>
                </a:lnTo>
                <a:lnTo>
                  <a:pt x="0" y="628129"/>
                </a:lnTo>
                <a:lnTo>
                  <a:pt x="0" y="69775"/>
                </a:lnTo>
                <a:lnTo>
                  <a:pt x="5485" y="42576"/>
                </a:lnTo>
                <a:lnTo>
                  <a:pt x="20445" y="20402"/>
                </a:lnTo>
                <a:lnTo>
                  <a:pt x="42634" y="5470"/>
                </a:lnTo>
                <a:lnTo>
                  <a:pt x="69805" y="0"/>
                </a:lnTo>
                <a:lnTo>
                  <a:pt x="4044889" y="0"/>
                </a:lnTo>
                <a:lnTo>
                  <a:pt x="4083614" y="11658"/>
                </a:lnTo>
                <a:lnTo>
                  <a:pt x="4109380" y="42979"/>
                </a:lnTo>
                <a:lnTo>
                  <a:pt x="4114695" y="69775"/>
                </a:lnTo>
                <a:lnTo>
                  <a:pt x="4114695" y="628129"/>
                </a:lnTo>
                <a:lnTo>
                  <a:pt x="4109209" y="655352"/>
                </a:lnTo>
                <a:lnTo>
                  <a:pt x="4094249" y="677579"/>
                </a:lnTo>
                <a:lnTo>
                  <a:pt x="4072060" y="692563"/>
                </a:lnTo>
                <a:lnTo>
                  <a:pt x="4044889" y="698057"/>
                </a:lnTo>
                <a:close/>
              </a:path>
            </a:pathLst>
          </a:custGeom>
          <a:solidFill>
            <a:srgbClr val="ED7C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4762329" y="12670789"/>
            <a:ext cx="36654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9499" y="5533070"/>
            <a:ext cx="4037151" cy="252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9996" y="5556250"/>
            <a:ext cx="4072706" cy="249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8450" y="10661650"/>
            <a:ext cx="3899426" cy="2130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24714" y="12695405"/>
            <a:ext cx="3866884" cy="23201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/>
          <p:nvPr/>
        </p:nvSpPr>
        <p:spPr>
          <a:xfrm>
            <a:off x="8832850" y="19132548"/>
            <a:ext cx="4210851" cy="673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[1] </a:t>
            </a:r>
            <a:r>
              <a:rPr lang="en-U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https://www.transtats.bts.gov/HomeDrillChart.asp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[2] https://www.kaggle.com/usdot/flight-delays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35986" y="12642850"/>
            <a:ext cx="4468864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35986" y="15843250"/>
            <a:ext cx="4365728" cy="31106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7"/>
          <p:cNvGraphicFramePr/>
          <p:nvPr/>
        </p:nvGraphicFramePr>
        <p:xfrm>
          <a:off x="4719497" y="913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{A0C2E32A-C271-4303-ABC1-54F0C9A7A779}</a:tableStyleId>
              </a:tblPr>
              <a:tblGrid>
                <a:gridCol w="2103775"/>
                <a:gridCol w="2103775"/>
                <a:gridCol w="2103775"/>
                <a:gridCol w="2103775"/>
              </a:tblGrid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Model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Features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Techniques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Evaluation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12.8897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30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Month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One Hot Encoder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12.8715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Day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12.8901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309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Linear Regression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Day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One Hot Encoder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12.8841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Base Linear Regression</a:t>
                      </a:r>
                      <a:endParaRPr/>
                    </a:p>
                  </a:txBody>
                  <a:tcPr marT="39250" marB="39250" marR="78475" marL="78475"/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Taxi out, Distance, Taxi in, Departure delay, Month, Day, Day of week, Airline, Departure time, Arrival time, Origin airport, Destination airport </a:t>
                      </a:r>
                      <a:endParaRPr/>
                    </a:p>
                  </a:txBody>
                  <a:tcPr marT="39250" marB="39250" marR="78475" marL="78475"/>
                </a:tc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 Indexer, Vector Assembler, One Hot Encoder, Pipeline</a:t>
                      </a:r>
                      <a:endParaRPr/>
                    </a:p>
                  </a:txBody>
                  <a:tcPr marT="39250" marB="39250" marR="78475" marL="7847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8.7096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Random Forest</a:t>
                      </a:r>
                      <a:endParaRPr/>
                    </a:p>
                  </a:txBody>
                  <a:tcPr marT="39250" marB="39250" marR="78475" marL="78475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10.5067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1776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Decision Tree</a:t>
                      </a:r>
                      <a:endParaRPr/>
                    </a:p>
                  </a:txBody>
                  <a:tcPr marT="39250" marB="39250" marR="78475" marL="78475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10.4701</a:t>
                      </a:r>
                      <a:endParaRPr/>
                    </a:p>
                  </a:txBody>
                  <a:tcPr marT="39250" marB="39250" marR="78475" marL="78475"/>
                </a:tc>
              </a:tr>
              <a:tr h="57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Gradient Boosting</a:t>
                      </a:r>
                      <a:endParaRPr/>
                    </a:p>
                  </a:txBody>
                  <a:tcPr marT="39250" marB="39250" marR="78475" marL="78475"/>
                </a:tc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9.6540</a:t>
                      </a:r>
                      <a:endParaRPr/>
                    </a:p>
                  </a:txBody>
                  <a:tcPr marT="39250" marB="39250" marR="78475" marL="78475"/>
                </a:tc>
              </a:tr>
            </a:tbl>
          </a:graphicData>
        </a:graphic>
      </p:graphicFrame>
      <p:pic>
        <p:nvPicPr>
          <p:cNvPr id="96" name="Google Shape;96;p7"/>
          <p:cNvPicPr preferRelativeResize="0"/>
          <p:nvPr/>
        </p:nvPicPr>
        <p:blipFill rotWithShape="1">
          <a:blip r:embed="rId14">
            <a:alphaModFix/>
          </a:blip>
          <a:srcRect b="10465" l="9813" r="27380" t="16839"/>
          <a:stretch/>
        </p:blipFill>
        <p:spPr>
          <a:xfrm>
            <a:off x="4718216" y="3028077"/>
            <a:ext cx="4029174" cy="23400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7"/>
          <p:cNvSpPr txBox="1"/>
          <p:nvPr/>
        </p:nvSpPr>
        <p:spPr>
          <a:xfrm>
            <a:off x="1204529" y="2296482"/>
            <a:ext cx="21756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203617" y="17748250"/>
            <a:ext cx="38896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found that the best model in our case out of all the models that we ran was linear regression without the regularization parameters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Char char="❖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used twelve features to predict the airtime delay with the best root mean square error of 8.7100 on the testing data.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