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71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A69B-A5ED-414D-A400-CF07567C16A0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6B568E-168B-4D0F-9403-08AB6CC065F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9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A69B-A5ED-414D-A400-CF07567C16A0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68E-168B-4D0F-9403-08AB6CC065F3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19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A69B-A5ED-414D-A400-CF07567C16A0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68E-168B-4D0F-9403-08AB6CC065F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8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A69B-A5ED-414D-A400-CF07567C16A0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68E-168B-4D0F-9403-08AB6CC065F3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3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A69B-A5ED-414D-A400-CF07567C16A0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68E-168B-4D0F-9403-08AB6CC065F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66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A69B-A5ED-414D-A400-CF07567C16A0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68E-168B-4D0F-9403-08AB6CC065F3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0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A69B-A5ED-414D-A400-CF07567C16A0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68E-168B-4D0F-9403-08AB6CC065F3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A69B-A5ED-414D-A400-CF07567C16A0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68E-168B-4D0F-9403-08AB6CC065F3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1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A69B-A5ED-414D-A400-CF07567C16A0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68E-168B-4D0F-9403-08AB6CC06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04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A69B-A5ED-414D-A400-CF07567C16A0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68E-168B-4D0F-9403-08AB6CC065F3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3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4AA69B-A5ED-414D-A400-CF07567C16A0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68E-168B-4D0F-9403-08AB6CC065F3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5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AA69B-A5ED-414D-A400-CF07567C16A0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6B568E-168B-4D0F-9403-08AB6CC065F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05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3F6AF-4EB8-4F04-B822-FB7977E41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5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ВНЕДРЕНИЕ ПОЛИТИКИ БЕЗОПАСНОСТИ ОРГАНИЗАЦИИ ИЛИ УЧРЕЖДЕНИЯ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DFCB49-9219-4F14-AEAB-2899E1DF8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D9F8055-E39E-41D0-B276-96DED57F5630}"/>
              </a:ext>
            </a:extLst>
          </p:cNvPr>
          <p:cNvSpPr txBox="1">
            <a:spLocks/>
          </p:cNvSpPr>
          <p:nvPr/>
        </p:nvSpPr>
        <p:spPr>
          <a:xfrm>
            <a:off x="4412609" y="5334948"/>
            <a:ext cx="7779391" cy="720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3 курса 5 группы специальности ПОИТ Буранко Валерия Дмитриевна</a:t>
            </a:r>
          </a:p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 Савельева Маргарита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85456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55CC6-44E3-4CDE-9082-B916BAEB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24" y="628350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Вероятностно-временная шкала реализации несанкционированного доступа к информационным ресурсам 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1621C04-42D2-4CEF-9BE5-7E5ACEC82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17869"/>
              </p:ext>
            </p:extLst>
          </p:nvPr>
        </p:nvGraphicFramePr>
        <p:xfrm>
          <a:off x="3286125" y="2449989"/>
          <a:ext cx="5934075" cy="2581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7175">
                  <a:extLst>
                    <a:ext uri="{9D8B030D-6E8A-4147-A177-3AD203B41FA5}">
                      <a16:colId xmlns:a16="http://schemas.microsoft.com/office/drawing/2014/main" val="1699914596"/>
                    </a:ext>
                  </a:extLst>
                </a:gridCol>
                <a:gridCol w="4406900">
                  <a:extLst>
                    <a:ext uri="{9D8B030D-6E8A-4147-A177-3AD203B41FA5}">
                      <a16:colId xmlns:a16="http://schemas.microsoft.com/office/drawing/2014/main" val="13987445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Вероятность события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частота события (НСД)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3260597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Данный вид атаки отсутствует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3354288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Реже, чем раз в год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66846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1 раза в год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679612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1 раза в месяц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277663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1 раза в неделю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5526194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Практически ежедневно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4482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86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F3B32-D1FA-46B1-B58C-37003D58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24" y="133302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рисков</a:t>
            </a:r>
            <a:endParaRPr lang="ru-RU" sz="2500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3D1C8F6-9905-43A5-BB85-651F20D1B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05397"/>
              </p:ext>
            </p:extLst>
          </p:nvPr>
        </p:nvGraphicFramePr>
        <p:xfrm>
          <a:off x="1697145" y="1857643"/>
          <a:ext cx="9043331" cy="4105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2635">
                  <a:extLst>
                    <a:ext uri="{9D8B030D-6E8A-4147-A177-3AD203B41FA5}">
                      <a16:colId xmlns:a16="http://schemas.microsoft.com/office/drawing/2014/main" val="1186955851"/>
                    </a:ext>
                  </a:extLst>
                </a:gridCol>
                <a:gridCol w="1820411">
                  <a:extLst>
                    <a:ext uri="{9D8B030D-6E8A-4147-A177-3AD203B41FA5}">
                      <a16:colId xmlns:a16="http://schemas.microsoft.com/office/drawing/2014/main" val="3834955360"/>
                    </a:ext>
                  </a:extLst>
                </a:gridCol>
                <a:gridCol w="1918727">
                  <a:extLst>
                    <a:ext uri="{9D8B030D-6E8A-4147-A177-3AD203B41FA5}">
                      <a16:colId xmlns:a16="http://schemas.microsoft.com/office/drawing/2014/main" val="3575206650"/>
                    </a:ext>
                  </a:extLst>
                </a:gridCol>
                <a:gridCol w="2261558">
                  <a:extLst>
                    <a:ext uri="{9D8B030D-6E8A-4147-A177-3AD203B41FA5}">
                      <a16:colId xmlns:a16="http://schemas.microsoft.com/office/drawing/2014/main" val="1429497073"/>
                    </a:ext>
                  </a:extLst>
                </a:gridCol>
              </a:tblGrid>
              <a:tr h="132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атаки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Ущерб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Риск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extLst>
                  <a:ext uri="{0D108BD9-81ED-4DB2-BD59-A6C34878D82A}">
                    <a16:rowId xmlns:a16="http://schemas.microsoft.com/office/drawing/2014/main" val="1148274729"/>
                  </a:ext>
                </a:extLst>
              </a:tr>
              <a:tr h="383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Несанкционированный доступ к информации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extLst>
                  <a:ext uri="{0D108BD9-81ED-4DB2-BD59-A6C34878D82A}">
                    <a16:rowId xmlns:a16="http://schemas.microsoft.com/office/drawing/2014/main" val="3305088482"/>
                  </a:ext>
                </a:extLst>
              </a:tr>
              <a:tr h="257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Разговоры на тему работы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extLst>
                  <a:ext uri="{0D108BD9-81ED-4DB2-BD59-A6C34878D82A}">
                    <a16:rowId xmlns:a16="http://schemas.microsoft.com/office/drawing/2014/main" val="2330086653"/>
                  </a:ext>
                </a:extLst>
              </a:tr>
              <a:tr h="383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Подкуп и шантаж сотрудников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extLst>
                  <a:ext uri="{0D108BD9-81ED-4DB2-BD59-A6C34878D82A}">
                    <a16:rowId xmlns:a16="http://schemas.microsoft.com/office/drawing/2014/main" val="278030802"/>
                  </a:ext>
                </a:extLst>
              </a:tr>
              <a:tr h="257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Наблюдение, подслушивание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extLst>
                  <a:ext uri="{0D108BD9-81ED-4DB2-BD59-A6C34878D82A}">
                    <a16:rowId xmlns:a16="http://schemas.microsoft.com/office/drawing/2014/main" val="1637707462"/>
                  </a:ext>
                </a:extLst>
              </a:tr>
              <a:tr h="257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Рассылка на почту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extLst>
                  <a:ext uri="{0D108BD9-81ED-4DB2-BD59-A6C34878D82A}">
                    <a16:rowId xmlns:a16="http://schemas.microsoft.com/office/drawing/2014/main" val="3700094984"/>
                  </a:ext>
                </a:extLst>
              </a:tr>
              <a:tr h="396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Проникновение в помещение и вредоносные действия посторонних лиц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extLst>
                  <a:ext uri="{0D108BD9-81ED-4DB2-BD59-A6C34878D82A}">
                    <a16:rowId xmlns:a16="http://schemas.microsoft.com/office/drawing/2014/main" val="1258484925"/>
                  </a:ext>
                </a:extLst>
              </a:tr>
              <a:tr h="383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Сбои и отказы технических средств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extLst>
                  <a:ext uri="{0D108BD9-81ED-4DB2-BD59-A6C34878D82A}">
                    <a16:rowId xmlns:a16="http://schemas.microsoft.com/office/drawing/2014/main" val="3753532639"/>
                  </a:ext>
                </a:extLst>
              </a:tr>
              <a:tr h="1473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Перехват данных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extLst>
                  <a:ext uri="{0D108BD9-81ED-4DB2-BD59-A6C34878D82A}">
                    <a16:rowId xmlns:a16="http://schemas.microsoft.com/office/drawing/2014/main" val="474634360"/>
                  </a:ext>
                </a:extLst>
              </a:tr>
              <a:tr h="253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Кража информации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extLst>
                  <a:ext uri="{0D108BD9-81ED-4DB2-BD59-A6C34878D82A}">
                    <a16:rowId xmlns:a16="http://schemas.microsoft.com/office/drawing/2014/main" val="3330695394"/>
                  </a:ext>
                </a:extLst>
              </a:tr>
              <a:tr h="253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Компьютерные вирусы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extLst>
                  <a:ext uri="{0D108BD9-81ED-4DB2-BD59-A6C34878D82A}">
                    <a16:rowId xmlns:a16="http://schemas.microsoft.com/office/drawing/2014/main" val="3763215035"/>
                  </a:ext>
                </a:extLst>
              </a:tr>
              <a:tr h="155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Восстановление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extLst>
                  <a:ext uri="{0D108BD9-81ED-4DB2-BD59-A6C34878D82A}">
                    <a16:rowId xmlns:a16="http://schemas.microsoft.com/office/drawing/2014/main" val="1816403228"/>
                  </a:ext>
                </a:extLst>
              </a:tr>
              <a:tr h="1473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Обвал сайта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extLst>
                  <a:ext uri="{0D108BD9-81ED-4DB2-BD59-A6C34878D82A}">
                    <a16:rowId xmlns:a16="http://schemas.microsoft.com/office/drawing/2014/main" val="621113799"/>
                  </a:ext>
                </a:extLst>
              </a:tr>
              <a:tr h="1545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Дезинформация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extLst>
                  <a:ext uri="{0D108BD9-81ED-4DB2-BD59-A6C34878D82A}">
                    <a16:rowId xmlns:a16="http://schemas.microsoft.com/office/drawing/2014/main" val="3485818603"/>
                  </a:ext>
                </a:extLst>
              </a:tr>
              <a:tr h="1545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Стихийные бедствия</a:t>
                      </a: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34105" marR="341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34105" marR="34105" marT="0" marB="0"/>
                </a:tc>
                <a:extLst>
                  <a:ext uri="{0D108BD9-81ED-4DB2-BD59-A6C34878D82A}">
                    <a16:rowId xmlns:a16="http://schemas.microsoft.com/office/drawing/2014/main" val="1816655735"/>
                  </a:ext>
                </a:extLst>
              </a:tr>
              <a:tr h="141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5" marR="3410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5,0</a:t>
                      </a:r>
                    </a:p>
                  </a:txBody>
                  <a:tcPr marL="34105" marR="34105" marT="0" marB="0"/>
                </a:tc>
                <a:extLst>
                  <a:ext uri="{0D108BD9-81ED-4DB2-BD59-A6C34878D82A}">
                    <a16:rowId xmlns:a16="http://schemas.microsoft.com/office/drawing/2014/main" val="66850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29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74BED-6A65-413A-BA3C-FC40BEC1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966497"/>
            <a:ext cx="9603275" cy="1049235"/>
          </a:xfrm>
        </p:spPr>
        <p:txBody>
          <a:bodyPr>
            <a:normAutofit/>
          </a:bodyPr>
          <a:lstStyle/>
          <a:p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Методы обеспечения требуемого уровня защищенности информационных ресурсов</a:t>
            </a:r>
            <a:endParaRPr lang="ru-RU" sz="25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A2ABB-9453-47D7-A09C-CF6824D4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3875771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Установление норм и правил в договорах сотрудников о коммерческой тайне;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сторонних лиц внутри офиса (Установление камер видеонаблюдения и систем карточных пропусков);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паролей и соответствующего ПО;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градации сотрудников и их уровней доступа к информации;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Информирование или переобучение персонала;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технической защиты помещений и оборудования, определение их соответствия нормативно-правовым требованиям;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всех требований законодательства по защите персональных данных;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средств антивирусной защиты;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менеджера паролей;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Защита, разграничение сервисов;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Отказ от нешифрованного трафика (Использование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вместо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сертифицированных аппаратных средств;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средств криптографической защиты.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4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ADDA0-92A2-4C92-A82E-2CDE4EFF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32358"/>
            <a:ext cx="9603275" cy="1049235"/>
          </a:xfrm>
        </p:spPr>
        <p:txBody>
          <a:bodyPr/>
          <a:lstStyle/>
          <a:p>
            <a:pPr algn="ctr"/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br>
              <a:rPr lang="ru-RU" sz="1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4F79C-9DF7-407B-ADA0-DA4E4C76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Event-компания обладает относительно низким риском потери информации в любом из его проявлений, однако политика безопасности представленная выше при 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соблюдении всеми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сотрудниками компании поможет снизить риск потери информации, либо же денежных средств до минимума.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4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27F69-D0F0-4C34-94BF-1AA36411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5383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информационной безопасности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10DF9-7BC4-4807-8432-2578869B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Политика информационной безопасности (ПИБ) организации или учреждения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совокупность правил, процедур, практических методов, руководящих принципов, документированных управленческих решений, направленных на защиту информации и связанных с ней ресурсов и используемых всеми сотрудниками организации или учреждения в своей деятельности.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C460F-EC15-41E1-9DF0-32E432D2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6248"/>
            <a:ext cx="3422423" cy="1049235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пиб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B8C0A-BE31-4215-86BF-1324855B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3422420" cy="3895210"/>
          </a:xfrm>
        </p:spPr>
        <p:txBody>
          <a:bodyPr>
            <a:norm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состоит в том, чтобы не допустить законодательно или на основе правил утечки конфиденциальной информации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-компаний в свободный доступ.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2603B7-B8A3-45A1-BF95-ABE7E2D9C083}"/>
              </a:ext>
            </a:extLst>
          </p:cNvPr>
          <p:cNvSpPr txBox="1">
            <a:spLocks/>
          </p:cNvSpPr>
          <p:nvPr/>
        </p:nvSpPr>
        <p:spPr>
          <a:xfrm>
            <a:off x="5731329" y="1320667"/>
            <a:ext cx="236764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пиб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03AC761-4FB5-4C78-81BE-D1A5A330B22A}"/>
              </a:ext>
            </a:extLst>
          </p:cNvPr>
          <p:cNvSpPr txBox="1">
            <a:spLocks/>
          </p:cNvSpPr>
          <p:nvPr/>
        </p:nvSpPr>
        <p:spPr>
          <a:xfrm>
            <a:off x="4873999" y="2015732"/>
            <a:ext cx="3175986" cy="40421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защиты информации от неправомерного доступа, уничтожения, модифицирования, блокирования, копирования, предоставления, распространения, а также от иных неправомерных действий в отношении такой информации;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Соблюдение конфиденциальности информации ограниченного доступа;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Реализацию права на доступ к информации.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46ACD06-EFCB-4B5A-90FC-8A6F661F3E30}"/>
              </a:ext>
            </a:extLst>
          </p:cNvPr>
          <p:cNvSpPr txBox="1">
            <a:spLocks/>
          </p:cNvSpPr>
          <p:nvPr/>
        </p:nvSpPr>
        <p:spPr>
          <a:xfrm>
            <a:off x="8098971" y="1992881"/>
            <a:ext cx="3510643" cy="389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объектов защиты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основных угроз и их источников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угроз, рисков и уязвимостей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мер, методов и средств обеспечения требуемого уровня защищенности информационных ресурсов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04532D4-4902-49F2-8850-E2993F3943D3}"/>
              </a:ext>
            </a:extLst>
          </p:cNvPr>
          <p:cNvCxnSpPr>
            <a:cxnSpLocks/>
          </p:cNvCxnSpPr>
          <p:nvPr/>
        </p:nvCxnSpPr>
        <p:spPr>
          <a:xfrm>
            <a:off x="4874000" y="653143"/>
            <a:ext cx="0" cy="523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2F36F7B-32AA-4A11-997C-7A5AA31BF829}"/>
              </a:ext>
            </a:extLst>
          </p:cNvPr>
          <p:cNvCxnSpPr>
            <a:cxnSpLocks/>
          </p:cNvCxnSpPr>
          <p:nvPr/>
        </p:nvCxnSpPr>
        <p:spPr>
          <a:xfrm>
            <a:off x="8098971" y="675995"/>
            <a:ext cx="0" cy="523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9E53D87-F7E2-4F81-B2BD-C2C41516EE82}"/>
              </a:ext>
            </a:extLst>
          </p:cNvPr>
          <p:cNvSpPr txBox="1">
            <a:spLocks/>
          </p:cNvSpPr>
          <p:nvPr/>
        </p:nvSpPr>
        <p:spPr>
          <a:xfrm>
            <a:off x="8098970" y="1320185"/>
            <a:ext cx="3510643" cy="118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пиб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0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5E8C3-F4A9-49C9-9163-C85B7A61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1049235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7A8A0C-028A-41CB-B185-43803422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Генеральный директор;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 развития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 по работе с Клиентами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Творческий (креативный) отдел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Производственный отдел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Финансовый отдел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-отдел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Менеджер по персоналу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1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5B752A-BEAA-4BD9-A2B3-7AAB906F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43" y="1737554"/>
            <a:ext cx="704948" cy="2286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3FB0559-D38A-4219-B677-99F64BD9C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468" y="1769013"/>
            <a:ext cx="666843" cy="1238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7DB356-8AB1-4473-A0D6-689E22139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891" y="535261"/>
            <a:ext cx="8487347" cy="518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9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BEE9F-3950-442E-B670-20F0B01F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305392"/>
            <a:ext cx="4230764" cy="1049235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1A5E7D-DA7A-48F0-8D12-AA301309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30764" cy="3450613"/>
          </a:xfrm>
        </p:spPr>
        <p:txBody>
          <a:bodyPr/>
          <a:lstStyle/>
          <a:p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етевые каналы передачи информации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7F7E894-B32C-4F36-870A-C65ADA03F9F3}"/>
              </a:ext>
            </a:extLst>
          </p:cNvPr>
          <p:cNvSpPr txBox="1">
            <a:spLocks/>
          </p:cNvSpPr>
          <p:nvPr/>
        </p:nvSpPr>
        <p:spPr>
          <a:xfrm>
            <a:off x="5938782" y="1305392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50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защиты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5CBCCEB-EBF7-4E4F-8C94-32B22F1703E6}"/>
              </a:ext>
            </a:extLst>
          </p:cNvPr>
          <p:cNvSpPr txBox="1">
            <a:spLocks/>
          </p:cNvSpPr>
          <p:nvPr/>
        </p:nvSpPr>
        <p:spPr>
          <a:xfrm>
            <a:off x="5938782" y="2024358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Сотрудники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Заказчики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Аппаратные средства (компьютер);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средства.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9777B5B-0EAA-477F-B993-0CC3A6587B0F}"/>
              </a:ext>
            </a:extLst>
          </p:cNvPr>
          <p:cNvCxnSpPr/>
          <p:nvPr/>
        </p:nvCxnSpPr>
        <p:spPr>
          <a:xfrm>
            <a:off x="5682344" y="653143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2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92BA1-D1F0-43AD-B071-DC8CA0DC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965673"/>
            <a:ext cx="3070087" cy="1049235"/>
          </a:xfrm>
        </p:spPr>
        <p:txBody>
          <a:bodyPr>
            <a:noAutofit/>
          </a:bodyPr>
          <a:lstStyle/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Естественные угрозы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A33E87-15A5-4657-AC2E-2A8AC1E47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2742906" cy="953282"/>
          </a:xfrm>
        </p:spPr>
        <p:txBody>
          <a:bodyPr>
            <a:noAutofit/>
          </a:bodyPr>
          <a:lstStyle/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Пожары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Ураганы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Наводнения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A0DDC0B-644D-4300-A269-347462A5D104}"/>
              </a:ext>
            </a:extLst>
          </p:cNvPr>
          <p:cNvSpPr txBox="1">
            <a:spLocks/>
          </p:cNvSpPr>
          <p:nvPr/>
        </p:nvSpPr>
        <p:spPr>
          <a:xfrm>
            <a:off x="4521665" y="964849"/>
            <a:ext cx="554028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искусственные </a:t>
            </a:r>
            <a:b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угрозы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7DEA6F9-C6D1-4ACB-803B-6AA33EC76E89}"/>
              </a:ext>
            </a:extLst>
          </p:cNvPr>
          <p:cNvSpPr txBox="1">
            <a:spLocks/>
          </p:cNvSpPr>
          <p:nvPr/>
        </p:nvSpPr>
        <p:spPr>
          <a:xfrm>
            <a:off x="6441815" y="1852930"/>
            <a:ext cx="568636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Преднамеренные угрозы:</a:t>
            </a:r>
          </a:p>
          <a:p>
            <a:pPr marL="742950" lvl="1" indent="-28575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Атаки на сервер;</a:t>
            </a:r>
          </a:p>
          <a:p>
            <a:pPr marL="742950" lvl="1" indent="-28575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Вредительские программы;</a:t>
            </a:r>
          </a:p>
          <a:p>
            <a:pPr marL="742950" lvl="1" indent="-28575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Несанкционированный доступ к информации;</a:t>
            </a:r>
          </a:p>
          <a:p>
            <a:pPr marL="742950" lvl="1" indent="-28575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Перехват данных;</a:t>
            </a:r>
          </a:p>
          <a:p>
            <a:pPr marL="742950" lvl="1" indent="-28575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Кража документов;</a:t>
            </a:r>
          </a:p>
          <a:p>
            <a:pPr marL="742950" lvl="1" indent="-28575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Восстановление удаленной информации с жестких дисков;</a:t>
            </a:r>
          </a:p>
          <a:p>
            <a:pPr marL="742950" lvl="1" indent="-28575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Обвал сайта;</a:t>
            </a:r>
          </a:p>
          <a:p>
            <a:pPr marL="742950" lvl="1" indent="-28575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Дезинформация;</a:t>
            </a:r>
          </a:p>
          <a:p>
            <a:pPr marL="742950" lvl="1" indent="-28575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Подкуп и шантаж сотрудников;</a:t>
            </a:r>
          </a:p>
          <a:p>
            <a:pPr marL="742950" lvl="1" indent="-28575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Наблюдение;</a:t>
            </a:r>
          </a:p>
          <a:p>
            <a:pPr marL="742950" lvl="1" indent="-28575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Подслушивание;</a:t>
            </a:r>
          </a:p>
          <a:p>
            <a:pPr marL="742950" lvl="1" indent="-28575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Проникновение в помещение и вредоносные действия посторонних лиц;</a:t>
            </a:r>
          </a:p>
          <a:p>
            <a:pPr marL="742950" lvl="1" indent="-28575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Рассылка на почту.</a:t>
            </a:r>
          </a:p>
          <a:p>
            <a:pPr marL="742950" lvl="1" indent="-285750" algn="just">
              <a:buFont typeface="Symbol" panose="05050102010706020507" pitchFamily="18" charset="2"/>
              <a:buChar char=""/>
            </a:pP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45A5A-E7F9-41E9-9234-BC7D4BAF5D88}"/>
              </a:ext>
            </a:extLst>
          </p:cNvPr>
          <p:cNvSpPr txBox="1"/>
          <p:nvPr/>
        </p:nvSpPr>
        <p:spPr>
          <a:xfrm>
            <a:off x="4235848" y="1852930"/>
            <a:ext cx="212241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Непреднамеренные угрозы:</a:t>
            </a:r>
          </a:p>
          <a:p>
            <a:pPr marL="742950" lvl="1" indent="-28575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Сбои и отказы технических и аппаратных средств;</a:t>
            </a:r>
          </a:p>
          <a:p>
            <a:pPr marL="742950" lvl="1" indent="-28575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Ошибки пользователей и обслуживающего персонала;</a:t>
            </a:r>
          </a:p>
          <a:p>
            <a:pPr marL="742950" lvl="1" indent="-285750" algn="just"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Разговоры на тему работы.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52B7168-3900-4D0F-8431-03A62F3C8463}"/>
              </a:ext>
            </a:extLst>
          </p:cNvPr>
          <p:cNvCxnSpPr>
            <a:cxnSpLocks/>
          </p:cNvCxnSpPr>
          <p:nvPr/>
        </p:nvCxnSpPr>
        <p:spPr>
          <a:xfrm>
            <a:off x="4289771" y="661532"/>
            <a:ext cx="0" cy="480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4289CE87-BFF8-4CB4-80F2-8823C8FBE8D2}"/>
              </a:ext>
            </a:extLst>
          </p:cNvPr>
          <p:cNvCxnSpPr>
            <a:cxnSpLocks/>
          </p:cNvCxnSpPr>
          <p:nvPr/>
        </p:nvCxnSpPr>
        <p:spPr>
          <a:xfrm>
            <a:off x="6410936" y="1852930"/>
            <a:ext cx="0" cy="3612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5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0181D3-D5D7-4DB8-97ED-C0956CC22CC0}"/>
              </a:ext>
            </a:extLst>
          </p:cNvPr>
          <p:cNvSpPr txBox="1"/>
          <p:nvPr/>
        </p:nvSpPr>
        <p:spPr>
          <a:xfrm>
            <a:off x="1592316" y="1915064"/>
            <a:ext cx="42193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Атаки со стороны конкурентов;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Атака со стороны мошенников.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4A296-DF55-4704-966E-AF2967D3E06C}"/>
              </a:ext>
            </a:extLst>
          </p:cNvPr>
          <p:cNvSpPr txBox="1"/>
          <p:nvPr/>
        </p:nvSpPr>
        <p:spPr>
          <a:xfrm>
            <a:off x="5995047" y="1915064"/>
            <a:ext cx="4994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Атаки со стороны сотрудников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ADE26F0-5CFB-430A-B6F2-17F589C50232}"/>
              </a:ext>
            </a:extLst>
          </p:cNvPr>
          <p:cNvSpPr txBox="1">
            <a:spLocks/>
          </p:cNvSpPr>
          <p:nvPr/>
        </p:nvSpPr>
        <p:spPr>
          <a:xfrm>
            <a:off x="1592315" y="1304134"/>
            <a:ext cx="440273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угрозы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8CF5656-F434-4A8F-BF4F-1391B44D61E8}"/>
              </a:ext>
            </a:extLst>
          </p:cNvPr>
          <p:cNvSpPr txBox="1">
            <a:spLocks/>
          </p:cNvSpPr>
          <p:nvPr/>
        </p:nvSpPr>
        <p:spPr>
          <a:xfrm>
            <a:off x="5995046" y="1313347"/>
            <a:ext cx="499453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внутренние угрозы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8C6A86-2EE7-48DF-980B-4B892B051B26}"/>
              </a:ext>
            </a:extLst>
          </p:cNvPr>
          <p:cNvCxnSpPr>
            <a:cxnSpLocks/>
          </p:cNvCxnSpPr>
          <p:nvPr/>
        </p:nvCxnSpPr>
        <p:spPr>
          <a:xfrm>
            <a:off x="5811653" y="611198"/>
            <a:ext cx="0" cy="480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0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147C7F8-6394-4645-BA47-FACFFA8C4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871283"/>
              </p:ext>
            </p:extLst>
          </p:nvPr>
        </p:nvGraphicFramePr>
        <p:xfrm>
          <a:off x="3286125" y="2059780"/>
          <a:ext cx="5934075" cy="33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7175">
                  <a:extLst>
                    <a:ext uri="{9D8B030D-6E8A-4147-A177-3AD203B41FA5}">
                      <a16:colId xmlns:a16="http://schemas.microsoft.com/office/drawing/2014/main" val="3904191286"/>
                    </a:ext>
                  </a:extLst>
                </a:gridCol>
                <a:gridCol w="4406900">
                  <a:extLst>
                    <a:ext uri="{9D8B030D-6E8A-4147-A177-3AD203B41FA5}">
                      <a16:colId xmlns:a16="http://schemas.microsoft.com/office/drawing/2014/main" val="1475142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Величина ущерба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4624383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Раскрытие информации, не являющейся конфиденциальной и не раскрывающая данных о заказчиках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7520546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Ущерб атаки есть, но он незначителен и не связан с положением компании на рынке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0091499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Существует вероятность потери некоторого числа клиентов, компания теряет часть прибыли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0323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Потеря весомой доли клиентов и потеря доли рынка, компания несет убытки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4542583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Полная потеря рынка и конкурентоспособности, долги, а так же полная потеря клиентов, банкротство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8781088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Полное банкротство компании и прекращение существования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8840353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5E97F0E-2CC4-4909-9DB2-1001486EA668}"/>
              </a:ext>
            </a:extLst>
          </p:cNvPr>
          <p:cNvSpPr txBox="1">
            <a:spLocks/>
          </p:cNvSpPr>
          <p:nvPr/>
        </p:nvSpPr>
        <p:spPr>
          <a:xfrm>
            <a:off x="1460726" y="898321"/>
            <a:ext cx="9584872" cy="5349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Условная численная шкала для оценки ущерба компании</a:t>
            </a:r>
            <a:endParaRPr lang="ru-RU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20616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</TotalTime>
  <Words>709</Words>
  <Application>Microsoft Office PowerPoint</Application>
  <PresentationFormat>Широкоэкранный</PresentationFormat>
  <Paragraphs>172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Symbol</vt:lpstr>
      <vt:lpstr>Times New Roman</vt:lpstr>
      <vt:lpstr>Галерея</vt:lpstr>
      <vt:lpstr>РАЗРАБОТКА И ВНЕДРЕНИЕ ПОЛИТИКИ БЕЗОПАСНОСТИ ОРГАНИЗАЦИИ ИЛИ УЧРЕЖДЕНИЯ</vt:lpstr>
      <vt:lpstr>Политика информационной безопасности</vt:lpstr>
      <vt:lpstr>Актуальность пиб</vt:lpstr>
      <vt:lpstr>Структура event-компаний</vt:lpstr>
      <vt:lpstr>Презентация PowerPoint</vt:lpstr>
      <vt:lpstr>Объекты защиты</vt:lpstr>
      <vt:lpstr>Естественные угрозы</vt:lpstr>
      <vt:lpstr>Презентация PowerPoint</vt:lpstr>
      <vt:lpstr>Презентация PowerPoint</vt:lpstr>
      <vt:lpstr>Вероятностно-временная шкала реализации несанкционированного доступа к информационным ресурсам </vt:lpstr>
      <vt:lpstr>Оценка рисков</vt:lpstr>
      <vt:lpstr>Методы обеспечения требуемого уровня защищенности информационных ресурсов</vt:lpstr>
      <vt:lpstr>Выводы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ВНЕДРЕНИЕ ПОЛИТИКИ БЕЗОПАСНОСТИ ОРГАНИЗАЦИИ ИЛИ УЧРЕЖДЕНИЯ</dc:title>
  <dc:creator>Лера Дмитриева</dc:creator>
  <cp:lastModifiedBy>Лера Дмитриева</cp:lastModifiedBy>
  <cp:revision>8</cp:revision>
  <dcterms:created xsi:type="dcterms:W3CDTF">2023-02-12T18:15:58Z</dcterms:created>
  <dcterms:modified xsi:type="dcterms:W3CDTF">2023-02-20T07:13:59Z</dcterms:modified>
</cp:coreProperties>
</file>