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PO Approvals ERD — Overview (Enforced &amp; Logical Relations)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2743200" cy="548640"/>
          </a:xfrm>
          <a:prstGeom prst="rect">
            <a:avLst/>
          </a:prstGeom>
          <a:solidFill>
            <a:srgbClr val="F0F8FF"/>
          </a:solidFill>
          <a:ln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t>Enforced Foreign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720" y="868680"/>
            <a:ext cx="2743200" cy="548640"/>
          </a:xfrm>
          <a:prstGeom prst="rect">
            <a:avLst/>
          </a:prstGeom>
          <a:solidFill>
            <a:srgbClr val="FAFAFA"/>
          </a:solidFill>
          <a:ln>
            <a:solidFill>
              <a:srgbClr val="78787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t>Logical/Inferred Relation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457200" y="1828800"/>
            <a:ext cx="3474720" cy="2011680"/>
          </a:xfrm>
          <a:prstGeom prst="roundRect">
            <a:avLst/>
          </a:prstGeom>
          <a:solidFill>
            <a:srgbClr val="FFFAF0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PO_Header</a:t>
            </a:r>
          </a:p>
          <a:p>
            <a:pPr algn="l">
              <a:defRPr sz="1100"/>
            </a:pPr>
            <a:r>
              <a:t>PK PoHeaderId</a:t>
            </a:r>
          </a:p>
          <a:p>
            <a:pPr algn="l">
              <a:defRPr sz="1100"/>
            </a:pPr>
            <a:r>
              <a:t>UQ PoNumber</a:t>
            </a:r>
          </a:p>
          <a:p>
            <a:pPr algn="l">
              <a:defRPr sz="1100"/>
            </a:pPr>
            <a:r>
              <a:t>BuyerCode</a:t>
            </a:r>
          </a:p>
          <a:p>
            <a:pPr algn="l">
              <a:defRPr sz="1100"/>
            </a:pPr>
            <a:r>
              <a:t>HouseCode</a:t>
            </a:r>
          </a:p>
          <a:p>
            <a:pPr algn="l">
              <a:defRPr sz="1100"/>
            </a:pPr>
            <a:r>
              <a:t>DirectAmount</a:t>
            </a:r>
          </a:p>
          <a:p>
            <a:pPr algn="l">
              <a:defRPr sz="1100"/>
            </a:pPr>
            <a:r>
              <a:t>IndirectAmount</a:t>
            </a:r>
          </a:p>
          <a:p>
            <a:pPr algn="l">
              <a:defRPr sz="1100"/>
            </a:pPr>
            <a:r>
              <a:t>Status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457200" y="4114800"/>
            <a:ext cx="3474720" cy="2011680"/>
          </a:xfrm>
          <a:prstGeom prst="roundRect">
            <a:avLst/>
          </a:prstGeom>
          <a:solidFill>
            <a:srgbClr val="FFFFF0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PO_Line</a:t>
            </a:r>
          </a:p>
          <a:p>
            <a:pPr algn="l">
              <a:defRPr sz="1100"/>
            </a:pPr>
            <a:r>
              <a:t>PK PoLineId</a:t>
            </a:r>
          </a:p>
          <a:p>
            <a:pPr algn="l">
              <a:defRPr sz="1100"/>
            </a:pPr>
            <a:r>
              <a:t>FK PoHeaderId → PO_Header</a:t>
            </a:r>
          </a:p>
          <a:p>
            <a:pPr algn="l">
              <a:defRPr sz="1100"/>
            </a:pPr>
            <a:r>
              <a:t>PoNumber</a:t>
            </a:r>
          </a:p>
          <a:p>
            <a:pPr algn="l">
              <a:defRPr sz="1100"/>
            </a:pPr>
            <a:r>
              <a:t>LineNumber (UX)</a:t>
            </a:r>
          </a:p>
          <a:p>
            <a:pPr algn="l">
              <a:defRPr sz="1100"/>
            </a:pPr>
            <a:r>
              <a:t>ExtendedCost</a:t>
            </a:r>
          </a:p>
          <a:p>
            <a:pPr algn="l">
              <a:defRPr sz="1100"/>
            </a:pPr>
            <a:r>
              <a:t>IsActive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4572000" y="1828800"/>
            <a:ext cx="3474720" cy="1645920"/>
          </a:xfrm>
          <a:prstGeom prst="roundRect">
            <a:avLst/>
          </a:prstGeom>
          <a:solidFill>
            <a:srgbClr val="F0FFFF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PO_ApprovalChain</a:t>
            </a:r>
          </a:p>
          <a:p>
            <a:pPr algn="l">
              <a:defRPr sz="1100"/>
            </a:pPr>
            <a:r>
              <a:t>PK PoNumber</a:t>
            </a:r>
          </a:p>
          <a:p>
            <a:pPr algn="l">
              <a:defRPr sz="1100"/>
            </a:pPr>
            <a:r>
              <a:t>Status</a:t>
            </a:r>
          </a:p>
          <a:p>
            <a:pPr algn="l">
              <a:defRPr sz="1100"/>
            </a:pPr>
            <a:r>
              <a:t>CreatedAtUtc</a:t>
            </a:r>
          </a:p>
          <a:p>
            <a:pPr algn="l">
              <a:defRPr sz="1100"/>
            </a:pPr>
            <a:r>
              <a:t>FinalizedAtUtc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572000" y="3657600"/>
            <a:ext cx="3474720" cy="2194560"/>
          </a:xfrm>
          <a:prstGeom prst="roundRect">
            <a:avLst/>
          </a:prstGeom>
          <a:solidFill>
            <a:srgbClr val="F0F8FF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PO_ApprovalStage</a:t>
            </a:r>
          </a:p>
          <a:p>
            <a:pPr algn="l">
              <a:defRPr sz="1100"/>
            </a:pPr>
            <a:r>
              <a:t>PK (PoNumber, Sequence)</a:t>
            </a:r>
          </a:p>
          <a:p>
            <a:pPr algn="l">
              <a:defRPr sz="1100"/>
            </a:pPr>
            <a:r>
              <a:t>RoleCode</a:t>
            </a:r>
          </a:p>
          <a:p>
            <a:pPr algn="l">
              <a:defRPr sz="1100"/>
            </a:pPr>
            <a:r>
              <a:t>ApproverUserId</a:t>
            </a:r>
          </a:p>
          <a:p>
            <a:pPr algn="l">
              <a:defRPr sz="1100"/>
            </a:pPr>
            <a:r>
              <a:t>Category (I/D)</a:t>
            </a:r>
          </a:p>
          <a:p>
            <a:pPr algn="l">
              <a:defRPr sz="1100"/>
            </a:pPr>
            <a:r>
              <a:t>ThresholdFrom/To</a:t>
            </a:r>
          </a:p>
          <a:p>
            <a:pPr algn="l">
              <a:defRPr sz="1100"/>
            </a:pPr>
            <a:r>
              <a:t>Status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8412480" y="1828800"/>
            <a:ext cx="3657600" cy="2194560"/>
          </a:xfrm>
          <a:prstGeom prst="roundRect">
            <a:avLst/>
          </a:prstGeom>
          <a:solidFill>
            <a:srgbClr val="FAFAFA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PO_Approval_Audit</a:t>
            </a:r>
          </a:p>
          <a:p>
            <a:pPr algn="l">
              <a:defRPr sz="1100"/>
            </a:pPr>
            <a:r>
              <a:t>PK AuditId</a:t>
            </a:r>
          </a:p>
          <a:p>
            <a:pPr algn="l">
              <a:defRPr sz="1100"/>
            </a:pPr>
            <a:r>
              <a:t>PoNumber</a:t>
            </a:r>
          </a:p>
          <a:p>
            <a:pPr algn="l">
              <a:defRPr sz="1100"/>
            </a:pPr>
            <a:r>
              <a:t>OldStatus → NewStatus</a:t>
            </a:r>
          </a:p>
          <a:p>
            <a:pPr algn="l">
              <a:defRPr sz="1100"/>
            </a:pPr>
            <a:r>
              <a:t>ChangedBy/At</a:t>
            </a:r>
          </a:p>
          <a:p>
            <a:pPr algn="l">
              <a:defRPr sz="1100"/>
            </a:pPr>
            <a:r>
              <a:t>Sequence, RoleCode, Category</a:t>
            </a:r>
          </a:p>
          <a:p>
            <a:pPr algn="l">
              <a:defRPr sz="1100"/>
            </a:pPr>
            <a:r>
              <a:t>DecisionNote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8412480" y="4389120"/>
            <a:ext cx="3657600" cy="2011680"/>
          </a:xfrm>
          <a:prstGeom prst="roundRect">
            <a:avLst/>
          </a:prstGeom>
          <a:solidFill>
            <a:srgbClr val="FAFAFA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PO_ApprovalOutbox</a:t>
            </a:r>
          </a:p>
          <a:p>
            <a:pPr algn="l">
              <a:defRPr sz="1100"/>
            </a:pPr>
            <a:r>
              <a:t>PK OutboxId</a:t>
            </a:r>
          </a:p>
          <a:p>
            <a:pPr algn="l">
              <a:defRPr sz="1100"/>
            </a:pPr>
            <a:r>
              <a:t>EventType</a:t>
            </a:r>
          </a:p>
          <a:p>
            <a:pPr algn="l">
              <a:defRPr sz="1100"/>
            </a:pPr>
            <a:r>
              <a:t>PoNumber</a:t>
            </a:r>
          </a:p>
          <a:p>
            <a:pPr algn="l">
              <a:defRPr sz="1100"/>
            </a:pPr>
            <a:r>
              <a:t>ProcessedAtUtc</a:t>
            </a:r>
          </a:p>
          <a:p>
            <a:pPr algn="l">
              <a:defRPr sz="1100"/>
            </a:pPr>
            <a:r>
              <a:t>Attempts</a:t>
            </a:r>
          </a:p>
          <a:p>
            <a:pPr algn="l">
              <a:defRPr sz="1100"/>
            </a:pPr>
            <a:r>
              <a:t>PayloadJson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457200" y="6400800"/>
            <a:ext cx="3474720" cy="1828800"/>
          </a:xfrm>
          <a:prstGeom prst="roundRect">
            <a:avLst/>
          </a:prstGeom>
          <a:solidFill>
            <a:srgbClr val="F5FFFA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PO_ApproverDirectory</a:t>
            </a:r>
          </a:p>
          <a:p>
            <a:pPr algn="l">
              <a:defRPr sz="1100"/>
            </a:pPr>
            <a:r>
              <a:t>PK (RoleCode, HouseCode, BuyerCode)</a:t>
            </a:r>
          </a:p>
          <a:p>
            <a:pPr algn="l">
              <a:defRPr sz="1100"/>
            </a:pPr>
            <a:r>
              <a:t>UserId, DisplayName, Email</a:t>
            </a:r>
          </a:p>
          <a:p>
            <a:pPr algn="l">
              <a:defRPr sz="1100"/>
            </a:pPr>
            <a:r>
              <a:t>IsActive, UpdatedAtUtc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4572000" y="6400800"/>
            <a:ext cx="3474720" cy="1463040"/>
          </a:xfrm>
          <a:prstGeom prst="roundRect">
            <a:avLst/>
          </a:prstGeom>
          <a:solidFill>
            <a:srgbClr val="F5FFF5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PO_DoA_Direct_Material</a:t>
            </a:r>
          </a:p>
          <a:p>
            <a:pPr algn="l">
              <a:defRPr sz="1100"/>
            </a:pPr>
            <a:r>
              <a:t>PK Id</a:t>
            </a:r>
          </a:p>
          <a:p>
            <a:pPr algn="l">
              <a:defRPr sz="1100"/>
            </a:pPr>
            <a:r>
              <a:t>Level (UX)</a:t>
            </a:r>
          </a:p>
          <a:p>
            <a:pPr algn="l">
              <a:defRPr sz="1100"/>
            </a:pPr>
            <a:r>
              <a:t>Amount</a:t>
            </a:r>
          </a:p>
        </p:txBody>
      </p:sp>
      <p:sp>
        <p:nvSpPr>
          <p:cNvPr id="13" name="Rounded Rectangle 12"/>
          <p:cNvSpPr/>
          <p:nvPr/>
        </p:nvSpPr>
        <p:spPr>
          <a:xfrm>
            <a:off x="8412480" y="6400800"/>
            <a:ext cx="3657600" cy="1463040"/>
          </a:xfrm>
          <a:prstGeom prst="roundRect">
            <a:avLst/>
          </a:prstGeom>
          <a:solidFill>
            <a:srgbClr val="F5FFF5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PO_DoA_Indirect_Expense</a:t>
            </a:r>
          </a:p>
          <a:p>
            <a:pPr algn="l">
              <a:defRPr sz="1100"/>
            </a:pPr>
            <a:r>
              <a:t>PK Id</a:t>
            </a:r>
          </a:p>
          <a:p>
            <a:pPr algn="l">
              <a:defRPr sz="1100"/>
            </a:pPr>
            <a:r>
              <a:t>Level (UX)</a:t>
            </a:r>
          </a:p>
          <a:p>
            <a:pPr algn="l">
              <a:defRPr sz="1100"/>
            </a:pPr>
            <a:r>
              <a:t>Amount</a:t>
            </a:r>
          </a:p>
        </p:txBody>
      </p:sp>
      <p:cxnSp>
        <p:nvCxnSpPr>
          <p:cNvPr id="14" name="Connector 13"/>
          <p:cNvCxnSpPr/>
          <p:nvPr/>
        </p:nvCxnSpPr>
        <p:spPr>
          <a:xfrm>
            <a:off x="2194560.0" y="2834640.0"/>
            <a:ext cx="0.0" cy="2286000.0"/>
          </a:xfrm>
          <a:prstGeom prst="line">
            <a:avLst/>
          </a:prstGeom>
          <a:ln w="25400">
            <a:solidFill>
              <a:srgbClr val="2196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280160" y="379476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FK PoLine.PoHeaderId → PO_Header.PoHeaderId</a:t>
            </a:r>
          </a:p>
        </p:txBody>
      </p:sp>
      <p:cxnSp>
        <p:nvCxnSpPr>
          <p:cNvPr id="16" name="Connector 15"/>
          <p:cNvCxnSpPr/>
          <p:nvPr/>
        </p:nvCxnSpPr>
        <p:spPr>
          <a:xfrm>
            <a:off x="6309360.0" y="2651760.0"/>
            <a:ext cx="0.0" cy="2103120.0"/>
          </a:xfrm>
          <a:prstGeom prst="line">
            <a:avLst/>
          </a:prstGeom>
          <a:ln w="25400">
            <a:solidFill>
              <a:srgbClr val="2196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394960" y="352044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FK Stage.PoNumber → Chain.PoNumber</a:t>
            </a:r>
          </a:p>
        </p:txBody>
      </p:sp>
      <p:cxnSp>
        <p:nvCxnSpPr>
          <p:cNvPr id="18" name="Connector 17"/>
          <p:cNvCxnSpPr/>
          <p:nvPr/>
        </p:nvCxnSpPr>
        <p:spPr>
          <a:xfrm flipV="1">
            <a:off x="2194560.0" y="2651760.0"/>
            <a:ext cx="4114800.0" cy="182880.0"/>
          </a:xfrm>
          <a:prstGeom prst="line">
            <a:avLst/>
          </a:prstGeom>
          <a:ln w="25400">
            <a:solidFill>
              <a:srgbClr val="7878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3337560" y="25603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PoNumber (UQ)</a:t>
            </a:r>
          </a:p>
        </p:txBody>
      </p:sp>
      <p:cxnSp>
        <p:nvCxnSpPr>
          <p:cNvPr id="20" name="Connector 19"/>
          <p:cNvCxnSpPr/>
          <p:nvPr/>
        </p:nvCxnSpPr>
        <p:spPr>
          <a:xfrm flipV="1">
            <a:off x="6309360.0" y="2926080.0"/>
            <a:ext cx="3931920.0" cy="1828800.0"/>
          </a:xfrm>
          <a:prstGeom prst="line">
            <a:avLst/>
          </a:prstGeom>
          <a:ln w="25400">
            <a:solidFill>
              <a:srgbClr val="7878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Box 20"/>
          <p:cNvSpPr txBox="1"/>
          <p:nvPr/>
        </p:nvSpPr>
        <p:spPr>
          <a:xfrm>
            <a:off x="7360920" y="365760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(PoNumber, Sequence, RoleCode)</a:t>
            </a:r>
          </a:p>
        </p:txBody>
      </p:sp>
      <p:cxnSp>
        <p:nvCxnSpPr>
          <p:cNvPr id="22" name="Connector 21"/>
          <p:cNvCxnSpPr/>
          <p:nvPr/>
        </p:nvCxnSpPr>
        <p:spPr>
          <a:xfrm>
            <a:off x="6309360.0" y="2651760.0"/>
            <a:ext cx="3931920.0" cy="2743200.0"/>
          </a:xfrm>
          <a:prstGeom prst="line">
            <a:avLst/>
          </a:prstGeom>
          <a:ln w="25400">
            <a:solidFill>
              <a:srgbClr val="7878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360920" y="38404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PoNumber</a:t>
            </a:r>
          </a:p>
        </p:txBody>
      </p:sp>
      <p:cxnSp>
        <p:nvCxnSpPr>
          <p:cNvPr id="24" name="Connector 23"/>
          <p:cNvCxnSpPr/>
          <p:nvPr/>
        </p:nvCxnSpPr>
        <p:spPr>
          <a:xfrm flipV="1">
            <a:off x="2194560.0" y="4754880.0"/>
            <a:ext cx="4114800.0" cy="2560320.0"/>
          </a:xfrm>
          <a:prstGeom prst="line">
            <a:avLst/>
          </a:prstGeom>
          <a:ln w="25400">
            <a:solidFill>
              <a:srgbClr val="7878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337560" y="585216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RoleCode/HouseCode/BuyerCode</a:t>
            </a:r>
          </a:p>
        </p:txBody>
      </p:sp>
      <p:cxnSp>
        <p:nvCxnSpPr>
          <p:cNvPr id="26" name="Connector 25"/>
          <p:cNvCxnSpPr/>
          <p:nvPr/>
        </p:nvCxnSpPr>
        <p:spPr>
          <a:xfrm flipV="1">
            <a:off x="6309360.0" y="4754880.0"/>
            <a:ext cx="0.0" cy="2377440.0"/>
          </a:xfrm>
          <a:prstGeom prst="line">
            <a:avLst/>
          </a:prstGeom>
          <a:ln w="25400">
            <a:solidFill>
              <a:srgbClr val="7878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94960" y="5760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Threshold rules (Direct)</a:t>
            </a:r>
          </a:p>
        </p:txBody>
      </p:sp>
      <p:cxnSp>
        <p:nvCxnSpPr>
          <p:cNvPr id="28" name="Connector 27"/>
          <p:cNvCxnSpPr/>
          <p:nvPr/>
        </p:nvCxnSpPr>
        <p:spPr>
          <a:xfrm flipH="1" flipV="1">
            <a:off x="6309360.0" y="4754880.0"/>
            <a:ext cx="3931920.0" cy="2377440.0"/>
          </a:xfrm>
          <a:prstGeom prst="line">
            <a:avLst/>
          </a:prstGeom>
          <a:ln w="25400">
            <a:solidFill>
              <a:srgbClr val="787878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7360920" y="57607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Threshold rules (Indirect)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PO Approvals ERD — Enforced Relationships Only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868680"/>
            <a:ext cx="2743200" cy="548640"/>
          </a:xfrm>
          <a:prstGeom prst="rect">
            <a:avLst/>
          </a:prstGeom>
          <a:solidFill>
            <a:srgbClr val="F0F8FF"/>
          </a:solidFill>
          <a:ln>
            <a:solidFill>
              <a:srgbClr val="2196F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t>Enforced Foreign Key</a:t>
            </a:r>
          </a:p>
        </p:txBody>
      </p:sp>
      <p:sp>
        <p:nvSpPr>
          <p:cNvPr id="4" name="Rectangle 3"/>
          <p:cNvSpPr/>
          <p:nvPr/>
        </p:nvSpPr>
        <p:spPr>
          <a:xfrm>
            <a:off x="3474720" y="868680"/>
            <a:ext cx="2743200" cy="548640"/>
          </a:xfrm>
          <a:prstGeom prst="rect">
            <a:avLst/>
          </a:prstGeom>
          <a:solidFill>
            <a:srgbClr val="FAFAFA"/>
          </a:solidFill>
          <a:ln>
            <a:solidFill>
              <a:srgbClr val="787878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b="1"/>
            </a:pPr>
            <a:r>
              <a:t>Logical/Inferred Relation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731520" y="2011680"/>
            <a:ext cx="3657600" cy="1828800"/>
          </a:xfrm>
          <a:prstGeom prst="roundRect">
            <a:avLst/>
          </a:prstGeom>
          <a:solidFill>
            <a:srgbClr val="FFFAF0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PO_Header</a:t>
            </a:r>
          </a:p>
          <a:p>
            <a:pPr algn="l">
              <a:defRPr sz="1100"/>
            </a:pPr>
            <a:r>
              <a:t>PK PoHeaderId</a:t>
            </a:r>
          </a:p>
          <a:p>
            <a:pPr algn="l">
              <a:defRPr sz="1100"/>
            </a:pPr>
            <a:r>
              <a:t>UQ PoNumber</a:t>
            </a:r>
          </a:p>
          <a:p>
            <a:pPr algn="l">
              <a:defRPr sz="1100"/>
            </a:pPr>
            <a:r>
              <a:t>Status</a:t>
            </a:r>
          </a:p>
        </p:txBody>
      </p:sp>
      <p:sp>
        <p:nvSpPr>
          <p:cNvPr id="6" name="Rounded Rectangle 5"/>
          <p:cNvSpPr/>
          <p:nvPr/>
        </p:nvSpPr>
        <p:spPr>
          <a:xfrm>
            <a:off x="731520" y="4389120"/>
            <a:ext cx="3657600" cy="1828800"/>
          </a:xfrm>
          <a:prstGeom prst="roundRect">
            <a:avLst/>
          </a:prstGeom>
          <a:solidFill>
            <a:srgbClr val="FFFFF0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PO_Line</a:t>
            </a:r>
          </a:p>
          <a:p>
            <a:pPr algn="l">
              <a:defRPr sz="1100"/>
            </a:pPr>
            <a:r>
              <a:t>PK PoLineId</a:t>
            </a:r>
          </a:p>
          <a:p>
            <a:pPr algn="l">
              <a:defRPr sz="1100"/>
            </a:pPr>
            <a:r>
              <a:t>FK PoHeaderId</a:t>
            </a:r>
          </a:p>
          <a:p>
            <a:pPr algn="l">
              <a:defRPr sz="1100"/>
            </a:pPr>
            <a:r>
              <a:t>LineNumber (UX)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6400800" y="2011680"/>
            <a:ext cx="3657600" cy="1645920"/>
          </a:xfrm>
          <a:prstGeom prst="roundRect">
            <a:avLst/>
          </a:prstGeom>
          <a:solidFill>
            <a:srgbClr val="F0FFFF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PO_ApprovalChain</a:t>
            </a:r>
          </a:p>
          <a:p>
            <a:pPr algn="l">
              <a:defRPr sz="1100"/>
            </a:pPr>
            <a:r>
              <a:t>PK PoNumber</a:t>
            </a:r>
          </a:p>
          <a:p>
            <a:pPr algn="l">
              <a:defRPr sz="1100"/>
            </a:pPr>
            <a:r>
              <a:t>Status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6400800" y="4206240"/>
            <a:ext cx="3657600" cy="2011680"/>
          </a:xfrm>
          <a:prstGeom prst="roundRect">
            <a:avLst/>
          </a:prstGeom>
          <a:solidFill>
            <a:srgbClr val="F0F8FF"/>
          </a:solidFill>
          <a:ln>
            <a:solidFill>
              <a:srgbClr val="505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>
              <a:defRPr sz="1600" b="1"/>
            </a:pPr>
            <a:r>
              <a:t>PO_ApprovalStage</a:t>
            </a:r>
          </a:p>
          <a:p>
            <a:pPr algn="l">
              <a:defRPr sz="1100"/>
            </a:pPr>
            <a:r>
              <a:t>PK (PoNumber, Sequence)</a:t>
            </a:r>
          </a:p>
          <a:p>
            <a:pPr algn="l">
              <a:defRPr sz="1100"/>
            </a:pPr>
            <a:r>
              <a:t>Status</a:t>
            </a:r>
          </a:p>
        </p:txBody>
      </p:sp>
      <p:cxnSp>
        <p:nvCxnSpPr>
          <p:cNvPr id="9" name="Connector 8"/>
          <p:cNvCxnSpPr/>
          <p:nvPr/>
        </p:nvCxnSpPr>
        <p:spPr>
          <a:xfrm>
            <a:off x="2560320.0" y="2926080.0"/>
            <a:ext cx="0.0" cy="2377440.0"/>
          </a:xfrm>
          <a:prstGeom prst="line">
            <a:avLst/>
          </a:prstGeom>
          <a:ln w="25400">
            <a:solidFill>
              <a:srgbClr val="2196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645920" y="393192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FK PoLine.PoHeaderId → PO_Header.PoHeaderId</a:t>
            </a:r>
          </a:p>
        </p:txBody>
      </p:sp>
      <p:cxnSp>
        <p:nvCxnSpPr>
          <p:cNvPr id="11" name="Connector 10"/>
          <p:cNvCxnSpPr/>
          <p:nvPr/>
        </p:nvCxnSpPr>
        <p:spPr>
          <a:xfrm>
            <a:off x="8229600.0" y="2834640.0"/>
            <a:ext cx="0.0" cy="2377440.0"/>
          </a:xfrm>
          <a:prstGeom prst="line">
            <a:avLst/>
          </a:prstGeom>
          <a:ln w="25400">
            <a:solidFill>
              <a:srgbClr val="2196F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315200" y="3840480"/>
            <a:ext cx="1828800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000"/>
            </a:pPr>
            <a:r>
              <a:t>FK Stage.PoNumber → Chain.PoNumber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182880"/>
            <a:ext cx="137160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800" b="1"/>
            </a:pPr>
            <a:r>
              <a:t>Recommended Additional Constraints (Optional)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48640" y="1005840"/>
            <a:ext cx="13533120" cy="10972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/>
            </a:pPr>
            <a:r>
              <a:t>To improve integrity and simplify queries, consider adding:</a:t>
            </a:r>
          </a:p>
          <a:p>
            <a:pPr>
              <a:defRPr sz="1400"/>
            </a:pPr>
            <a:r>
              <a:t>1) FK PO_ApprovalChain(PoNumber) → PO_Header(PoNumber)</a:t>
            </a:r>
          </a:p>
          <a:p>
            <a:pPr>
              <a:defRPr sz="1400"/>
            </a:pPr>
            <a:r>
              <a:t>2) FK PO_Approval_Audit(PoNumber, Sequence) → PO_ApprovalStage(PoNumber, Sequence)</a:t>
            </a:r>
          </a:p>
          <a:p>
            <a:pPr>
              <a:defRPr sz="1400"/>
            </a:pPr>
            <a:r>
              <a:t>3) FK PO_ApprovalOutbox(PoNumber) → PO_ApprovalChain(PoNumber) (or PO_Header)</a:t>
            </a:r>
          </a:p>
          <a:p>
            <a:pPr>
              <a:defRPr sz="1400"/>
            </a:pPr>
            <a:r>
              <a:t>4) Surrogate key StageId on PO_ApprovalStage and reference it from Audit (preferred if audit rows must always match a stage)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