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63" r:id="rId6"/>
    <p:sldId id="265" r:id="rId7"/>
    <p:sldId id="269" r:id="rId8"/>
    <p:sldId id="267" r:id="rId9"/>
    <p:sldId id="270" r:id="rId10"/>
    <p:sldId id="268" r:id="rId11"/>
    <p:sldId id="27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94660"/>
  </p:normalViewPr>
  <p:slideViewPr>
    <p:cSldViewPr>
      <p:cViewPr>
        <p:scale>
          <a:sx n="75" d="100"/>
          <a:sy n="75" d="100"/>
        </p:scale>
        <p:origin x="-2196" y="-954"/>
      </p:cViewPr>
      <p:guideLst>
        <p:guide orient="horz" pos="40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385-9621-4555-A73A-71B58EDC9AB4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8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385-9621-4555-A73A-71B58EDC9AB4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33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385-9621-4555-A73A-71B58EDC9AB4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51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385-9621-4555-A73A-71B58EDC9AB4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34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385-9621-4555-A73A-71B58EDC9AB4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30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385-9621-4555-A73A-71B58EDC9AB4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6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385-9621-4555-A73A-71B58EDC9AB4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89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385-9621-4555-A73A-71B58EDC9AB4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31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385-9621-4555-A73A-71B58EDC9AB4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82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385-9621-4555-A73A-71B58EDC9AB4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385-9621-4555-A73A-71B58EDC9AB4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40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8F385-9621-4555-A73A-71B58EDC9AB4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18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7050801"/>
              </p:ext>
            </p:extLst>
          </p:nvPr>
        </p:nvGraphicFramePr>
        <p:xfrm>
          <a:off x="838200" y="1825625"/>
          <a:ext cx="10515600" cy="29514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xmlns="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xmlns="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xmlns="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xmlns="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xmlns="" val="1923971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필드명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필수여부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8711828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입고 조회</a:t>
                      </a:r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순번</a:t>
                      </a:r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01630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 smtClean="0">
                          <a:latin typeface="새굴림" pitchFamily="18" charset="-127"/>
                          <a:ea typeface="새굴림" pitchFamily="18" charset="-127"/>
                        </a:rPr>
                        <a:t>거래처명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25011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부품 종류 수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08843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발주일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날짜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8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81602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발주 담당자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84867855"/>
                  </a:ext>
                </a:extLst>
              </a:tr>
              <a:tr h="3039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상태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42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입고일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날짜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14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+mj-ea"/>
                <a:ea typeface="+mj-ea"/>
                <a:cs typeface="Merriweather Bold" pitchFamily="34" charset="-120"/>
              </a:rPr>
              <a:t>재고 관리</a:t>
            </a:r>
            <a:endParaRPr lang="en-US" sz="4450" dirty="0">
              <a:latin typeface="+mj-ea"/>
              <a:ea typeface="+mj-ea"/>
            </a:endParaRPr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133627"/>
              </p:ext>
            </p:extLst>
          </p:nvPr>
        </p:nvGraphicFramePr>
        <p:xfrm>
          <a:off x="838200" y="5006340"/>
          <a:ext cx="10515600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xmlns="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xmlns="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이벤트설명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5871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상세정보 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입고 처리 화면으로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016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조회 버튼 클릭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거래처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상품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발주일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입고일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담당자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처리상태 별 조회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250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출력 버튼 클릭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전체 입고 현황 출력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(Excel, PDF)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0884330"/>
                  </a:ext>
                </a:extLst>
              </a:tr>
            </a:tbl>
          </a:graphicData>
        </a:graphic>
      </p:graphicFrame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안도건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042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2641056"/>
              </p:ext>
            </p:extLst>
          </p:nvPr>
        </p:nvGraphicFramePr>
        <p:xfrm>
          <a:off x="838200" y="1825625"/>
          <a:ext cx="10515600" cy="34137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xmlns="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xmlns="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xmlns="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xmlns="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xmlns="" val="19239716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필드명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타입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범위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필수여부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8711828"/>
                  </a:ext>
                </a:extLst>
              </a:tr>
              <a:tr h="0"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구매 실적</a:t>
                      </a:r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 smtClean="0">
                          <a:latin typeface="새굴림" pitchFamily="18" charset="-127"/>
                          <a:ea typeface="새굴림" pitchFamily="18" charset="-127"/>
                        </a:rPr>
                        <a:t>년월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날짜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4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01630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새굴림" pitchFamily="18" charset="-127"/>
                          <a:ea typeface="새굴림" pitchFamily="18" charset="-127"/>
                        </a:rPr>
                        <a:t>부품명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25011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새굴림" pitchFamily="18" charset="-127"/>
                          <a:ea typeface="새굴림" pitchFamily="18" charset="-127"/>
                        </a:rPr>
                        <a:t>구매량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이번 평균 구매가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평균 </a:t>
                      </a:r>
                      <a:r>
                        <a:rPr lang="ko-KR" altLang="en-US" sz="1400" dirty="0" err="1" smtClean="0">
                          <a:latin typeface="새굴림" pitchFamily="18" charset="-127"/>
                          <a:ea typeface="새굴림" pitchFamily="18" charset="-127"/>
                        </a:rPr>
                        <a:t>시장가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최고 </a:t>
                      </a:r>
                      <a:r>
                        <a:rPr lang="ko-KR" altLang="en-US" sz="1400" dirty="0" err="1" smtClean="0">
                          <a:latin typeface="새굴림" pitchFamily="18" charset="-127"/>
                          <a:ea typeface="새굴림" pitchFamily="18" charset="-127"/>
                        </a:rPr>
                        <a:t>시장가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최저 </a:t>
                      </a:r>
                      <a:r>
                        <a:rPr lang="ko-KR" altLang="en-US" sz="1400" dirty="0" err="1" smtClean="0">
                          <a:latin typeface="새굴림" pitchFamily="18" charset="-127"/>
                          <a:ea typeface="새굴림" pitchFamily="18" charset="-127"/>
                        </a:rPr>
                        <a:t>시장가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편차</a:t>
                      </a:r>
                      <a:endParaRPr lang="ko-KR" altLang="en-US" sz="14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주요 담당자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주요 거래처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0031168"/>
              </p:ext>
            </p:extLst>
          </p:nvPr>
        </p:nvGraphicFramePr>
        <p:xfrm>
          <a:off x="838200" y="5752791"/>
          <a:ext cx="10515600" cy="7366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xmlns="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xmlns="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이벤트설명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58711828"/>
                  </a:ext>
                </a:extLst>
              </a:tr>
              <a:tr h="2317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조회 버튼 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년월</a:t>
                      </a:r>
                      <a:r>
                        <a:rPr lang="en-US" altLang="ko-KR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800" dirty="0" err="1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부품명</a:t>
                      </a:r>
                      <a:r>
                        <a:rPr lang="en-US" altLang="ko-KR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담당자</a:t>
                      </a:r>
                      <a:r>
                        <a:rPr lang="en-US" altLang="ko-KR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거래처 별 조회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0163066"/>
                  </a:ext>
                </a:extLst>
              </a:tr>
            </a:tbl>
          </a:graphicData>
        </a:graphic>
      </p:graphicFrame>
      <p:sp>
        <p:nvSpPr>
          <p:cNvPr id="6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이승희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+mj-ea"/>
                <a:ea typeface="+mj-ea"/>
                <a:cs typeface="Merriweather Bold" pitchFamily="34" charset="-120"/>
              </a:rPr>
              <a:t>재고 관리</a:t>
            </a:r>
            <a:endParaRPr lang="en-US" sz="4450" dirty="0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399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9356"/>
              </p:ext>
            </p:extLst>
          </p:nvPr>
        </p:nvGraphicFramePr>
        <p:xfrm>
          <a:off x="838200" y="1825625"/>
          <a:ext cx="10515600" cy="32918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xmlns="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xmlns="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xmlns="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xmlns="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xmlns="" val="19239716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필드명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타입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범위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필수여부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8711828"/>
                  </a:ext>
                </a:extLst>
              </a:tr>
              <a:tr h="0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판매 실적</a:t>
                      </a:r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err="1" smtClean="0">
                          <a:latin typeface="새굴림" pitchFamily="18" charset="-127"/>
                          <a:ea typeface="새굴림" pitchFamily="18" charset="-127"/>
                        </a:rPr>
                        <a:t>년월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날짜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4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01630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제품명</a:t>
                      </a:r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25011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판매량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이번 평균 판매가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평균 단가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편차</a:t>
                      </a:r>
                      <a:endParaRPr lang="ko-KR" altLang="en-US" sz="18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주요 담당자</a:t>
                      </a:r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8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주요 거래처</a:t>
                      </a:r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8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4161195"/>
              </p:ext>
            </p:extLst>
          </p:nvPr>
        </p:nvGraphicFramePr>
        <p:xfrm>
          <a:off x="838200" y="5752791"/>
          <a:ext cx="10515600" cy="7366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xmlns="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xmlns="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이벤트설명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58711828"/>
                  </a:ext>
                </a:extLst>
              </a:tr>
              <a:tr h="2317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조회 버튼 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년월</a:t>
                      </a:r>
                      <a:r>
                        <a:rPr lang="en-US" altLang="ko-KR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제품명</a:t>
                      </a:r>
                      <a:r>
                        <a:rPr lang="en-US" altLang="ko-KR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담당자</a:t>
                      </a:r>
                      <a:r>
                        <a:rPr lang="en-US" altLang="ko-KR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거래처 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별 조회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0163066"/>
                  </a:ext>
                </a:extLst>
              </a:tr>
            </a:tbl>
          </a:graphicData>
        </a:graphic>
      </p:graphicFrame>
      <p:sp>
        <p:nvSpPr>
          <p:cNvPr id="6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이승희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+mj-ea"/>
                <a:ea typeface="+mj-ea"/>
                <a:cs typeface="Merriweather Bold" pitchFamily="34" charset="-120"/>
              </a:rPr>
              <a:t>재고 관리</a:t>
            </a:r>
            <a:endParaRPr lang="en-US" sz="4450" dirty="0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579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834861"/>
              </p:ext>
            </p:extLst>
          </p:nvPr>
        </p:nvGraphicFramePr>
        <p:xfrm>
          <a:off x="838200" y="1825625"/>
          <a:ext cx="10515600" cy="31089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xmlns="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xmlns="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xmlns="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xmlns="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xmlns="" val="1923971626"/>
                    </a:ext>
                  </a:extLst>
                </a:gridCol>
              </a:tblGrid>
              <a:tr h="188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필드명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타입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범위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필수여부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58711828"/>
                  </a:ext>
                </a:extLst>
              </a:tr>
              <a:tr h="157194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입고 처리</a:t>
                      </a:r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 smtClean="0">
                          <a:latin typeface="새굴림" pitchFamily="18" charset="-127"/>
                          <a:ea typeface="새굴림" pitchFamily="18" charset="-127"/>
                        </a:rPr>
                        <a:t>거래처명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0163066"/>
                  </a:ext>
                </a:extLst>
              </a:tr>
              <a:tr h="15719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발주일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날짜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-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2501168"/>
                  </a:ext>
                </a:extLst>
              </a:tr>
              <a:tr h="15719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발주 담당자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0884330"/>
                  </a:ext>
                </a:extLst>
              </a:tr>
              <a:tr h="157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입고 담당자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5719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부품 명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8160277"/>
                  </a:ext>
                </a:extLst>
              </a:tr>
              <a:tr h="15719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부품 단가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84867855"/>
                  </a:ext>
                </a:extLst>
              </a:tr>
              <a:tr h="157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부품 수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57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부품 총 금액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57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입고 수량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2105690"/>
              </p:ext>
            </p:extLst>
          </p:nvPr>
        </p:nvGraphicFramePr>
        <p:xfrm>
          <a:off x="838200" y="5021580"/>
          <a:ext cx="10515600" cy="14681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xmlns="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xmlns="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이벤트설명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587118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입고 버튼 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입고 처리 후 입고 조회 화면으로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01630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발주 취소 버튼 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발주 취소 처리 후 입고 조회 화면으로 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목록 버튼 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입고 조회 화면으로 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안도건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+mj-ea"/>
                <a:ea typeface="+mj-ea"/>
                <a:cs typeface="Merriweather Bold" pitchFamily="34" charset="-120"/>
              </a:rPr>
              <a:t>재고 관리</a:t>
            </a:r>
            <a:endParaRPr lang="en-US" sz="4450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288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5593653"/>
              </p:ext>
            </p:extLst>
          </p:nvPr>
        </p:nvGraphicFramePr>
        <p:xfrm>
          <a:off x="838200" y="1825625"/>
          <a:ext cx="10515600" cy="29514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xmlns="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xmlns="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xmlns="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xmlns="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xmlns="" val="1923971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필드명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필수여부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8711828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출고 조회</a:t>
                      </a:r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순번</a:t>
                      </a:r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6</a:t>
                      </a:r>
                      <a:endParaRPr lang="en-US" altLang="ko-KR" sz="18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01630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 smtClean="0">
                          <a:latin typeface="새굴림" pitchFamily="18" charset="-127"/>
                          <a:ea typeface="새굴림" pitchFamily="18" charset="-127"/>
                        </a:rPr>
                        <a:t>거래처명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25011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부품 종류 수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08843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수주일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날짜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-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81602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수주 담당자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84867855"/>
                  </a:ext>
                </a:extLst>
              </a:tr>
              <a:tr h="3039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상태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42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출고일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날짜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14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4703063"/>
              </p:ext>
            </p:extLst>
          </p:nvPr>
        </p:nvGraphicFramePr>
        <p:xfrm>
          <a:off x="838200" y="5006031"/>
          <a:ext cx="10515600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xmlns="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xmlns="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이벤트설명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5871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상세정보 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출고 처리 화면으로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016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조회 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버튼 클릭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거래처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상품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수주일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출고일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담당자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처리상태 별 조회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250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출력 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버튼 클릭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전체 출고 현황 출력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(Excel, PDF)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0884330"/>
                  </a:ext>
                </a:extLst>
              </a:tr>
            </a:tbl>
          </a:graphicData>
        </a:graphic>
      </p:graphicFrame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안도건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+mj-ea"/>
                <a:ea typeface="+mj-ea"/>
                <a:cs typeface="Merriweather Bold" pitchFamily="34" charset="-120"/>
              </a:rPr>
              <a:t>재고 관리</a:t>
            </a:r>
            <a:endParaRPr lang="en-US" sz="4450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705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881933"/>
              </p:ext>
            </p:extLst>
          </p:nvPr>
        </p:nvGraphicFramePr>
        <p:xfrm>
          <a:off x="838200" y="1825626"/>
          <a:ext cx="10515600" cy="33832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xmlns="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xmlns="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xmlns="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xmlns="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xmlns="" val="19239716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필드명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타입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범위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필수여부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58711828"/>
                  </a:ext>
                </a:extLst>
              </a:tr>
              <a:tr h="0"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출고 처리</a:t>
                      </a:r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 smtClean="0">
                          <a:latin typeface="새굴림" pitchFamily="18" charset="-127"/>
                          <a:ea typeface="새굴림" pitchFamily="18" charset="-127"/>
                        </a:rPr>
                        <a:t>거래처명</a:t>
                      </a: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01630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수주일</a:t>
                      </a: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날짜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14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25011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수주 담당자</a:t>
                      </a: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2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08843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출고 담당자</a:t>
                      </a: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2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부품 명</a:t>
                      </a: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81602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부품 원가</a:t>
                      </a: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2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8486785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부품 판매가</a:t>
                      </a: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2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부품 수</a:t>
                      </a: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2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부품 총 매출액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부품 총 순이익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출고 수량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4704162"/>
              </p:ext>
            </p:extLst>
          </p:nvPr>
        </p:nvGraphicFramePr>
        <p:xfrm>
          <a:off x="838200" y="5295591"/>
          <a:ext cx="10515600" cy="11938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xmlns="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xmlns="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이벤트설명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587118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출고 버튼 클릭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출고 처리 후 출고 조회 화면으로 </a:t>
                      </a:r>
                      <a:r>
                        <a:rPr lang="en-US" altLang="ko-KR" sz="12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이동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01630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수주 취소 버튼 클릭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수주 취소</a:t>
                      </a:r>
                      <a:r>
                        <a:rPr lang="ko-KR" altLang="en-US" sz="120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처리</a:t>
                      </a: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후 출고 조회 화면으로 이동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목록 버튼 클릭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출고 조회 화면으로 이동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안도건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+mj-ea"/>
                <a:ea typeface="+mj-ea"/>
                <a:cs typeface="Merriweather Bold" pitchFamily="34" charset="-120"/>
              </a:rPr>
              <a:t>재고 관리</a:t>
            </a:r>
            <a:endParaRPr lang="en-US" sz="4450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54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0037322"/>
              </p:ext>
            </p:extLst>
          </p:nvPr>
        </p:nvGraphicFramePr>
        <p:xfrm>
          <a:off x="838200" y="1825626"/>
          <a:ext cx="10515600" cy="28346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xmlns="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xmlns="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xmlns="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xmlns="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xmlns="" val="1923971626"/>
                    </a:ext>
                  </a:extLst>
                </a:gridCol>
              </a:tblGrid>
              <a:tr h="153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필드명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타입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범위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필수여부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58711828"/>
                  </a:ext>
                </a:extLst>
              </a:tr>
              <a:tr h="0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 목록 조회</a:t>
                      </a:r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순번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6</a:t>
                      </a:r>
                      <a:endParaRPr lang="en-US" altLang="ko-KR" sz="12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재고코드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6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4890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입고일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날짜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14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01630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분류</a:t>
                      </a: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25011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새굴림" pitchFamily="18" charset="-127"/>
                          <a:ea typeface="새굴림" pitchFamily="18" charset="-127"/>
                        </a:rPr>
                        <a:t>재고명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08843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실 수량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기초재고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81602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기말재고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8486785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재고 총액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0771867"/>
              </p:ext>
            </p:extLst>
          </p:nvPr>
        </p:nvGraphicFramePr>
        <p:xfrm>
          <a:off x="838200" y="5026351"/>
          <a:ext cx="10515600" cy="14630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xmlns="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xmlns="" val="12224408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이벤트설명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58711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조회 버튼 클릭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년월</a:t>
                      </a:r>
                      <a:r>
                        <a:rPr lang="en-US" altLang="ko-KR" sz="12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,</a:t>
                      </a:r>
                      <a:r>
                        <a:rPr lang="ko-KR" altLang="en-US" sz="12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분류</a:t>
                      </a:r>
                      <a:r>
                        <a:rPr lang="en-US" altLang="ko-KR" sz="12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,</a:t>
                      </a:r>
                      <a:r>
                        <a:rPr lang="ko-KR" altLang="en-US" sz="12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재고명</a:t>
                      </a:r>
                      <a:r>
                        <a:rPr lang="en-US" altLang="ko-KR" sz="1200" baseline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별 조회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0163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등록 버튼 클릭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 등록 화면으로 이동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상세정보 이동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 조회 화면으로 이동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월 마감 진행 버튼 클릭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월 마감 진행 후 실적 화면으로 이동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안도건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+mj-ea"/>
                <a:ea typeface="+mj-ea"/>
                <a:cs typeface="Merriweather Bold" pitchFamily="34" charset="-120"/>
              </a:rPr>
              <a:t>재고 관리</a:t>
            </a:r>
            <a:endParaRPr lang="en-US" sz="4450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251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2691926"/>
              </p:ext>
            </p:extLst>
          </p:nvPr>
        </p:nvGraphicFramePr>
        <p:xfrm>
          <a:off x="838200" y="1825625"/>
          <a:ext cx="10515600" cy="31089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xmlns="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xmlns="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xmlns="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xmlns="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xmlns="" val="1923971626"/>
                    </a:ext>
                  </a:extLst>
                </a:gridCol>
              </a:tblGrid>
              <a:tr h="1538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필드명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타입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범위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필수여부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8711828"/>
                  </a:ext>
                </a:extLst>
              </a:tr>
              <a:tr h="0"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 조회</a:t>
                      </a:r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재고코드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6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분류</a:t>
                      </a: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01630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새굴림" pitchFamily="18" charset="-127"/>
                          <a:ea typeface="새굴림" pitchFamily="18" charset="-127"/>
                        </a:rPr>
                        <a:t>재고명</a:t>
                      </a: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25011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제조사</a:t>
                      </a: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입고일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날짜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14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품질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실 수량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기초재고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기말재고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재고 총액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9528225"/>
              </p:ext>
            </p:extLst>
          </p:nvPr>
        </p:nvGraphicFramePr>
        <p:xfrm>
          <a:off x="838200" y="5265626"/>
          <a:ext cx="10515600" cy="122376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xmlns="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xmlns="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이벤트설명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58711828"/>
                  </a:ext>
                </a:extLst>
              </a:tr>
              <a:tr h="2317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조정 버튼 클릭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 </a:t>
                      </a:r>
                      <a:r>
                        <a:rPr lang="ko-KR" altLang="en-US" sz="120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조정</a:t>
                      </a: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화면으로 이동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317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수정 버튼 클릭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 수정 화면으로 이동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0163066"/>
                  </a:ext>
                </a:extLst>
              </a:tr>
              <a:tr h="3042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목록 버튼 클릭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</a:t>
                      </a:r>
                      <a:r>
                        <a:rPr lang="ko-KR" altLang="en-US" sz="120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목록 조회</a:t>
                      </a: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화면으로 이동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안도건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+mj-ea"/>
                <a:ea typeface="+mj-ea"/>
                <a:cs typeface="Merriweather Bold" pitchFamily="34" charset="-120"/>
              </a:rPr>
              <a:t>재고 관리</a:t>
            </a:r>
            <a:endParaRPr lang="en-US" sz="4450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257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안도건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+mj-ea"/>
                <a:ea typeface="+mj-ea"/>
                <a:cs typeface="Merriweather Bold" pitchFamily="34" charset="-120"/>
              </a:rPr>
              <a:t>재고 관리</a:t>
            </a:r>
            <a:endParaRPr lang="en-US" sz="4450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7226972"/>
              </p:ext>
            </p:extLst>
          </p:nvPr>
        </p:nvGraphicFramePr>
        <p:xfrm>
          <a:off x="838200" y="5387031"/>
          <a:ext cx="10515600" cy="1102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xmlns="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xmlns="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이벤트설명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58711828"/>
                  </a:ext>
                </a:extLst>
              </a:tr>
              <a:tr h="2317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조정 버튼 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 조정 후 재고 조회 화면으로 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0163066"/>
                  </a:ext>
                </a:extLst>
              </a:tr>
              <a:tr h="3042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닫기 버튼 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 조회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화면으로 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070373"/>
              </p:ext>
            </p:extLst>
          </p:nvPr>
        </p:nvGraphicFramePr>
        <p:xfrm>
          <a:off x="838200" y="1825625"/>
          <a:ext cx="10515600" cy="33832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xmlns="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xmlns="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xmlns="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xmlns="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xmlns="" val="19239716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필드명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타입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범위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필수여부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8711828"/>
                  </a:ext>
                </a:extLst>
              </a:tr>
              <a:tr h="0"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 조정</a:t>
                      </a:r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재고코드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6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분류</a:t>
                      </a: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01630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새굴림" pitchFamily="18" charset="-127"/>
                          <a:ea typeface="새굴림" pitchFamily="18" charset="-127"/>
                        </a:rPr>
                        <a:t>재고명</a:t>
                      </a: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25011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제조사</a:t>
                      </a: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입고일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날짜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14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품질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실 수량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기초재고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기말재고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재고 총액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증빙 서류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파일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-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585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2273069"/>
              </p:ext>
            </p:extLst>
          </p:nvPr>
        </p:nvGraphicFramePr>
        <p:xfrm>
          <a:off x="838200" y="1825625"/>
          <a:ext cx="10515600" cy="32918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xmlns="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xmlns="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xmlns="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xmlns="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xmlns="" val="1923971626"/>
                    </a:ext>
                  </a:extLst>
                </a:gridCol>
              </a:tblGrid>
              <a:tr h="343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필드명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타입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범위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필수여부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8711828"/>
                  </a:ext>
                </a:extLst>
              </a:tr>
              <a:tr h="0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부품 가격 </a:t>
                      </a:r>
                      <a:r>
                        <a:rPr lang="ko-KR" altLang="en-US" sz="18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변동 내역</a:t>
                      </a:r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순번</a:t>
                      </a:r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6</a:t>
                      </a:r>
                      <a:endParaRPr lang="en-US" altLang="ko-KR" sz="18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분류</a:t>
                      </a:r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01630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latin typeface="새굴림" pitchFamily="18" charset="-127"/>
                          <a:ea typeface="새굴림" pitchFamily="18" charset="-127"/>
                        </a:rPr>
                        <a:t>부품명</a:t>
                      </a:r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25011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주요 </a:t>
                      </a:r>
                      <a:r>
                        <a:rPr lang="ko-KR" altLang="en-US" sz="1800" dirty="0" err="1" smtClean="0">
                          <a:latin typeface="새굴림" pitchFamily="18" charset="-127"/>
                          <a:ea typeface="새굴림" pitchFamily="18" charset="-127"/>
                        </a:rPr>
                        <a:t>발주처</a:t>
                      </a:r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주요 담당자</a:t>
                      </a:r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이전 평균 가격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변동 평균 가격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편차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0769724"/>
              </p:ext>
            </p:extLst>
          </p:nvPr>
        </p:nvGraphicFramePr>
        <p:xfrm>
          <a:off x="838200" y="5754170"/>
          <a:ext cx="10515600" cy="7366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xmlns="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xmlns="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이벤트설명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58711828"/>
                  </a:ext>
                </a:extLst>
              </a:tr>
              <a:tr h="2317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조회 버튼 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분류</a:t>
                      </a:r>
                      <a:r>
                        <a:rPr lang="en-US" altLang="ko-KR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800" dirty="0" err="1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부품명</a:t>
                      </a:r>
                      <a:r>
                        <a:rPr lang="en-US" altLang="ko-KR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800" dirty="0" err="1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발주처</a:t>
                      </a:r>
                      <a:r>
                        <a:rPr lang="en-US" altLang="ko-KR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편차</a:t>
                      </a:r>
                      <a:r>
                        <a:rPr lang="en-US" altLang="ko-KR" sz="180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별 조회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0163066"/>
                  </a:ext>
                </a:extLst>
              </a:tr>
            </a:tbl>
          </a:graphicData>
        </a:graphic>
      </p:graphicFrame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안도건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+mj-ea"/>
                <a:ea typeface="+mj-ea"/>
                <a:cs typeface="Merriweather Bold" pitchFamily="34" charset="-120"/>
              </a:rPr>
              <a:t>재고 관리</a:t>
            </a:r>
            <a:endParaRPr lang="en-US" sz="4450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057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2477262"/>
              </p:ext>
            </p:extLst>
          </p:nvPr>
        </p:nvGraphicFramePr>
        <p:xfrm>
          <a:off x="838200" y="1825625"/>
          <a:ext cx="10515600" cy="329184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xmlns="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xmlns="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xmlns="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xmlns="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xmlns="" val="1923971626"/>
                    </a:ext>
                  </a:extLst>
                </a:gridCol>
              </a:tblGrid>
              <a:tr h="343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필드명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타입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범위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필수여부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8711828"/>
                  </a:ext>
                </a:extLst>
              </a:tr>
              <a:tr h="0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 가격 </a:t>
                      </a:r>
                      <a:r>
                        <a:rPr lang="ko-KR" altLang="en-US" sz="18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변동 내역</a:t>
                      </a:r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순번</a:t>
                      </a:r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6</a:t>
                      </a:r>
                      <a:endParaRPr lang="en-US" altLang="ko-KR" sz="18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분류</a:t>
                      </a:r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01630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제품명</a:t>
                      </a:r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25011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주요 </a:t>
                      </a:r>
                      <a:r>
                        <a:rPr lang="ko-KR" altLang="en-US" sz="1800" dirty="0" err="1" smtClean="0">
                          <a:latin typeface="새굴림" pitchFamily="18" charset="-127"/>
                          <a:ea typeface="새굴림" pitchFamily="18" charset="-127"/>
                        </a:rPr>
                        <a:t>수주처</a:t>
                      </a:r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주요 담당자</a:t>
                      </a:r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이전 평균 가격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변동 평균 가격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편차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8319311"/>
              </p:ext>
            </p:extLst>
          </p:nvPr>
        </p:nvGraphicFramePr>
        <p:xfrm>
          <a:off x="838200" y="5754170"/>
          <a:ext cx="10515600" cy="7366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xmlns="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xmlns="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이벤트설명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58711828"/>
                  </a:ext>
                </a:extLst>
              </a:tr>
              <a:tr h="2317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조회 버튼 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분류</a:t>
                      </a:r>
                      <a:r>
                        <a:rPr lang="en-US" altLang="ko-KR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제품명</a:t>
                      </a:r>
                      <a:r>
                        <a:rPr lang="en-US" altLang="ko-KR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800" dirty="0" err="1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수주처</a:t>
                      </a:r>
                      <a:r>
                        <a:rPr lang="en-US" altLang="ko-KR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편차</a:t>
                      </a:r>
                      <a:r>
                        <a:rPr lang="en-US" altLang="ko-KR" sz="180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별 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조회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0163066"/>
                  </a:ext>
                </a:extLst>
              </a:tr>
            </a:tbl>
          </a:graphicData>
        </a:graphic>
      </p:graphicFrame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안도건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+mj-ea"/>
                <a:ea typeface="+mj-ea"/>
                <a:cs typeface="Merriweather Bold" pitchFamily="34" charset="-120"/>
              </a:rPr>
              <a:t>재고 관리</a:t>
            </a:r>
            <a:endParaRPr lang="en-US" sz="4450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8174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821</Words>
  <Application>Microsoft Office PowerPoint</Application>
  <PresentationFormat>사용자 지정</PresentationFormat>
  <Paragraphs>472</Paragraphs>
  <Slides>11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2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user</cp:lastModifiedBy>
  <cp:revision>208</cp:revision>
  <dcterms:created xsi:type="dcterms:W3CDTF">2025-07-16T16:45:01Z</dcterms:created>
  <dcterms:modified xsi:type="dcterms:W3CDTF">2025-07-18T03:29:05Z</dcterms:modified>
</cp:coreProperties>
</file>