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79" r:id="rId32"/>
    <p:sldId id="280" r:id="rId33"/>
    <p:sldId id="303" r:id="rId34"/>
    <p:sldId id="304" r:id="rId35"/>
    <p:sldId id="305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5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9" y="72"/>
      </p:cViewPr>
      <p:guideLst>
        <p:guide orient="horz" pos="3135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8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1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9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0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F385-9621-4555-A73A-71B58EDC9AB4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411396"/>
              </p:ext>
            </p:extLst>
          </p:nvPr>
        </p:nvGraphicFramePr>
        <p:xfrm>
          <a:off x="817880" y="1825625"/>
          <a:ext cx="10515600" cy="31773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08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31405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직원등록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사원명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3140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부서코드</a:t>
                      </a: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3140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직급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3140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전화번호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3140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이메일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3140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생년월일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49365"/>
                  </a:ext>
                </a:extLst>
              </a:tr>
              <a:tr h="23140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입사일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70452"/>
                  </a:ext>
                </a:extLst>
              </a:tr>
              <a:tr h="23140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권한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02317"/>
                  </a:ext>
                </a:extLst>
              </a:tr>
              <a:tr h="308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삭제여부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043112"/>
                  </a:ext>
                </a:extLst>
              </a:tr>
              <a:tr h="308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91467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erriweather Bold" pitchFamily="34" charset="-120"/>
              </a:rPr>
              <a:t>인사 관리</a:t>
            </a:r>
            <a:endParaRPr lang="en-US" sz="44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996745"/>
              </p:ext>
            </p:extLst>
          </p:nvPr>
        </p:nvGraphicFramePr>
        <p:xfrm>
          <a:off x="817880" y="5364264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등록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정보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입력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후 </a:t>
                      </a: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직원조회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화면으로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닫기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직원조회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화면으로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err="1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이순미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7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180717"/>
              </p:ext>
            </p:extLst>
          </p:nvPr>
        </p:nvGraphicFramePr>
        <p:xfrm>
          <a:off x="817880" y="1825625"/>
          <a:ext cx="10515600" cy="315118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70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08602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로그인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아이디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20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0860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비밀번호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50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30860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사용자권한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30860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30860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3086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11525"/>
                  </a:ext>
                </a:extLst>
              </a:tr>
              <a:tr h="3086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6093"/>
                  </a:ext>
                </a:extLst>
              </a:tr>
              <a:tr h="3103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96100"/>
                  </a:ext>
                </a:extLst>
              </a:tr>
              <a:tr h="3103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17599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erriweather Bold" pitchFamily="34" charset="-120"/>
              </a:rPr>
              <a:t>로그인 관리</a:t>
            </a:r>
            <a:endParaRPr lang="en-US" sz="44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251620"/>
              </p:ext>
            </p:extLst>
          </p:nvPr>
        </p:nvGraphicFramePr>
        <p:xfrm>
          <a:off x="817880" y="5382260"/>
          <a:ext cx="10515600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로그인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사용자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정보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확인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후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메인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화면으로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아이디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/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비밀번호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찾기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아이디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/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비밀번호 찾기 화면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으로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err="1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이순미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4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039192"/>
              </p:ext>
            </p:extLst>
          </p:nvPr>
        </p:nvGraphicFramePr>
        <p:xfrm>
          <a:off x="817880" y="1825625"/>
          <a:ext cx="10515600" cy="315118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70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0894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로그</a:t>
                      </a:r>
                      <a:r>
                        <a:rPr lang="ko-KR" altLang="en-US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아웃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아이디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20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0894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비밀번호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50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30894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사용자권한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30894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30894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308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79274"/>
                  </a:ext>
                </a:extLst>
              </a:tr>
              <a:tr h="308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15966"/>
                  </a:ext>
                </a:extLst>
              </a:tr>
              <a:tr h="308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70353"/>
                  </a:ext>
                </a:extLst>
              </a:tr>
              <a:tr h="3089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226598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erriweather Bold" pitchFamily="34" charset="-120"/>
              </a:rPr>
              <a:t>로그인 관리</a:t>
            </a:r>
            <a:endParaRPr lang="en-US" sz="44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682649"/>
              </p:ext>
            </p:extLst>
          </p:nvPr>
        </p:nvGraphicFramePr>
        <p:xfrm>
          <a:off x="817880" y="5382260"/>
          <a:ext cx="10515600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로그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아웃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로그아웃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화면으로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닫기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직원조회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화면으로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err="1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이순미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0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5609" y="1767008"/>
          <a:ext cx="10515600" cy="2499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58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176926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itchFamily="18" charset="-127"/>
                          <a:ea typeface="새굴림" pitchFamily="18" charset="-127"/>
                        </a:rPr>
                        <a:t>거래처 목록 조회</a:t>
                      </a:r>
                      <a:endParaRPr lang="ko-KR" altLang="en-US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코드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176926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176926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담당자 명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176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 명</a:t>
                      </a:r>
                      <a:r>
                        <a:rPr lang="en-US" altLang="ko-KR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최근 거래일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유형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926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</a:rPr>
              <a:t>거래처 관리</a:t>
            </a:r>
            <a:r>
              <a:rPr lang="en-US" altLang="ko-KR" sz="4450" b="1" dirty="0" smtClean="0">
                <a:solidFill>
                  <a:srgbClr val="403C4E"/>
                </a:solidFill>
              </a:rPr>
              <a:t>(</a:t>
            </a:r>
            <a:r>
              <a:rPr lang="ko-KR" altLang="en-US" sz="4450" b="1" dirty="0" smtClean="0">
                <a:solidFill>
                  <a:srgbClr val="403C4E"/>
                </a:solidFill>
              </a:rPr>
              <a:t>구매</a:t>
            </a:r>
            <a:r>
              <a:rPr lang="en-US" altLang="ko-KR" sz="4450" b="1" dirty="0" smtClean="0">
                <a:solidFill>
                  <a:srgbClr val="403C4E"/>
                </a:solidFill>
              </a:rPr>
              <a:t>, </a:t>
            </a:r>
            <a:r>
              <a:rPr lang="ko-KR" altLang="en-US" sz="4450" b="1" dirty="0" smtClean="0">
                <a:solidFill>
                  <a:srgbClr val="403C4E"/>
                </a:solidFill>
              </a:rPr>
              <a:t>판매</a:t>
            </a:r>
            <a:r>
              <a:rPr lang="en-US" altLang="ko-KR" sz="4450" b="1" dirty="0" smtClean="0">
                <a:solidFill>
                  <a:srgbClr val="403C4E"/>
                </a:solidFill>
              </a:rPr>
              <a:t>)</a:t>
            </a:r>
            <a:endParaRPr lang="en-US" sz="445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804084" y="5210618"/>
          <a:ext cx="10515600" cy="1280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0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 검색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 검색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코드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담당자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명으로 조건 검색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정렬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정렬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 오름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내림차순 으로 정렬 선택 가능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코드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거래처 상세 정보 페이지로 이동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5609" y="1767008"/>
          <a:ext cx="10515600" cy="29164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40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83407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itchFamily="18" charset="-127"/>
                          <a:ea typeface="새굴림" pitchFamily="18" charset="-127"/>
                        </a:rPr>
                        <a:t>거래처 등록</a:t>
                      </a:r>
                      <a:endParaRPr lang="ko-KR" altLang="en-US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코드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83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유형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07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83407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담당자 명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8340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연락처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8340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이메일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8340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4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4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>
                <a:solidFill>
                  <a:srgbClr val="403C4E"/>
                </a:solidFill>
              </a:rPr>
              <a:t>거래처 관리</a:t>
            </a:r>
            <a:r>
              <a:rPr lang="en-US" altLang="ko-KR" sz="4450" b="1" dirty="0">
                <a:solidFill>
                  <a:srgbClr val="403C4E"/>
                </a:solidFill>
              </a:rPr>
              <a:t>(</a:t>
            </a:r>
            <a:r>
              <a:rPr lang="ko-KR" altLang="en-US" sz="4450" b="1" dirty="0">
                <a:solidFill>
                  <a:srgbClr val="403C4E"/>
                </a:solidFill>
              </a:rPr>
              <a:t>구매</a:t>
            </a:r>
            <a:r>
              <a:rPr lang="en-US" altLang="ko-KR" sz="4450" b="1" dirty="0">
                <a:solidFill>
                  <a:srgbClr val="403C4E"/>
                </a:solidFill>
              </a:rPr>
              <a:t>, </a:t>
            </a:r>
            <a:r>
              <a:rPr lang="ko-KR" altLang="en-US" sz="4450" b="1" dirty="0">
                <a:solidFill>
                  <a:srgbClr val="403C4E"/>
                </a:solidFill>
              </a:rPr>
              <a:t>판매</a:t>
            </a:r>
            <a:r>
              <a:rPr lang="en-US" altLang="ko-KR" sz="4450" b="1" dirty="0">
                <a:solidFill>
                  <a:srgbClr val="403C4E"/>
                </a:solidFill>
              </a:rPr>
              <a:t>)</a:t>
            </a:r>
            <a:endParaRPr lang="en-US" altLang="ko-KR" sz="4450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800957" y="5206475"/>
          <a:ext cx="10515600" cy="1280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itchFamily="18" charset="-127"/>
                          <a:ea typeface="새굴림" pitchFamily="18" charset="-127"/>
                        </a:rPr>
                        <a:t>저장 클릭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저장</a:t>
                      </a:r>
                      <a:r>
                        <a:rPr lang="en-US" altLang="ko-KR" sz="14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등록 후 거래처 조회 페이지로 이동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 클릭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취소</a:t>
                      </a:r>
                      <a:r>
                        <a:rPr lang="en-US" altLang="ko-KR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거래처 조회 페이지로 이동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클릭</a:t>
                      </a:r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조회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주소 조회 창</a:t>
                      </a:r>
                      <a:r>
                        <a:rPr lang="ko-KR" altLang="en-US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으로 이동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5609" y="1767008"/>
          <a:ext cx="10515602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1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6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itchFamily="18" charset="-127"/>
                          <a:ea typeface="새굴림" pitchFamily="18" charset="-127"/>
                        </a:rPr>
                        <a:t>거래처 상세 정보</a:t>
                      </a:r>
                      <a:endParaRPr lang="ko-KR" altLang="en-US" sz="18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코드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유형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담당자 명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연락처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이메일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거래</a:t>
                      </a:r>
                      <a:r>
                        <a:rPr lang="ko-KR" altLang="en-US" sz="12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최근 거래일</a:t>
                      </a: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>
                <a:solidFill>
                  <a:srgbClr val="403C4E"/>
                </a:solidFill>
              </a:rPr>
              <a:t>거래처 관리</a:t>
            </a:r>
            <a:r>
              <a:rPr lang="en-US" altLang="ko-KR" sz="4450" b="1" dirty="0">
                <a:solidFill>
                  <a:srgbClr val="403C4E"/>
                </a:solidFill>
              </a:rPr>
              <a:t>(</a:t>
            </a:r>
            <a:r>
              <a:rPr lang="ko-KR" altLang="en-US" sz="4450" b="1" dirty="0">
                <a:solidFill>
                  <a:srgbClr val="403C4E"/>
                </a:solidFill>
              </a:rPr>
              <a:t>구매</a:t>
            </a:r>
            <a:r>
              <a:rPr lang="en-US" altLang="ko-KR" sz="4450" b="1" dirty="0">
                <a:solidFill>
                  <a:srgbClr val="403C4E"/>
                </a:solidFill>
              </a:rPr>
              <a:t>, </a:t>
            </a:r>
            <a:r>
              <a:rPr lang="ko-KR" altLang="en-US" sz="4450" b="1" dirty="0">
                <a:solidFill>
                  <a:srgbClr val="403C4E"/>
                </a:solidFill>
              </a:rPr>
              <a:t>판매</a:t>
            </a:r>
            <a:r>
              <a:rPr lang="en-US" altLang="ko-KR" sz="4450" b="1" dirty="0">
                <a:solidFill>
                  <a:srgbClr val="403C4E"/>
                </a:solidFill>
              </a:rPr>
              <a:t>)</a:t>
            </a:r>
            <a:endParaRPr lang="en-US" altLang="ko-KR" sz="4450" dirty="0"/>
          </a:p>
        </p:txBody>
      </p:sp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05609" y="5510002"/>
          <a:ext cx="10515600" cy="975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itchFamily="18" charset="-127"/>
                          <a:ea typeface="새굴림" pitchFamily="18" charset="-127"/>
                        </a:rPr>
                        <a:t>수정 클릭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</a:t>
                      </a:r>
                      <a:r>
                        <a:rPr lang="en-US" altLang="ko-KR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 정보를 가지고 거래처 수정 페이지로 이동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itchFamily="18" charset="-127"/>
                          <a:ea typeface="새굴림" pitchFamily="18" charset="-127"/>
                        </a:rPr>
                        <a:t>삭제 클릭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새굴림" pitchFamily="18" charset="-127"/>
                          <a:ea typeface="새굴림" pitchFamily="18" charset="-127"/>
                        </a:rPr>
                        <a:t>삭제</a:t>
                      </a:r>
                      <a:r>
                        <a:rPr lang="en-US" altLang="ko-KR" sz="1400" b="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400" b="0" dirty="0" smtClean="0">
                          <a:latin typeface="새굴림" pitchFamily="18" charset="-127"/>
                          <a:ea typeface="새굴림" pitchFamily="18" charset="-127"/>
                        </a:rPr>
                        <a:t>거래처 코드를 가지고 삭제 후 거래처 조회 페이지로 이동</a:t>
                      </a:r>
                      <a:endParaRPr lang="ko-KR" altLang="en-US" sz="14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8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5609" y="1767008"/>
          <a:ext cx="10515600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99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49882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itchFamily="18" charset="-127"/>
                          <a:ea typeface="새굴림" pitchFamily="18" charset="-127"/>
                        </a:rPr>
                        <a:t>거래처 수정</a:t>
                      </a:r>
                      <a:endParaRPr lang="ko-KR" altLang="en-US" sz="18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코드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유형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담당자 명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연락처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이메일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0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>
                <a:solidFill>
                  <a:srgbClr val="403C4E"/>
                </a:solidFill>
              </a:rPr>
              <a:t>거래처 관리</a:t>
            </a:r>
            <a:r>
              <a:rPr lang="en-US" altLang="ko-KR" sz="4450" b="1" dirty="0">
                <a:solidFill>
                  <a:srgbClr val="403C4E"/>
                </a:solidFill>
              </a:rPr>
              <a:t>(</a:t>
            </a:r>
            <a:r>
              <a:rPr lang="ko-KR" altLang="en-US" sz="4450" b="1" dirty="0">
                <a:solidFill>
                  <a:srgbClr val="403C4E"/>
                </a:solidFill>
              </a:rPr>
              <a:t>구매</a:t>
            </a:r>
            <a:r>
              <a:rPr lang="en-US" altLang="ko-KR" sz="4450" b="1" dirty="0">
                <a:solidFill>
                  <a:srgbClr val="403C4E"/>
                </a:solidFill>
              </a:rPr>
              <a:t>, </a:t>
            </a:r>
            <a:r>
              <a:rPr lang="ko-KR" altLang="en-US" sz="4450" b="1" dirty="0">
                <a:solidFill>
                  <a:srgbClr val="403C4E"/>
                </a:solidFill>
              </a:rPr>
              <a:t>판매</a:t>
            </a:r>
            <a:r>
              <a:rPr lang="en-US" altLang="ko-KR" sz="4450" b="1" dirty="0">
                <a:solidFill>
                  <a:srgbClr val="403C4E"/>
                </a:solidFill>
              </a:rPr>
              <a:t>)</a:t>
            </a:r>
            <a:endParaRPr lang="en-US" altLang="ko-KR" sz="4450" dirty="0"/>
          </a:p>
        </p:txBody>
      </p:sp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3"/>
          <p:cNvGraphicFramePr>
            <a:graphicFrameLocks/>
          </p:cNvGraphicFramePr>
          <p:nvPr>
            <p:extLst/>
          </p:nvPr>
        </p:nvGraphicFramePr>
        <p:xfrm>
          <a:off x="800957" y="5206475"/>
          <a:ext cx="10515600" cy="1280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itchFamily="18" charset="-127"/>
                          <a:ea typeface="새굴림" pitchFamily="18" charset="-127"/>
                        </a:rPr>
                        <a:t>수정완료 클릭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수정</a:t>
                      </a:r>
                      <a:r>
                        <a:rPr lang="en-US" altLang="ko-KR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) </a:t>
                      </a:r>
                      <a:r>
                        <a:rPr lang="ko-KR" altLang="en-US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거래처</a:t>
                      </a:r>
                      <a:r>
                        <a:rPr lang="en-US" altLang="ko-KR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입력 후 거래처</a:t>
                      </a:r>
                      <a:r>
                        <a:rPr lang="en-US" altLang="ko-KR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조회 화면으로 이동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 클릭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취소</a:t>
                      </a:r>
                      <a:r>
                        <a:rPr lang="en-US" altLang="ko-KR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거래처 조회 페이지로 이동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클릭</a:t>
                      </a:r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조회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주소 조회 창</a:t>
                      </a:r>
                      <a:r>
                        <a:rPr lang="ko-KR" altLang="en-US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으로 이동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7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5609" y="1767008"/>
          <a:ext cx="10515600" cy="2804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99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49882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발주서 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 번호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공급업체 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명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납기 일자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영업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상태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 smtClean="0"/>
              <a:t>발주 </a:t>
            </a:r>
            <a:r>
              <a:rPr lang="ko-KR" altLang="en-US" sz="4450" b="1" dirty="0"/>
              <a:t>관리</a:t>
            </a:r>
            <a:endParaRPr lang="en-US" altLang="ko-KR" sz="4450" b="1" dirty="0"/>
          </a:p>
        </p:txBody>
      </p:sp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/>
          </p:nvPr>
        </p:nvGraphicFramePr>
        <p:xfrm>
          <a:off x="804084" y="5210618"/>
          <a:ext cx="10515600" cy="1280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0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 검색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 검색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번호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공급업체 명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 명으로 조건 검색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정렬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정렬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 오름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내림차 순으로 정렬 선택 가능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번호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페이지 이동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발주서 상세 정보 페이지로 이동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7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5609" y="1767009"/>
          <a:ext cx="10515600" cy="3566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66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173567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발주서 등록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번호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납기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코드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담당자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r>
                        <a:rPr lang="en-US" altLang="ko-KR" sz="9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품목코드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수량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단가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총액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상태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 smtClean="0"/>
              <a:t>발주 </a:t>
            </a:r>
            <a:r>
              <a:rPr lang="ko-KR" altLang="en-US" sz="4450" b="1" dirty="0"/>
              <a:t>관리</a:t>
            </a:r>
            <a:endParaRPr lang="en-US" sz="4450" b="1" dirty="0"/>
          </a:p>
        </p:txBody>
      </p:sp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7556" y="5392420"/>
          <a:ext cx="10515600" cy="109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저장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저장</a:t>
                      </a:r>
                      <a:r>
                        <a:rPr lang="en-US" altLang="ko-KR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) </a:t>
                      </a:r>
                      <a:r>
                        <a:rPr lang="ko-KR" altLang="en-US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등록 후 발주서 조회 페이지로 이동</a:t>
                      </a:r>
                      <a:endParaRPr lang="en-US" altLang="ko-KR" sz="10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거래처 조회 페이지로 이동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클릭</a:t>
                      </a:r>
                      <a:r>
                        <a:rPr lang="ko-KR" altLang="en-US" sz="10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)</a:t>
                      </a: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 주소 조회 창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으로 이동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5609" y="1762942"/>
          <a:ext cx="10515600" cy="3566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1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4187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발주서 상세 정보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번호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14187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14187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납기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1418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코드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1418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14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담당자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8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r>
                        <a:rPr lang="en-US" altLang="ko-KR" sz="9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1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품목코드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1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0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수량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0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단가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0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총액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0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상태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0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 smtClean="0"/>
              <a:t>발주 </a:t>
            </a:r>
            <a:r>
              <a:rPr lang="ko-KR" altLang="en-US" sz="4450" b="1" dirty="0"/>
              <a:t>관리</a:t>
            </a:r>
            <a:endParaRPr lang="en-US" sz="4450" b="1" dirty="0"/>
          </a:p>
        </p:txBody>
      </p:sp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/>
          </p:nvPr>
        </p:nvGraphicFramePr>
        <p:xfrm>
          <a:off x="799316" y="5392420"/>
          <a:ext cx="10515600" cy="109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127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129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수정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</a:t>
                      </a:r>
                      <a:r>
                        <a:rPr lang="en-US" altLang="ko-KR" sz="10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0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 정보를 가지고 발주 수정 페이지로 이동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129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삭제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삭제</a:t>
                      </a:r>
                      <a:r>
                        <a:rPr lang="en-US" altLang="ko-KR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발주 번호를 가지고 삭제 후 발주서 조회 페이지로 이동</a:t>
                      </a:r>
                      <a:endParaRPr lang="ko-KR" altLang="en-US" sz="10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완료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업데이트</a:t>
                      </a:r>
                      <a:r>
                        <a:rPr lang="en-US" altLang="ko-KR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발주 상황 </a:t>
                      </a:r>
                      <a:r>
                        <a:rPr lang="en-US" altLang="ko-KR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로 변환 후 발주서 조회 페이지로 이동</a:t>
                      </a:r>
                      <a:endParaRPr lang="ko-KR" altLang="en-US" sz="10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5609" y="1767008"/>
          <a:ext cx="10515600" cy="3566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8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193170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itchFamily="18" charset="-127"/>
                          <a:ea typeface="새굴림" pitchFamily="18" charset="-127"/>
                        </a:rPr>
                        <a:t>발주서 수정</a:t>
                      </a:r>
                      <a:endParaRPr lang="ko-KR" altLang="en-US" sz="18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번호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납기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코드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담당자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r>
                        <a:rPr lang="en-US" altLang="ko-KR" sz="9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품목코드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수량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단가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총액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상태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1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 smtClean="0"/>
              <a:t>발주 </a:t>
            </a:r>
            <a:r>
              <a:rPr lang="ko-KR" altLang="en-US" sz="4450" b="1" dirty="0"/>
              <a:t>관리</a:t>
            </a:r>
            <a:endParaRPr lang="en-US" altLang="ko-KR" sz="4450" b="1" dirty="0"/>
          </a:p>
        </p:txBody>
      </p:sp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05609" y="5392420"/>
          <a:ext cx="10515600" cy="109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수정완료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저장</a:t>
                      </a:r>
                      <a:r>
                        <a:rPr lang="en-US" altLang="ko-KR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) </a:t>
                      </a:r>
                      <a:r>
                        <a:rPr lang="ko-KR" altLang="en-US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수정 후 발주서 조회 페이지로 이동</a:t>
                      </a:r>
                      <a:endParaRPr lang="en-US" altLang="ko-KR" sz="10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취소 후 발주서 조회 페이지로 이동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클릭</a:t>
                      </a:r>
                      <a:r>
                        <a:rPr lang="ko-KR" altLang="en-US" sz="10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주소 조회 창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으로 이동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9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58006"/>
              </p:ext>
            </p:extLst>
          </p:nvPr>
        </p:nvGraphicFramePr>
        <p:xfrm>
          <a:off x="817880" y="1825625"/>
          <a:ext cx="10515600" cy="31527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63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961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사번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7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사원명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부서명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직급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전화번호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이메일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49365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생년월일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70452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입사일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02317"/>
                  </a:ext>
                </a:extLst>
              </a:tr>
              <a:tr h="34861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6011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>
                <a:solidFill>
                  <a:srgbClr val="403C4E"/>
                </a:solidFill>
                <a:latin typeface="맑은 고딕" panose="020B0503020000020004" pitchFamily="50" charset="-127"/>
                <a:cs typeface="Merriweather Bold" pitchFamily="34" charset="-120"/>
              </a:rPr>
              <a:t>인사 관리</a:t>
            </a:r>
            <a:endParaRPr lang="en-US" altLang="ko-KR" sz="445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106365"/>
              </p:ext>
            </p:extLst>
          </p:nvPr>
        </p:nvGraphicFramePr>
        <p:xfrm>
          <a:off x="817880" y="53771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검색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검색 </a:t>
                      </a: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조건별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직원조회</a:t>
                      </a:r>
                      <a:r>
                        <a:rPr lang="en-US" altLang="ko-KR" sz="18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및 </a:t>
                      </a:r>
                      <a:r>
                        <a:rPr lang="ko-KR" altLang="en-US" sz="1800" baseline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페이징</a:t>
                      </a:r>
                      <a:r>
                        <a:rPr lang="ko-KR" altLang="en-US" sz="18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처리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상세정보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수정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/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삭제 상세정보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err="1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이순미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3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7592" y="1767008"/>
          <a:ext cx="10515600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99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49882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itchFamily="18" charset="-127"/>
                          <a:ea typeface="새굴림" pitchFamily="18" charset="-127"/>
                        </a:rPr>
                        <a:t>수주서 </a:t>
                      </a:r>
                      <a:r>
                        <a:rPr lang="ko-KR" altLang="en-US" sz="1800" b="0" dirty="0">
                          <a:latin typeface="새굴림" pitchFamily="18" charset="-127"/>
                          <a:ea typeface="새굴림" pitchFamily="18" charset="-127"/>
                        </a:rPr>
                        <a:t>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번호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일자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 거래처 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01820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납기 일자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상태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49882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 smtClean="0"/>
              <a:t>수주 </a:t>
            </a:r>
            <a:r>
              <a:rPr lang="ko-KR" altLang="en-US" sz="4450" b="1" dirty="0"/>
              <a:t>관리</a:t>
            </a:r>
            <a:endParaRPr lang="en-US" altLang="ko-KR" sz="4450" b="1" dirty="0"/>
          </a:p>
        </p:txBody>
      </p:sp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/>
          </p:nvPr>
        </p:nvGraphicFramePr>
        <p:xfrm>
          <a:off x="804084" y="5210618"/>
          <a:ext cx="10515600" cy="1280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0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 검색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조건검색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</a:t>
                      </a:r>
                      <a:r>
                        <a:rPr lang="ko-KR" altLang="en-US" sz="14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번호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 명</a:t>
                      </a:r>
                      <a:r>
                        <a:rPr lang="en-US" altLang="ko-KR" sz="14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 검색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정렬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정렬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 오름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내림차순 으로 정렬 선택 가능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코드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페이지 이동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거래처 상세 정보 페이지로 이동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9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7592" y="1767008"/>
          <a:ext cx="10515600" cy="3566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6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182118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새굴림" pitchFamily="18" charset="-127"/>
                          <a:ea typeface="새굴림" pitchFamily="18" charset="-127"/>
                        </a:rPr>
                        <a:t>수주서 등록</a:t>
                      </a:r>
                      <a:endParaRPr lang="ko-KR" altLang="en-US" sz="18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수주 번호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수주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거래처 코드</a:t>
                      </a:r>
                      <a:r>
                        <a:rPr lang="en-US" altLang="ko-KR" sz="900" dirty="0" smtClean="0"/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0022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거래처 명</a:t>
                      </a:r>
                      <a:r>
                        <a:rPr lang="en-US" altLang="ko-KR" sz="900" dirty="0" smtClean="0"/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거래처 담당자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납기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납품 주소</a:t>
                      </a:r>
                      <a:r>
                        <a:rPr lang="en-US" altLang="ko-KR" sz="900" dirty="0" smtClean="0"/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수주 상태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수량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수량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단가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금액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1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 smtClean="0"/>
              <a:t>수주 </a:t>
            </a:r>
            <a:r>
              <a:rPr lang="ko-KR" altLang="en-US" sz="4450" b="1" dirty="0"/>
              <a:t>관리</a:t>
            </a:r>
            <a:endParaRPr lang="en-US" sz="4450" b="1" dirty="0"/>
          </a:p>
        </p:txBody>
      </p:sp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A71893E7-621E-BF09-8938-110737B7B13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0111" y="5379788"/>
          <a:ext cx="10515600" cy="11099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19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180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저장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저장</a:t>
                      </a:r>
                      <a:r>
                        <a:rPr lang="en-US" altLang="ko-KR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) </a:t>
                      </a:r>
                      <a:r>
                        <a:rPr lang="ko-KR" altLang="en-US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등록 후 수주서 조회 페이지로 이동</a:t>
                      </a:r>
                      <a:endParaRPr lang="en-US" altLang="ko-KR" sz="10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수주서 조회 페이지로 이동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50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클릭</a:t>
                      </a:r>
                      <a:r>
                        <a:rPr lang="ko-KR" altLang="en-US" sz="10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주소 조회 창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으로 이동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7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23F6-F445-D6F0-524A-8518E8736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1D4D634-DFBC-EC55-A6C1-84636724130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03766" y="1767008"/>
          <a:ext cx="10515600" cy="3566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1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8295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새굴림" pitchFamily="18" charset="-127"/>
                          <a:ea typeface="새굴림" pitchFamily="18" charset="-127"/>
                        </a:rPr>
                        <a:t>수주서 </a:t>
                      </a:r>
                      <a:r>
                        <a:rPr lang="ko-KR" altLang="en-US" sz="1800" b="0" dirty="0" smtClean="0">
                          <a:latin typeface="새굴림" pitchFamily="18" charset="-127"/>
                          <a:ea typeface="새굴림" pitchFamily="18" charset="-127"/>
                        </a:rPr>
                        <a:t>상세 조회</a:t>
                      </a:r>
                      <a:endParaRPr lang="en-US" altLang="ko-KR" sz="18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수주 번호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수주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거래처 코드</a:t>
                      </a:r>
                      <a:r>
                        <a:rPr lang="en-US" altLang="ko-KR" sz="900" dirty="0" smtClean="0"/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거래처 명</a:t>
                      </a:r>
                      <a:r>
                        <a:rPr lang="en-US" altLang="ko-KR" sz="900" dirty="0" smtClean="0"/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거래처 담당자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납기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납품 주소</a:t>
                      </a:r>
                      <a:r>
                        <a:rPr lang="en-US" altLang="ko-KR" sz="900" dirty="0" smtClean="0"/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73330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수주 상태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2555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수량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43479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수량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단가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70015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금액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D7026343-F88F-C670-AE93-D6A95515D0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1410" y="5392420"/>
          <a:ext cx="10515600" cy="109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00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0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0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</a:t>
                      </a:r>
                      <a:r>
                        <a:rPr lang="en-US" altLang="ko-KR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수주서 </a:t>
                      </a:r>
                      <a:r>
                        <a:rPr lang="ko-KR" altLang="en-US" sz="10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후 수주조회 </a:t>
                      </a:r>
                      <a:r>
                        <a:rPr lang="ko-KR" altLang="en-US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페이지로 </a:t>
                      </a:r>
                      <a:r>
                        <a:rPr lang="ko-KR" altLang="en-US" sz="10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이동</a:t>
                      </a:r>
                      <a:endParaRPr lang="en-US" altLang="ko-KR" sz="10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00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 버튼 클릭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</a:t>
                      </a:r>
                      <a:r>
                        <a:rPr lang="en-US" altLang="ko-KR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수주서 </a:t>
                      </a:r>
                      <a:r>
                        <a:rPr lang="ko-KR" altLang="en-US" sz="10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 후 수주조회 </a:t>
                      </a:r>
                      <a:r>
                        <a:rPr lang="ko-KR" altLang="en-US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페이지로 </a:t>
                      </a:r>
                      <a:r>
                        <a:rPr lang="ko-KR" altLang="en-US" sz="10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완료 버튼 클릭</a:t>
                      </a:r>
                      <a:endParaRPr lang="ko-KR" altLang="en-US" sz="10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업데이트</a:t>
                      </a:r>
                      <a:r>
                        <a:rPr lang="en-US" altLang="ko-KR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</a:t>
                      </a:r>
                      <a:r>
                        <a:rPr lang="ko-KR" altLang="en-US" sz="10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상태 </a:t>
                      </a:r>
                      <a:r>
                        <a:rPr lang="en-US" altLang="ko-KR" sz="10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sz="10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로 변경 후 </a:t>
                      </a:r>
                      <a:r>
                        <a:rPr lang="ko-KR" altLang="en-US" sz="10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조회 페이지로 </a:t>
                      </a:r>
                      <a:r>
                        <a:rPr lang="ko-KR" altLang="en-US" sz="10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>
            <a:extLst>
              <a:ext uri="{FF2B5EF4-FFF2-40B4-BE49-F238E27FC236}">
                <a16:creationId xmlns:a16="http://schemas.microsoft.com/office/drawing/2014/main" id="{7CB3B022-89C9-0C07-632F-2FEF1E056E71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795283-A181-5A9C-08FA-50F76345F32D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6A926B0F-055F-F9D2-2EA7-206670EFF930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/>
              <a:t>수주 관리</a:t>
            </a:r>
            <a:endParaRPr lang="en-US" sz="4450" b="1" dirty="0"/>
          </a:p>
        </p:txBody>
      </p:sp>
    </p:spTree>
    <p:extLst>
      <p:ext uri="{BB962C8B-B14F-4D97-AF65-F5344CB8AC3E}">
        <p14:creationId xmlns:p14="http://schemas.microsoft.com/office/powerpoint/2010/main" val="40878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33576"/>
          <a:ext cx="10515600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필수여부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제품코드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이미지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1000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제품구성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1000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9690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판매가</a:t>
                      </a:r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19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2648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849035" y="5010119"/>
          <a:ext cx="10515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 버튼 클릭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제품등록 화면으로 이동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제품별</a:t>
                      </a:r>
                      <a:r>
                        <a:rPr lang="en-US" altLang="ko-KR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등록일별</a:t>
                      </a:r>
                      <a:r>
                        <a:rPr lang="en-US" altLang="ko-KR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제품구성별</a:t>
                      </a:r>
                      <a:r>
                        <a:rPr lang="en-US" altLang="ko-KR" b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b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판매가별 조회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</a:t>
                      </a:r>
                      <a:r>
                        <a:rPr lang="en-US" altLang="ko-KR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</a:t>
                      </a:r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 상세정보 화면으로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41389"/>
                  </a:ext>
                </a:extLst>
              </a:tr>
            </a:tbl>
          </a:graphicData>
        </a:graphic>
      </p:graphicFrame>
      <p:sp>
        <p:nvSpPr>
          <p:cNvPr id="6" name="Text 0">
            <a:extLst>
              <a:ext uri="{FF2B5EF4-FFF2-40B4-BE49-F238E27FC236}">
                <a16:creationId xmlns:a16="http://schemas.microsoft.com/office/drawing/2014/main" id="{0CFCFC9D-03D5-B811-DF70-7A4DB97351F2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/>
              <a:t>제품 관리</a:t>
            </a:r>
            <a:endParaRPr lang="en-US" sz="4450" b="1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AA2DF13C-949A-8025-68D7-CD75850134C2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8298E-6024-37F8-95F9-6059151625DB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5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26E28-77F0-9E65-150F-68D3CA7F9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6F56E63-9C80-EA6A-FAD1-4877F6703C4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32362"/>
          <a:ext cx="10515600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02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필수여부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84956">
                <a:tc row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제품코드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732664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17819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부품수량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19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74048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vl="1"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제품이미지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55434"/>
                  </a:ext>
                </a:extLst>
              </a:tr>
            </a:tbl>
          </a:graphicData>
        </a:graphic>
      </p:graphicFrame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892AE909-A2FC-BA52-6A91-77360995276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53771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이벤트설명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 버튼 클릭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등록 후 제품조회 화면으로 이동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후 제품조회 화면으로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6" name="Text 0">
            <a:extLst>
              <a:ext uri="{FF2B5EF4-FFF2-40B4-BE49-F238E27FC236}">
                <a16:creationId xmlns:a16="http://schemas.microsoft.com/office/drawing/2014/main" id="{DFEE917D-71E6-2B62-FF47-9D9AC1258993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/>
              <a:t>제품 관리</a:t>
            </a:r>
            <a:endParaRPr lang="en-US" sz="4450" b="1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2D2CF930-CC4C-D673-E87A-A9997DC318F2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C73627-3D98-065F-9C9A-321C0DF4F57B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3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1A1CC-499B-A3A1-5F0F-64F08F859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5520B3-A893-3717-39A0-3A57735A2B3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32362"/>
          <a:ext cx="10515600" cy="329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02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필수여부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84956">
                <a:tc rowSpan="8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제품코드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732664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vl="1"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027431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17819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부품수량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19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74048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19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42640"/>
                  </a:ext>
                </a:extLst>
              </a:tr>
              <a:tr h="284956">
                <a:tc vMerge="1">
                  <a:txBody>
                    <a:bodyPr/>
                    <a:lstStyle/>
                    <a:p>
                      <a:pPr lvl="1"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제품이미지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55434"/>
                  </a:ext>
                </a:extLst>
              </a:tr>
            </a:tbl>
          </a:graphicData>
        </a:graphic>
      </p:graphicFrame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1C5E9253-6C32-755E-22F0-ACC37E450C9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53771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이벤트설명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제품정보 수정 후 제품조회 화면으로 이동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후 제품조회 화면으로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6" name="Text 0">
            <a:extLst>
              <a:ext uri="{FF2B5EF4-FFF2-40B4-BE49-F238E27FC236}">
                <a16:creationId xmlns:a16="http://schemas.microsoft.com/office/drawing/2014/main" id="{95A7E5F7-FD93-D15A-874A-F04DD1B61267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/>
              <a:t>제품 관리</a:t>
            </a:r>
            <a:endParaRPr lang="en-US" sz="4450" b="1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A87F6E76-C16E-7350-173E-435C69AF6378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75E440-2D71-9FC8-D376-FCDD095AF2A3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52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598E8-D3EB-6047-C4DA-A578B2C8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B975CF9-8D78-C50A-9DB0-264016F4F79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49035" y="1832362"/>
          <a:ext cx="10515600" cy="295402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94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필수여부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87585">
                <a:tc rowSpan="9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제품상세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제품코드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vl="1"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r>
                        <a:rPr lang="en-US" altLang="ko-KR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55434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87983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부품수량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782376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vl="1"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제품이미지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255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242370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vl="1"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평균매입가</a:t>
                      </a:r>
                      <a:r>
                        <a:rPr lang="en-US" altLang="ko-KR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19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07482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vl="1"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출고가</a:t>
                      </a:r>
                      <a:r>
                        <a:rPr lang="en-US" altLang="ko-KR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19</a:t>
                      </a:r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32827"/>
                  </a:ext>
                </a:extLst>
              </a:tr>
            </a:tbl>
          </a:graphicData>
        </a:graphic>
      </p:graphicFrame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44922412-8EE6-5554-6EAE-045A7862EF4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49035" y="4890120"/>
          <a:ext cx="10515600" cy="15964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10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이벤트설명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10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수정 후 제품수정 화면으로 이동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10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 버튼 클릭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삭제 후 제품조회 화면으로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80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버튼 클릭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후 제품조회 화면으로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7802"/>
                  </a:ext>
                </a:extLst>
              </a:tr>
              <a:tr h="280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클릭 후 재고상세조회 화면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23727"/>
                  </a:ext>
                </a:extLst>
              </a:tr>
            </a:tbl>
          </a:graphicData>
        </a:graphic>
      </p:graphicFrame>
      <p:sp>
        <p:nvSpPr>
          <p:cNvPr id="6" name="Text 0">
            <a:extLst>
              <a:ext uri="{FF2B5EF4-FFF2-40B4-BE49-F238E27FC236}">
                <a16:creationId xmlns:a16="http://schemas.microsoft.com/office/drawing/2014/main" id="{37391677-D2C0-96C7-9CC7-7836FCDBDABC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/>
              <a:t>제품 관리</a:t>
            </a:r>
            <a:endParaRPr lang="en-US" sz="4450" b="1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8813D35C-EEC0-2560-43B1-82DECE5F226B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74D2B-528A-7325-05C2-B9B7A234402E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27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DB8A9-9C28-3227-C56F-9476AFFFC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55C8E9F-669D-7307-7068-482A61773DC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33576"/>
          <a:ext cx="10515600" cy="2966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필수여부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부품코드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07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이미지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1000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제조사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9690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1000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58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2648"/>
                  </a:ext>
                </a:extLst>
              </a:tr>
            </a:tbl>
          </a:graphicData>
        </a:graphic>
      </p:graphicFrame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5EA379BD-4B79-F507-9CD2-488A17D795F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49035" y="5381773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 버튼 클릭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제품등록 화면으로 이동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</a:t>
                      </a:r>
                      <a:r>
                        <a:rPr lang="en-US" altLang="ko-KR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</a:t>
                      </a:r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 상세정보 화면으로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41389"/>
                  </a:ext>
                </a:extLst>
              </a:tr>
            </a:tbl>
          </a:graphicData>
        </a:graphic>
      </p:graphicFrame>
      <p:sp>
        <p:nvSpPr>
          <p:cNvPr id="6" name="Text 0">
            <a:extLst>
              <a:ext uri="{FF2B5EF4-FFF2-40B4-BE49-F238E27FC236}">
                <a16:creationId xmlns:a16="http://schemas.microsoft.com/office/drawing/2014/main" id="{86D058D9-185C-D2EF-B2A1-140F2762EAB8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/>
              <a:t>제품 관리</a:t>
            </a:r>
            <a:endParaRPr lang="en-US" sz="4450" b="1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96C1E99F-B782-1686-B46C-DB82B8FDD8B2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0B78F6-4BD7-B9BC-AE04-D2CA3D39123A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3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D7B33-D971-4E7D-C51A-231892DC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2DF2E91-6490-32D9-2672-0CB85F0F072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33576"/>
          <a:ext cx="10515600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필수여부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부품코드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07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이미지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1000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제조사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9690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ko-KR" altLang="en-US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2648"/>
                  </a:ext>
                </a:extLst>
              </a:tr>
            </a:tbl>
          </a:graphicData>
        </a:graphic>
      </p:graphicFrame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88B64316-28BA-70A0-1425-51B025E39FBF}"/>
              </a:ext>
            </a:extLst>
          </p:cNvPr>
          <p:cNvGraphicFramePr>
            <a:graphicFrameLocks/>
          </p:cNvGraphicFramePr>
          <p:nvPr/>
        </p:nvGraphicFramePr>
        <p:xfrm>
          <a:off x="849035" y="5381773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 버튼 클릭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제품등록 화면으로 이동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</a:t>
                      </a:r>
                      <a:r>
                        <a:rPr lang="en-US" altLang="ko-KR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</a:t>
                      </a:r>
                      <a:r>
                        <a:rPr lang="ko-KR" altLang="en-US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 상세정보 화면으로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41389"/>
                  </a:ext>
                </a:extLst>
              </a:tr>
            </a:tbl>
          </a:graphicData>
        </a:graphic>
      </p:graphicFrame>
      <p:sp>
        <p:nvSpPr>
          <p:cNvPr id="6" name="Text 0">
            <a:extLst>
              <a:ext uri="{FF2B5EF4-FFF2-40B4-BE49-F238E27FC236}">
                <a16:creationId xmlns:a16="http://schemas.microsoft.com/office/drawing/2014/main" id="{06FD17A9-C89F-1630-51C4-C3BDA1EF3853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/>
              <a:t>제품 관리</a:t>
            </a:r>
            <a:endParaRPr lang="en-US" sz="4450" b="1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574363AE-9858-D0D9-42CD-C5F3151AECE3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00D486-1C69-23EC-8ECA-1355CF518B2D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0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D6E9E-2A83-FE04-6606-377E85DBD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FFD85A3-1D19-0D70-DC81-2A7369B9382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49035" y="1832362"/>
          <a:ext cx="10515600" cy="329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94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필수여부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87585">
                <a:tc rowSpan="8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부품상세조회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부품코드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vl="1"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55434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4688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제조사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01866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vl="1"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제품이미지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255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242370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vl="1"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최근매입가</a:t>
                      </a:r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19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07482"/>
                  </a:ext>
                </a:extLst>
              </a:tr>
            </a:tbl>
          </a:graphicData>
        </a:graphic>
      </p:graphicFrame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09DA314B-7D11-93A5-3746-565F2CA24CC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49035" y="5393772"/>
          <a:ext cx="10515600" cy="109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10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이벤트설명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10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부품수정 화면으로 이동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80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버튼 클릭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후 부품조회 화면으로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7802"/>
                  </a:ext>
                </a:extLst>
              </a:tr>
            </a:tbl>
          </a:graphicData>
        </a:graphic>
      </p:graphicFrame>
      <p:sp>
        <p:nvSpPr>
          <p:cNvPr id="6" name="Text 0">
            <a:extLst>
              <a:ext uri="{FF2B5EF4-FFF2-40B4-BE49-F238E27FC236}">
                <a16:creationId xmlns:a16="http://schemas.microsoft.com/office/drawing/2014/main" id="{BB7B055B-4F5A-147E-CFAE-A315D7BC019A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/>
              <a:t>제품 관리</a:t>
            </a:r>
            <a:endParaRPr lang="en-US" sz="4450" b="1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E203AE7E-7C71-AA3A-BE43-2E3392851EEE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3010E8-369A-7D98-06D8-08B62770FF4A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2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489772"/>
              </p:ext>
            </p:extLst>
          </p:nvPr>
        </p:nvGraphicFramePr>
        <p:xfrm>
          <a:off x="817880" y="1825626"/>
          <a:ext cx="10515600" cy="315118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68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06858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직원상세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사번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7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06858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사원명</a:t>
                      </a:r>
                      <a:endParaRPr lang="en-US" altLang="ko-KR" sz="1400" b="0" dirty="0" smtClean="0">
                        <a:solidFill>
                          <a:srgbClr val="403C4E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306858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부서이름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306858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직급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306858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전화번호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306858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이메일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49365"/>
                  </a:ext>
                </a:extLst>
              </a:tr>
              <a:tr h="306858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생년월일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70452"/>
                  </a:ext>
                </a:extLst>
              </a:tr>
              <a:tr h="306858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입사일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02317"/>
                  </a:ext>
                </a:extLst>
              </a:tr>
              <a:tr h="3280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08289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>
                <a:solidFill>
                  <a:srgbClr val="403C4E"/>
                </a:solidFill>
                <a:latin typeface="맑은 고딕" panose="020B0503020000020004" pitchFamily="50" charset="-127"/>
                <a:cs typeface="Merriweather Bold" pitchFamily="34" charset="-120"/>
              </a:rPr>
              <a:t>인사 관리</a:t>
            </a:r>
            <a:endParaRPr lang="en-US" altLang="ko-KR" sz="445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32653"/>
              </p:ext>
            </p:extLst>
          </p:nvPr>
        </p:nvGraphicFramePr>
        <p:xfrm>
          <a:off x="817880" y="53771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수정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직원상세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정보 입력 후 </a:t>
                      </a: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직원조회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삭제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직원상세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정보 삭제 후 </a:t>
                      </a: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직원조회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err="1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이순미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67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37B37-5BA9-9689-6D98-940650D1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C81B634-5041-FB83-299D-8D27036D2FA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49035" y="1832362"/>
          <a:ext cx="10515600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94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필수여부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87585">
                <a:tc row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부품코드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97763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제조사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01866"/>
                  </a:ext>
                </a:extLst>
              </a:tr>
              <a:tr h="287585">
                <a:tc vMerge="1">
                  <a:txBody>
                    <a:bodyPr/>
                    <a:lstStyle/>
                    <a:p>
                      <a:pPr lvl="1" algn="ctr" latinLnBrk="1"/>
                      <a:endParaRPr lang="ko-KR" altLang="en-US" b="1" dirty="0">
                        <a:solidFill>
                          <a:schemeClr val="tx1"/>
                        </a:solidFill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이미지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255</a:t>
                      </a:r>
                      <a:endParaRPr lang="ko-KR" altLang="en-US" sz="18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242370"/>
                  </a:ext>
                </a:extLst>
              </a:tr>
            </a:tbl>
          </a:graphicData>
        </a:graphic>
      </p:graphicFrame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AECAF225-A1DF-3A5D-EFBB-3F258D1B4C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49035" y="5028020"/>
          <a:ext cx="10515600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10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이벤트설명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10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수정 후 부품 상세조회 화면으로 이동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10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 버튼 클릭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 후 부품조회 화면으로 이동</a:t>
                      </a:r>
                      <a:endParaRPr lang="en-US" altLang="ko-KR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393254"/>
                  </a:ext>
                </a:extLst>
              </a:tr>
              <a:tr h="2807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버튼 클릭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후 부품 상세조회 화면으로 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7802"/>
                  </a:ext>
                </a:extLst>
              </a:tr>
            </a:tbl>
          </a:graphicData>
        </a:graphic>
      </p:graphicFrame>
      <p:sp>
        <p:nvSpPr>
          <p:cNvPr id="6" name="Text 0">
            <a:extLst>
              <a:ext uri="{FF2B5EF4-FFF2-40B4-BE49-F238E27FC236}">
                <a16:creationId xmlns:a16="http://schemas.microsoft.com/office/drawing/2014/main" id="{97981B96-1497-1F57-4296-EE84D27D5FF2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/>
              <a:t>제품 관리</a:t>
            </a:r>
            <a:endParaRPr lang="en-US" sz="4450" b="1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D56D5A45-D84F-B41D-7160-9E354A3E5854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A2F8DE-7A60-9687-6657-2ADDE0EF05E8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80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23F6-F445-D6F0-524A-8518E8736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1D4D634-DFBC-EC55-A6C1-84636724130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03766" y="1767008"/>
          <a:ext cx="10515600" cy="3566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1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8295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새굴림" pitchFamily="18" charset="-127"/>
                          <a:ea typeface="새굴림" pitchFamily="18" charset="-127"/>
                        </a:rPr>
                        <a:t>수주서 </a:t>
                      </a:r>
                      <a:r>
                        <a:rPr lang="ko-KR" altLang="en-US" sz="1800" b="0" dirty="0" smtClean="0">
                          <a:latin typeface="새굴림" pitchFamily="18" charset="-127"/>
                          <a:ea typeface="새굴림" pitchFamily="18" charset="-127"/>
                        </a:rPr>
                        <a:t>수정</a:t>
                      </a:r>
                      <a:endParaRPr lang="en-US" altLang="ko-KR" sz="18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수주 번호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수주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거래처 코드</a:t>
                      </a:r>
                      <a:r>
                        <a:rPr lang="en-US" altLang="ko-KR" sz="900" dirty="0" smtClean="0"/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거래처 명</a:t>
                      </a:r>
                      <a:r>
                        <a:rPr lang="en-US" altLang="ko-KR" sz="900" dirty="0" smtClean="0"/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거래처 담당자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납기 일자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납품 주소</a:t>
                      </a:r>
                      <a:r>
                        <a:rPr lang="en-US" altLang="ko-KR" sz="900" dirty="0" smtClean="0"/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73330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수주 상태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2555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수량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43479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수량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70015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단가</a:t>
                      </a: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금액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en-US" altLang="ko-KR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 0">
            <a:extLst>
              <a:ext uri="{FF2B5EF4-FFF2-40B4-BE49-F238E27FC236}">
                <a16:creationId xmlns:a16="http://schemas.microsoft.com/office/drawing/2014/main" id="{7CB3B022-89C9-0C07-632F-2FEF1E056E71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795283-A181-5A9C-08FA-50F76345F32D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6A926B0F-055F-F9D2-2EA7-206670EFF930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/>
              <a:t>수주 관리</a:t>
            </a:r>
            <a:endParaRPr lang="en-US" sz="445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03275" y="5392420"/>
          <a:ext cx="10515600" cy="109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수정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수정</a:t>
                      </a:r>
                      <a:r>
                        <a:rPr lang="en-US" altLang="ko-KR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) </a:t>
                      </a:r>
                      <a:r>
                        <a:rPr lang="ko-KR" altLang="en-US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수정 후 수주서 조회 페이지로 이동</a:t>
                      </a:r>
                      <a:endParaRPr lang="en-US" altLang="ko-KR" sz="10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취소 후 수주서 조회 페이지로 이동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클릭</a:t>
                      </a:r>
                      <a:r>
                        <a:rPr lang="ko-KR" altLang="en-US" sz="10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주소 조회 창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으로 이동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37838-7DCE-5BB8-FB84-CB461193D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790EBD0-B165-F6F4-9B56-F318CF40B80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07592" y="1767008"/>
          <a:ext cx="10515600" cy="2072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1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829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itchFamily="18" charset="-127"/>
                          <a:ea typeface="새굴림" pitchFamily="18" charset="-127"/>
                        </a:rPr>
                        <a:t>출고 </a:t>
                      </a:r>
                      <a:r>
                        <a:rPr lang="ko-KR" altLang="en-US" sz="1800" b="0" dirty="0">
                          <a:latin typeface="새굴림" pitchFamily="18" charset="-127"/>
                          <a:ea typeface="새굴림" pitchFamily="18" charset="-127"/>
                        </a:rPr>
                        <a:t>조회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번호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출하 상태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 0">
            <a:extLst>
              <a:ext uri="{FF2B5EF4-FFF2-40B4-BE49-F238E27FC236}">
                <a16:creationId xmlns:a16="http://schemas.microsoft.com/office/drawing/2014/main" id="{8926FF06-09C6-B299-53AC-02D0644B173F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2A3B75-0B95-6E37-9294-9EB7F781818B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A114B40A-262C-81AB-7FBB-537919E38C52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/>
              <a:t>물류 관리</a:t>
            </a:r>
            <a:endParaRPr lang="en-US" sz="4450" b="1" dirty="0"/>
          </a:p>
        </p:txBody>
      </p:sp>
      <p:graphicFrame>
        <p:nvGraphicFramePr>
          <p:cNvPr id="11" name="내용 개체 틀 3"/>
          <p:cNvGraphicFramePr>
            <a:graphicFrameLocks/>
          </p:cNvGraphicFramePr>
          <p:nvPr>
            <p:extLst/>
          </p:nvPr>
        </p:nvGraphicFramePr>
        <p:xfrm>
          <a:off x="804084" y="5210618"/>
          <a:ext cx="10515600" cy="1280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0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 검색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조건검색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코드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 명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출하 상태</a:t>
                      </a:r>
                      <a:r>
                        <a:rPr lang="en-US" altLang="ko-KR" sz="14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 검색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정렬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정렬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 오름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내림차순 으로 정렬 선택 가능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코드 클릭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페이지 이동</a:t>
                      </a:r>
                      <a:r>
                        <a:rPr lang="en-US" altLang="ko-KR" sz="1400" smtClean="0">
                          <a:latin typeface="새굴림" pitchFamily="18" charset="-127"/>
                          <a:ea typeface="새굴림" pitchFamily="18" charset="-127"/>
                        </a:rPr>
                        <a:t>)</a:t>
                      </a:r>
                      <a:r>
                        <a:rPr lang="ko-KR" altLang="en-US" sz="1400" smtClean="0">
                          <a:latin typeface="새굴림" pitchFamily="18" charset="-127"/>
                          <a:ea typeface="새굴림" pitchFamily="18" charset="-127"/>
                        </a:rPr>
                        <a:t>거래처 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상세 정보 페이지로 이동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37838-7DCE-5BB8-FB84-CB461193D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8926FF06-09C6-B299-53AC-02D0644B173F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2A3B75-0B95-6E37-9294-9EB7F781818B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A114B40A-262C-81AB-7FBB-537919E38C52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/>
              <a:t>물류 관리</a:t>
            </a:r>
            <a:endParaRPr lang="en-US" sz="4450" b="1" dirty="0"/>
          </a:p>
        </p:txBody>
      </p:sp>
      <p:graphicFrame>
        <p:nvGraphicFramePr>
          <p:cNvPr id="11" name="내용 개체 틀 3"/>
          <p:cNvGraphicFramePr>
            <a:graphicFrameLocks/>
          </p:cNvGraphicFramePr>
          <p:nvPr>
            <p:extLst/>
          </p:nvPr>
        </p:nvGraphicFramePr>
        <p:xfrm>
          <a:off x="800957" y="5206475"/>
          <a:ext cx="10515600" cy="1280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itchFamily="18" charset="-127"/>
                          <a:ea typeface="새굴림" pitchFamily="18" charset="-127"/>
                        </a:rPr>
                        <a:t>저장 클릭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저장</a:t>
                      </a:r>
                      <a:r>
                        <a:rPr lang="en-US" altLang="ko-KR" sz="14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) </a:t>
                      </a:r>
                      <a:r>
                        <a:rPr lang="ko-KR" altLang="en-US" sz="14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등록 후 출하지시서 조회 페이지로 이동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 클릭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취소</a:t>
                      </a:r>
                      <a:r>
                        <a:rPr lang="en-US" altLang="ko-KR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출하지시서 조회 페이지로 이동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클릭</a:t>
                      </a:r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조회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주소 조회 창</a:t>
                      </a:r>
                      <a:r>
                        <a:rPr lang="ko-KR" altLang="en-US" sz="14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으로 이동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A790EBD0-B165-F6F4-9B56-F318CF40B80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07592" y="1767008"/>
          <a:ext cx="10515600" cy="3535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1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8295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itchFamily="18" charset="-127"/>
                          <a:ea typeface="새굴림" pitchFamily="18" charset="-127"/>
                        </a:rPr>
                        <a:t>출고 등록</a:t>
                      </a:r>
                      <a:endParaRPr lang="ko-KR" altLang="en-US" sz="18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번호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담당자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연락처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명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단가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01013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출하 상태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수량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금액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7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894AD-4FBB-AC13-43FF-ECF334A4A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0A84ABC2-DBCE-E767-D331-5D1217173C4A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A9A0F7-6A16-2BED-981C-C8B9C3B93E49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629430FE-BBEA-D22B-E6A5-966D647B6277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/>
              <a:t>물류 관리</a:t>
            </a:r>
            <a:endParaRPr lang="en-US" sz="4450" b="1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D7026343-F88F-C670-AE93-D6A95515D0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6270" y="5514887"/>
          <a:ext cx="10515600" cy="975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117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출하지시서 </a:t>
                      </a:r>
                      <a:r>
                        <a:rPr lang="ko-KR" altLang="en-US" sz="14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후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출하지시서 조회 </a:t>
                      </a:r>
                      <a:r>
                        <a:rPr lang="ko-KR" altLang="en-US" sz="14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화면으로 이동</a:t>
                      </a:r>
                      <a:endParaRPr lang="en-US" altLang="ko-KR" sz="14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117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 버튼 클릭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</a:t>
                      </a:r>
                      <a:r>
                        <a:rPr lang="en-US" altLang="ko-KR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출하지시서 </a:t>
                      </a:r>
                      <a:r>
                        <a:rPr lang="ko-KR" altLang="en-US" sz="14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삭제 후 </a:t>
                      </a: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출하지시서 화면으로 </a:t>
                      </a:r>
                      <a:r>
                        <a:rPr lang="ko-KR" altLang="en-US" sz="14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A790EBD0-B165-F6F4-9B56-F318CF40B80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07592" y="1767008"/>
          <a:ext cx="10515600" cy="3535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1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8295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itchFamily="18" charset="-127"/>
                          <a:ea typeface="새굴림" pitchFamily="18" charset="-127"/>
                        </a:rPr>
                        <a:t>출고 상세 조회</a:t>
                      </a:r>
                      <a:endParaRPr lang="ko-KR" altLang="en-US" sz="18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출하지시서 번호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담당자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연락처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명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단가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57258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출하 상태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수량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금액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7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9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894AD-4FBB-AC13-43FF-ECF334A4A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4803179-452E-2257-9CE6-02DD2D3BE49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01783" y="1767008"/>
          <a:ext cx="10515600" cy="3535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19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필드 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필수 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8295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itchFamily="18" charset="-127"/>
                          <a:ea typeface="새굴림" pitchFamily="18" charset="-127"/>
                        </a:rPr>
                        <a:t>출고 수정</a:t>
                      </a:r>
                      <a:endParaRPr lang="ko-KR" altLang="en-US" sz="1800" b="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번호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명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담당자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연락처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명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단가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673651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영업 담당자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출하 상태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수량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총 금액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76930"/>
                  </a:ext>
                </a:extLst>
              </a:tr>
              <a:tr h="21829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14</a:t>
                      </a:r>
                      <a:endParaRPr lang="en-US" altLang="ko-KR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0">
            <a:extLst>
              <a:ext uri="{FF2B5EF4-FFF2-40B4-BE49-F238E27FC236}">
                <a16:creationId xmlns:a16="http://schemas.microsoft.com/office/drawing/2014/main" id="{0A84ABC2-DBCE-E767-D331-5D1217173C4A}"/>
              </a:ext>
            </a:extLst>
          </p:cNvPr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김경민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A9A0F7-6A16-2BED-981C-C8B9C3B93E49}"/>
              </a:ext>
            </a:extLst>
          </p:cNvPr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629430FE-BBEA-D22B-E6A5-966D647B6277}"/>
              </a:ext>
            </a:extLst>
          </p:cNvPr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/>
              <a:t>물류 관리</a:t>
            </a:r>
            <a:endParaRPr lang="en-US" sz="445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03275" y="5392420"/>
          <a:ext cx="10515600" cy="109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이벤트 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itchFamily="18" charset="-127"/>
                          <a:ea typeface="새굴림" pitchFamily="18" charset="-127"/>
                        </a:rPr>
                        <a:t>저장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저장</a:t>
                      </a:r>
                      <a:r>
                        <a:rPr lang="en-US" altLang="ko-KR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) </a:t>
                      </a:r>
                      <a:r>
                        <a:rPr lang="ko-KR" altLang="en-US" sz="10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수정 후 출하지시서 조회 페이지로 이동</a:t>
                      </a:r>
                      <a:endParaRPr lang="en-US" altLang="ko-KR" sz="10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 클릭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취소</a:t>
                      </a:r>
                      <a:r>
                        <a:rPr lang="en-US" altLang="ko-KR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취소 후 출하지시서 조회 페이지로 이동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주소</a:t>
                      </a:r>
                      <a:r>
                        <a:rPr lang="en-US" altLang="ko-KR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클릭</a:t>
                      </a:r>
                      <a:r>
                        <a:rPr lang="ko-KR" altLang="en-US" sz="10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endParaRPr lang="en-US" altLang="ko-KR" sz="10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조회</a:t>
                      </a:r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주소 조회 창</a:t>
                      </a:r>
                      <a:r>
                        <a:rPr lang="ko-KR" altLang="en-US" sz="1000" baseline="0" dirty="0" smtClean="0">
                          <a:latin typeface="새굴림" pitchFamily="18" charset="-127"/>
                          <a:ea typeface="새굴림" pitchFamily="18" charset="-127"/>
                        </a:rPr>
                        <a:t>으로 이동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5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2951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조회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부품 종류 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8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 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상태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838200" y="5006340"/>
          <a:ext cx="10515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입고 처리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조회 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거래처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상품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처리상태 별 조회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출력 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전체 입고 현황 출력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(Excel, PDF)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32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188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15719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처리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입고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단가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총 금액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입고 수량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838200" y="5021580"/>
          <a:ext cx="10515600" cy="1468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입고 처리 후 입고 조회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취소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취소 처리 후 입고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105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2951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조회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8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부품 종류 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 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상태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출고일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838200" y="5006031"/>
          <a:ext cx="10515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출고 처리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조회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거래처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상품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출고일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처리상태 별 조회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출력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전체 출고 현황 출력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(Excel, PDF)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94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6"/>
          <a:ext cx="1051560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처리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수주 담당자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출고 담당자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원가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판매가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총 매출액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총 순이익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출고 수량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838200" y="5295591"/>
          <a:ext cx="10515600" cy="1193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출고 처리 후 출고 조회 화면으로 </a:t>
                      </a:r>
                      <a:r>
                        <a:rPr lang="en-US" altLang="ko-KR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취소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취소</a:t>
                      </a:r>
                      <a:r>
                        <a:rPr lang="ko-KR" altLang="en-US" sz="12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처리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후 출고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3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718525"/>
              </p:ext>
            </p:extLst>
          </p:nvPr>
        </p:nvGraphicFramePr>
        <p:xfrm>
          <a:off x="817880" y="1825625"/>
          <a:ext cx="10515600" cy="314261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63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961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부서등록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부서코드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4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부서명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전화번호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상위부서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사용여부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49365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70452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02317"/>
                  </a:ext>
                </a:extLst>
              </a:tr>
              <a:tr h="3384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24687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>
                <a:solidFill>
                  <a:srgbClr val="403C4E"/>
                </a:solidFill>
                <a:latin typeface="맑은 고딕" panose="020B0503020000020004" pitchFamily="50" charset="-127"/>
                <a:cs typeface="Merriweather Bold" pitchFamily="34" charset="-120"/>
              </a:rPr>
              <a:t>인사 관리</a:t>
            </a:r>
            <a:endParaRPr lang="en-US" altLang="ko-KR" sz="445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23466"/>
              </p:ext>
            </p:extLst>
          </p:nvPr>
        </p:nvGraphicFramePr>
        <p:xfrm>
          <a:off x="817880" y="53771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등록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부서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정보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입력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후 </a:t>
                      </a: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부서조회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화면으로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닫기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부서조회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화면으로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err="1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이순미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62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6"/>
          <a:ext cx="10515600" cy="2834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15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목록 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재고코드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9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838200" y="5026351"/>
          <a:ext cx="10515600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년월</a:t>
                      </a:r>
                      <a:r>
                        <a:rPr lang="en-US" altLang="ko-KR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분류</a:t>
                      </a:r>
                      <a:r>
                        <a:rPr lang="en-US" altLang="ko-KR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,</a:t>
                      </a:r>
                      <a:r>
                        <a:rPr lang="ko-KR" altLang="en-US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재고명</a:t>
                      </a:r>
                      <a:r>
                        <a:rPr lang="en-US" altLang="ko-KR" sz="12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별 조회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등록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마감 진행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마감 진행 후 실적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18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15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재고코드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품질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838200" y="5265626"/>
          <a:ext cx="10515600" cy="12237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조정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</a:t>
                      </a:r>
                      <a:r>
                        <a:rPr lang="ko-KR" altLang="en-US" sz="12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조정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수정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</a:t>
                      </a:r>
                      <a:r>
                        <a:rPr lang="ko-KR" altLang="en-US" sz="12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목록 조회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42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/>
          </p:nvPr>
        </p:nvGraphicFramePr>
        <p:xfrm>
          <a:off x="838200" y="5387031"/>
          <a:ext cx="10515600" cy="110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조정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조정 후 재고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조정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재고코드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품질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증빙 서류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파일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94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43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 가격 변동 내역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8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부품명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</a:t>
                      </a:r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발주처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담당자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이전 평균 가격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변동 평균 가격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편차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838200" y="5754170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편차</a:t>
                      </a:r>
                      <a:r>
                        <a:rPr lang="en-US" altLang="ko-KR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33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43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가격 변동 내역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8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제품명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</a:t>
                      </a:r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수주처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담당자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이전 평균 가격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변동 평균 가격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편차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838200" y="5754170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편차</a:t>
                      </a:r>
                      <a:r>
                        <a:rPr lang="en-US" altLang="ko-KR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77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413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구매 실적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년월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4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부품명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구매량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이번 평균 구매가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평균 </a:t>
                      </a:r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시장가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최고 </a:t>
                      </a:r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시장가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최저 </a:t>
                      </a:r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시장가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편차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주요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주요 거래처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/>
          </p:nvPr>
        </p:nvGraphicFramePr>
        <p:xfrm>
          <a:off x="838200" y="5752791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년월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담당자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</a:tbl>
          </a:graphicData>
        </a:graphic>
      </p:graphicFrame>
      <p:sp>
        <p:nvSpPr>
          <p:cNvPr id="6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81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판매 실적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년월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4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제품명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판매량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이번 평균 판매가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평균 단가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편차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담당자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거래처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/>
          </p:nvPr>
        </p:nvGraphicFramePr>
        <p:xfrm>
          <a:off x="838200" y="5752791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년월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담당자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</a:tbl>
          </a:graphicData>
        </a:graphic>
      </p:graphicFrame>
      <p:sp>
        <p:nvSpPr>
          <p:cNvPr id="6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9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80598"/>
              </p:ext>
            </p:extLst>
          </p:nvPr>
        </p:nvGraphicFramePr>
        <p:xfrm>
          <a:off x="817880" y="1825625"/>
          <a:ext cx="10515600" cy="314261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63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961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부서조회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부서코드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4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부서명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전화번호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상위부서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사용여부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49365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70452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02317"/>
                  </a:ext>
                </a:extLst>
              </a:tr>
              <a:tr h="3384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82804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>
                <a:solidFill>
                  <a:srgbClr val="403C4E"/>
                </a:solidFill>
                <a:latin typeface="맑은 고딕" panose="020B0503020000020004" pitchFamily="50" charset="-127"/>
                <a:cs typeface="Merriweather Bold" pitchFamily="34" charset="-120"/>
              </a:rPr>
              <a:t>인사 관리</a:t>
            </a:r>
            <a:endParaRPr lang="en-US" altLang="ko-KR" sz="445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866876"/>
              </p:ext>
            </p:extLst>
          </p:nvPr>
        </p:nvGraphicFramePr>
        <p:xfrm>
          <a:off x="817880" y="53771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검색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검색 </a:t>
                      </a: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조건별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직원조회</a:t>
                      </a:r>
                      <a:r>
                        <a:rPr lang="en-US" altLang="ko-KR" sz="18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및 </a:t>
                      </a:r>
                      <a:r>
                        <a:rPr lang="ko-KR" altLang="en-US" sz="1800" baseline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페이징</a:t>
                      </a:r>
                      <a:r>
                        <a:rPr lang="ko-KR" altLang="en-US" sz="18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처리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상세정보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수정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/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삭제 상세정보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err="1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이순미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7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753987"/>
              </p:ext>
            </p:extLst>
          </p:nvPr>
        </p:nvGraphicFramePr>
        <p:xfrm>
          <a:off x="817880" y="1825625"/>
          <a:ext cx="10515600" cy="314261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63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961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부서상세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부서코드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4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부서명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전화번호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상위부서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사용여부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49365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70452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078441"/>
                  </a:ext>
                </a:extLst>
              </a:tr>
              <a:tr h="338455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02317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>
                <a:solidFill>
                  <a:srgbClr val="403C4E"/>
                </a:solidFill>
                <a:latin typeface="맑은 고딕" panose="020B0503020000020004" pitchFamily="50" charset="-127"/>
                <a:cs typeface="Merriweather Bold" pitchFamily="34" charset="-120"/>
              </a:rPr>
              <a:t>인사 관리</a:t>
            </a:r>
            <a:endParaRPr lang="en-US" altLang="ko-KR" sz="445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964286"/>
              </p:ext>
            </p:extLst>
          </p:nvPr>
        </p:nvGraphicFramePr>
        <p:xfrm>
          <a:off x="817880" y="53771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수정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직원상세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정보 입력 후 </a:t>
                      </a: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직원조회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삭제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직원상세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정보 삭제 후 </a:t>
                      </a: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직원조회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err="1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이순미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5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08357"/>
              </p:ext>
            </p:extLst>
          </p:nvPr>
        </p:nvGraphicFramePr>
        <p:xfrm>
          <a:off x="817880" y="1825625"/>
          <a:ext cx="10515600" cy="31511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67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75723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공지사항 등록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게시판번호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7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7572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직원번호</a:t>
                      </a: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7572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제목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7572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작성내용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7572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분류코드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필수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7572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49365"/>
                  </a:ext>
                </a:extLst>
              </a:tr>
              <a:tr h="27572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댓글그룹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70452"/>
                  </a:ext>
                </a:extLst>
              </a:tr>
              <a:tr h="27572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댓글순서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02317"/>
                  </a:ext>
                </a:extLst>
              </a:tr>
              <a:tr h="2888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댓글레벨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99209"/>
                  </a:ext>
                </a:extLst>
              </a:tr>
              <a:tr h="2888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등록일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날짜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408614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erriweather Bold" pitchFamily="34" charset="-120"/>
              </a:rPr>
              <a:t>게시판 관리</a:t>
            </a:r>
            <a:endParaRPr lang="en-US" sz="44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670400"/>
              </p:ext>
            </p:extLst>
          </p:nvPr>
        </p:nvGraphicFramePr>
        <p:xfrm>
          <a:off x="817880" y="5373786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등록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공지사항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정보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입력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후</a:t>
                      </a:r>
                      <a:r>
                        <a:rPr lang="en-US" altLang="ko-KR" sz="18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공지사항 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조회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화면으로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닫기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공지사항조회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화면으로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err="1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이순미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5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367975"/>
              </p:ext>
            </p:extLst>
          </p:nvPr>
        </p:nvGraphicFramePr>
        <p:xfrm>
          <a:off x="817880" y="1825625"/>
          <a:ext cx="10515600" cy="31527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263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19619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공지사항 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게시판번호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직원번호</a:t>
                      </a: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806323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제목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작성내용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분류코드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댓글그룹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49365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댓글순서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70452"/>
                  </a:ext>
                </a:extLst>
              </a:tr>
              <a:tr h="263543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댓글레벨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02317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36450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>
                <a:solidFill>
                  <a:srgbClr val="403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erriweather Bold" pitchFamily="34" charset="-120"/>
              </a:rPr>
              <a:t>게시판 관리</a:t>
            </a:r>
            <a:endParaRPr lang="en-US" altLang="ko-KR" sz="44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830014"/>
              </p:ext>
            </p:extLst>
          </p:nvPr>
        </p:nvGraphicFramePr>
        <p:xfrm>
          <a:off x="817880" y="53771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검색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검색 </a:t>
                      </a:r>
                      <a:r>
                        <a:rPr lang="ko-KR" altLang="en-US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조건별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공지사항 조회</a:t>
                      </a:r>
                      <a:r>
                        <a:rPr lang="en-US" altLang="ko-KR" sz="18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및 </a:t>
                      </a:r>
                      <a:r>
                        <a:rPr lang="ko-KR" altLang="en-US" sz="1800" baseline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페이징</a:t>
                      </a:r>
                      <a:r>
                        <a:rPr lang="ko-KR" altLang="en-US" sz="18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처리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상세정보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수정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/</a:t>
                      </a: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삭제 상세정보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err="1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이순미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732840"/>
              </p:ext>
            </p:extLst>
          </p:nvPr>
        </p:nvGraphicFramePr>
        <p:xfrm>
          <a:off x="817880" y="1825625"/>
          <a:ext cx="10515600" cy="31511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23971626"/>
                    </a:ext>
                  </a:extLst>
                </a:gridCol>
              </a:tblGrid>
              <a:tr h="367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275961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공지사항 상세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게시판번호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2759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직원번호</a:t>
                      </a: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*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443114"/>
                  </a:ext>
                </a:extLst>
              </a:tr>
              <a:tr h="275961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제목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  <a:tr h="275961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작성내용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84330"/>
                  </a:ext>
                </a:extLst>
              </a:tr>
              <a:tr h="275961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분류코드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문자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0277"/>
                  </a:ext>
                </a:extLst>
              </a:tr>
              <a:tr h="275961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조회수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67855"/>
                  </a:ext>
                </a:extLst>
              </a:tr>
              <a:tr h="275961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댓글그룹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49365"/>
                  </a:ext>
                </a:extLst>
              </a:tr>
              <a:tr h="275961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댓글순서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70452"/>
                  </a:ext>
                </a:extLst>
              </a:tr>
              <a:tr h="275961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댓글레벨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02317"/>
                  </a:ext>
                </a:extLst>
              </a:tr>
              <a:tr h="2995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98985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b="1" dirty="0">
                <a:solidFill>
                  <a:srgbClr val="403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erriweather Bold" pitchFamily="34" charset="-120"/>
              </a:rPr>
              <a:t>게시판 관리</a:t>
            </a:r>
            <a:endParaRPr lang="en-US" altLang="ko-KR" sz="44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593912"/>
              </p:ext>
            </p:extLst>
          </p:nvPr>
        </p:nvGraphicFramePr>
        <p:xfrm>
          <a:off x="817880" y="53771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수정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공지사항상세 정보 입력 후 공지사항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삭제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버튼</a:t>
                      </a:r>
                      <a:r>
                        <a:rPr lang="en-US" altLang="ko-KR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공지사항상세 정보 삭제 후 공지사항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01168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err="1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이순미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3662</Words>
  <Application>Microsoft Office PowerPoint</Application>
  <PresentationFormat>와이드스크린</PresentationFormat>
  <Paragraphs>2117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Merriweather Bold</vt:lpstr>
      <vt:lpstr>Open Sans</vt:lpstr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46</cp:revision>
  <dcterms:created xsi:type="dcterms:W3CDTF">2025-07-16T16:45:01Z</dcterms:created>
  <dcterms:modified xsi:type="dcterms:W3CDTF">2025-07-21T06:07:13Z</dcterms:modified>
</cp:coreProperties>
</file>