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/>
    <p:restoredTop sz="94679"/>
  </p:normalViewPr>
  <p:slideViewPr>
    <p:cSldViewPr snapToGrid="0" showGuides="1">
      <p:cViewPr>
        <p:scale>
          <a:sx n="100" d="100"/>
          <a:sy n="100" d="100"/>
        </p:scale>
        <p:origin x="1256" y="61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649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74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CD9F-F164-7E4F-B602-BE4C838EEC4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8AC8AD-286F-9D4E-8D83-73C4DCDC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7E3006E-B396-5DFE-C5D7-6E5203ABA08B}"/>
              </a:ext>
            </a:extLst>
          </p:cNvPr>
          <p:cNvSpPr txBox="1"/>
          <p:nvPr/>
        </p:nvSpPr>
        <p:spPr>
          <a:xfrm>
            <a:off x="1576750" y="195072"/>
            <a:ext cx="90385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INVENTORY CONTROL TO PREVENT </a:t>
            </a:r>
          </a:p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EXPIRED GOODS USING SIX SIGMA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90333-5F12-8AE5-19BD-C53811124FCB}"/>
              </a:ext>
            </a:extLst>
          </p:cNvPr>
          <p:cNvSpPr txBox="1"/>
          <p:nvPr/>
        </p:nvSpPr>
        <p:spPr>
          <a:xfrm>
            <a:off x="2663126" y="2041257"/>
            <a:ext cx="6865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Prajakta Pohare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 Chaudhary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Mutinda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Kandula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Mohammed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Illinois State University</a:t>
            </a:r>
          </a:p>
        </p:txBody>
      </p:sp>
      <p:pic>
        <p:nvPicPr>
          <p:cNvPr id="19" name="Picture 18" descr="A red circle with white text and a book&#10;&#10;AI-generated content may be incorrect.">
            <a:extLst>
              <a:ext uri="{FF2B5EF4-FFF2-40B4-BE49-F238E27FC236}">
                <a16:creationId xmlns:a16="http://schemas.microsoft.com/office/drawing/2014/main" id="{0514C9E3-B17F-8BB6-885E-610C542A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9" y="195072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EE4F-0565-2ECC-C0E6-B5D5FED9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9CD2662-BD7D-D710-3316-A6254266644A}"/>
              </a:ext>
            </a:extLst>
          </p:cNvPr>
          <p:cNvSpPr txBox="1"/>
          <p:nvPr/>
        </p:nvSpPr>
        <p:spPr>
          <a:xfrm>
            <a:off x="746664" y="609649"/>
            <a:ext cx="11696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Requirements: Reliability, transparency, and efficiency in food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Process Steps: Donation assessment, logging, sorting, inventory checks, distribution preparation, handout, feedback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Opportunities: Automate inventory and distribution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Reduction: Stricter stock rotation and plans for near-expiry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 Engagement: Enhance communication with all parties for improved operation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2947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85EC-BCCA-D34D-17C9-B28BA941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CBE2F20-4EE0-EE5E-B51B-EECD550EBAB2}"/>
              </a:ext>
            </a:extLst>
          </p:cNvPr>
          <p:cNvSpPr txBox="1"/>
          <p:nvPr/>
        </p:nvSpPr>
        <p:spPr>
          <a:xfrm>
            <a:off x="581564" y="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66A4F-FD76-3963-B0BB-603B6EB0A8DB}"/>
              </a:ext>
            </a:extLst>
          </p:cNvPr>
          <p:cNvSpPr txBox="1"/>
          <p:nvPr/>
        </p:nvSpPr>
        <p:spPr>
          <a:xfrm>
            <a:off x="693228" y="1647810"/>
            <a:ext cx="11498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quantify the performance of the current process and gather pertinent data to set a baseline for addressing the problem of old food in School Street Food Pantry.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3616-8F92-70D5-DEA7-67A7A542F9A6}"/>
              </a:ext>
            </a:extLst>
          </p:cNvPr>
          <p:cNvSpPr txBox="1"/>
          <p:nvPr/>
        </p:nvSpPr>
        <p:spPr>
          <a:xfrm>
            <a:off x="1745203" y="3273822"/>
            <a:ext cx="431323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0" lvl="1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Methods: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Records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Inventory Counts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Suppliers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Pantry Operations Logs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Feedback</a:t>
            </a:r>
          </a:p>
          <a:p>
            <a:pPr marL="0" lvl="1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(KPIs):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Expired Items Percentage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for Reducing Waste</a:t>
            </a:r>
          </a:p>
          <a:p>
            <a:pPr marL="457200" lvl="4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1510D-DD8E-EB12-5563-D360862C5D65}"/>
              </a:ext>
            </a:extLst>
          </p:cNvPr>
          <p:cNvSpPr txBox="1"/>
          <p:nvPr/>
        </p:nvSpPr>
        <p:spPr>
          <a:xfrm>
            <a:off x="6896100" y="3273822"/>
            <a:ext cx="777954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Approaches:</a:t>
            </a:r>
          </a:p>
          <a:p>
            <a:pPr marL="457200" lvl="3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</a:t>
            </a:r>
          </a:p>
          <a:p>
            <a:pPr marL="457200" lvl="3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</a:p>
          <a:p>
            <a:pPr marL="457200" lvl="3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Discrepancy Identification</a:t>
            </a:r>
          </a:p>
          <a:p>
            <a:pPr marL="457200" lvl="3" indent="-228600">
              <a:buFont typeface="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Feedback Analysis</a:t>
            </a:r>
          </a:p>
        </p:txBody>
      </p:sp>
    </p:spTree>
    <p:extLst>
      <p:ext uri="{BB962C8B-B14F-4D97-AF65-F5344CB8AC3E}">
        <p14:creationId xmlns:p14="http://schemas.microsoft.com/office/powerpoint/2010/main" val="58768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98A7C-B1A2-CC50-FF5F-DFA25C6E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EBD48C-8F5E-1F17-F35C-495770765815}"/>
              </a:ext>
            </a:extLst>
          </p:cNvPr>
          <p:cNvSpPr txBox="1"/>
          <p:nvPr/>
        </p:nvSpPr>
        <p:spPr>
          <a:xfrm>
            <a:off x="570182" y="292100"/>
            <a:ext cx="11696700" cy="156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884" lvl="1">
              <a:lnSpc>
                <a:spcPts val="2734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METHODS</a:t>
            </a:r>
          </a:p>
          <a:p>
            <a:pPr>
              <a:lnSpc>
                <a:spcPts val="11015"/>
              </a:lnSpc>
            </a:pPr>
            <a:endParaRPr lang="en-US" sz="2400" b="1" spc="7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0A503-C9C5-CCED-76B8-DB859AD4B083}"/>
              </a:ext>
            </a:extLst>
          </p:cNvPr>
          <p:cNvSpPr txBox="1"/>
          <p:nvPr/>
        </p:nvSpPr>
        <p:spPr>
          <a:xfrm>
            <a:off x="733964" y="1132217"/>
            <a:ext cx="11254836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884" lvl="1">
              <a:lnSpc>
                <a:spcPts val="2734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Records: Reviewing historical inventory records to identify expired goods and quantify their frequency.</a:t>
            </a:r>
          </a:p>
          <a:p>
            <a:pPr marL="213884" lvl="1">
              <a:lnSpc>
                <a:spcPts val="2734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884" lvl="1">
              <a:lnSpc>
                <a:spcPts val="2734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Inventory Counts: Conducting manual counts of old food in the pantry to validate inventory records and assess accuracy.</a:t>
            </a:r>
          </a:p>
          <a:p>
            <a:pPr marL="213884" lvl="1">
              <a:lnSpc>
                <a:spcPts val="2734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884" lvl="1">
              <a:lnSpc>
                <a:spcPts val="2734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Suppliers: Gathering data from suppliers regarding delivery schedules and expiration dates of donated items.</a:t>
            </a:r>
          </a:p>
          <a:p>
            <a:pPr marL="213884" lvl="1">
              <a:lnSpc>
                <a:spcPts val="2734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884" lvl="1">
              <a:lnSpc>
                <a:spcPts val="2734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Pantry Operations Logs: Analyzing records and logs related to inventory management, product distribution, and handling processes to identify trends and challenges.</a:t>
            </a:r>
          </a:p>
          <a:p>
            <a:pPr marL="213884" lvl="1">
              <a:lnSpc>
                <a:spcPts val="2734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884" lvl="1">
              <a:lnSpc>
                <a:spcPts val="2734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Feedback: Soliciting input from pantry users to assess food quality, freshness, and instances of receiving expired items.</a:t>
            </a:r>
          </a:p>
        </p:txBody>
      </p:sp>
    </p:spTree>
    <p:extLst>
      <p:ext uri="{BB962C8B-B14F-4D97-AF65-F5344CB8AC3E}">
        <p14:creationId xmlns:p14="http://schemas.microsoft.com/office/powerpoint/2010/main" val="122103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3E8F9-C414-4791-6ED3-935BA13B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of stock expired&#10;&#10;Description automatically generated">
            <a:extLst>
              <a:ext uri="{FF2B5EF4-FFF2-40B4-BE49-F238E27FC236}">
                <a16:creationId xmlns:a16="http://schemas.microsoft.com/office/drawing/2014/main" id="{90B06E24-A222-A47B-8E39-04325C6A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24" y="595805"/>
            <a:ext cx="8627351" cy="56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D394A-1A84-5AA1-DB5F-ADEC4E33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22EA7DB-12D8-A2D7-C360-FF0C31605BD3}"/>
              </a:ext>
            </a:extLst>
          </p:cNvPr>
          <p:cNvSpPr txBox="1"/>
          <p:nvPr/>
        </p:nvSpPr>
        <p:spPr>
          <a:xfrm>
            <a:off x="733964" y="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9327E-3306-2A37-FF33-3CE3B61455F4}"/>
              </a:ext>
            </a:extLst>
          </p:cNvPr>
          <p:cNvSpPr txBox="1"/>
          <p:nvPr/>
        </p:nvSpPr>
        <p:spPr>
          <a:xfrm>
            <a:off x="606964" y="1399880"/>
            <a:ext cx="11458036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0399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Analyze stage of Six Sigma DMAIC is crucial to identify the causes of high product expiration rates in pantries. </a:t>
            </a:r>
          </a:p>
          <a:p>
            <a:pPr marL="0" lvl="1" indent="-280399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methodically reviewing and analytical tools. </a:t>
            </a:r>
          </a:p>
          <a:p>
            <a:pPr marL="0" lvl="1" indent="-280399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foods and snacks expire faster. </a:t>
            </a:r>
          </a:p>
          <a:p>
            <a:pPr marL="0" lvl="1" indent="-280399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52% of frozen food and 60% of snacks expire each month. </a:t>
            </a:r>
          </a:p>
          <a:p>
            <a:pPr marL="0" lvl="1" indent="-280399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phase of our study analyzes and reviews Measure stage data to determine the causes of these higher expiry rates. </a:t>
            </a:r>
          </a:p>
        </p:txBody>
      </p:sp>
    </p:spTree>
    <p:extLst>
      <p:ext uri="{BB962C8B-B14F-4D97-AF65-F5344CB8AC3E}">
        <p14:creationId xmlns:p14="http://schemas.microsoft.com/office/powerpoint/2010/main" val="272895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A761790B-C56A-BA34-536F-5EB2835D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5" y="1048265"/>
            <a:ext cx="8426450" cy="47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ishbone diagram&#10;&#10;AI-generated content may be incorrect.">
            <a:extLst>
              <a:ext uri="{FF2B5EF4-FFF2-40B4-BE49-F238E27FC236}">
                <a16:creationId xmlns:a16="http://schemas.microsoft.com/office/drawing/2014/main" id="{DE8A0034-D6B8-DB89-B056-0E6ED340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2931"/>
            <a:ext cx="7772400" cy="57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E5EC-959E-B68F-F042-619E19744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D69429A-60BB-F212-777D-92F131D67100}"/>
              </a:ext>
            </a:extLst>
          </p:cNvPr>
          <p:cNvSpPr txBox="1"/>
          <p:nvPr/>
        </p:nvSpPr>
        <p:spPr>
          <a:xfrm>
            <a:off x="733964" y="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5B6CB-7F39-A8F1-BFAF-ACD7F913E17C}"/>
              </a:ext>
            </a:extLst>
          </p:cNvPr>
          <p:cNvSpPr txBox="1"/>
          <p:nvPr/>
        </p:nvSpPr>
        <p:spPr>
          <a:xfrm>
            <a:off x="1051464" y="1399880"/>
            <a:ext cx="11458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5S and FMEA to address expired goods in the school pantry.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Redesigning processes by eliminating non-value-adding steps.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issues: inventory management, ordering, storage, and communication.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 stakeholders, training staff, and piloting improvements.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targeted solutions to prevent defects.</a:t>
            </a:r>
          </a:p>
          <a:p>
            <a:pPr marL="457200">
              <a:buFont typeface="Arial"/>
              <a:buChar char="•"/>
            </a:pPr>
            <a:endParaRPr lang="en-US" sz="2400" spc="194" dirty="0">
              <a:solidFill>
                <a:srgbClr val="0D0D0D"/>
              </a:solidFill>
              <a:latin typeface="Times New Roman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3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BD2B0-73E7-15A6-E7C7-250953CC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B1F6A1-91AD-8EF2-D586-BA27723E48E4}"/>
              </a:ext>
            </a:extLst>
          </p:cNvPr>
          <p:cNvSpPr txBox="1"/>
          <p:nvPr/>
        </p:nvSpPr>
        <p:spPr>
          <a:xfrm>
            <a:off x="570182" y="292100"/>
            <a:ext cx="11696700" cy="156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884" lvl="1">
              <a:lnSpc>
                <a:spcPts val="2734"/>
              </a:lnSpc>
            </a:pPr>
            <a:r>
              <a:rPr lang="en-US" sz="2800" b="1" spc="194" dirty="0">
                <a:solidFill>
                  <a:srgbClr val="231F20"/>
                </a:solidFill>
                <a:latin typeface="DM Sans"/>
              </a:rPr>
              <a:t>THE 5S METHODOLOGY</a:t>
            </a:r>
          </a:p>
          <a:p>
            <a:pPr>
              <a:lnSpc>
                <a:spcPts val="11015"/>
              </a:lnSpc>
            </a:pPr>
            <a:endParaRPr lang="en-US" sz="2400" b="1" spc="7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ADFA9561-193B-204B-5AA4-2C43058C5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88428"/>
              </p:ext>
            </p:extLst>
          </p:nvPr>
        </p:nvGraphicFramePr>
        <p:xfrm>
          <a:off x="648271" y="742702"/>
          <a:ext cx="10973547" cy="552874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32831">
                  <a:extLst>
                    <a:ext uri="{9D8B030D-6E8A-4147-A177-3AD203B41FA5}">
                      <a16:colId xmlns:a16="http://schemas.microsoft.com/office/drawing/2014/main" val="675858140"/>
                    </a:ext>
                  </a:extLst>
                </a:gridCol>
                <a:gridCol w="8740716">
                  <a:extLst>
                    <a:ext uri="{9D8B030D-6E8A-4147-A177-3AD203B41FA5}">
                      <a16:colId xmlns:a16="http://schemas.microsoft.com/office/drawing/2014/main" val="3104291416"/>
                    </a:ext>
                  </a:extLst>
                </a:gridCol>
              </a:tblGrid>
              <a:tr h="9336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 </a:t>
                      </a:r>
                    </a:p>
                  </a:txBody>
                  <a:tcPr marL="253075" marR="151845" marT="151845" marB="1518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a thorough inventory audit to identify all items in the pantry.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any expired, damaged, or unusable items from the inventory immediately.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Establish clear criteria for determining which items should be kept or discarded. 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075" marR="151845" marT="151845" marB="1518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5741"/>
                  </a:ext>
                </a:extLst>
              </a:tr>
              <a:tr h="100870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in Order </a:t>
                      </a:r>
                    </a:p>
                  </a:txBody>
                  <a:tcPr marL="253075" marR="151845" marT="151845" marB="1518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 the remaining inventory in a systematic and logical manner.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similar items together and assign specific locations for each category.  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labels and signage to clearly identify different sections</a:t>
                      </a:r>
                    </a:p>
                  </a:txBody>
                  <a:tcPr marL="253075" marR="151845" marT="151845" marB="1518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926772"/>
                  </a:ext>
                </a:extLst>
              </a:tr>
              <a:tr h="118899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Shine </a:t>
                      </a:r>
                    </a:p>
                  </a:txBody>
                  <a:tcPr marL="253075" marR="151845" marT="151845" marB="1518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a regular cleaning schedule to maintain cleanliness and orderliness in the pantry.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Encourage volunteers to clean and organize the pantry during downtime.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Address any issues promptly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075" marR="151845" marT="151845" marB="1518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0417"/>
                  </a:ext>
                </a:extLst>
              </a:tr>
              <a:tr h="127203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 </a:t>
                      </a:r>
                    </a:p>
                  </a:txBody>
                  <a:tcPr marL="253075" marR="151845" marT="151845" marB="1518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standardized procedures for inventory management, including regular audits and checks for expiration dates.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volunteers on proper sorting, organizing, and cleaning techniques.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all procedures and make them easily accessible to all pantry staff and volunteers.</a:t>
                      </a:r>
                    </a:p>
                  </a:txBody>
                  <a:tcPr marL="253075" marR="151845" marT="151845" marB="1518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21847"/>
                  </a:ext>
                </a:extLst>
              </a:tr>
              <a:tr h="111524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Sustain </a:t>
                      </a:r>
                    </a:p>
                  </a:txBody>
                  <a:tcPr marL="253075" marR="151845" marT="151845" marB="1518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Foster a culture of continuous improvement and waste reduction within the pantry.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Regularly review performance metrics and identify areas for further improvement. 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buFont typeface="Wingdings" panose="020B0604020202020204" pitchFamily="34" charset="0"/>
                        <a:buChar char="Ø"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Encourage feedback from volunteers and pantry users to identify any issues or concern</a:t>
                      </a:r>
                    </a:p>
                  </a:txBody>
                  <a:tcPr marL="253075" marR="151845" marT="151845" marB="1518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4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6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ox with black text&#10;&#10;Description automatically generated">
            <a:extLst>
              <a:ext uri="{FF2B5EF4-FFF2-40B4-BE49-F238E27FC236}">
                <a16:creationId xmlns:a16="http://schemas.microsoft.com/office/drawing/2014/main" id="{4A1FD909-7D69-D6D6-BC1C-F8825996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5" y="322001"/>
            <a:ext cx="10839906" cy="1619617"/>
          </a:xfrm>
          <a:prstGeom prst="rect">
            <a:avLst/>
          </a:prstGeom>
        </p:spPr>
      </p:pic>
      <p:pic>
        <p:nvPicPr>
          <p:cNvPr id="6" name="Picture 5" descr="A grid of white squares with brown text&#10;&#10;Description automatically generated">
            <a:extLst>
              <a:ext uri="{FF2B5EF4-FFF2-40B4-BE49-F238E27FC236}">
                <a16:creationId xmlns:a16="http://schemas.microsoft.com/office/drawing/2014/main" id="{D758F885-AA27-498A-65B4-C965E5F0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4" y="1943101"/>
            <a:ext cx="10839906" cy="48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064ED-E620-AFC6-4B87-59AB7F60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3FEBEDF-0752-CF5A-2E27-7235128CF018}"/>
              </a:ext>
            </a:extLst>
          </p:cNvPr>
          <p:cNvSpPr txBox="1"/>
          <p:nvPr/>
        </p:nvSpPr>
        <p:spPr>
          <a:xfrm>
            <a:off x="505364" y="-101600"/>
            <a:ext cx="52653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7C0AD-D3BD-CB1A-A87C-FC7D173C9150}"/>
              </a:ext>
            </a:extLst>
          </p:cNvPr>
          <p:cNvSpPr txBox="1"/>
          <p:nvPr/>
        </p:nvSpPr>
        <p:spPr>
          <a:xfrm>
            <a:off x="1114964" y="1806280"/>
            <a:ext cx="8499246" cy="324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many people, school pantries are vital resources, but the presence of expired goods seriously compromises their efficacy and safety. 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5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effect of this difficulty on the health and well-being of those who depend on these resources is a cause for concern.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400" spc="216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51E4A1D2-E533-F5AA-B698-287ADA9ED5B5}"/>
              </a:ext>
            </a:extLst>
          </p:cNvPr>
          <p:cNvSpPr/>
          <p:nvPr/>
        </p:nvSpPr>
        <p:spPr>
          <a:xfrm>
            <a:off x="9179028" y="1995307"/>
            <a:ext cx="3012972" cy="2867385"/>
          </a:xfrm>
          <a:custGeom>
            <a:avLst/>
            <a:gdLst/>
            <a:ahLst/>
            <a:cxnLst/>
            <a:rect l="l" t="t" r="r" b="b"/>
            <a:pathLst>
              <a:path w="6766942" h="6700794">
                <a:moveTo>
                  <a:pt x="0" y="0"/>
                </a:moveTo>
                <a:lnTo>
                  <a:pt x="6766942" y="0"/>
                </a:lnTo>
                <a:lnTo>
                  <a:pt x="6766942" y="6700793"/>
                </a:lnTo>
                <a:lnTo>
                  <a:pt x="0" y="6700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0F40-9074-084A-68F0-4CEDB4838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ufacturing and Assembly Process FMEA – REIV">
            <a:extLst>
              <a:ext uri="{FF2B5EF4-FFF2-40B4-BE49-F238E27FC236}">
                <a16:creationId xmlns:a16="http://schemas.microsoft.com/office/drawing/2014/main" id="{45BC2ABB-0B2C-1897-5239-1A3CC99A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50" y="4135978"/>
            <a:ext cx="4249750" cy="272202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891BC1-5C7F-EDB1-BCCE-A76C3767A3F1}"/>
              </a:ext>
            </a:extLst>
          </p:cNvPr>
          <p:cNvSpPr txBox="1"/>
          <p:nvPr/>
        </p:nvSpPr>
        <p:spPr>
          <a:xfrm>
            <a:off x="886364" y="375707"/>
            <a:ext cx="113056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FMEA analysis signifies that some failure modes pose very big risks to the success of the project.</a:t>
            </a:r>
          </a:p>
          <a:p>
            <a:pPr marL="457200" indent="-4572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scenario, we intend to; </a:t>
            </a:r>
          </a:p>
          <a:p>
            <a:pPr marL="457200" indent="-4572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Prioritize Mitigation Actions focused on reducing the severity of potential consequences. </a:t>
            </a:r>
          </a:p>
          <a:p>
            <a:pPr marL="457200" indent="-4572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evaluate.</a:t>
            </a:r>
          </a:p>
          <a:p>
            <a:pPr marL="457200" indent="-4572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 reassess the RPN of the highest-risk failure mode</a:t>
            </a:r>
          </a:p>
          <a:p>
            <a:pPr marL="457200" indent="-4572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Improvement: continuously review.</a:t>
            </a:r>
          </a:p>
        </p:txBody>
      </p:sp>
    </p:spTree>
    <p:extLst>
      <p:ext uri="{BB962C8B-B14F-4D97-AF65-F5344CB8AC3E}">
        <p14:creationId xmlns:p14="http://schemas.microsoft.com/office/powerpoint/2010/main" val="350826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1DE2A-6DDC-0EE6-0690-F456D056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E5118F7-5055-9D6D-0872-A822F26401E8}"/>
              </a:ext>
            </a:extLst>
          </p:cNvPr>
          <p:cNvSpPr txBox="1"/>
          <p:nvPr/>
        </p:nvSpPr>
        <p:spPr>
          <a:xfrm>
            <a:off x="733964" y="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0DB-5B3A-328E-4AF3-844680E2BAE6}"/>
              </a:ext>
            </a:extLst>
          </p:cNvPr>
          <p:cNvSpPr txBox="1"/>
          <p:nvPr/>
        </p:nvSpPr>
        <p:spPr>
          <a:xfrm>
            <a:off x="733964" y="1806280"/>
            <a:ext cx="114580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b="1" spc="194" dirty="0">
                <a:solidFill>
                  <a:srgbClr val="231F20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sustainability of improvements in reducing expired products in school pantries.</a:t>
            </a:r>
          </a:p>
          <a:p>
            <a:pPr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is crucial for institutionalizing changes and preventing regression to prior process states.</a:t>
            </a:r>
          </a:p>
          <a:p>
            <a:pPr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maintains performance and lays the groundwork for continuous future improvements.</a:t>
            </a:r>
          </a:p>
          <a:p>
            <a:pPr marL="457200"/>
            <a:endParaRPr lang="en-US" sz="2400" spc="194" dirty="0">
              <a:solidFill>
                <a:srgbClr val="231F20"/>
              </a:solidFill>
              <a:latin typeface="Times New Roman"/>
              <a:ea typeface="+mn-lt"/>
              <a:cs typeface="Times New Roman"/>
            </a:endParaRPr>
          </a:p>
          <a:p>
            <a:pPr marL="457200"/>
            <a:endParaRPr lang="en-US" sz="2400" spc="194" dirty="0">
              <a:solidFill>
                <a:srgbClr val="0D0D0D"/>
              </a:solidFill>
              <a:latin typeface="Times New Roman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31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8F3F2-7080-B6A0-E05F-DD77B8A8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7B8A122-2268-F5FE-C3CD-386D1C0159CF}"/>
              </a:ext>
            </a:extLst>
          </p:cNvPr>
          <p:cNvSpPr txBox="1"/>
          <p:nvPr/>
        </p:nvSpPr>
        <p:spPr>
          <a:xfrm>
            <a:off x="310491" y="390078"/>
            <a:ext cx="115710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571500">
              <a:buFont typeface="Arial"/>
              <a:buChar char="•"/>
            </a:pPr>
            <a:endParaRPr lang="en-US" sz="2400" b="1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62865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Operating Procedures (SOPs): Implement SOPs for efficient inventory management and distribution.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 Use SPC and audits for continuous inventory monitoring.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Training and Communication: Provide ongoing training and maintain open communication.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Use: Leverage technology to enhance inventory tracking.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Management: Regularly update risk management strategies.</a:t>
            </a:r>
          </a:p>
          <a:p>
            <a:pPr marL="1200150" lvl="1" indent="-5715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Reviews: Assess KPIs to ensure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2184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EEF6-472E-F306-C875-09E111E0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1788F5C-31ED-CFC5-AB6D-28588328DF8D}"/>
              </a:ext>
            </a:extLst>
          </p:cNvPr>
          <p:cNvSpPr txBox="1"/>
          <p:nvPr/>
        </p:nvSpPr>
        <p:spPr>
          <a:xfrm>
            <a:off x="568864" y="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E07A4-D393-429F-51FA-9746EF58454A}"/>
              </a:ext>
            </a:extLst>
          </p:cNvPr>
          <p:cNvSpPr txBox="1"/>
          <p:nvPr/>
        </p:nvSpPr>
        <p:spPr>
          <a:xfrm>
            <a:off x="911764" y="1387180"/>
            <a:ext cx="1145803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Six Sigma DMAIC to improve inventory management and ordering.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staff training, inventory tracking, and ordering to reduce expirations.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long-term success through control plans, training, and monitoring.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reduced waste, improved food safety, and higher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32906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958F-63E9-BF38-EF0A-198FB6D5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E38D5D2-C225-73F4-D10A-C6A72A5BF4BB}"/>
              </a:ext>
            </a:extLst>
          </p:cNvPr>
          <p:cNvGrpSpPr/>
          <p:nvPr/>
        </p:nvGrpSpPr>
        <p:grpSpPr>
          <a:xfrm>
            <a:off x="1980400" y="2184488"/>
            <a:ext cx="8789200" cy="2669507"/>
            <a:chOff x="0" y="0"/>
            <a:chExt cx="2555894" cy="8128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3EA0CDC-900B-C1CD-B437-340993BCD3E6}"/>
                </a:ext>
              </a:extLst>
            </p:cNvPr>
            <p:cNvSpPr/>
            <p:nvPr/>
          </p:nvSpPr>
          <p:spPr>
            <a:xfrm>
              <a:off x="0" y="0"/>
              <a:ext cx="2555894" cy="812800"/>
            </a:xfrm>
            <a:custGeom>
              <a:avLst/>
              <a:gdLst/>
              <a:ahLst/>
              <a:cxnLst/>
              <a:rect l="l" t="t" r="r" b="b"/>
              <a:pathLst>
                <a:path w="2555894" h="812800">
                  <a:moveTo>
                    <a:pt x="0" y="0"/>
                  </a:moveTo>
                  <a:lnTo>
                    <a:pt x="2555894" y="0"/>
                  </a:lnTo>
                  <a:lnTo>
                    <a:pt x="255589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4094DC8B-A966-2042-9EFA-0F2152608F93}"/>
                </a:ext>
              </a:extLst>
            </p:cNvPr>
            <p:cNvSpPr txBox="1"/>
            <p:nvPr/>
          </p:nvSpPr>
          <p:spPr>
            <a:xfrm>
              <a:off x="0" y="-19050"/>
              <a:ext cx="255589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7">
            <a:extLst>
              <a:ext uri="{FF2B5EF4-FFF2-40B4-BE49-F238E27FC236}">
                <a16:creationId xmlns:a16="http://schemas.microsoft.com/office/drawing/2014/main" id="{5F672BB1-A52B-5F52-99FA-CEA735B3B970}"/>
              </a:ext>
            </a:extLst>
          </p:cNvPr>
          <p:cNvSpPr txBox="1"/>
          <p:nvPr/>
        </p:nvSpPr>
        <p:spPr>
          <a:xfrm>
            <a:off x="1771809" y="1563121"/>
            <a:ext cx="8648382" cy="2454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8000" spc="1610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42B3424-99B7-F141-ED38-4B7E3085E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93623CC-49E9-DD69-6927-9EBFF4FEB424}"/>
              </a:ext>
            </a:extLst>
          </p:cNvPr>
          <p:cNvSpPr txBox="1"/>
          <p:nvPr/>
        </p:nvSpPr>
        <p:spPr>
          <a:xfrm>
            <a:off x="515428" y="-8890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531E2-091C-959A-EC97-A5512E0D7421}"/>
              </a:ext>
            </a:extLst>
          </p:cNvPr>
          <p:cNvSpPr txBox="1"/>
          <p:nvPr/>
        </p:nvSpPr>
        <p:spPr>
          <a:xfrm>
            <a:off x="805132" y="1971380"/>
            <a:ext cx="10581736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expired goods in school pantries compromises efficacy and safety, posing risks to the health and well-being of recipients.</a:t>
            </a:r>
          </a:p>
        </p:txBody>
      </p:sp>
    </p:spTree>
    <p:extLst>
      <p:ext uri="{BB962C8B-B14F-4D97-AF65-F5344CB8AC3E}">
        <p14:creationId xmlns:p14="http://schemas.microsoft.com/office/powerpoint/2010/main" val="430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68C7E-0783-CC5B-F327-C542A9E78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7569BE4-13DC-5ED8-29F3-22B889FECF4D}"/>
              </a:ext>
            </a:extLst>
          </p:cNvPr>
          <p:cNvSpPr txBox="1"/>
          <p:nvPr/>
        </p:nvSpPr>
        <p:spPr>
          <a:xfrm>
            <a:off x="530764" y="-8890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2F329-E6C9-02FC-F1DC-12D4D299D0A2}"/>
              </a:ext>
            </a:extLst>
          </p:cNvPr>
          <p:cNvSpPr txBox="1"/>
          <p:nvPr/>
        </p:nvSpPr>
        <p:spPr>
          <a:xfrm>
            <a:off x="733964" y="1806280"/>
            <a:ext cx="8499246" cy="262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Sigma will be used to improve the process and reduce expired products. Quality strategy DMAIC uses data to improve processes. A key component of Six Sigma, which reduces business process variability and defects to boost performance. 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31147E49-C563-6676-2189-B8CBBAD09BAF}"/>
              </a:ext>
            </a:extLst>
          </p:cNvPr>
          <p:cNvSpPr/>
          <p:nvPr/>
        </p:nvSpPr>
        <p:spPr>
          <a:xfrm>
            <a:off x="9334500" y="2183845"/>
            <a:ext cx="2625597" cy="2490310"/>
          </a:xfrm>
          <a:custGeom>
            <a:avLst/>
            <a:gdLst/>
            <a:ahLst/>
            <a:cxnLst/>
            <a:rect l="l" t="t" r="r" b="b"/>
            <a:pathLst>
              <a:path w="6444845" h="6444845">
                <a:moveTo>
                  <a:pt x="0" y="0"/>
                </a:moveTo>
                <a:lnTo>
                  <a:pt x="6444845" y="0"/>
                </a:lnTo>
                <a:lnTo>
                  <a:pt x="6444845" y="6444845"/>
                </a:lnTo>
                <a:lnTo>
                  <a:pt x="0" y="6444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DACDF-25C4-ACCD-0EEC-1CADB377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9459D59-AAB5-71E7-4767-6B0F91C2DF1A}"/>
              </a:ext>
            </a:extLst>
          </p:cNvPr>
          <p:cNvSpPr txBox="1"/>
          <p:nvPr/>
        </p:nvSpPr>
        <p:spPr>
          <a:xfrm>
            <a:off x="492664" y="-101600"/>
            <a:ext cx="8054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BD622-7CB3-E92F-F3D7-7D41CDE13D51}"/>
              </a:ext>
            </a:extLst>
          </p:cNvPr>
          <p:cNvSpPr txBox="1"/>
          <p:nvPr/>
        </p:nvSpPr>
        <p:spPr>
          <a:xfrm>
            <a:off x="594264" y="1659285"/>
            <a:ext cx="11597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DEFINATION &amp; CURRENT STATE ASSESSMENT AND GOALS 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 Focus on improving inventory management and volunteer training.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Stakeholders: Pantry managers, volunteers, recipients, and local community.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3EFF-8B70-8955-7DD0-3FE3CA83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D2F20-3D42-55D7-0F9D-0CFC335CA08D}"/>
              </a:ext>
            </a:extLst>
          </p:cNvPr>
          <p:cNvSpPr txBox="1"/>
          <p:nvPr/>
        </p:nvSpPr>
        <p:spPr>
          <a:xfrm>
            <a:off x="683164" y="662295"/>
            <a:ext cx="11267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Challenges: Lack of systematic tracking, inefficient stock rotation, risk of expired food distribution.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digital inventory management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90% usage of perishables before half their shelf life.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expired stock by 50% within a year.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KPIs: Reduction in expired items, improved customer satisfaction scores, enhanced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20679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3F9E-B99B-D3BF-CE48-5C608209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227378-A836-6F49-A4A5-C0BA5588BEA1}"/>
              </a:ext>
            </a:extLst>
          </p:cNvPr>
          <p:cNvSpPr txBox="1"/>
          <p:nvPr/>
        </p:nvSpPr>
        <p:spPr>
          <a:xfrm>
            <a:off x="495300" y="-139525"/>
            <a:ext cx="11696700" cy="264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15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SIPOC FRAMEWORK FOR SCHOOL STREET FOOD PANTRY</a:t>
            </a:r>
          </a:p>
          <a:p>
            <a:pPr>
              <a:lnSpc>
                <a:spcPts val="11015"/>
              </a:lnSpc>
            </a:pPr>
            <a:endParaRPr lang="en-US" sz="2000" b="1" spc="7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DDFB7-2D6E-988E-E34A-83FAB2157A54}"/>
              </a:ext>
            </a:extLst>
          </p:cNvPr>
          <p:cNvSpPr txBox="1"/>
          <p:nvPr/>
        </p:nvSpPr>
        <p:spPr>
          <a:xfrm>
            <a:off x="659082" y="1289953"/>
            <a:ext cx="113691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884" lvl="1"/>
            <a:endParaRPr lang="en-US" sz="2400" spc="194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Suppliers: Food banks, supermarkets (Midwestern, Sam's Club), local donors.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Donated food items, funds, volunteer efforts, inventory management tools.</a:t>
            </a:r>
          </a:p>
          <a:p>
            <a:pPr marL="0" lvl="1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: Donation receiving, evaluation, storage &amp; sorting, distribution.</a:t>
            </a:r>
          </a:p>
          <a:p>
            <a:pPr marL="0" lvl="1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 Safe food distribution, reduced waste, satisfied customer.</a:t>
            </a:r>
          </a:p>
          <a:p>
            <a:pPr marL="0" lvl="1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Customers: Students, volunteers, pantry managers, community.</a:t>
            </a:r>
          </a:p>
          <a:p>
            <a:pPr marL="213884" lvl="1"/>
            <a:endParaRPr lang="en-US" sz="2400" spc="194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1F3ED-32CE-CBA0-43DA-8779DF49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A5014949-1251-4445-9948-992C0993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13594"/>
            <a:ext cx="8331200" cy="6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6474E-436D-62BB-3FDA-407B93C4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27FF013-D770-62BB-9ACA-8ACB858680F6}"/>
              </a:ext>
            </a:extLst>
          </p:cNvPr>
          <p:cNvSpPr txBox="1"/>
          <p:nvPr/>
        </p:nvSpPr>
        <p:spPr>
          <a:xfrm>
            <a:off x="341582" y="711200"/>
            <a:ext cx="11696700" cy="191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884" lvl="1">
              <a:lnSpc>
                <a:spcPts val="2734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STAKEHOLDER NEEDS - VOC ANALYSIS &amp; PROCESS IMPROVEMENTS AND KEY INSIGHTS</a:t>
            </a:r>
          </a:p>
          <a:p>
            <a:pPr>
              <a:lnSpc>
                <a:spcPts val="11015"/>
              </a:lnSpc>
            </a:pPr>
            <a:endParaRPr lang="en-US" sz="2400" b="1" spc="7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844F7-B0BF-0DDB-764E-17CFD180A8CB}"/>
              </a:ext>
            </a:extLst>
          </p:cNvPr>
          <p:cNvSpPr txBox="1"/>
          <p:nvPr/>
        </p:nvSpPr>
        <p:spPr>
          <a:xfrm>
            <a:off x="848264" y="2120949"/>
            <a:ext cx="116967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Pantry Managers: Concerns about inventory management and minimizing waste.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Volunteers: Need for better training and clearer procedures on expiration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Recipients: Emphasis on food safety, quality, and transparency in handling.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56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1164</Words>
  <Application>Microsoft Macintosh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DM Sans</vt:lpstr>
      <vt:lpstr>Oswald Bold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Pohare, Prajakta</dc:creator>
  <cp:lastModifiedBy>Pohare, Prajakta</cp:lastModifiedBy>
  <cp:revision>1</cp:revision>
  <dcterms:created xsi:type="dcterms:W3CDTF">2025-04-02T03:52:58Z</dcterms:created>
  <dcterms:modified xsi:type="dcterms:W3CDTF">2025-04-03T00:16:29Z</dcterms:modified>
</cp:coreProperties>
</file>