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4"/>
  </p:notesMasterIdLst>
  <p:sldIdLst>
    <p:sldId id="256" r:id="rId2"/>
    <p:sldId id="261" r:id="rId3"/>
    <p:sldId id="258" r:id="rId4"/>
    <p:sldId id="294" r:id="rId5"/>
    <p:sldId id="268" r:id="rId6"/>
    <p:sldId id="293" r:id="rId7"/>
    <p:sldId id="283" r:id="rId8"/>
    <p:sldId id="271" r:id="rId9"/>
    <p:sldId id="272" r:id="rId10"/>
    <p:sldId id="295" r:id="rId11"/>
    <p:sldId id="296" r:id="rId12"/>
    <p:sldId id="282" r:id="rId13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맑은 고딕 Semilight" panose="020B0502040204020203" pitchFamily="50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9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09D"/>
    <a:srgbClr val="5F2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C3555-0FE1-46E7-ADE5-0A6AF5AF4BAB}" v="5" dt="2018-12-18T10:28:18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9F847-CC40-4315-A897-405EB3E4AD7C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08DDD-CFD4-4880-A214-C6C358711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12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A0E0B-7E4C-43C4-8625-71CCB0AD8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02FEB7-8954-401F-94C1-1DCFFD32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ABFE5-C4CF-423B-8AE7-98D2A0E7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4B5-EC60-4BE6-8BE3-DAA222FAFCF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48E38-AD8D-49F6-BDBA-D8254270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DB7D9-200B-404B-A13A-4E4BEFCC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0A5F-88CC-447A-8A94-3965B66A1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94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C3919-DF7C-41AB-A42B-F7E6DA63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F7B3A-7AD0-40D3-8B3C-2EDCFEA34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5C862-7CDF-4DC5-AFAB-3B298FD1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4B5-EC60-4BE6-8BE3-DAA222FAFCF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A8489-65EF-46AA-9E1C-DC61F02A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A2CFF-0E88-43BA-8A95-048B61D4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0A5F-88CC-447A-8A94-3965B66A1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1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9B5891-626E-421E-8953-D63405B0E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92E430-AB09-4258-B9F0-21E6A5B7A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607E4-2284-4E93-9747-60C5553A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4B5-EC60-4BE6-8BE3-DAA222FAFCF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C6B1B-ADD1-49C2-A764-E93FBF34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AA6A0-6B40-40D6-83D7-2ECB5233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0A5F-88CC-447A-8A94-3965B66A1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8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7B678-95F4-4107-ABB6-3845C4B9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7AF78-7326-41B3-87F2-E60C1D2A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B5A1E-69C5-4E4A-826C-9255380B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4B5-EC60-4BE6-8BE3-DAA222FAFCF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8EF9D-DC99-4DC3-93E4-4EF33C22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16C08-8720-43AD-8C76-032AD8C6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0A5F-88CC-447A-8A94-3965B66A1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80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64610-423A-4668-91FF-020B6DA2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7A7B6-B67F-4F54-B15E-3BDED4A9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B4AD5-636B-4775-BC7F-54806ED8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4B5-EC60-4BE6-8BE3-DAA222FAFCF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C53F9-C4F5-4EC3-AC34-635C0144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3AD75-8E47-4503-BE9C-66DDAAF2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0A5F-88CC-447A-8A94-3965B66A1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6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472F1-79D6-47E8-AFEC-EE6B86E2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C301D-EAD2-4638-B11A-32C35DFAC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F2933E-9A3E-41D7-9C91-7E532DC3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ED838-A9B0-4D5A-BFE0-A3C6FD6E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4B5-EC60-4BE6-8BE3-DAA222FAFCF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24803-F212-49E4-9395-98F7AF96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21191-5993-422E-A685-11EDFCE4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0A5F-88CC-447A-8A94-3965B66A1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3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28EC8-EB83-4A3A-B139-5874A285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3BFAD-EEC1-4379-BA67-A79228A08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90FA1-D0C4-4047-AAC9-165D0160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94DAA-AFC1-44DC-AFD6-AD1306005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56D158-D897-4725-8DC8-55392B0E3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E1019-818E-4880-849D-D12FD5DE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4B5-EC60-4BE6-8BE3-DAA222FAFCF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0DD0F5-EB98-48BB-8A67-4A82E513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26984-13F9-46DA-A073-678853D8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0A5F-88CC-447A-8A94-3965B66A1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07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4D9E4-42D5-4484-9889-C2372B8A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BED70F-21D1-45C4-B946-F5245844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4B5-EC60-4BE6-8BE3-DAA222FAFCF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9AFA0F-52CC-4800-85B8-A267B08E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4A2E1A-1904-4E99-BD30-E75F8DEC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0A5F-88CC-447A-8A94-3965B66A1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0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4BD75D-1232-4F03-8E6C-7B485F6D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4B5-EC60-4BE6-8BE3-DAA222FAFCF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04E86A-0A16-4C0D-8569-1E134ECD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09720-BAF2-4BDA-B1AF-79C51416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0A5F-88CC-447A-8A94-3965B66A1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E39CB-1E60-4087-B9EB-3812FD66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CB967-9610-47E3-B271-BEDFEA9C8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B4-E728-4B2C-9058-B53DB3228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46BC4-F48E-4654-86B3-449D38BC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4B5-EC60-4BE6-8BE3-DAA222FAFCF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9AD25-1930-4710-876F-CBFEC57A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74131-5A36-4C9B-9CDF-35D15DF8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0A5F-88CC-447A-8A94-3965B66A1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2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D2A45-8877-4992-A255-3941E788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6AEB1F-127E-4374-89EE-EB54203DD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30FF94-B516-40A6-8795-A9B845D7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C1A234-23B1-4875-BE11-79CAF29E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4B5-EC60-4BE6-8BE3-DAA222FAFCF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38C38-51E6-45D2-863B-4DD93A92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92DD2-5804-47A6-BE9B-60C3049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0A5F-88CC-447A-8A94-3965B66A1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5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64AD8-A22B-42F6-9CB4-49C2D5FB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2E9A1C-C8BF-4AD8-923E-53ADD5C03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BB135-9C6D-4C5B-A041-BA4ADD3A2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314B5-EC60-4BE6-8BE3-DAA222FAFCF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99C43-A51B-4A2E-A722-33C6A5979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C8F82-C2C8-426D-90CC-0386AA1E2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0A5F-88CC-447A-8A94-3965B66A1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5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000">
              <a:srgbClr val="5F2C82">
                <a:lumMod val="90000"/>
                <a:lumOff val="10000"/>
              </a:srgbClr>
            </a:gs>
            <a:gs pos="100000">
              <a:srgbClr val="49A09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21775" y="1429100"/>
            <a:ext cx="10792313" cy="2185214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2018 KNU </a:t>
            </a: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Linear</a:t>
            </a:r>
            <a:r>
              <a:rPr lang="ko-KR" altLang="en-US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algebra</a:t>
            </a:r>
            <a:r>
              <a:rPr lang="ko-KR" altLang="en-US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– Final project</a:t>
            </a:r>
            <a:endParaRPr lang="ko-KR" altLang="en-US" sz="2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Movie Recommendation system</a:t>
            </a:r>
            <a:br>
              <a:rPr lang="en-US" altLang="ko-KR" sz="54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54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based on genre preference</a:t>
            </a:r>
            <a:endParaRPr lang="ko-KR" altLang="en-US" sz="2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57230-40EF-4D47-80BC-93177629F974}"/>
              </a:ext>
            </a:extLst>
          </p:cNvPr>
          <p:cNvSpPr txBox="1"/>
          <p:nvPr/>
        </p:nvSpPr>
        <p:spPr>
          <a:xfrm>
            <a:off x="9945593" y="4906010"/>
            <a:ext cx="2013693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Young Ha 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Junseong</a:t>
            </a: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Hong</a:t>
            </a:r>
            <a:endParaRPr lang="ko-KR" altLang="en-US" sz="2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9560148" y="4906010"/>
            <a:ext cx="449580" cy="4006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bg1"/>
                </a:solidFill>
                <a:latin typeface="맑은 고딕 Semilight" charset="0"/>
                <a:ea typeface="맑은 고딕 Semilight" charset="0"/>
              </a:rPr>
              <a:t>By</a:t>
            </a:r>
            <a:endParaRPr lang="ko-KR" altLang="en-US" sz="2000" b="0" strike="noStrike" cap="none" dirty="0">
              <a:solidFill>
                <a:schemeClr val="bg1"/>
              </a:solidFill>
              <a:latin typeface="맑은 고딕 Semilight" charset="0"/>
              <a:ea typeface="맑은 고딕 Semi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4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/>
          <p:cNvSpPr>
            <a:spLocks/>
          </p:cNvSpPr>
          <p:nvPr/>
        </p:nvSpPr>
        <p:spPr>
          <a:xfrm>
            <a:off x="1057910" y="1667510"/>
            <a:ext cx="10067925" cy="4975860"/>
          </a:xfrm>
          <a:prstGeom prst="roundRect">
            <a:avLst/>
          </a:prstGeom>
          <a:noFill/>
          <a:ln w="66675" cap="flat" cmpd="sng">
            <a:gradFill rotWithShape="1">
              <a:gsLst>
                <a:gs pos="0">
                  <a:srgbClr val="5F2C82"/>
                </a:gs>
                <a:gs pos="100000">
                  <a:srgbClr val="49A09D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292001" y="410845"/>
            <a:ext cx="3625160" cy="769441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Movie_genre</a:t>
            </a:r>
            <a:endParaRPr lang="ko-KR" altLang="en-US" sz="4400" b="1" strike="noStrike" cap="none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AFD9E-2E13-4291-8EAC-CDF8D751854E}"/>
              </a:ext>
            </a:extLst>
          </p:cNvPr>
          <p:cNvSpPr txBox="1"/>
          <p:nvPr/>
        </p:nvSpPr>
        <p:spPr>
          <a:xfrm>
            <a:off x="3285655" y="4889044"/>
            <a:ext cx="5612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Row means each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Column represents all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(1 the movie belongs to that genre, otherwise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F87298-0120-4688-9863-44657C4616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6850" y="2148522"/>
            <a:ext cx="5731510" cy="25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8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/>
          <p:cNvSpPr>
            <a:spLocks/>
          </p:cNvSpPr>
          <p:nvPr/>
        </p:nvSpPr>
        <p:spPr>
          <a:xfrm>
            <a:off x="1057910" y="1667510"/>
            <a:ext cx="10067925" cy="4975860"/>
          </a:xfrm>
          <a:prstGeom prst="roundRect">
            <a:avLst/>
          </a:prstGeom>
          <a:noFill/>
          <a:ln w="66675" cap="flat" cmpd="sng">
            <a:gradFill rotWithShape="1">
              <a:gsLst>
                <a:gs pos="0">
                  <a:srgbClr val="5F2C82"/>
                </a:gs>
                <a:gs pos="100000">
                  <a:srgbClr val="49A09D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3800686" y="410845"/>
            <a:ext cx="4607801" cy="769441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User_movie_pref</a:t>
            </a:r>
            <a:endParaRPr lang="ko-KR" altLang="en-US" sz="4400" b="1" strike="noStrike" cap="none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AFD9E-2E13-4291-8EAC-CDF8D751854E}"/>
              </a:ext>
            </a:extLst>
          </p:cNvPr>
          <p:cNvSpPr txBox="1"/>
          <p:nvPr/>
        </p:nvSpPr>
        <p:spPr>
          <a:xfrm>
            <a:off x="2213200" y="4025269"/>
            <a:ext cx="7782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can find it by the product of </a:t>
            </a:r>
            <a:r>
              <a:rPr lang="en-US" altLang="ko-KR" dirty="0" err="1"/>
              <a:t>User_pref</a:t>
            </a:r>
            <a:r>
              <a:rPr lang="en-US" altLang="ko-KR" dirty="0"/>
              <a:t> and </a:t>
            </a:r>
            <a:r>
              <a:rPr lang="en-US" altLang="ko-KR" dirty="0" err="1"/>
              <a:t>Movie_genre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A(a, b) means the estimated preferences of user a about the movie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417681-35FD-4DF7-8F9F-E2F9DFC3FE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9223" y="2205950"/>
            <a:ext cx="8828365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0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000">
              <a:srgbClr val="5F2C82">
                <a:lumMod val="90000"/>
                <a:lumOff val="10000"/>
              </a:srgbClr>
            </a:gs>
            <a:gs pos="100000">
              <a:srgbClr val="49A09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AC3044-E3E6-4BA1-BBC0-75604E025F0A}"/>
              </a:ext>
            </a:extLst>
          </p:cNvPr>
          <p:cNvSpPr txBox="1"/>
          <p:nvPr/>
        </p:nvSpPr>
        <p:spPr>
          <a:xfrm>
            <a:off x="3438768" y="2565653"/>
            <a:ext cx="5314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Thank you</a:t>
            </a:r>
            <a:endParaRPr lang="ko-KR" altLang="en-US" sz="2800" dirty="0">
              <a:solidFill>
                <a:schemeClr val="bg1"/>
              </a:solidFill>
              <a:latin typeface="+mj-lt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7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000">
              <a:srgbClr val="5F2C82">
                <a:lumMod val="90000"/>
                <a:lumOff val="10000"/>
              </a:srgbClr>
            </a:gs>
            <a:gs pos="100000">
              <a:srgbClr val="49A09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DE2C0E-56B7-4A12-976D-F6AEEAB24F43}"/>
              </a:ext>
            </a:extLst>
          </p:cNvPr>
          <p:cNvSpPr txBox="1"/>
          <p:nvPr/>
        </p:nvSpPr>
        <p:spPr>
          <a:xfrm>
            <a:off x="942340" y="2628900"/>
            <a:ext cx="42545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6000" b="1" dirty="0">
                <a:solidFill>
                  <a:schemeClr val="bg1"/>
                </a:solidFill>
              </a:rPr>
              <a:t>CONTENTS</a:t>
            </a:r>
          </a:p>
          <a:p>
            <a:pPr algn="r"/>
            <a:endParaRPr lang="ko-KR" altLang="en-US" sz="20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0944FC-995C-45B1-96B5-66378D031A9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6492875" y="1983861"/>
            <a:ext cx="5446183" cy="289027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32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Introduction</a:t>
            </a:r>
            <a:endParaRPr lang="ko-KR" altLang="en-US" sz="32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altLang="ko-KR" sz="32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Data</a:t>
            </a:r>
          </a:p>
          <a:p>
            <a:pPr marL="342900" indent="-3429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altLang="ko-KR" sz="32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288014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919EC-5937-4A8F-ABB0-92BFA26BD9D9}"/>
              </a:ext>
            </a:extLst>
          </p:cNvPr>
          <p:cNvSpPr txBox="1"/>
          <p:nvPr/>
        </p:nvSpPr>
        <p:spPr>
          <a:xfrm>
            <a:off x="4324392" y="501650"/>
            <a:ext cx="35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Introduction</a:t>
            </a:r>
            <a:endParaRPr lang="ko-KR" altLang="en-US" sz="4400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026" name="Picture 2" descr="movie listì ëí ì´ë¯¸ì§ ê²ìê²°ê³¼">
            <a:extLst>
              <a:ext uri="{FF2B5EF4-FFF2-40B4-BE49-F238E27FC236}">
                <a16:creationId xmlns:a16="http://schemas.microsoft.com/office/drawing/2014/main" id="{64C1F08D-4AC9-47C6-9264-25740177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7" y="1760732"/>
            <a:ext cx="6299994" cy="472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E88B8D-CFDF-4A61-BECC-5AF862FF6F5C}"/>
              </a:ext>
            </a:extLst>
          </p:cNvPr>
          <p:cNvSpPr txBox="1"/>
          <p:nvPr/>
        </p:nvSpPr>
        <p:spPr>
          <a:xfrm>
            <a:off x="7499758" y="3011648"/>
            <a:ext cx="3903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There are so many movies!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Which movie will be more interesting to me?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272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000">
              <a:srgbClr val="5F2C82">
                <a:lumMod val="90000"/>
                <a:lumOff val="10000"/>
              </a:srgbClr>
            </a:gs>
            <a:gs pos="100000">
              <a:srgbClr val="49A09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61EDDD-8A98-4091-ACA5-77F2F9044530}"/>
              </a:ext>
            </a:extLst>
          </p:cNvPr>
          <p:cNvSpPr txBox="1"/>
          <p:nvPr/>
        </p:nvSpPr>
        <p:spPr>
          <a:xfrm>
            <a:off x="5042667" y="2882835"/>
            <a:ext cx="2106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2. Data</a:t>
            </a:r>
            <a:endParaRPr lang="ko-KR" altLang="en-US" sz="4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54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000">
              <a:srgbClr val="5F2C82">
                <a:lumMod val="90000"/>
                <a:lumOff val="10000"/>
              </a:srgbClr>
            </a:gs>
            <a:gs pos="100000">
              <a:srgbClr val="49A09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61EDDD-8A98-4091-ACA5-77F2F9044530}"/>
              </a:ext>
            </a:extLst>
          </p:cNvPr>
          <p:cNvSpPr txBox="1"/>
          <p:nvPr/>
        </p:nvSpPr>
        <p:spPr>
          <a:xfrm>
            <a:off x="5379296" y="476519"/>
            <a:ext cx="1433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Data</a:t>
            </a:r>
            <a:endParaRPr lang="ko-KR" altLang="en-US" sz="4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C359F-0C25-44B9-BFD8-3BDA4C2BFF7C}"/>
              </a:ext>
            </a:extLst>
          </p:cNvPr>
          <p:cNvSpPr txBox="1"/>
          <p:nvPr/>
        </p:nvSpPr>
        <p:spPr>
          <a:xfrm>
            <a:off x="5844540" y="1910715"/>
            <a:ext cx="520446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1400" b="1" dirty="0">
                <a:solidFill>
                  <a:schemeClr val="bg1"/>
                </a:solidFill>
              </a:rPr>
            </a:b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EED7D-6D87-4257-A989-28BAAE1A5861}"/>
              </a:ext>
            </a:extLst>
          </p:cNvPr>
          <p:cNvSpPr txBox="1"/>
          <p:nvPr/>
        </p:nvSpPr>
        <p:spPr>
          <a:xfrm>
            <a:off x="408300" y="1591247"/>
            <a:ext cx="5130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 used the data from </a:t>
            </a:r>
            <a:r>
              <a:rPr lang="en-US" altLang="ko-KR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movielens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2BFFEB-3911-433F-9242-C259D5F94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85" y="2656112"/>
            <a:ext cx="7072628" cy="27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4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000">
              <a:srgbClr val="5F2C82">
                <a:lumMod val="90000"/>
                <a:lumOff val="10000"/>
              </a:srgbClr>
            </a:gs>
            <a:gs pos="100000">
              <a:srgbClr val="49A09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61EDDD-8A98-4091-ACA5-77F2F9044530}"/>
              </a:ext>
            </a:extLst>
          </p:cNvPr>
          <p:cNvSpPr txBox="1"/>
          <p:nvPr/>
        </p:nvSpPr>
        <p:spPr>
          <a:xfrm>
            <a:off x="5379296" y="476519"/>
            <a:ext cx="1433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Data</a:t>
            </a:r>
            <a:endParaRPr lang="ko-KR" altLang="en-US" sz="4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C359F-0C25-44B9-BFD8-3BDA4C2BFF7C}"/>
              </a:ext>
            </a:extLst>
          </p:cNvPr>
          <p:cNvSpPr txBox="1"/>
          <p:nvPr/>
        </p:nvSpPr>
        <p:spPr>
          <a:xfrm>
            <a:off x="5844540" y="1910715"/>
            <a:ext cx="520446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1400" b="1" dirty="0">
                <a:solidFill>
                  <a:schemeClr val="bg1"/>
                </a:solidFill>
              </a:rPr>
            </a:b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31D22-3968-4E22-8719-5BC4F225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093" y="1782855"/>
            <a:ext cx="4520657" cy="47072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7B4F3F-1808-4085-AC82-0409FF673301}"/>
              </a:ext>
            </a:extLst>
          </p:cNvPr>
          <p:cNvSpPr txBox="1"/>
          <p:nvPr/>
        </p:nvSpPr>
        <p:spPr>
          <a:xfrm>
            <a:off x="274077" y="1391192"/>
            <a:ext cx="170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Like this: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F98BB3-2DEF-407D-B90F-02270564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090" y="1791302"/>
            <a:ext cx="2092116" cy="47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3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000">
              <a:srgbClr val="5F2C82">
                <a:lumMod val="90000"/>
                <a:lumOff val="10000"/>
              </a:srgbClr>
            </a:gs>
            <a:gs pos="100000">
              <a:srgbClr val="49A09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61EDDD-8A98-4091-ACA5-77F2F9044530}"/>
              </a:ext>
            </a:extLst>
          </p:cNvPr>
          <p:cNvSpPr txBox="1"/>
          <p:nvPr/>
        </p:nvSpPr>
        <p:spPr>
          <a:xfrm>
            <a:off x="4716167" y="2882835"/>
            <a:ext cx="2759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3. Results</a:t>
            </a:r>
            <a:endParaRPr lang="ko-KR" altLang="en-US" sz="4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95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/>
          <p:cNvSpPr>
            <a:spLocks/>
          </p:cNvSpPr>
          <p:nvPr/>
        </p:nvSpPr>
        <p:spPr>
          <a:xfrm>
            <a:off x="1057910" y="1667510"/>
            <a:ext cx="10067925" cy="4975860"/>
          </a:xfrm>
          <a:prstGeom prst="roundRect">
            <a:avLst/>
          </a:prstGeom>
          <a:noFill/>
          <a:ln w="66675" cap="flat" cmpd="sng">
            <a:gradFill rotWithShape="1">
              <a:gsLst>
                <a:gs pos="0">
                  <a:srgbClr val="5F2C82"/>
                </a:gs>
                <a:gs pos="100000">
                  <a:srgbClr val="49A09D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808514" y="394970"/>
            <a:ext cx="2592120" cy="769441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strike="noStrike" cap="none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Variables</a:t>
            </a:r>
            <a:endParaRPr lang="ko-KR" altLang="en-US" sz="4400" b="1" strike="noStrike" cap="none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B2B71D-C284-4464-AF43-7488128F73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6463" y="2952901"/>
            <a:ext cx="2798162" cy="28526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1ACDF9-4E13-43AD-851C-6640DE8C8ECC}"/>
              </a:ext>
            </a:extLst>
          </p:cNvPr>
          <p:cNvSpPr txBox="1"/>
          <p:nvPr/>
        </p:nvSpPr>
        <p:spPr>
          <a:xfrm>
            <a:off x="2038525" y="2214694"/>
            <a:ext cx="644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variables used in the calculation process are as follows: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926D8-333E-42FA-8AAE-04CE450B34C5}"/>
              </a:ext>
            </a:extLst>
          </p:cNvPr>
          <p:cNvSpPr txBox="1"/>
          <p:nvPr/>
        </p:nvSpPr>
        <p:spPr>
          <a:xfrm>
            <a:off x="4418101" y="3045006"/>
            <a:ext cx="67077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User_pref</a:t>
            </a:r>
            <a:r>
              <a:rPr lang="en-US" altLang="ko-KR" dirty="0"/>
              <a:t> : Matrix of preference for specific genres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Movie_genre</a:t>
            </a:r>
            <a:r>
              <a:rPr lang="en-US" altLang="ko-KR" dirty="0"/>
              <a:t> : A matrix of the genre</a:t>
            </a:r>
            <a:br>
              <a:rPr lang="en-US" altLang="ko-KR" dirty="0"/>
            </a:br>
            <a:r>
              <a:rPr lang="en-US" altLang="ko-KR" dirty="0"/>
              <a:t>(1 the movie belongs to that genre, otherwise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User_movie_pref</a:t>
            </a:r>
            <a:r>
              <a:rPr lang="en-US" altLang="ko-KR" dirty="0"/>
              <a:t> : Users' preference matrix for movies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/>
          <p:cNvSpPr>
            <a:spLocks/>
          </p:cNvSpPr>
          <p:nvPr/>
        </p:nvSpPr>
        <p:spPr>
          <a:xfrm>
            <a:off x="1057910" y="1667510"/>
            <a:ext cx="10067925" cy="4975860"/>
          </a:xfrm>
          <a:prstGeom prst="roundRect">
            <a:avLst/>
          </a:prstGeom>
          <a:noFill/>
          <a:ln w="66675" cap="flat" cmpd="sng">
            <a:gradFill rotWithShape="1">
              <a:gsLst>
                <a:gs pos="0">
                  <a:srgbClr val="5F2C82"/>
                </a:gs>
                <a:gs pos="100000">
                  <a:srgbClr val="49A09D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740839" y="410845"/>
            <a:ext cx="2727478" cy="769441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User_pref</a:t>
            </a:r>
            <a:endParaRPr lang="ko-KR" altLang="en-US" sz="4400" b="1" strike="noStrike" cap="none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A23908-36F5-4B32-8DB4-6B1C23A7E4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85787" y="2467112"/>
            <a:ext cx="6012170" cy="2154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AFD9E-2E13-4291-8EAC-CDF8D751854E}"/>
              </a:ext>
            </a:extLst>
          </p:cNvPr>
          <p:cNvSpPr txBox="1"/>
          <p:nvPr/>
        </p:nvSpPr>
        <p:spPr>
          <a:xfrm>
            <a:off x="2692220" y="4879954"/>
            <a:ext cx="70334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Each entry means the average ratings of a user about a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Row means each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Column represents each genre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Pages>12</Pages>
  <Words>163</Words>
  <Characters>0</Characters>
  <Application>Microsoft Office PowerPoint</Application>
  <DocSecurity>0</DocSecurity>
  <PresentationFormat>와이드스크린</PresentationFormat>
  <Lines>0</Lines>
  <Paragraphs>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맑은 고딕 Semilight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</dc:creator>
  <cp:lastModifiedBy>영 하</cp:lastModifiedBy>
  <cp:revision>24</cp:revision>
  <dcterms:modified xsi:type="dcterms:W3CDTF">2018-12-20T05:30:10Z</dcterms:modified>
</cp:coreProperties>
</file>